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7"/>
  </p:notesMasterIdLst>
  <p:sldIdLst>
    <p:sldId id="591" r:id="rId2"/>
    <p:sldId id="616" r:id="rId3"/>
    <p:sldId id="736" r:id="rId4"/>
    <p:sldId id="748" r:id="rId5"/>
    <p:sldId id="749" r:id="rId6"/>
    <p:sldId id="750" r:id="rId7"/>
    <p:sldId id="751" r:id="rId8"/>
    <p:sldId id="737" r:id="rId9"/>
    <p:sldId id="738" r:id="rId10"/>
    <p:sldId id="752" r:id="rId11"/>
    <p:sldId id="753" r:id="rId12"/>
    <p:sldId id="754" r:id="rId13"/>
    <p:sldId id="755" r:id="rId14"/>
    <p:sldId id="756" r:id="rId15"/>
    <p:sldId id="757" r:id="rId16"/>
    <p:sldId id="758" r:id="rId17"/>
    <p:sldId id="759" r:id="rId18"/>
    <p:sldId id="760" r:id="rId19"/>
    <p:sldId id="761" r:id="rId20"/>
    <p:sldId id="762" r:id="rId21"/>
    <p:sldId id="763" r:id="rId22"/>
    <p:sldId id="764" r:id="rId23"/>
    <p:sldId id="765" r:id="rId24"/>
    <p:sldId id="740" r:id="rId25"/>
    <p:sldId id="766" r:id="rId26"/>
    <p:sldId id="767" r:id="rId27"/>
    <p:sldId id="741" r:id="rId28"/>
    <p:sldId id="768" r:id="rId29"/>
    <p:sldId id="769" r:id="rId30"/>
    <p:sldId id="770" r:id="rId31"/>
    <p:sldId id="771" r:id="rId32"/>
    <p:sldId id="772"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615"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79" d="100"/>
          <a:sy n="79" d="100"/>
        </p:scale>
        <p:origin x="859" y="8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10.10.2021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72051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42</a:t>
            </a:fld>
            <a:endParaRPr lang="ru-RU"/>
          </a:p>
        </p:txBody>
      </p:sp>
    </p:spTree>
    <p:extLst>
      <p:ext uri="{BB962C8B-B14F-4D97-AF65-F5344CB8AC3E}">
        <p14:creationId xmlns:p14="http://schemas.microsoft.com/office/powerpoint/2010/main" val="415577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44</a:t>
            </a:fld>
            <a:endParaRPr lang="ru-RU"/>
          </a:p>
        </p:txBody>
      </p:sp>
    </p:spTree>
    <p:extLst>
      <p:ext uri="{BB962C8B-B14F-4D97-AF65-F5344CB8AC3E}">
        <p14:creationId xmlns:p14="http://schemas.microsoft.com/office/powerpoint/2010/main" val="179558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45</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6744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56607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64699436"/>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1439295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408151353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656321698"/>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404218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226164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764273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511118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12983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99544522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41155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23298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41931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142669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1756090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39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1818708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812048689"/>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804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39520326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6623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49309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99101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49514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9398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334070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27454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№9</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Параллельное программирование</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Процессы и потоки</a:t>
            </a:r>
          </a:p>
          <a:p>
            <a:pPr marL="360000" indent="-360000" algn="just" eaLnBrk="1" hangingPunct="1">
              <a:spcBef>
                <a:spcPct val="0"/>
              </a:spcBef>
            </a:pPr>
            <a:r>
              <a:rPr lang="ru-RU" altLang="ru-RU" sz="2800" dirty="0">
                <a:solidFill>
                  <a:srgbClr val="002060"/>
                </a:solidFill>
                <a:latin typeface="+mn-lt"/>
              </a:rPr>
              <a:t>Модуль threading</a:t>
            </a:r>
          </a:p>
          <a:p>
            <a:pPr marL="360000" indent="-360000" algn="just" eaLnBrk="1" hangingPunct="1">
              <a:spcBef>
                <a:spcPct val="0"/>
              </a:spcBef>
            </a:pPr>
            <a:r>
              <a:rPr lang="ru-RU" altLang="ru-RU" sz="2800" dirty="0">
                <a:solidFill>
                  <a:srgbClr val="002060"/>
                </a:solidFill>
                <a:latin typeface="+mn-lt"/>
              </a:rPr>
              <a:t>Межпоточное взаимодействие</a:t>
            </a:r>
          </a:p>
          <a:p>
            <a:pPr marL="360000" indent="-360000" algn="just" eaLnBrk="1" hangingPunct="1">
              <a:spcBef>
                <a:spcPct val="0"/>
              </a:spcBef>
            </a:pPr>
            <a:r>
              <a:rPr lang="ru-RU" altLang="ru-RU" sz="2800" dirty="0">
                <a:solidFill>
                  <a:srgbClr val="002060"/>
                </a:solidFill>
                <a:latin typeface="+mn-lt"/>
              </a:rPr>
              <a:t>Объекты синхронизации</a:t>
            </a:r>
          </a:p>
          <a:p>
            <a:pPr marL="360000" indent="-360000" algn="just" eaLnBrk="1" hangingPunct="1">
              <a:spcBef>
                <a:spcPct val="0"/>
              </a:spcBef>
            </a:pPr>
            <a:r>
              <a:rPr lang="ru-RU" altLang="ru-RU" sz="2800" dirty="0">
                <a:solidFill>
                  <a:srgbClr val="002060"/>
                </a:solidFill>
                <a:latin typeface="+mn-lt"/>
              </a:rPr>
              <a:t>Потокобезопасная очередь</a:t>
            </a:r>
          </a:p>
          <a:p>
            <a:pPr marL="360000" indent="-360000" algn="just" eaLnBrk="1" hangingPunct="1">
              <a:spcBef>
                <a:spcPct val="0"/>
              </a:spcBef>
            </a:pPr>
            <a:r>
              <a:rPr lang="ru-RU" altLang="ru-RU" sz="2800" dirty="0">
                <a:solidFill>
                  <a:srgbClr val="002060"/>
                </a:solidFill>
                <a:latin typeface="+mn-lt"/>
              </a:rPr>
              <a:t>GIL – Global Interpreter Lock</a:t>
            </a:r>
          </a:p>
          <a:p>
            <a:pPr marL="360000" indent="-360000" algn="just" eaLnBrk="1" hangingPunct="1">
              <a:spcBef>
                <a:spcPct val="0"/>
              </a:spcBef>
            </a:pPr>
            <a:r>
              <a:rPr lang="ru-RU" altLang="ru-RU" sz="2800" dirty="0">
                <a:solidFill>
                  <a:srgbClr val="002060"/>
                </a:solidFill>
                <a:latin typeface="+mn-lt"/>
              </a:rPr>
              <a:t>Green threads</a:t>
            </a:r>
          </a:p>
          <a:p>
            <a:pPr marL="360000" indent="-360000" algn="just" eaLnBrk="1" hangingPunct="1">
              <a:spcBef>
                <a:spcPct val="0"/>
              </a:spcBef>
            </a:pPr>
            <a:r>
              <a:rPr lang="ru-RU" altLang="ru-RU" sz="2800" dirty="0">
                <a:solidFill>
                  <a:srgbClr val="002060"/>
                </a:solidFill>
                <a:latin typeface="+mn-lt"/>
              </a:rPr>
              <a:t>Asyncio</a:t>
            </a:r>
          </a:p>
          <a:p>
            <a:pPr marL="360000" indent="-360000" algn="just" eaLnBrk="1" hangingPunct="1">
              <a:spcBef>
                <a:spcPct val="0"/>
              </a:spcBef>
            </a:pPr>
            <a:r>
              <a:rPr lang="ru-RU" altLang="ru-RU" sz="2800" dirty="0">
                <a:solidFill>
                  <a:srgbClr val="002060"/>
                </a:solidFill>
                <a:latin typeface="+mn-lt"/>
              </a:rPr>
              <a:t>Модуль </a:t>
            </a:r>
            <a:r>
              <a:rPr lang="en-US" altLang="ru-RU" sz="2800" dirty="0">
                <a:solidFill>
                  <a:srgbClr val="002060"/>
                </a:solidFill>
                <a:latin typeface="+mn-lt"/>
              </a:rPr>
              <a:t>multiprocessing</a:t>
            </a:r>
            <a:endParaRPr lang="ru-RU" altLang="ru-RU" sz="2800"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Межпроцессное взаимодействие</a:t>
            </a:r>
          </a:p>
          <a:p>
            <a:pPr marL="360000" indent="-360000" algn="just" eaLnBrk="1" hangingPunct="1">
              <a:spcBef>
                <a:spcPct val="0"/>
              </a:spcBef>
            </a:pPr>
            <a:r>
              <a:rPr lang="ru-RU" altLang="ru-RU" sz="2800" dirty="0">
                <a:solidFill>
                  <a:srgbClr val="002060"/>
                </a:solidFill>
                <a:latin typeface="+mn-lt"/>
              </a:rPr>
              <a:t>Создание пула процессов</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5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5</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602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работе с потоками обязательные следующие операции:</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создание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старт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ожидание завершения потока</a:t>
            </a:r>
          </a:p>
          <a:p>
            <a:pPr marL="0" marR="0" lvl="0" indent="0" algn="just" defTabSz="914400" rtl="0" eaLnBrk="0" fontAlgn="base" latinLnBrk="0" hangingPunct="0">
              <a:lnSpc>
                <a:spcPct val="100000"/>
              </a:lnSpc>
              <a:spcBef>
                <a:spcPts val="60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именно этот поток реагирует на системные прерывания (например, нажатие </a:t>
            </a:r>
            <a:r>
              <a:rPr kumimoji="0" lang="en-US" sz="2000" b="0" i="0" u="none" strike="noStrike" kern="1200" cap="none" spc="0" normalizeH="0" baseline="0" noProof="0" dirty="0">
                <a:ln>
                  <a:noFill/>
                </a:ln>
                <a:solidFill>
                  <a:srgbClr val="002060"/>
                </a:solidFill>
                <a:effectLst/>
                <a:uLnTx/>
                <a:uFillTx/>
                <a:latin typeface="+mn-lt"/>
                <a:ea typeface="+mn-ea"/>
                <a:cs typeface="+mn-cs"/>
              </a:rPr>
              <a:t>Ctrl+C</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и пока выполняется "неглавный" поток, программа не будет на них реагировать.</a:t>
            </a: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372537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p>
          <a:p>
            <a:pPr>
              <a:buNone/>
            </a:pPr>
            <a:endParaRPr lang="ru-RU" sz="1400" dirty="0">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Первый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name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потока. Ни на что не влияет, но может быть полезно при отладке.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target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точка входа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(любой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callable object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связанный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позиционные аргументы.</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kwargs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именованные аргументы.</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effectLst/>
                <a:latin typeface="Calibri" panose="020F0502020204030204"/>
              </a:rPr>
              <a:t>Поток с именем 'th1' будет создан, но не запущен. После запуска будет вызвана функция f с параметрами a=1, b=2, c=3. Все аргументы могут быть опущены.</a:t>
            </a:r>
          </a:p>
        </p:txBody>
      </p:sp>
    </p:spTree>
    <p:extLst>
      <p:ext uri="{BB962C8B-B14F-4D97-AF65-F5344CB8AC3E}">
        <p14:creationId xmlns:p14="http://schemas.microsoft.com/office/powerpoint/2010/main" val="192817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Второй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 using self.a, self.b, self.c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Результат практически тот же самый, но в новом потоке будет запущен метод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run.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2486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После того, как поток создан, его нужно запустить. В обоих случаях это делается через вызов:</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buNone/>
            </a:pPr>
            <a:r>
              <a:rPr lang="en-US" sz="1400" dirty="0">
                <a:solidFill>
                  <a:srgbClr val="000000"/>
                </a:solidFill>
                <a:effectLst/>
                <a:latin typeface="Courier New" panose="02070309020205020404" pitchFamily="49" charset="0"/>
                <a:cs typeface="Courier New" panose="02070309020205020404" pitchFamily="49" charset="0"/>
              </a:rPr>
              <a:t>th.start()</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th.join()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Резюмируя информацию по потокам:</a:t>
            </a:r>
          </a:p>
          <a:p>
            <a:pPr marL="360000" indent="-360000" algn="just" eaLnBrk="0" fontAlgn="base" hangingPunct="0">
              <a:spcBef>
                <a:spcPct val="0"/>
              </a:spcBef>
              <a:spcAft>
                <a:spcPct val="0"/>
              </a:spcAft>
              <a:defRPr/>
            </a:pPr>
            <a:r>
              <a:rPr lang="ru-RU" sz="2000" dirty="0">
                <a:solidFill>
                  <a:srgbClr val="002060"/>
                </a:solidFill>
                <a:latin typeface="+mn-lt"/>
              </a:rPr>
              <a:t>Потоки можно создавать и запускать.</a:t>
            </a:r>
          </a:p>
          <a:p>
            <a:pPr marL="360000" indent="-360000" algn="just" eaLnBrk="0" fontAlgn="base" hangingPunct="0">
              <a:spcBef>
                <a:spcPct val="0"/>
              </a:spcBef>
              <a:spcAft>
                <a:spcPct val="0"/>
              </a:spcAft>
              <a:defRPr/>
            </a:pPr>
            <a:r>
              <a:rPr lang="ru-RU" sz="2000" dirty="0">
                <a:solidFill>
                  <a:srgbClr val="002060"/>
                </a:solidFill>
                <a:latin typeface="+mn-lt"/>
              </a:rPr>
              <a:t>Можно просить их закончить свою работу, но нельзя останавливать принудительно.</a:t>
            </a:r>
          </a:p>
          <a:p>
            <a:pPr marL="360000" indent="-360000" algn="just" eaLnBrk="0" fontAlgn="base" hangingPunct="0">
              <a:spcBef>
                <a:spcPct val="0"/>
              </a:spcBef>
              <a:spcAft>
                <a:spcPct val="0"/>
              </a:spcAft>
              <a:defRPr/>
            </a:pPr>
            <a:r>
              <a:rPr lang="ru-RU" sz="2000" dirty="0">
                <a:solidFill>
                  <a:srgbClr val="002060"/>
                </a:solidFill>
                <a:latin typeface="+mn-lt"/>
              </a:rPr>
              <a:t>Завершения потока нужно дожидаться.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8839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p>
          <a:p>
            <a:pPr algn="just" eaLnBrk="1" hangingPunct="1">
              <a:spcBef>
                <a:spcPct val="0"/>
              </a:spcBef>
              <a:buFontTx/>
              <a:buNone/>
            </a:pPr>
            <a:r>
              <a:rPr lang="ru-RU" sz="2000" dirty="0">
                <a:solidFill>
                  <a:srgbClr val="002060"/>
                </a:solidFill>
                <a:latin typeface="+mn-lt"/>
              </a:rPr>
              <a:t>Предположим, что есть два потока, имеющих доступ к общему списку. Первый поток может делать итерацию по этому списку:</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12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60919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 этой точки зрения все объекты (переменные) разделяются на:</a:t>
            </a:r>
          </a:p>
          <a:p>
            <a:pPr marL="360000" indent="-360000" algn="just">
              <a:spcBef>
                <a:spcPts val="600"/>
              </a:spcBef>
            </a:pPr>
            <a:r>
              <a:rPr lang="ru-RU" sz="2000" dirty="0">
                <a:solidFill>
                  <a:srgbClr val="002060"/>
                </a:solidFill>
                <a:latin typeface="+mn-lt"/>
              </a:rPr>
              <a:t>Неизменяемые. Если объект никто не меняет, то синхронизация доступа ему не нужна. К сожалению, таких не очень много.</a:t>
            </a:r>
          </a:p>
          <a:p>
            <a:pPr marL="360000" indent="-360000" algn="just">
              <a:spcBef>
                <a:spcPts val="600"/>
              </a:spcBef>
            </a:pPr>
            <a:r>
              <a:rPr lang="ru-RU" sz="2000" dirty="0">
                <a:solidFill>
                  <a:srgbClr val="002060"/>
                </a:solidFill>
                <a:latin typeface="+mn-lt"/>
              </a:rPr>
              <a:t>Локальные. Если объект не виден остальным потокам, то доступ к нему синхронизировать тоже не требуется.</a:t>
            </a:r>
          </a:p>
          <a:p>
            <a:pPr marL="360000" indent="-360000" algn="just">
              <a:spcBef>
                <a:spcPts val="600"/>
              </a:spcBef>
            </a:pPr>
            <a:r>
              <a:rPr lang="ru-RU" sz="2000" dirty="0">
                <a:solidFill>
                  <a:srgbClr val="002060"/>
                </a:solidFill>
                <a:latin typeface="+mn-lt"/>
              </a:rPr>
              <a:t>Разделяемые и изменяемые. Синхронизация необходима.</a:t>
            </a:r>
          </a:p>
          <a:p>
            <a:pPr algn="just" eaLnBrk="1" hangingPunct="1">
              <a:spcBef>
                <a:spcPts val="600"/>
              </a:spcBef>
              <a:buFontTx/>
              <a:buNone/>
            </a:pPr>
            <a:r>
              <a:rPr lang="ru-RU" sz="2000" dirty="0">
                <a:solidFill>
                  <a:srgbClr val="002060"/>
                </a:solidFill>
                <a:latin typeface="+mn-lt"/>
              </a:rPr>
              <a:t>Синхронизация доступа к объектам осуществляется с помощью объектов синхронизации. Рассмотрим основные из них.</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50044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Простейший объект синхронизации — блокировка (мьютекс):</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7725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Работает все это так: </a:t>
            </a:r>
          </a:p>
          <a:p>
            <a:pPr marL="342900" indent="-342900" algn="just" eaLnBrk="1" hangingPunct="1">
              <a:spcBef>
                <a:spcPct val="0"/>
              </a:spcBef>
              <a:buFontTx/>
              <a:buChar char="-"/>
            </a:pPr>
            <a:r>
              <a:rPr lang="ru-RU" sz="2000" dirty="0">
                <a:solidFill>
                  <a:srgbClr val="002060"/>
                </a:solidFill>
                <a:latin typeface="+mn-lt"/>
              </a:rPr>
              <a:t>при вызове метода захватываем мьютекс через </a:t>
            </a:r>
            <a:r>
              <a:rPr lang="ru-RU" sz="2000" b="1" dirty="0">
                <a:solidFill>
                  <a:srgbClr val="002060"/>
                </a:solidFill>
                <a:latin typeface="+mn-lt"/>
              </a:rPr>
              <a:t>with self._mutex:</a:t>
            </a:r>
            <a:r>
              <a:rPr lang="ru-RU" sz="2000" dirty="0">
                <a:solidFill>
                  <a:srgbClr val="002060"/>
                </a:solidFill>
                <a:latin typeface="+mn-lt"/>
              </a:rPr>
              <a:t> </a:t>
            </a:r>
          </a:p>
          <a:p>
            <a:pPr marL="342900" indent="-342900" algn="just" eaLnBrk="1" hangingPunct="1">
              <a:spcBef>
                <a:spcPct val="0"/>
              </a:spcBef>
              <a:buFontTx/>
              <a:buChar char="-"/>
            </a:pPr>
            <a:r>
              <a:rPr lang="ru-RU" sz="2000" dirty="0">
                <a:solidFill>
                  <a:srgbClr val="002060"/>
                </a:solidFill>
                <a:latin typeface="+mn-lt"/>
              </a:rPr>
              <a:t>весь код внутри </a:t>
            </a:r>
            <a:r>
              <a:rPr lang="ru-RU" sz="2000" b="1" dirty="0">
                <a:solidFill>
                  <a:srgbClr val="002060"/>
                </a:solidFill>
                <a:latin typeface="+mn-lt"/>
              </a:rPr>
              <a:t>with</a:t>
            </a:r>
            <a:r>
              <a:rPr lang="ru-RU" sz="2000" dirty="0">
                <a:solidFill>
                  <a:srgbClr val="002060"/>
                </a:solidFill>
                <a:latin typeface="+mn-lt"/>
              </a:rPr>
              <a:t> блока будет выполнятся только в одном потоке. </a:t>
            </a:r>
          </a:p>
          <a:p>
            <a:pPr algn="just" eaLnBrk="1" hangingPunct="1">
              <a:spcBef>
                <a:spcPct val="0"/>
              </a:spcBef>
              <a:buNone/>
            </a:pPr>
            <a:r>
              <a:rPr lang="ru-RU" sz="2000" dirty="0">
                <a:solidFill>
                  <a:srgbClr val="002060"/>
                </a:solidFill>
                <a:latin typeface="+mn-lt"/>
              </a:rPr>
              <a:t>Другими словами, если два разных потока вызовут </a:t>
            </a:r>
            <a:r>
              <a:rPr lang="ru-RU" sz="2000" b="1" dirty="0">
                <a:solidFill>
                  <a:srgbClr val="002060"/>
                </a:solidFill>
                <a:latin typeface="+mn-lt"/>
              </a:rPr>
              <a:t>.get()</a:t>
            </a:r>
            <a:r>
              <a:rPr lang="ru-RU" sz="2000" dirty="0">
                <a:solidFill>
                  <a:srgbClr val="002060"/>
                </a:solidFill>
                <a:latin typeface="+mn-lt"/>
              </a:rPr>
              <a:t>, то пока первый поток не выйдет из блока, второй будет его ждать — и только потом продолжит выполнение.</a:t>
            </a:r>
          </a:p>
          <a:p>
            <a:pPr algn="just" eaLnBrk="1" hangingPunct="1">
              <a:spcBef>
                <a:spcPct val="0"/>
              </a:spcBef>
              <a:buFontTx/>
              <a:buNone/>
            </a:pPr>
            <a:r>
              <a:rPr lang="ru-RU" sz="2000" dirty="0">
                <a:solidFill>
                  <a:srgbClr val="002060"/>
                </a:solidFill>
                <a:latin typeface="+mn-lt"/>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198256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мы никогда не дойдем до этой строчки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не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последующий код будет выполнятся</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047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семафоры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BoundedSemaphore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уменьшает счетчик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доступ к общему ресурсу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увеличивает счетчик</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5943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семафоры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изначально флаг установлен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True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установка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True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clear</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сброс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ожидание флага (пока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клиентском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is_s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проверяем, установлен ли флаг, прежде чем ожидать</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05869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условные переменные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Condition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захватываем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an_item_is_available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get_an_available_item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освобождаем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make_an_item_available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notify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9203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Потокобезопасная очередь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p>
          <a:p>
            <a:pPr algn="just" eaLnBrk="1" hangingPunct="1">
              <a:spcBef>
                <a:spcPct val="0"/>
              </a:spcBef>
              <a:buFontTx/>
              <a:buNone/>
            </a:pPr>
            <a:r>
              <a:rPr lang="ru-RU" sz="2000" dirty="0">
                <a:solidFill>
                  <a:srgbClr val="002060"/>
                </a:solidFill>
                <a:latin typeface="+mn-lt"/>
              </a:rPr>
              <a:t>Модуль queue реализует несколько потокобезопасных очередей:</a:t>
            </a:r>
          </a:p>
          <a:p>
            <a:pPr marL="360000" indent="-360000" algn="just">
              <a:spcBef>
                <a:spcPts val="600"/>
              </a:spcBef>
            </a:pPr>
            <a:r>
              <a:rPr lang="ru-RU" sz="2000" dirty="0">
                <a:solidFill>
                  <a:srgbClr val="002060"/>
                </a:solidFill>
                <a:latin typeface="+mn-lt"/>
              </a:rPr>
              <a:t>Queue — FIFO очередь,</a:t>
            </a:r>
          </a:p>
          <a:p>
            <a:pPr marL="360000" indent="-360000" algn="just">
              <a:spcBef>
                <a:spcPts val="600"/>
              </a:spcBef>
            </a:pPr>
            <a:r>
              <a:rPr lang="ru-RU" sz="2000" dirty="0">
                <a:solidFill>
                  <a:srgbClr val="002060"/>
                </a:solidFill>
                <a:latin typeface="+mn-lt"/>
              </a:rPr>
              <a:t>LifoQueue — LIFO очередь (стек),</a:t>
            </a:r>
          </a:p>
          <a:p>
            <a:pPr marL="360000" indent="-360000" algn="just">
              <a:spcBef>
                <a:spcPts val="600"/>
              </a:spcBef>
            </a:pPr>
            <a:r>
              <a:rPr lang="ru-RU" sz="2000" dirty="0">
                <a:solidFill>
                  <a:srgbClr val="002060"/>
                </a:solidFill>
                <a:latin typeface="+mn-lt"/>
              </a:rPr>
              <a:t>PriorityQueue — очередь, элементы которой — пары вида (priority, item).</a:t>
            </a:r>
          </a:p>
          <a:p>
            <a:pPr algn="just" eaLnBrk="1" hangingPunct="1">
              <a:spcBef>
                <a:spcPts val="600"/>
              </a:spcBef>
              <a:buFontTx/>
              <a:buNone/>
            </a:pPr>
            <a:r>
              <a:rPr lang="ru-RU" sz="2000" dirty="0">
                <a:solidFill>
                  <a:srgbClr val="002060"/>
                </a:solidFill>
                <a:latin typeface="+mn-lt"/>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03033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kumimoji="0" lang="ru-RU" altLang="ru-RU" sz="3200" b="1" i="0" u="none" strike="noStrike" kern="1200" cap="none" spc="0" normalizeH="0" baseline="0" noProof="0" dirty="0">
                <a:ln>
                  <a:noFill/>
                </a:ln>
                <a:solidFill>
                  <a:srgbClr val="002060"/>
                </a:solidFill>
                <a:effectLst/>
                <a:uLnTx/>
                <a:uFillTx/>
                <a:latin typeface="Calibri" panose="020F0502020204030204"/>
                <a:ea typeface="Verdana" panose="020B0604030504040204" pitchFamily="34" charset="0"/>
                <a:cs typeface="Times New Roman" panose="02020603050405020304" pitchFamily="18" charset="0"/>
              </a:rPr>
              <a:t>Потокобезопасная очередь</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выполняемая в дочернем потоке</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'outfile.txt'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'0'</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чтоб можно было зайти в цикл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non-digit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строку считаем признаком окончания расчетов</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появление элемента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выводим в файл квадрат числа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'finish\n'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task_done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уведомляем очередь о завершении обработки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'infile.txt'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split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будем анализировать строку посимвольно</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'stop'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stop'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завершения дочернего потока</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2121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Рассмотрим еще один пример работы с потоками. Сначала для однопоточного приложения: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13.05 sec.</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64018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Теперь попробуем распараллелить задачу на два потока:</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13.77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Т.е. в данном случае двумя потоками приложение выполняется медленнее, чем одним!</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1568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p>
          <a:p>
            <a:pPr algn="just">
              <a:spcBef>
                <a:spcPct val="0"/>
              </a:spcBef>
              <a:spcAft>
                <a:spcPts val="600"/>
              </a:spcAft>
              <a:buNone/>
            </a:pPr>
            <a:r>
              <a:rPr lang="ru-RU" sz="2000" dirty="0">
                <a:solidFill>
                  <a:srgbClr val="002060"/>
                </a:solidFill>
                <a:latin typeface="+mn-lt"/>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lang="ru-RU" sz="2000" b="1" dirty="0">
                <a:solidFill>
                  <a:srgbClr val="002060"/>
                </a:solidFill>
                <a:latin typeface="+mn-lt"/>
              </a:rPr>
              <a:t>Наличие GIL делает невозможным использование потоков в Python для распараллеливания расчетов (parallelism) в большинстве случаев</a:t>
            </a:r>
            <a:r>
              <a:rPr lang="ru-RU" sz="2000" dirty="0">
                <a:solidFill>
                  <a:srgbClr val="002060"/>
                </a:solidFill>
                <a:latin typeface="+mn-lt"/>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6694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Когда поток, захвативший GIL, переходит к ожиданию завершения операции ввода/вывода интерпретатор передает GIL другому потоку.</a:t>
            </a: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r>
              <a:rPr lang="ru-RU" sz="2000" dirty="0">
                <a:solidFill>
                  <a:srgbClr val="002060"/>
                </a:solidFill>
                <a:latin typeface="+mn-lt"/>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ru-RU" sz="2000" dirty="0">
              <a:solidFill>
                <a:srgbClr val="002060"/>
              </a:solidFill>
              <a:latin typeface="+mn-lt"/>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pic>
        <p:nvPicPr>
          <p:cNvPr id="5" name="Picture 4" descr="GIL">
            <a:extLst>
              <a:ext uri="{FF2B5EF4-FFF2-40B4-BE49-F238E27FC236}">
                <a16:creationId xmlns:a16="http://schemas.microsoft.com/office/drawing/2014/main" id="{71BC49AC-945F-4CA3-BB85-52C3D4931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559" y="1905967"/>
            <a:ext cx="476250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IL">
            <a:extLst>
              <a:ext uri="{FF2B5EF4-FFF2-40B4-BE49-F238E27FC236}">
                <a16:creationId xmlns:a16="http://schemas.microsoft.com/office/drawing/2014/main" id="{34183FEB-16B1-41BF-9079-93BDB9E40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026" y="4888116"/>
            <a:ext cx="5225566" cy="123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46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1589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Процесс</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1667895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g1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1-</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g2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2-й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gevent.joinall([g1, g2])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ожидаем завершения гринлета</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13.36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меньше, чем при использовании native потоков, но больше, чем вообще без распараллеливания.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83808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определения)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buNone/>
            </a:pPr>
            <a:r>
              <a:rPr lang="ru-RU" sz="2000" dirty="0">
                <a:solidFill>
                  <a:srgbClr val="002060"/>
                </a:solidFill>
                <a:latin typeface="+mn-lt"/>
              </a:rPr>
              <a:t>Следующим этапом поддержки асинхронности в</a:t>
            </a:r>
            <a:r>
              <a:rPr lang="en-US" sz="2000" dirty="0">
                <a:solidFill>
                  <a:srgbClr val="002060"/>
                </a:solidFill>
                <a:latin typeface="+mn-lt"/>
              </a:rPr>
              <a:t> Python </a:t>
            </a:r>
            <a:r>
              <a:rPr lang="ru-RU" sz="2000" dirty="0">
                <a:solidFill>
                  <a:srgbClr val="002060"/>
                </a:solidFill>
                <a:latin typeface="+mn-lt"/>
              </a:rPr>
              <a:t>стала библиотека </a:t>
            </a:r>
            <a:r>
              <a:rPr lang="en-US" sz="2000" dirty="0">
                <a:solidFill>
                  <a:srgbClr val="002060"/>
                </a:solidFill>
                <a:latin typeface="+mn-lt"/>
              </a:rPr>
              <a:t>asyncio</a:t>
            </a:r>
            <a:r>
              <a:rPr lang="ru-RU" sz="2000" dirty="0">
                <a:solidFill>
                  <a:srgbClr val="002060"/>
                </a:solidFill>
                <a:latin typeface="+mn-lt"/>
              </a:rPr>
              <a:t>, реализующая упрощенный и универсальный (схожий с другими языками – С++, </a:t>
            </a:r>
            <a:r>
              <a:rPr lang="en-US" sz="2000" dirty="0">
                <a:solidFill>
                  <a:srgbClr val="002060"/>
                </a:solidFill>
                <a:latin typeface="+mn-lt"/>
              </a:rPr>
              <a:t>JS</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подход к организации конкурентного программирования.</a:t>
            </a:r>
            <a:endParaRPr lang="en-US" sz="2000" dirty="0">
              <a:solidFill>
                <a:srgbClr val="002060"/>
              </a:solidFill>
              <a:latin typeface="+mn-lt"/>
            </a:endParaRPr>
          </a:p>
          <a:p>
            <a:pPr algn="just">
              <a:buNone/>
            </a:pPr>
            <a:r>
              <a:rPr lang="ru-RU" sz="2000" dirty="0">
                <a:solidFill>
                  <a:srgbClr val="002060"/>
                </a:solidFill>
                <a:latin typeface="+mn-lt"/>
              </a:rPr>
              <a:t>Основные определения:</a:t>
            </a:r>
          </a:p>
          <a:p>
            <a:pPr algn="just">
              <a:buNone/>
            </a:pPr>
            <a:r>
              <a:rPr lang="en-US" sz="2000" u="sng" dirty="0">
                <a:solidFill>
                  <a:srgbClr val="002060"/>
                </a:solidFill>
                <a:latin typeface="+mn-lt"/>
              </a:rPr>
              <a:t>event loop (</a:t>
            </a:r>
            <a:r>
              <a:rPr lang="ru-RU" sz="2000" u="sng" dirty="0">
                <a:solidFill>
                  <a:srgbClr val="002060"/>
                </a:solidFill>
                <a:latin typeface="+mn-lt"/>
              </a:rPr>
              <a:t>цикл событий</a:t>
            </a:r>
            <a:r>
              <a:rPr lang="en-US" sz="2000" u="sng"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программная конструкция, который ожидает прибытия и производит рассылку событий или сообщений в программе (см. паттерн </a:t>
            </a:r>
            <a:r>
              <a:rPr lang="en-US" sz="2000" dirty="0">
                <a:solidFill>
                  <a:srgbClr val="002060"/>
                </a:solidFill>
                <a:latin typeface="+mn-lt"/>
              </a:rPr>
              <a:t>Reactor)</a:t>
            </a:r>
            <a:r>
              <a:rPr lang="ru-RU" sz="2000" dirty="0">
                <a:solidFill>
                  <a:srgbClr val="002060"/>
                </a:solidFill>
                <a:latin typeface="+mn-lt"/>
              </a:rPr>
              <a:t>;</a:t>
            </a:r>
          </a:p>
          <a:p>
            <a:pPr algn="just">
              <a:buNone/>
            </a:pPr>
            <a:r>
              <a:rPr lang="en-US" sz="2000" u="sng" dirty="0">
                <a:solidFill>
                  <a:srgbClr val="002060"/>
                </a:solidFill>
                <a:latin typeface="+mn-lt"/>
              </a:rPr>
              <a:t>coroutine</a:t>
            </a:r>
            <a:r>
              <a:rPr lang="ru-RU" sz="2000" u="sng" dirty="0">
                <a:solidFill>
                  <a:srgbClr val="002060"/>
                </a:solidFill>
                <a:latin typeface="+mn-lt"/>
              </a:rPr>
              <a:t> (корутина, сопрограмма)</a:t>
            </a:r>
            <a:r>
              <a:rPr lang="ru-RU" sz="2000" dirty="0">
                <a:solidFill>
                  <a:srgbClr val="002060"/>
                </a:solidFill>
                <a:latin typeface="+mn-lt"/>
              </a:rPr>
              <a:t> </a:t>
            </a:r>
            <a:r>
              <a:rPr lang="en-US" sz="2000" dirty="0">
                <a:solidFill>
                  <a:srgbClr val="002060"/>
                </a:solidFill>
                <a:latin typeface="+mn-lt"/>
              </a:rPr>
              <a:t>– </a:t>
            </a:r>
            <a:r>
              <a:rPr lang="ru-RU" sz="2000" dirty="0">
                <a:solidFill>
                  <a:srgbClr val="002060"/>
                </a:solidFill>
                <a:latin typeface="+mn-lt"/>
              </a:rPr>
              <a:t>программная конструкция, способная вызываться и возвращать управление в цикл событий, сохраняя свое состояние между вызовами;</a:t>
            </a:r>
          </a:p>
          <a:p>
            <a:pPr algn="just">
              <a:buNone/>
            </a:pPr>
            <a:r>
              <a:rPr lang="en-US" sz="2000" u="sng" dirty="0">
                <a:solidFill>
                  <a:srgbClr val="002060"/>
                </a:solidFill>
                <a:latin typeface="+mn-lt"/>
              </a:rPr>
              <a:t>future (</a:t>
            </a:r>
            <a:r>
              <a:rPr lang="ru-RU" sz="2000" u="sng" dirty="0">
                <a:solidFill>
                  <a:srgbClr val="002060"/>
                </a:solidFill>
                <a:latin typeface="+mn-lt"/>
              </a:rPr>
              <a:t>фьючерс</a:t>
            </a:r>
            <a:r>
              <a:rPr lang="en-US" sz="2000" u="sng" dirty="0">
                <a:solidFill>
                  <a:srgbClr val="002060"/>
                </a:solidFill>
                <a:latin typeface="+mn-lt"/>
              </a:rPr>
              <a:t>)</a:t>
            </a:r>
            <a:r>
              <a:rPr lang="ru-RU" sz="2000" dirty="0">
                <a:solidFill>
                  <a:srgbClr val="002060"/>
                </a:solidFill>
                <a:latin typeface="+mn-lt"/>
              </a:rPr>
              <a:t> — низкоуровневый объект, хранящий текущий статус/результат асинхронной операции;</a:t>
            </a:r>
          </a:p>
          <a:p>
            <a:pPr algn="just">
              <a:buNone/>
            </a:pPr>
            <a:r>
              <a:rPr lang="en-US" sz="2000" u="sng" dirty="0">
                <a:solidFill>
                  <a:srgbClr val="002060"/>
                </a:solidFill>
                <a:latin typeface="+mn-lt"/>
              </a:rPr>
              <a:t>task (</a:t>
            </a:r>
            <a:r>
              <a:rPr lang="ru-RU" sz="2000" u="sng" dirty="0">
                <a:solidFill>
                  <a:srgbClr val="002060"/>
                </a:solidFill>
                <a:latin typeface="+mn-lt"/>
              </a:rPr>
              <a:t>задача)</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объект обработки цикла событий, инкапсулирующий работу с корутинами и фьючерсами.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17007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порядок работы)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помощи </a:t>
            </a:r>
            <a:r>
              <a:rPr kumimoji="0" lang="en-US" sz="2000" b="1" i="0" u="none" strike="noStrike" kern="1200" cap="none" spc="0" normalizeH="0" baseline="0" noProof="0" dirty="0">
                <a:ln>
                  <a:noFill/>
                </a:ln>
                <a:solidFill>
                  <a:srgbClr val="002060"/>
                </a:solidFill>
                <a:effectLst/>
                <a:uLnTx/>
                <a:uFillTx/>
                <a:latin typeface="+mn-lt"/>
                <a:ea typeface="+mn-ea"/>
                <a:cs typeface="+mn-cs"/>
              </a:rPr>
              <a:t>async def</a:t>
            </a:r>
            <a:r>
              <a:rPr kumimoji="0" lang="ru-RU" sz="2000" b="1"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создаем корутины (</a:t>
            </a:r>
            <a:r>
              <a:rPr kumimoji="0" lang="en-US" sz="2000" b="1" i="0" u="none" strike="noStrike" kern="1200" cap="none" spc="0" normalizeH="0" baseline="0" noProof="0" dirty="0">
                <a:ln>
                  <a:noFill/>
                </a:ln>
                <a:solidFill>
                  <a:srgbClr val="002060"/>
                </a:solidFill>
                <a:effectLst/>
                <a:uLnTx/>
                <a:uFillTx/>
                <a:latin typeface="+mn-lt"/>
                <a:ea typeface="+mn-ea"/>
                <a:cs typeface="+mn-cs"/>
              </a:rPr>
              <a:t>native coroutines</a:t>
            </a:r>
            <a:r>
              <a:rPr kumimoji="0" lang="ru-RU" sz="2000" b="0" i="0" u="none" strike="noStrike" kern="1200" cap="none" spc="0" normalizeH="0" baseline="0" noProof="0" dirty="0">
                <a:ln>
                  <a:noFill/>
                </a:ln>
                <a:solidFill>
                  <a:srgbClr val="002060"/>
                </a:solidFill>
                <a:effectLst/>
                <a:uLnTx/>
                <a:uFillTx/>
                <a:latin typeface="+mn-lt"/>
                <a:ea typeface="+mn-ea"/>
                <a:cs typeface="+mn-cs"/>
              </a:rPr>
              <a:t>, в отличие от генераторов), упаковываем их в задачи и передаем в </a:t>
            </a:r>
            <a:r>
              <a:rPr kumimoji="0" lang="en-US" sz="2000" b="0" i="0" u="none" strike="noStrike" kern="1200" cap="none" spc="0" normalizeH="0" baseline="0" noProof="0" dirty="0">
                <a:ln>
                  <a:noFill/>
                </a:ln>
                <a:solidFill>
                  <a:srgbClr val="002060"/>
                </a:solidFill>
                <a:effectLst/>
                <a:uLnTx/>
                <a:uFillTx/>
                <a:latin typeface="+mn-lt"/>
                <a:ea typeface="+mn-ea"/>
                <a:cs typeface="+mn-cs"/>
              </a:rPr>
              <a:t>event loop, </a:t>
            </a:r>
            <a:r>
              <a:rPr kumimoji="0" lang="ru-RU" sz="2000" b="0" i="0" u="none" strike="noStrike" kern="1200" cap="none" spc="0" normalizeH="0" baseline="0" noProof="0" dirty="0">
                <a:ln>
                  <a:noFill/>
                </a:ln>
                <a:solidFill>
                  <a:srgbClr val="002060"/>
                </a:solidFill>
                <a:effectLst/>
                <a:uLnTx/>
                <a:uFillTx/>
                <a:latin typeface="+mn-lt"/>
                <a:ea typeface="+mn-ea"/>
                <a:cs typeface="+mn-cs"/>
              </a:rPr>
              <a:t>который поочередно передает управление этим задачам. Как только задача блокируется на </a:t>
            </a:r>
            <a:r>
              <a:rPr kumimoji="0" lang="en-US" sz="2000" b="1" i="0" u="none" strike="noStrike" kern="1200" cap="none" spc="0" normalizeH="0" baseline="0" noProof="0" dirty="0">
                <a:ln>
                  <a:noFill/>
                </a:ln>
                <a:solidFill>
                  <a:srgbClr val="002060"/>
                </a:solidFill>
                <a:effectLst/>
                <a:uLnTx/>
                <a:uFillTx/>
                <a:latin typeface="+mn-lt"/>
                <a:ea typeface="+mn-ea"/>
                <a:cs typeface="+mn-cs"/>
              </a:rPr>
              <a:t>awaitable</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объекте (</a:t>
            </a:r>
            <a:r>
              <a:rPr kumimoji="0" lang="en-US" sz="2000" b="0" i="0" u="none" strike="noStrike" kern="1200" cap="none" spc="0" normalizeH="0" baseline="0" noProof="0" dirty="0">
                <a:ln>
                  <a:noFill/>
                </a:ln>
                <a:solidFill>
                  <a:srgbClr val="002060"/>
                </a:solidFill>
                <a:effectLst/>
                <a:uLnTx/>
                <a:uFillTx/>
                <a:latin typeface="+mn-lt"/>
                <a:ea typeface="+mn-ea"/>
                <a:cs typeface="+mn-cs"/>
              </a:rPr>
              <a:t>await </a:t>
            </a:r>
            <a:r>
              <a:rPr kumimoji="0" lang="ru-RU" sz="2000" b="0" i="0" u="none" strike="noStrike" kern="1200" cap="none" spc="0" normalizeH="0" baseline="0" noProof="0" dirty="0">
                <a:ln>
                  <a:noFill/>
                </a:ln>
                <a:solidFill>
                  <a:srgbClr val="002060"/>
                </a:solidFill>
                <a:effectLst/>
                <a:uLnTx/>
                <a:uFillTx/>
                <a:latin typeface="+mn-lt"/>
                <a:ea typeface="+mn-ea"/>
                <a:cs typeface="+mn-cs"/>
              </a:rPr>
              <a:t>вызов какой-либо корутины), управление передается другой задаче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этом обращение к не-awaitable объекту (например, вызов input()) заблокирует весь event loop, т.к. для такого объекта возврат управления не поддерживается.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pSp>
        <p:nvGrpSpPr>
          <p:cNvPr id="54" name="Группа 53">
            <a:extLst>
              <a:ext uri="{FF2B5EF4-FFF2-40B4-BE49-F238E27FC236}">
                <a16:creationId xmlns:a16="http://schemas.microsoft.com/office/drawing/2014/main" id="{B31F549E-099C-459D-B5A5-6DA53776CF17}"/>
              </a:ext>
            </a:extLst>
          </p:cNvPr>
          <p:cNvGrpSpPr/>
          <p:nvPr/>
        </p:nvGrpSpPr>
        <p:grpSpPr>
          <a:xfrm>
            <a:off x="2652980" y="3108758"/>
            <a:ext cx="6875658" cy="3498947"/>
            <a:chOff x="864694" y="3087251"/>
            <a:chExt cx="6875658" cy="3498947"/>
          </a:xfrm>
        </p:grpSpPr>
        <p:sp>
          <p:nvSpPr>
            <p:cNvPr id="55" name="Блок-схема: магнитный диск 54">
              <a:extLst>
                <a:ext uri="{FF2B5EF4-FFF2-40B4-BE49-F238E27FC236}">
                  <a16:creationId xmlns:a16="http://schemas.microsoft.com/office/drawing/2014/main" id="{C8D72F86-DFC1-4CB5-ADF9-494A3CB8DA5F}"/>
                </a:ext>
              </a:extLst>
            </p:cNvPr>
            <p:cNvSpPr/>
            <p:nvPr/>
          </p:nvSpPr>
          <p:spPr>
            <a:xfrm>
              <a:off x="5713947" y="5491837"/>
              <a:ext cx="1800167" cy="1094361"/>
            </a:xfrm>
            <a:prstGeom prst="flowChartMagneticDisk">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tasks</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56" name="Стрелка: вправо 55">
              <a:extLst>
                <a:ext uri="{FF2B5EF4-FFF2-40B4-BE49-F238E27FC236}">
                  <a16:creationId xmlns:a16="http://schemas.microsoft.com/office/drawing/2014/main" id="{904CA4B7-0797-498D-A25E-C4FAD5AEFA91}"/>
                </a:ext>
              </a:extLst>
            </p:cNvPr>
            <p:cNvSpPr/>
            <p:nvPr/>
          </p:nvSpPr>
          <p:spPr>
            <a:xfrm>
              <a:off x="4777479"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sp>
          <p:nvSpPr>
            <p:cNvPr id="57" name="Овал 56">
              <a:extLst>
                <a:ext uri="{FF2B5EF4-FFF2-40B4-BE49-F238E27FC236}">
                  <a16:creationId xmlns:a16="http://schemas.microsoft.com/office/drawing/2014/main" id="{22BCF0D8-54BB-4C28-8C4F-5C013A4726F2}"/>
                </a:ext>
              </a:extLst>
            </p:cNvPr>
            <p:cNvSpPr/>
            <p:nvPr/>
          </p:nvSpPr>
          <p:spPr>
            <a:xfrm>
              <a:off x="5497559" y="3087251"/>
              <a:ext cx="2242793" cy="2076251"/>
            </a:xfrm>
            <a:prstGeom prst="ellipse">
              <a:avLst/>
            </a:prstGeom>
            <a:solidFill>
              <a:srgbClr val="FFFFFF"/>
            </a:solid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cxnSp>
          <p:nvCxnSpPr>
            <p:cNvPr id="58" name="Соединитель: изогнутый 57">
              <a:extLst>
                <a:ext uri="{FF2B5EF4-FFF2-40B4-BE49-F238E27FC236}">
                  <a16:creationId xmlns:a16="http://schemas.microsoft.com/office/drawing/2014/main" id="{CC9BFE4F-F9D7-4C12-B076-7CB97AD5E1E1}"/>
                </a:ext>
              </a:extLst>
            </p:cNvPr>
            <p:cNvCxnSpPr>
              <a:cxnSpLocks/>
              <a:stCxn id="57" idx="5"/>
              <a:endCxn id="57" idx="3"/>
            </p:cNvCxnSpPr>
            <p:nvPr/>
          </p:nvCxnSpPr>
          <p:spPr>
            <a:xfrm rot="5400000">
              <a:off x="6618956" y="4066495"/>
              <a:ext cx="12700" cy="1585895"/>
            </a:xfrm>
            <a:prstGeom prst="curvedConnector3">
              <a:avLst>
                <a:gd name="adj1" fmla="val 6920402"/>
              </a:avLst>
            </a:prstGeom>
            <a:noFill/>
            <a:ln w="31750" cap="flat" cmpd="sng" algn="ctr">
              <a:solidFill>
                <a:srgbClr val="FFFFFF">
                  <a:lumMod val="50000"/>
                </a:srgbClr>
              </a:solidFill>
              <a:prstDash val="solid"/>
              <a:tailEnd type="triangle"/>
            </a:ln>
            <a:effectLst/>
          </p:spPr>
        </p:cxnSp>
        <p:pic>
          <p:nvPicPr>
            <p:cNvPr id="59" name="Рисунок 58">
              <a:extLst>
                <a:ext uri="{FF2B5EF4-FFF2-40B4-BE49-F238E27FC236}">
                  <a16:creationId xmlns:a16="http://schemas.microsoft.com/office/drawing/2014/main" id="{D6C5B6AF-EC42-4DBA-A962-5DABE166044E}"/>
                </a:ext>
              </a:extLst>
            </p:cNvPr>
            <p:cNvPicPr>
              <a:picLocks noChangeAspect="1"/>
            </p:cNvPicPr>
            <p:nvPr/>
          </p:nvPicPr>
          <p:blipFill>
            <a:blip r:embed="rId2"/>
            <a:stretch>
              <a:fillRect/>
            </a:stretch>
          </p:blipFill>
          <p:spPr>
            <a:xfrm>
              <a:off x="5928472" y="3381134"/>
              <a:ext cx="1449601" cy="1412500"/>
            </a:xfrm>
            <a:prstGeom prst="rect">
              <a:avLst/>
            </a:prstGeom>
          </p:spPr>
        </p:pic>
        <p:cxnSp>
          <p:nvCxnSpPr>
            <p:cNvPr id="60" name="Прямая со стрелкой 59">
              <a:extLst>
                <a:ext uri="{FF2B5EF4-FFF2-40B4-BE49-F238E27FC236}">
                  <a16:creationId xmlns:a16="http://schemas.microsoft.com/office/drawing/2014/main" id="{D53A745A-7E18-4BFF-AD35-30BF0610EFB0}"/>
                </a:ext>
              </a:extLst>
            </p:cNvPr>
            <p:cNvCxnSpPr>
              <a:cxnSpLocks/>
            </p:cNvCxnSpPr>
            <p:nvPr/>
          </p:nvCxnSpPr>
          <p:spPr>
            <a:xfrm>
              <a:off x="6653273" y="3087251"/>
              <a:ext cx="144016" cy="0"/>
            </a:xfrm>
            <a:prstGeom prst="straightConnector1">
              <a:avLst/>
            </a:prstGeom>
            <a:noFill/>
            <a:ln w="57150" cap="flat" cmpd="sng" algn="ctr">
              <a:solidFill>
                <a:srgbClr val="000000"/>
              </a:solidFill>
              <a:prstDash val="solid"/>
              <a:tailEnd type="triangle"/>
            </a:ln>
            <a:effectLst/>
          </p:spPr>
        </p:cxnSp>
        <p:cxnSp>
          <p:nvCxnSpPr>
            <p:cNvPr id="61" name="Прямая со стрелкой 60">
              <a:extLst>
                <a:ext uri="{FF2B5EF4-FFF2-40B4-BE49-F238E27FC236}">
                  <a16:creationId xmlns:a16="http://schemas.microsoft.com/office/drawing/2014/main" id="{484578B1-00FF-4DAF-BC1C-C4D43175F54D}"/>
                </a:ext>
              </a:extLst>
            </p:cNvPr>
            <p:cNvCxnSpPr>
              <a:cxnSpLocks/>
            </p:cNvCxnSpPr>
            <p:nvPr/>
          </p:nvCxnSpPr>
          <p:spPr>
            <a:xfrm>
              <a:off x="7740352" y="4033378"/>
              <a:ext cx="0" cy="108012"/>
            </a:xfrm>
            <a:prstGeom prst="straightConnector1">
              <a:avLst/>
            </a:prstGeom>
            <a:noFill/>
            <a:ln w="57150" cap="flat" cmpd="sng" algn="ctr">
              <a:solidFill>
                <a:srgbClr val="000000"/>
              </a:solidFill>
              <a:prstDash val="solid"/>
              <a:tailEnd type="triangle"/>
            </a:ln>
            <a:effectLst/>
          </p:spPr>
        </p:cxnSp>
        <p:cxnSp>
          <p:nvCxnSpPr>
            <p:cNvPr id="62" name="Прямая со стрелкой 61">
              <a:extLst>
                <a:ext uri="{FF2B5EF4-FFF2-40B4-BE49-F238E27FC236}">
                  <a16:creationId xmlns:a16="http://schemas.microsoft.com/office/drawing/2014/main" id="{545076AA-F4A4-47D9-B20D-514A618C7CA6}"/>
                </a:ext>
              </a:extLst>
            </p:cNvPr>
            <p:cNvCxnSpPr>
              <a:cxnSpLocks/>
            </p:cNvCxnSpPr>
            <p:nvPr/>
          </p:nvCxnSpPr>
          <p:spPr>
            <a:xfrm flipV="1">
              <a:off x="5497559" y="3946331"/>
              <a:ext cx="0" cy="87047"/>
            </a:xfrm>
            <a:prstGeom prst="straightConnector1">
              <a:avLst/>
            </a:prstGeom>
            <a:noFill/>
            <a:ln w="57150" cap="flat" cmpd="sng" algn="ctr">
              <a:solidFill>
                <a:srgbClr val="000000"/>
              </a:solidFill>
              <a:prstDash val="solid"/>
              <a:tailEnd type="triangle"/>
            </a:ln>
            <a:effectLst/>
          </p:spPr>
        </p:cxnSp>
        <p:cxnSp>
          <p:nvCxnSpPr>
            <p:cNvPr id="63" name="Прямая со стрелкой 62">
              <a:extLst>
                <a:ext uri="{FF2B5EF4-FFF2-40B4-BE49-F238E27FC236}">
                  <a16:creationId xmlns:a16="http://schemas.microsoft.com/office/drawing/2014/main" id="{D0B51AD0-1C17-4D6B-B102-29B78626FA2E}"/>
                </a:ext>
              </a:extLst>
            </p:cNvPr>
            <p:cNvCxnSpPr>
              <a:cxnSpLocks/>
            </p:cNvCxnSpPr>
            <p:nvPr/>
          </p:nvCxnSpPr>
          <p:spPr>
            <a:xfrm flipH="1">
              <a:off x="6542024" y="5174871"/>
              <a:ext cx="72008" cy="1"/>
            </a:xfrm>
            <a:prstGeom prst="straightConnector1">
              <a:avLst/>
            </a:prstGeom>
            <a:noFill/>
            <a:ln w="57150" cap="flat" cmpd="sng" algn="ctr">
              <a:solidFill>
                <a:srgbClr val="000000"/>
              </a:solidFill>
              <a:prstDash val="solid"/>
              <a:tailEnd type="triangle"/>
            </a:ln>
            <a:effectLst/>
          </p:spPr>
        </p:cxnSp>
        <p:cxnSp>
          <p:nvCxnSpPr>
            <p:cNvPr id="64" name="Прямая со стрелкой 63">
              <a:extLst>
                <a:ext uri="{FF2B5EF4-FFF2-40B4-BE49-F238E27FC236}">
                  <a16:creationId xmlns:a16="http://schemas.microsoft.com/office/drawing/2014/main" id="{1EBD718E-0CFF-4BEA-9071-7CBD7CFA28C3}"/>
                </a:ext>
              </a:extLst>
            </p:cNvPr>
            <p:cNvCxnSpPr>
              <a:cxnSpLocks/>
            </p:cNvCxnSpPr>
            <p:nvPr/>
          </p:nvCxnSpPr>
          <p:spPr>
            <a:xfrm flipH="1">
              <a:off x="6546948" y="5733255"/>
              <a:ext cx="72008" cy="1"/>
            </a:xfrm>
            <a:prstGeom prst="straightConnector1">
              <a:avLst/>
            </a:prstGeom>
            <a:noFill/>
            <a:ln w="57150" cap="flat" cmpd="sng" algn="ctr">
              <a:solidFill>
                <a:srgbClr val="000000"/>
              </a:solidFill>
              <a:prstDash val="solid"/>
              <a:tailEnd type="triangle"/>
            </a:ln>
            <a:effectLst/>
          </p:spPr>
        </p:cxnSp>
        <p:sp>
          <p:nvSpPr>
            <p:cNvPr id="65" name="Куб 64">
              <a:extLst>
                <a:ext uri="{FF2B5EF4-FFF2-40B4-BE49-F238E27FC236}">
                  <a16:creationId xmlns:a16="http://schemas.microsoft.com/office/drawing/2014/main" id="{361AD0BB-F575-42CA-83AB-791AC9FCF639}"/>
                </a:ext>
              </a:extLst>
            </p:cNvPr>
            <p:cNvSpPr/>
            <p:nvPr/>
          </p:nvSpPr>
          <p:spPr>
            <a:xfrm>
              <a:off x="3378595" y="5491837"/>
              <a:ext cx="1182495" cy="1015663"/>
            </a:xfrm>
            <a:prstGeom prst="cube">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6" name="TextBox 65">
              <a:extLst>
                <a:ext uri="{FF2B5EF4-FFF2-40B4-BE49-F238E27FC236}">
                  <a16:creationId xmlns:a16="http://schemas.microsoft.com/office/drawing/2014/main" id="{08618628-C1A9-4544-9D04-C47309556E25}"/>
                </a:ext>
              </a:extLst>
            </p:cNvPr>
            <p:cNvSpPr txBox="1"/>
            <p:nvPr/>
          </p:nvSpPr>
          <p:spPr>
            <a:xfrm>
              <a:off x="864694" y="5853489"/>
              <a:ext cx="1224136" cy="338554"/>
            </a:xfrm>
            <a:prstGeom prst="rect">
              <a:avLst/>
            </a:prstGeom>
            <a:noFill/>
            <a:ln w="31750">
              <a:solidFill>
                <a:srgbClr val="2D2DB9"/>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rPr>
                <a:t>coroutine</a:t>
              </a:r>
              <a:endParaRPr kumimoji="0" lang="ru-RU" sz="1600" b="0" i="0" u="none" strike="noStrike" kern="0" cap="none" spc="0" normalizeH="0" baseline="0" noProof="0" dirty="0">
                <a:ln>
                  <a:noFill/>
                </a:ln>
                <a:solidFill>
                  <a:srgbClr val="000000"/>
                </a:solidFill>
                <a:effectLst/>
                <a:uLnTx/>
                <a:uFillTx/>
              </a:endParaRPr>
            </a:p>
          </p:txBody>
        </p:sp>
        <p:sp>
          <p:nvSpPr>
            <p:cNvPr id="67" name="Облачко с текстом: прямоугольное 66">
              <a:extLst>
                <a:ext uri="{FF2B5EF4-FFF2-40B4-BE49-F238E27FC236}">
                  <a16:creationId xmlns:a16="http://schemas.microsoft.com/office/drawing/2014/main" id="{A0A25D57-19F7-418A-97D9-CD8FE1757139}"/>
                </a:ext>
              </a:extLst>
            </p:cNvPr>
            <p:cNvSpPr/>
            <p:nvPr/>
          </p:nvSpPr>
          <p:spPr>
            <a:xfrm>
              <a:off x="3027548" y="4866043"/>
              <a:ext cx="968387" cy="432048"/>
            </a:xfrm>
            <a:prstGeom prst="wedgeRectCallout">
              <a:avLst>
                <a:gd name="adj1" fmla="val -95"/>
                <a:gd name="adj2" fmla="val 113870"/>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future</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8" name="TextBox 67">
              <a:extLst>
                <a:ext uri="{FF2B5EF4-FFF2-40B4-BE49-F238E27FC236}">
                  <a16:creationId xmlns:a16="http://schemas.microsoft.com/office/drawing/2014/main" id="{0B1E1857-1F50-40AE-9F65-E6530EDC8925}"/>
                </a:ext>
              </a:extLst>
            </p:cNvPr>
            <p:cNvSpPr txBox="1"/>
            <p:nvPr/>
          </p:nvSpPr>
          <p:spPr>
            <a:xfrm>
              <a:off x="5941042" y="4668426"/>
              <a:ext cx="1449601"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event loop</a:t>
              </a:r>
              <a:endParaRPr kumimoji="0" lang="ru-RU" sz="1800" b="0" i="0" u="none" strike="noStrike" kern="0" cap="none" spc="0" normalizeH="0" baseline="0" noProof="0" dirty="0">
                <a:ln>
                  <a:noFill/>
                </a:ln>
                <a:solidFill>
                  <a:srgbClr val="000000"/>
                </a:solidFill>
                <a:effectLst/>
                <a:uLnTx/>
                <a:uFillTx/>
              </a:endParaRPr>
            </a:p>
          </p:txBody>
        </p:sp>
        <p:sp>
          <p:nvSpPr>
            <p:cNvPr id="69" name="Стрелка: вправо 68">
              <a:extLst>
                <a:ext uri="{FF2B5EF4-FFF2-40B4-BE49-F238E27FC236}">
                  <a16:creationId xmlns:a16="http://schemas.microsoft.com/office/drawing/2014/main" id="{05A6B1EA-BB63-4F93-8E00-631BFEFEDB51}"/>
                </a:ext>
              </a:extLst>
            </p:cNvPr>
            <p:cNvSpPr/>
            <p:nvPr/>
          </p:nvSpPr>
          <p:spPr>
            <a:xfrm>
              <a:off x="2339752"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1617819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производим вычисления</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сообщаем о статусе вычислений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numbers remain'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3659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Создание задач и запуск event loop:</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asyncio.get_event_loop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ev_loop.create_task(calc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futures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run_until_complete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futures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Альтернативный вариант:</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asyncio.gather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460907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83683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p>
        </p:txBody>
      </p:sp>
    </p:spTree>
    <p:extLst>
      <p:ext uri="{BB962C8B-B14F-4D97-AF65-F5344CB8AC3E}">
        <p14:creationId xmlns:p14="http://schemas.microsoft.com/office/powerpoint/2010/main" val="3960806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обязательно для многопроцессного приложения </a:t>
            </a:r>
            <a:endParaRPr kumimoji="0" lang="en-US" sz="1400" b="0" i="0" u="none" strike="noStrike" kern="1200" cap="none" spc="0" normalizeH="0" baseline="0" noProof="0" dirty="0">
              <a:ln>
                <a:noFill/>
              </a:ln>
              <a:solidFill>
                <a:srgbClr val="00B05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7.96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почти в два раза быстрее, чем при использовании многопоточности, гринлетов или вообще без распараллеливания.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0351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p>
        </p:txBody>
      </p:sp>
    </p:spTree>
    <p:extLst>
      <p:ext uri="{BB962C8B-B14F-4D97-AF65-F5344CB8AC3E}">
        <p14:creationId xmlns:p14="http://schemas.microsoft.com/office/powerpoint/2010/main" val="183246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Queue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lang="ru-RU" sz="2000" b="1" dirty="0">
                <a:solidFill>
                  <a:srgbClr val="002060"/>
                </a:solidFill>
                <a:latin typeface="+mn-lt"/>
              </a:rPr>
              <a:t>.task_done()</a:t>
            </a:r>
            <a:r>
              <a:rPr lang="ru-RU" sz="2000" dirty="0">
                <a:solidFill>
                  <a:srgbClr val="002060"/>
                </a:solidFill>
                <a:latin typeface="+mn-lt"/>
              </a:rPr>
              <a:t> и </a:t>
            </a:r>
            <a:r>
              <a:rPr lang="ru-RU" sz="2000" b="1" dirty="0">
                <a:solidFill>
                  <a:srgbClr val="002060"/>
                </a:solidFill>
                <a:latin typeface="+mn-lt"/>
              </a:rPr>
              <a:t>.join()</a:t>
            </a:r>
            <a:r>
              <a:rPr lang="ru-RU" sz="2000" dirty="0">
                <a:solidFill>
                  <a:srgbClr val="002060"/>
                </a:solidFill>
                <a:latin typeface="+mn-lt"/>
              </a:rPr>
              <a:t>), т.к. передается копия объекта, изменение которой никак не влияет на оригинал.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[42, None, 'hello']</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47698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процессами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7D7039F9-69FA-492A-B2FF-62A65F5F4D01}"/>
              </a:ext>
            </a:extLst>
          </p:cNvPr>
          <p:cNvGrpSpPr/>
          <p:nvPr/>
        </p:nvGrpSpPr>
        <p:grpSpPr>
          <a:xfrm>
            <a:off x="1333850" y="988321"/>
            <a:ext cx="9622502" cy="5696054"/>
            <a:chOff x="1216404" y="988321"/>
            <a:chExt cx="9622502" cy="5696054"/>
          </a:xfrm>
        </p:grpSpPr>
        <p:sp>
          <p:nvSpPr>
            <p:cNvPr id="6" name="TextBox 5">
              <a:extLst>
                <a:ext uri="{FF2B5EF4-FFF2-40B4-BE49-F238E27FC236}">
                  <a16:creationId xmlns:a16="http://schemas.microsoft.com/office/drawing/2014/main" id="{5E86E8E1-1E68-4BB7-8B7A-7348819880E4}"/>
                </a:ext>
              </a:extLst>
            </p:cNvPr>
            <p:cNvSpPr txBox="1"/>
            <p:nvPr/>
          </p:nvSpPr>
          <p:spPr>
            <a:xfrm>
              <a:off x="1216404" y="3276655"/>
              <a:ext cx="4762849" cy="1203885"/>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Процесс 1</a:t>
              </a:r>
            </a:p>
          </p:txBody>
        </p:sp>
        <p:sp>
          <p:nvSpPr>
            <p:cNvPr id="7" name="TextBox 6">
              <a:extLst>
                <a:ext uri="{FF2B5EF4-FFF2-40B4-BE49-F238E27FC236}">
                  <a16:creationId xmlns:a16="http://schemas.microsoft.com/office/drawing/2014/main" id="{D6B7774F-F0D2-4E0E-BBE0-340523CFC3F2}"/>
                </a:ext>
              </a:extLst>
            </p:cNvPr>
            <p:cNvSpPr txBox="1"/>
            <p:nvPr/>
          </p:nvSpPr>
          <p:spPr>
            <a:xfrm>
              <a:off x="6076057" y="3274581"/>
              <a:ext cx="4762849" cy="1203885"/>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Процесс 2</a:t>
              </a:r>
            </a:p>
          </p:txBody>
        </p:sp>
        <p:sp>
          <p:nvSpPr>
            <p:cNvPr id="8" name="TextBox 7">
              <a:extLst>
                <a:ext uri="{FF2B5EF4-FFF2-40B4-BE49-F238E27FC236}">
                  <a16:creationId xmlns:a16="http://schemas.microsoft.com/office/drawing/2014/main" id="{087C57A7-6E59-4F46-AA9B-680CD3BCD627}"/>
                </a:ext>
              </a:extLst>
            </p:cNvPr>
            <p:cNvSpPr txBox="1"/>
            <p:nvPr/>
          </p:nvSpPr>
          <p:spPr>
            <a:xfrm>
              <a:off x="1300121"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кода</a:t>
              </a:r>
            </a:p>
          </p:txBody>
        </p:sp>
        <p:sp>
          <p:nvSpPr>
            <p:cNvPr id="9" name="TextBox 8">
              <a:extLst>
                <a:ext uri="{FF2B5EF4-FFF2-40B4-BE49-F238E27FC236}">
                  <a16:creationId xmlns:a16="http://schemas.microsoft.com/office/drawing/2014/main" id="{BCA277ED-BFAF-4001-9516-F510302751D5}"/>
                </a:ext>
              </a:extLst>
            </p:cNvPr>
            <p:cNvSpPr txBox="1"/>
            <p:nvPr/>
          </p:nvSpPr>
          <p:spPr>
            <a:xfrm>
              <a:off x="2849015" y="3592876"/>
              <a:ext cx="1548894" cy="307777"/>
            </a:xfrm>
            <a:prstGeom prst="rect">
              <a:avLst/>
            </a:prstGeom>
            <a:noFill/>
            <a:ln>
              <a:solidFill>
                <a:schemeClr val="accent6"/>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данных</a:t>
              </a:r>
            </a:p>
          </p:txBody>
        </p:sp>
        <p:sp>
          <p:nvSpPr>
            <p:cNvPr id="10" name="TextBox 9">
              <a:extLst>
                <a:ext uri="{FF2B5EF4-FFF2-40B4-BE49-F238E27FC236}">
                  <a16:creationId xmlns:a16="http://schemas.microsoft.com/office/drawing/2014/main" id="{71D31E53-D206-4A5C-BE0D-B3BF2CE644EF}"/>
                </a:ext>
              </a:extLst>
            </p:cNvPr>
            <p:cNvSpPr txBox="1"/>
            <p:nvPr/>
          </p:nvSpPr>
          <p:spPr>
            <a:xfrm>
              <a:off x="4397908"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11" name="TextBox 10">
              <a:extLst>
                <a:ext uri="{FF2B5EF4-FFF2-40B4-BE49-F238E27FC236}">
                  <a16:creationId xmlns:a16="http://schemas.microsoft.com/office/drawing/2014/main" id="{ACB5F908-3C29-47CE-ADE4-4B707B1DDC89}"/>
                </a:ext>
              </a:extLst>
            </p:cNvPr>
            <p:cNvSpPr txBox="1"/>
            <p:nvPr/>
          </p:nvSpPr>
          <p:spPr>
            <a:xfrm>
              <a:off x="3390022" y="5386806"/>
              <a:ext cx="5266238" cy="129756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12" name="TextBox 11">
              <a:extLst>
                <a:ext uri="{FF2B5EF4-FFF2-40B4-BE49-F238E27FC236}">
                  <a16:creationId xmlns:a16="http://schemas.microsoft.com/office/drawing/2014/main" id="{56CB783C-7CFC-4717-B219-1CA493850F8F}"/>
                </a:ext>
              </a:extLst>
            </p:cNvPr>
            <p:cNvSpPr txBox="1"/>
            <p:nvPr/>
          </p:nvSpPr>
          <p:spPr>
            <a:xfrm>
              <a:off x="4120580" y="988321"/>
              <a:ext cx="3330121" cy="1597300"/>
            </a:xfrm>
            <a:prstGeom prst="rect">
              <a:avLst/>
            </a:prstGeom>
            <a:noFill/>
            <a:ln>
              <a:solidFill>
                <a:srgbClr val="00B050"/>
              </a:solidFill>
            </a:ln>
          </p:spPr>
          <p:txBody>
            <a:bodyPr wrap="square" rtlCol="0">
              <a:noAutofit/>
            </a:bodyPr>
            <a:lstStyle/>
            <a:p>
              <a:pPr algn="ctr"/>
              <a:r>
                <a:rPr lang="ru-RU" sz="1400" dirty="0">
                  <a:cs typeface="Calibri" panose="020F0502020204030204" pitchFamily="34" charset="0"/>
                </a:rPr>
                <a:t>Процессор</a:t>
              </a:r>
            </a:p>
          </p:txBody>
        </p:sp>
        <p:sp>
          <p:nvSpPr>
            <p:cNvPr id="13" name="Овал 12">
              <a:extLst>
                <a:ext uri="{FF2B5EF4-FFF2-40B4-BE49-F238E27FC236}">
                  <a16:creationId xmlns:a16="http://schemas.microsoft.com/office/drawing/2014/main" id="{0620EDE1-C4EA-4661-B05B-8EE543FDEA00}"/>
                </a:ext>
              </a:extLst>
            </p:cNvPr>
            <p:cNvSpPr/>
            <p:nvPr/>
          </p:nvSpPr>
          <p:spPr>
            <a:xfrm>
              <a:off x="4275470"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14" name="Овал 13">
              <a:extLst>
                <a:ext uri="{FF2B5EF4-FFF2-40B4-BE49-F238E27FC236}">
                  <a16:creationId xmlns:a16="http://schemas.microsoft.com/office/drawing/2014/main" id="{B995275A-6597-4020-B73B-E0740594206E}"/>
                </a:ext>
              </a:extLst>
            </p:cNvPr>
            <p:cNvSpPr/>
            <p:nvPr/>
          </p:nvSpPr>
          <p:spPr>
            <a:xfrm>
              <a:off x="6327754"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15" name="TextBox 14">
              <a:extLst>
                <a:ext uri="{FF2B5EF4-FFF2-40B4-BE49-F238E27FC236}">
                  <a16:creationId xmlns:a16="http://schemas.microsoft.com/office/drawing/2014/main" id="{1FFD55C0-950E-44EF-BEFB-8A790AE57FF6}"/>
                </a:ext>
              </a:extLst>
            </p:cNvPr>
            <p:cNvSpPr txBox="1"/>
            <p:nvPr/>
          </p:nvSpPr>
          <p:spPr>
            <a:xfrm>
              <a:off x="6134142"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кода</a:t>
              </a:r>
            </a:p>
          </p:txBody>
        </p:sp>
        <p:sp>
          <p:nvSpPr>
            <p:cNvPr id="16" name="TextBox 15">
              <a:extLst>
                <a:ext uri="{FF2B5EF4-FFF2-40B4-BE49-F238E27FC236}">
                  <a16:creationId xmlns:a16="http://schemas.microsoft.com/office/drawing/2014/main" id="{495843BB-AD42-47B4-89F6-E8B7731357EB}"/>
                </a:ext>
              </a:extLst>
            </p:cNvPr>
            <p:cNvSpPr txBox="1"/>
            <p:nvPr/>
          </p:nvSpPr>
          <p:spPr>
            <a:xfrm>
              <a:off x="7683035"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данных</a:t>
              </a:r>
            </a:p>
          </p:txBody>
        </p:sp>
        <p:sp>
          <p:nvSpPr>
            <p:cNvPr id="17" name="TextBox 16">
              <a:extLst>
                <a:ext uri="{FF2B5EF4-FFF2-40B4-BE49-F238E27FC236}">
                  <a16:creationId xmlns:a16="http://schemas.microsoft.com/office/drawing/2014/main" id="{F2045F02-5249-42B5-A745-38A9E5B7E531}"/>
                </a:ext>
              </a:extLst>
            </p:cNvPr>
            <p:cNvSpPr txBox="1"/>
            <p:nvPr/>
          </p:nvSpPr>
          <p:spPr>
            <a:xfrm>
              <a:off x="9231929"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18" name="Прямая со стрелкой 17">
              <a:extLst>
                <a:ext uri="{FF2B5EF4-FFF2-40B4-BE49-F238E27FC236}">
                  <a16:creationId xmlns:a16="http://schemas.microsoft.com/office/drawing/2014/main" id="{5EE77311-DC35-4D0F-A01A-503C4245AC09}"/>
                </a:ext>
              </a:extLst>
            </p:cNvPr>
            <p:cNvCxnSpPr>
              <a:stCxn id="13" idx="3"/>
              <a:endCxn id="6" idx="0"/>
            </p:cNvCxnSpPr>
            <p:nvPr/>
          </p:nvCxnSpPr>
          <p:spPr>
            <a:xfrm flipH="1">
              <a:off x="3597829" y="2358448"/>
              <a:ext cx="825080" cy="9182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E4CEA696-852D-47F7-B606-D47B6F90BC26}"/>
                </a:ext>
              </a:extLst>
            </p:cNvPr>
            <p:cNvCxnSpPr>
              <a:cxnSpLocks/>
              <a:stCxn id="14" idx="5"/>
              <a:endCxn id="7" idx="0"/>
            </p:cNvCxnSpPr>
            <p:nvPr/>
          </p:nvCxnSpPr>
          <p:spPr>
            <a:xfrm>
              <a:off x="7187095" y="2358448"/>
              <a:ext cx="1270387" cy="91613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801F1E0-7724-452E-85A1-E9783EF50C24}"/>
                </a:ext>
              </a:extLst>
            </p:cNvPr>
            <p:cNvCxnSpPr>
              <a:cxnSpLocks/>
            </p:cNvCxnSpPr>
            <p:nvPr/>
          </p:nvCxnSpPr>
          <p:spPr>
            <a:xfrm>
              <a:off x="3501024" y="4194863"/>
              <a:ext cx="774446" cy="11919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E3184906-6F4A-4C2C-B389-3A6DB6487449}"/>
                </a:ext>
              </a:extLst>
            </p:cNvPr>
            <p:cNvCxnSpPr>
              <a:cxnSpLocks/>
            </p:cNvCxnSpPr>
            <p:nvPr/>
          </p:nvCxnSpPr>
          <p:spPr>
            <a:xfrm flipH="1">
              <a:off x="7279967" y="4263314"/>
              <a:ext cx="929337" cy="114341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A32D25-15D7-44B3-A416-91123107C3DF}"/>
                </a:ext>
              </a:extLst>
            </p:cNvPr>
            <p:cNvSpPr txBox="1"/>
            <p:nvPr/>
          </p:nvSpPr>
          <p:spPr>
            <a:xfrm>
              <a:off x="5480371" y="6083217"/>
              <a:ext cx="1152653" cy="402346"/>
            </a:xfrm>
            <a:prstGeom prst="rect">
              <a:avLst/>
            </a:prstGeom>
            <a:solidFill>
              <a:srgbClr val="0070C0"/>
            </a:solidFill>
            <a:ln>
              <a:solidFill>
                <a:schemeClr val="accent6"/>
              </a:solidFill>
            </a:ln>
          </p:spPr>
          <p:txBody>
            <a:bodyPr wrap="square" rtlCol="0">
              <a:noAutofit/>
            </a:bodyPr>
            <a:lstStyle/>
            <a:p>
              <a:pPr algn="ctr"/>
              <a:r>
                <a:rPr lang="ru-RU" sz="1400" dirty="0">
                  <a:solidFill>
                    <a:schemeClr val="bg1"/>
                  </a:solidFill>
                  <a:latin typeface="Calibri" panose="020F0502020204030204" pitchFamily="34" charset="0"/>
                  <a:cs typeface="Calibri" panose="020F0502020204030204" pitchFamily="34" charset="0"/>
                </a:rPr>
                <a:t>данные</a:t>
              </a:r>
            </a:p>
          </p:txBody>
        </p:sp>
        <p:sp>
          <p:nvSpPr>
            <p:cNvPr id="23" name="TextBox 22">
              <a:extLst>
                <a:ext uri="{FF2B5EF4-FFF2-40B4-BE49-F238E27FC236}">
                  <a16:creationId xmlns:a16="http://schemas.microsoft.com/office/drawing/2014/main" id="{DFEF9AB6-0F6F-431F-A5EA-EE9F2B053641}"/>
                </a:ext>
              </a:extLst>
            </p:cNvPr>
            <p:cNvSpPr txBox="1"/>
            <p:nvPr/>
          </p:nvSpPr>
          <p:spPr>
            <a:xfrm>
              <a:off x="5410490" y="5708243"/>
              <a:ext cx="2478230" cy="877152"/>
            </a:xfrm>
            <a:prstGeom prst="rect">
              <a:avLst/>
            </a:prstGeom>
            <a:noFill/>
            <a:ln>
              <a:solidFill>
                <a:schemeClr val="accent6"/>
              </a:solidFill>
            </a:ln>
          </p:spPr>
          <p:txBody>
            <a:bodyPr wrap="square" rtlCol="0">
              <a:noAutofit/>
            </a:bodyPr>
            <a:lstStyle/>
            <a:p>
              <a:pPr algn="r"/>
              <a:r>
                <a:rPr lang="ru-RU" sz="1400" dirty="0">
                  <a:solidFill>
                    <a:srgbClr val="0070C0"/>
                  </a:solidFill>
                  <a:latin typeface="Calibri" panose="020F0502020204030204" pitchFamily="34" charset="0"/>
                  <a:cs typeface="Calibri" panose="020F0502020204030204" pitchFamily="34" charset="0"/>
                </a:rPr>
                <a:t>адрес 0</a:t>
              </a:r>
              <a:r>
                <a:rPr lang="en-US" sz="1400" dirty="0">
                  <a:solidFill>
                    <a:srgbClr val="0070C0"/>
                  </a:solidFill>
                  <a:latin typeface="Calibri" panose="020F0502020204030204" pitchFamily="34" charset="0"/>
                  <a:cs typeface="Calibri" panose="020F0502020204030204" pitchFamily="34" charset="0"/>
                </a:rPr>
                <a:t>x005</a:t>
              </a:r>
              <a:endParaRPr lang="ru-RU" sz="1400" dirty="0">
                <a:solidFill>
                  <a:srgbClr val="0070C0"/>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20F5C5E4-FE86-4D65-B65E-211B884E4F50}"/>
                </a:ext>
              </a:extLst>
            </p:cNvPr>
            <p:cNvSpPr txBox="1"/>
            <p:nvPr/>
          </p:nvSpPr>
          <p:spPr>
            <a:xfrm>
              <a:off x="4225136" y="5702372"/>
              <a:ext cx="2478229" cy="877152"/>
            </a:xfrm>
            <a:prstGeom prst="rect">
              <a:avLst/>
            </a:prstGeom>
            <a:noFill/>
            <a:ln>
              <a:solidFill>
                <a:srgbClr val="FF0000"/>
              </a:solidFill>
            </a:ln>
          </p:spPr>
          <p:txBody>
            <a:bodyPr wrap="square" rtlCol="0">
              <a:noAutofit/>
            </a:bodyPr>
            <a:lstStyle/>
            <a:p>
              <a:r>
                <a:rPr lang="ru-RU" sz="1400" dirty="0">
                  <a:solidFill>
                    <a:srgbClr val="FF0000"/>
                  </a:solidFill>
                  <a:latin typeface="Calibri" panose="020F0502020204030204" pitchFamily="34" charset="0"/>
                  <a:cs typeface="Calibri" panose="020F0502020204030204" pitchFamily="34" charset="0"/>
                </a:rPr>
                <a:t>адрес 0</a:t>
              </a:r>
              <a:r>
                <a:rPr lang="en-US" sz="1400" dirty="0">
                  <a:solidFill>
                    <a:srgbClr val="FF0000"/>
                  </a:solidFill>
                  <a:latin typeface="Calibri" panose="020F0502020204030204" pitchFamily="34" charset="0"/>
                  <a:cs typeface="Calibri" panose="020F0502020204030204" pitchFamily="34" charset="0"/>
                </a:rPr>
                <a:t>x003</a:t>
              </a:r>
              <a:endParaRPr lang="ru-RU" sz="1400" dirty="0">
                <a:solidFill>
                  <a:srgbClr val="FF0000"/>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2E227807-F560-4D27-910C-70BF15F7B76E}"/>
                </a:ext>
              </a:extLst>
            </p:cNvPr>
            <p:cNvSpPr txBox="1"/>
            <p:nvPr/>
          </p:nvSpPr>
          <p:spPr>
            <a:xfrm>
              <a:off x="3191244" y="4810092"/>
              <a:ext cx="5808351" cy="352142"/>
            </a:xfrm>
            <a:prstGeom prst="rect">
              <a:avLst/>
            </a:prstGeom>
            <a:noFill/>
          </p:spPr>
          <p:txBody>
            <a:bodyPr wrap="square" rtlCol="0">
              <a:spAutoFit/>
            </a:bodyPr>
            <a:lstStyle/>
            <a:p>
              <a:pPr algn="ctr"/>
              <a:r>
                <a:rPr lang="ru-RU" sz="1400" dirty="0">
                  <a:latin typeface="Calibri" panose="020F0502020204030204" pitchFamily="34" charset="0"/>
                  <a:cs typeface="Calibri" panose="020F0502020204030204" pitchFamily="34" charset="0"/>
                </a:rPr>
                <a:t>память в куче одна, но адресуется по-разному в разных процессах</a:t>
              </a:r>
            </a:p>
          </p:txBody>
        </p:sp>
      </p:grpSp>
    </p:spTree>
    <p:extLst>
      <p:ext uri="{BB962C8B-B14F-4D97-AF65-F5344CB8AC3E}">
        <p14:creationId xmlns:p14="http://schemas.microsoft.com/office/powerpoint/2010/main" val="3051358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Pipe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'Client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child_conn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child_conn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'Server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'python'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Server receives: ['hello', 11,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Client receives: ['python',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964520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Синхронизация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p>
          <a:p>
            <a:pPr algn="just">
              <a:spcBef>
                <a:spcPct val="0"/>
              </a:spcBef>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 number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907389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p>
        </p:txBody>
      </p:sp>
    </p:spTree>
    <p:extLst>
      <p:ext uri="{BB962C8B-B14F-4D97-AF65-F5344CB8AC3E}">
        <p14:creationId xmlns:p14="http://schemas.microsoft.com/office/powerpoint/2010/main" val="80655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3.1415927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num=3.1415927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arr=[0, -1, -2, -3, -4, -5, -6, -7, -8, -9]</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41079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Создание пула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process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getpid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processed values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11320 processed values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16152 processed values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 8, 27, 64, 125, 216]</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2824704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ts val="600"/>
              </a:spcBef>
              <a:buFont typeface="+mj-lt"/>
              <a:buAutoNum type="arabicPeriod"/>
            </a:pPr>
            <a:r>
              <a:rPr lang="ru-RU" sz="2000" dirty="0">
                <a:solidFill>
                  <a:srgbClr val="002060"/>
                </a:solidFill>
                <a:latin typeface="+mn-lt"/>
              </a:rPr>
              <a:t>Написать функцию </a:t>
            </a:r>
            <a:r>
              <a:rPr lang="en-US" sz="2000" dirty="0">
                <a:solidFill>
                  <a:srgbClr val="002060"/>
                </a:solidFill>
                <a:latin typeface="+mn-lt"/>
              </a:rPr>
              <a:t>find</a:t>
            </a:r>
            <a:r>
              <a:rPr lang="ru-RU" sz="2000" dirty="0">
                <a:solidFill>
                  <a:srgbClr val="002060"/>
                </a:solidFill>
                <a:latin typeface="+mn-lt"/>
              </a:rPr>
              <a:t>_primes(end, start), которая ищет все простые числа в диапазоне от заданного числа start (по умолчанию 3) до заданного числа end. Далее необходимо:</a:t>
            </a:r>
            <a:endParaRPr lang="en-US"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последовательно в диапазоне от 3 до 10000, от 10001 до 20000, от 20001 до 30000.</a:t>
            </a: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потоке с помощью threading.Thread.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потоков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процессе с помощью multiprocessing.Process.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процессов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Замерить время исполнения каждого варианта и сравнить результаты. </a:t>
            </a:r>
          </a:p>
          <a:p>
            <a:pPr marL="360000" indent="-360000" algn="just">
              <a:spcBef>
                <a:spcPts val="600"/>
              </a:spcBef>
              <a:buFont typeface="+mj-lt"/>
              <a:buAutoNum type="arabicPeriod" startAt="2"/>
            </a:pPr>
            <a:r>
              <a:rPr lang="ru-RU" sz="2000" dirty="0">
                <a:solidFill>
                  <a:srgbClr val="002060"/>
                </a:solidFill>
                <a:latin typeface="+mn-lt"/>
              </a:rPr>
              <a:t>Реализовать запуск функции</a:t>
            </a:r>
            <a:r>
              <a:rPr lang="en-US" sz="2000" dirty="0">
                <a:solidFill>
                  <a:srgbClr val="002060"/>
                </a:solidFill>
                <a:latin typeface="+mn-lt"/>
              </a:rPr>
              <a:t>, </a:t>
            </a:r>
            <a:r>
              <a:rPr lang="ru-RU" sz="2000" dirty="0">
                <a:solidFill>
                  <a:srgbClr val="002060"/>
                </a:solidFill>
                <a:latin typeface="+mn-lt"/>
              </a:rPr>
              <a:t>осуществляющей операцию сложения для различных типов (</a:t>
            </a:r>
            <a:r>
              <a:rPr lang="en-US" sz="2000" dirty="0">
                <a:solidFill>
                  <a:srgbClr val="002060"/>
                </a:solidFill>
                <a:latin typeface="+mn-lt"/>
              </a:rPr>
              <a:t>integer, string, list</a:t>
            </a:r>
            <a:r>
              <a:rPr lang="ru-RU" sz="2000" dirty="0">
                <a:solidFill>
                  <a:srgbClr val="002060"/>
                </a:solidFill>
                <a:latin typeface="+mn-lt"/>
              </a:rPr>
              <a:t>) параллельно с различными наборами аргументов</a:t>
            </a:r>
            <a:r>
              <a:rPr lang="en-US" sz="2000" dirty="0">
                <a:solidFill>
                  <a:srgbClr val="002060"/>
                </a:solidFill>
                <a:latin typeface="+mn-lt"/>
              </a:rPr>
              <a:t>.</a:t>
            </a:r>
          </a:p>
          <a:p>
            <a:pPr marL="360000" indent="-360000" algn="just">
              <a:spcBef>
                <a:spcPts val="600"/>
              </a:spcBef>
              <a:buFont typeface="+mj-lt"/>
              <a:buAutoNum type="arabicPeriod" startAt="2"/>
            </a:pPr>
            <a:r>
              <a:rPr lang="ru-RU" sz="2000" dirty="0">
                <a:solidFill>
                  <a:srgbClr val="002060"/>
                </a:solidFill>
                <a:latin typeface="+mn-lt"/>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приватные данные (имя исполняемого потока можно узнать, используя</a:t>
            </a:r>
            <a:r>
              <a:rPr lang="en-US" sz="2000" dirty="0">
                <a:solidFill>
                  <a:srgbClr val="002060"/>
                </a:solidFill>
                <a:latin typeface="+mn-lt"/>
              </a:rPr>
              <a:t> </a:t>
            </a:r>
            <a:r>
              <a:rPr lang="ru-RU" sz="2000" dirty="0">
                <a:solidFill>
                  <a:srgbClr val="002060"/>
                </a:solidFill>
                <a:latin typeface="+mn-lt"/>
              </a:rPr>
              <a:t>current_thread().name</a:t>
            </a:r>
            <a:r>
              <a:rPr lang="en-US" sz="2000" dirty="0">
                <a:solidFill>
                  <a:srgbClr val="002060"/>
                </a:solidFill>
                <a:latin typeface="+mn-lt"/>
              </a:rPr>
              <a:t> </a:t>
            </a:r>
            <a:r>
              <a:rPr lang="ru-RU" sz="2000" dirty="0">
                <a:solidFill>
                  <a:srgbClr val="002060"/>
                </a:solidFill>
                <a:latin typeface="+mn-lt"/>
              </a:rPr>
              <a:t>из библиотеки threading).</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p>
          <a:p>
            <a:pPr algn="just" eaLnBrk="1" hangingPunct="1">
              <a:spcBef>
                <a:spcPct val="0"/>
              </a:spcBef>
              <a:buFontTx/>
              <a:buNone/>
            </a:pPr>
            <a:r>
              <a:rPr lang="ru-RU" altLang="ru-RU" sz="2000" dirty="0">
                <a:solidFill>
                  <a:srgbClr val="002060"/>
                </a:solidFill>
                <a:latin typeface="+mn-lt"/>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p>
        </p:txBody>
      </p:sp>
    </p:spTree>
    <p:extLst>
      <p:ext uri="{BB962C8B-B14F-4D97-AF65-F5344CB8AC3E}">
        <p14:creationId xmlns:p14="http://schemas.microsoft.com/office/powerpoint/2010/main" val="81475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потоками одного процесса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6" name="Группа 25">
            <a:extLst>
              <a:ext uri="{FF2B5EF4-FFF2-40B4-BE49-F238E27FC236}">
                <a16:creationId xmlns:a16="http://schemas.microsoft.com/office/drawing/2014/main" id="{6CA49C73-2351-4914-8F20-D39DCFFF0D9B}"/>
              </a:ext>
            </a:extLst>
          </p:cNvPr>
          <p:cNvGrpSpPr/>
          <p:nvPr/>
        </p:nvGrpSpPr>
        <p:grpSpPr>
          <a:xfrm>
            <a:off x="2449987" y="988321"/>
            <a:ext cx="7281644" cy="5202754"/>
            <a:chOff x="971600" y="1024827"/>
            <a:chExt cx="6754272" cy="4455621"/>
          </a:xfrm>
        </p:grpSpPr>
        <p:sp>
          <p:nvSpPr>
            <p:cNvPr id="27" name="TextBox 26">
              <a:extLst>
                <a:ext uri="{FF2B5EF4-FFF2-40B4-BE49-F238E27FC236}">
                  <a16:creationId xmlns:a16="http://schemas.microsoft.com/office/drawing/2014/main" id="{56C33B2C-E7D1-4334-AB05-F469B16186D7}"/>
                </a:ext>
              </a:extLst>
            </p:cNvPr>
            <p:cNvSpPr txBox="1"/>
            <p:nvPr/>
          </p:nvSpPr>
          <p:spPr>
            <a:xfrm>
              <a:off x="971600" y="3024861"/>
              <a:ext cx="2880320" cy="836187"/>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Поток 1</a:t>
              </a:r>
            </a:p>
          </p:txBody>
        </p:sp>
        <p:sp>
          <p:nvSpPr>
            <p:cNvPr id="29" name="TextBox 28">
              <a:extLst>
                <a:ext uri="{FF2B5EF4-FFF2-40B4-BE49-F238E27FC236}">
                  <a16:creationId xmlns:a16="http://schemas.microsoft.com/office/drawing/2014/main" id="{85BA3EC1-7C08-4B7C-B6AC-A32D49BA3C6E}"/>
                </a:ext>
              </a:extLst>
            </p:cNvPr>
            <p:cNvSpPr txBox="1"/>
            <p:nvPr/>
          </p:nvSpPr>
          <p:spPr>
            <a:xfrm>
              <a:off x="4845552" y="3024861"/>
              <a:ext cx="2880320" cy="836187"/>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Поток 2</a:t>
              </a:r>
            </a:p>
          </p:txBody>
        </p:sp>
        <p:sp>
          <p:nvSpPr>
            <p:cNvPr id="30" name="TextBox 29">
              <a:extLst>
                <a:ext uri="{FF2B5EF4-FFF2-40B4-BE49-F238E27FC236}">
                  <a16:creationId xmlns:a16="http://schemas.microsoft.com/office/drawing/2014/main" id="{5CCD63C7-83DB-4F6E-B99D-E15F6AF2CC35}"/>
                </a:ext>
              </a:extLst>
            </p:cNvPr>
            <p:cNvSpPr txBox="1"/>
            <p:nvPr/>
          </p:nvSpPr>
          <p:spPr>
            <a:xfrm>
              <a:off x="1907704" y="4475962"/>
              <a:ext cx="2376264" cy="307777"/>
            </a:xfrm>
            <a:prstGeom prst="rect">
              <a:avLst/>
            </a:prstGeom>
            <a:noFill/>
            <a:ln>
              <a:solidFill>
                <a:srgbClr val="002060"/>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кода</a:t>
              </a:r>
            </a:p>
          </p:txBody>
        </p:sp>
        <p:sp>
          <p:nvSpPr>
            <p:cNvPr id="31" name="TextBox 30">
              <a:extLst>
                <a:ext uri="{FF2B5EF4-FFF2-40B4-BE49-F238E27FC236}">
                  <a16:creationId xmlns:a16="http://schemas.microsoft.com/office/drawing/2014/main" id="{D3264101-849D-4E85-A37D-2CE9FDA53F6E}"/>
                </a:ext>
              </a:extLst>
            </p:cNvPr>
            <p:cNvSpPr txBox="1"/>
            <p:nvPr/>
          </p:nvSpPr>
          <p:spPr>
            <a:xfrm>
              <a:off x="4283968" y="4474149"/>
              <a:ext cx="2520280" cy="307777"/>
            </a:xfrm>
            <a:prstGeom prst="rect">
              <a:avLst/>
            </a:prstGeom>
            <a:noFill/>
            <a:ln>
              <a:solidFill>
                <a:schemeClr val="tx1"/>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данных</a:t>
              </a:r>
            </a:p>
          </p:txBody>
        </p:sp>
        <p:sp>
          <p:nvSpPr>
            <p:cNvPr id="32" name="TextBox 31">
              <a:extLst>
                <a:ext uri="{FF2B5EF4-FFF2-40B4-BE49-F238E27FC236}">
                  <a16:creationId xmlns:a16="http://schemas.microsoft.com/office/drawing/2014/main" id="{CA70127A-206B-4A1C-AB25-117316575CE7}"/>
                </a:ext>
              </a:extLst>
            </p:cNvPr>
            <p:cNvSpPr txBox="1"/>
            <p:nvPr/>
          </p:nvSpPr>
          <p:spPr>
            <a:xfrm>
              <a:off x="1718683" y="3355283"/>
              <a:ext cx="1440160" cy="263579"/>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33" name="TextBox 32">
              <a:extLst>
                <a:ext uri="{FF2B5EF4-FFF2-40B4-BE49-F238E27FC236}">
                  <a16:creationId xmlns:a16="http://schemas.microsoft.com/office/drawing/2014/main" id="{45FCCF87-5B3F-48DC-8CE1-D545EB74FC12}"/>
                </a:ext>
              </a:extLst>
            </p:cNvPr>
            <p:cNvSpPr txBox="1"/>
            <p:nvPr/>
          </p:nvSpPr>
          <p:spPr>
            <a:xfrm>
              <a:off x="1907704" y="4783739"/>
              <a:ext cx="4896544" cy="69670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34" name="TextBox 33">
              <a:extLst>
                <a:ext uri="{FF2B5EF4-FFF2-40B4-BE49-F238E27FC236}">
                  <a16:creationId xmlns:a16="http://schemas.microsoft.com/office/drawing/2014/main" id="{8A3EED66-65E0-45D2-B950-67E530F0770B}"/>
                </a:ext>
              </a:extLst>
            </p:cNvPr>
            <p:cNvSpPr txBox="1"/>
            <p:nvPr/>
          </p:nvSpPr>
          <p:spPr>
            <a:xfrm>
              <a:off x="2771800" y="1024827"/>
              <a:ext cx="3096344" cy="1396061"/>
            </a:xfrm>
            <a:prstGeom prst="rect">
              <a:avLst/>
            </a:prstGeom>
            <a:noFill/>
            <a:ln>
              <a:solidFill>
                <a:srgbClr val="00B05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Процессор</a:t>
              </a:r>
            </a:p>
          </p:txBody>
        </p:sp>
        <p:sp>
          <p:nvSpPr>
            <p:cNvPr id="35" name="Овал 34">
              <a:extLst>
                <a:ext uri="{FF2B5EF4-FFF2-40B4-BE49-F238E27FC236}">
                  <a16:creationId xmlns:a16="http://schemas.microsoft.com/office/drawing/2014/main" id="{F18EEAE3-8D59-4B46-887E-8BEE6DE4F65D}"/>
                </a:ext>
              </a:extLst>
            </p:cNvPr>
            <p:cNvSpPr/>
            <p:nvPr/>
          </p:nvSpPr>
          <p:spPr>
            <a:xfrm>
              <a:off x="2915816"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36" name="Овал 35">
              <a:extLst>
                <a:ext uri="{FF2B5EF4-FFF2-40B4-BE49-F238E27FC236}">
                  <a16:creationId xmlns:a16="http://schemas.microsoft.com/office/drawing/2014/main" id="{9CD531AE-C66A-4C73-A79F-4786E3DADC57}"/>
                </a:ext>
              </a:extLst>
            </p:cNvPr>
            <p:cNvSpPr/>
            <p:nvPr/>
          </p:nvSpPr>
          <p:spPr>
            <a:xfrm>
              <a:off x="4824028"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37" name="TextBox 36">
              <a:extLst>
                <a:ext uri="{FF2B5EF4-FFF2-40B4-BE49-F238E27FC236}">
                  <a16:creationId xmlns:a16="http://schemas.microsoft.com/office/drawing/2014/main" id="{C1664F8B-7292-47C9-8F85-E9BC62439255}"/>
                </a:ext>
              </a:extLst>
            </p:cNvPr>
            <p:cNvSpPr txBox="1"/>
            <p:nvPr/>
          </p:nvSpPr>
          <p:spPr>
            <a:xfrm>
              <a:off x="5562369" y="3371787"/>
              <a:ext cx="1440160" cy="263579"/>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38" name="Прямая со стрелкой 37">
              <a:extLst>
                <a:ext uri="{FF2B5EF4-FFF2-40B4-BE49-F238E27FC236}">
                  <a16:creationId xmlns:a16="http://schemas.microsoft.com/office/drawing/2014/main" id="{4D051117-E92D-48DB-9384-623CF76DE4B5}"/>
                </a:ext>
              </a:extLst>
            </p:cNvPr>
            <p:cNvCxnSpPr>
              <a:cxnSpLocks/>
              <a:stCxn id="35" idx="3"/>
              <a:endCxn id="27" idx="0"/>
            </p:cNvCxnSpPr>
            <p:nvPr/>
          </p:nvCxnSpPr>
          <p:spPr>
            <a:xfrm flipH="1">
              <a:off x="2411760" y="2222336"/>
              <a:ext cx="641145"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DB501983-CB00-4FD8-8838-55B6CC7DCF39}"/>
                </a:ext>
              </a:extLst>
            </p:cNvPr>
            <p:cNvCxnSpPr>
              <a:cxnSpLocks/>
              <a:stCxn id="36" idx="5"/>
              <a:endCxn id="29" idx="0"/>
            </p:cNvCxnSpPr>
            <p:nvPr/>
          </p:nvCxnSpPr>
          <p:spPr>
            <a:xfrm>
              <a:off x="5623043" y="2222336"/>
              <a:ext cx="662669"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FD7F9B65-E8AA-4654-A14F-13DF20CDA099}"/>
                </a:ext>
              </a:extLst>
            </p:cNvPr>
            <p:cNvCxnSpPr>
              <a:cxnSpLocks/>
              <a:endCxn id="30" idx="0"/>
            </p:cNvCxnSpPr>
            <p:nvPr/>
          </p:nvCxnSpPr>
          <p:spPr>
            <a:xfrm>
              <a:off x="2195736" y="3782390"/>
              <a:ext cx="900100" cy="69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76A460BE-61AC-43E4-B327-D3F216D433D1}"/>
                </a:ext>
              </a:extLst>
            </p:cNvPr>
            <p:cNvCxnSpPr>
              <a:cxnSpLocks/>
              <a:endCxn id="31" idx="0"/>
            </p:cNvCxnSpPr>
            <p:nvPr/>
          </p:nvCxnSpPr>
          <p:spPr>
            <a:xfrm flipH="1">
              <a:off x="5544108" y="3762413"/>
              <a:ext cx="828092" cy="7117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980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 дает распараллеливание программы на несколько потоков? Рассмотрим следующую задачу:</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23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16</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76495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Попробуем применить многопоточность, используя модуль threading, обеспечив параллельное выполнение каждого вызова функции compute.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 тем же способом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132897527"/>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14743</TotalTime>
  <Words>5470</Words>
  <Application>Microsoft Office PowerPoint</Application>
  <PresentationFormat>Широкоэкранный</PresentationFormat>
  <Paragraphs>622</Paragraphs>
  <Slides>45</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Arial</vt:lpstr>
      <vt:lpstr>Calibri</vt:lpstr>
      <vt:lpstr>Courier New</vt:lpstr>
      <vt:lpstr>Times New Roman</vt:lpstr>
      <vt:lpstr>Verdana</vt:lpstr>
      <vt:lpstr>1_STM_template</vt:lpstr>
      <vt:lpstr>Лекция №9</vt:lpstr>
      <vt:lpstr>Общая информация</vt:lpstr>
      <vt:lpstr>Процесс</vt:lpstr>
      <vt:lpstr>Использование памяти процессами</vt:lpstr>
      <vt:lpstr>Поток</vt:lpstr>
      <vt:lpstr>Использование памяти потоками одного процесса</vt:lpstr>
      <vt:lpstr>Многопоточность</vt:lpstr>
      <vt:lpstr>Многопоточность</vt:lpstr>
      <vt:lpstr>Многопоточность</vt:lpstr>
      <vt:lpstr>Многопоточность</vt:lpstr>
      <vt:lpstr>Многопоточность</vt:lpstr>
      <vt:lpstr>threading</vt:lpstr>
      <vt:lpstr>threading</vt:lpstr>
      <vt:lpstr>threading</vt:lpstr>
      <vt:lpstr>Межпоточное взаимодействие</vt:lpstr>
      <vt:lpstr>Межпоточное взаимодействие</vt:lpstr>
      <vt:lpstr>Объекты синхронизации: блокировки (мьютексы)</vt:lpstr>
      <vt:lpstr>Объекты синхронизации: блокировки (мьютексы)</vt:lpstr>
      <vt:lpstr>Объекты синхронизации: блокировки (мьютексы)</vt:lpstr>
      <vt:lpstr>Объекты синхронизации: семафоры</vt:lpstr>
      <vt:lpstr>Объекты синхронизации: семафоры</vt:lpstr>
      <vt:lpstr>Объекты синхронизации: условные переменные</vt:lpstr>
      <vt:lpstr>Потокобезопасная очередь</vt:lpstr>
      <vt:lpstr>Потокобезопасная очередь</vt:lpstr>
      <vt:lpstr>Все не так просто</vt:lpstr>
      <vt:lpstr>Все не так просто</vt:lpstr>
      <vt:lpstr>GIL – Global Interpreter Lock</vt:lpstr>
      <vt:lpstr>GIL – Global Interpreter Lock</vt:lpstr>
      <vt:lpstr>Green threads</vt:lpstr>
      <vt:lpstr>Green threads</vt:lpstr>
      <vt:lpstr>Asyncio (определения)</vt:lpstr>
      <vt:lpstr>Asyncio (порядок работы)</vt:lpstr>
      <vt:lpstr>Asyncio (пример)</vt:lpstr>
      <vt:lpstr>Asyncio (пример)</vt:lpstr>
      <vt:lpstr>Asyncio (пример)</vt:lpstr>
      <vt:lpstr>Многопроцессность</vt:lpstr>
      <vt:lpstr>Многопроцессность</vt:lpstr>
      <vt:lpstr>Межпроцессное взаимодействие</vt:lpstr>
      <vt:lpstr>Межпроцессное взаимодействие: Queue</vt:lpstr>
      <vt:lpstr>Межпроцессное взаимодействие: Pipe</vt:lpstr>
      <vt:lpstr>Синхронизация процессов</vt:lpstr>
      <vt:lpstr>Использование разделяемой памяти</vt:lpstr>
      <vt:lpstr>Использование разделяемой памяти</vt:lpstr>
      <vt:lpstr>Создание пула процессов</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674</cp:revision>
  <dcterms:created xsi:type="dcterms:W3CDTF">2021-04-07T09:08:54Z</dcterms:created>
  <dcterms:modified xsi:type="dcterms:W3CDTF">2021-10-10T19:39:04Z</dcterms:modified>
</cp:coreProperties>
</file>