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47"/>
  </p:notesMasterIdLst>
  <p:sldIdLst>
    <p:sldId id="591" r:id="rId2"/>
    <p:sldId id="616" r:id="rId3"/>
    <p:sldId id="736" r:id="rId4"/>
    <p:sldId id="748" r:id="rId5"/>
    <p:sldId id="749" r:id="rId6"/>
    <p:sldId id="750" r:id="rId7"/>
    <p:sldId id="751" r:id="rId8"/>
    <p:sldId id="737" r:id="rId9"/>
    <p:sldId id="738" r:id="rId10"/>
    <p:sldId id="752" r:id="rId11"/>
    <p:sldId id="753" r:id="rId12"/>
    <p:sldId id="754" r:id="rId13"/>
    <p:sldId id="755" r:id="rId14"/>
    <p:sldId id="756" r:id="rId15"/>
    <p:sldId id="757" r:id="rId16"/>
    <p:sldId id="758" r:id="rId17"/>
    <p:sldId id="759" r:id="rId18"/>
    <p:sldId id="760" r:id="rId19"/>
    <p:sldId id="761" r:id="rId20"/>
    <p:sldId id="762" r:id="rId21"/>
    <p:sldId id="763" r:id="rId22"/>
    <p:sldId id="764" r:id="rId23"/>
    <p:sldId id="765" r:id="rId24"/>
    <p:sldId id="740" r:id="rId25"/>
    <p:sldId id="766" r:id="rId26"/>
    <p:sldId id="767" r:id="rId27"/>
    <p:sldId id="741" r:id="rId28"/>
    <p:sldId id="768" r:id="rId29"/>
    <p:sldId id="769" r:id="rId30"/>
    <p:sldId id="770" r:id="rId31"/>
    <p:sldId id="771" r:id="rId32"/>
    <p:sldId id="772" r:id="rId33"/>
    <p:sldId id="773" r:id="rId34"/>
    <p:sldId id="774" r:id="rId35"/>
    <p:sldId id="775" r:id="rId36"/>
    <p:sldId id="776" r:id="rId37"/>
    <p:sldId id="777" r:id="rId38"/>
    <p:sldId id="778" r:id="rId39"/>
    <p:sldId id="779" r:id="rId40"/>
    <p:sldId id="780" r:id="rId41"/>
    <p:sldId id="781" r:id="rId42"/>
    <p:sldId id="782" r:id="rId43"/>
    <p:sldId id="783" r:id="rId44"/>
    <p:sldId id="784" r:id="rId45"/>
    <p:sldId id="615" r:id="rId4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8612"/>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2787" autoAdjust="0"/>
  </p:normalViewPr>
  <p:slideViewPr>
    <p:cSldViewPr snapToGrid="0">
      <p:cViewPr varScale="1">
        <p:scale>
          <a:sx n="91" d="100"/>
          <a:sy n="91" d="100"/>
        </p:scale>
        <p:origin x="346" y="77"/>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08647B-1F9F-41A4-B867-46FC175D451E}" type="datetimeFigureOut">
              <a:rPr lang="ru-RU" smtClean="0"/>
              <a:t>25.10.2021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2B86D-B361-4FFC-B282-131EE754545C}" type="slidenum">
              <a:rPr lang="ru-RU" smtClean="0"/>
              <a:t>‹#›</a:t>
            </a:fld>
            <a:endParaRPr lang="ru-RU"/>
          </a:p>
        </p:txBody>
      </p:sp>
    </p:spTree>
    <p:extLst>
      <p:ext uri="{BB962C8B-B14F-4D97-AF65-F5344CB8AC3E}">
        <p14:creationId xmlns:p14="http://schemas.microsoft.com/office/powerpoint/2010/main" val="502358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a:t>
            </a:fld>
            <a:endParaRPr lang="ru-RU"/>
          </a:p>
        </p:txBody>
      </p:sp>
    </p:spTree>
    <p:extLst>
      <p:ext uri="{BB962C8B-B14F-4D97-AF65-F5344CB8AC3E}">
        <p14:creationId xmlns:p14="http://schemas.microsoft.com/office/powerpoint/2010/main" val="2503989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41</a:t>
            </a:fld>
            <a:endParaRPr lang="ru-RU"/>
          </a:p>
        </p:txBody>
      </p:sp>
    </p:spTree>
    <p:extLst>
      <p:ext uri="{BB962C8B-B14F-4D97-AF65-F5344CB8AC3E}">
        <p14:creationId xmlns:p14="http://schemas.microsoft.com/office/powerpoint/2010/main" val="720516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42</a:t>
            </a:fld>
            <a:endParaRPr lang="ru-RU"/>
          </a:p>
        </p:txBody>
      </p:sp>
    </p:spTree>
    <p:extLst>
      <p:ext uri="{BB962C8B-B14F-4D97-AF65-F5344CB8AC3E}">
        <p14:creationId xmlns:p14="http://schemas.microsoft.com/office/powerpoint/2010/main" val="4155778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44</a:t>
            </a:fld>
            <a:endParaRPr lang="ru-RU"/>
          </a:p>
        </p:txBody>
      </p:sp>
    </p:spTree>
    <p:extLst>
      <p:ext uri="{BB962C8B-B14F-4D97-AF65-F5344CB8AC3E}">
        <p14:creationId xmlns:p14="http://schemas.microsoft.com/office/powerpoint/2010/main" val="1795584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45</a:t>
            </a:fld>
            <a:endParaRPr lang="ru-RU"/>
          </a:p>
        </p:txBody>
      </p:sp>
    </p:spTree>
    <p:extLst>
      <p:ext uri="{BB962C8B-B14F-4D97-AF65-F5344CB8AC3E}">
        <p14:creationId xmlns:p14="http://schemas.microsoft.com/office/powerpoint/2010/main" val="23388518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Титульный_1">
    <p:bg>
      <p:bgRef idx="1001">
        <a:schemeClr val="bg1"/>
      </p:bgRef>
    </p:bg>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BFC376B5-5023-4E00-A4C2-A75CF6B6E3E2}"/>
              </a:ext>
            </a:extLst>
          </p:cNvPr>
          <p:cNvPicPr>
            <a:picLocks noChangeAspect="1"/>
          </p:cNvPicPr>
          <p:nvPr userDrawn="1"/>
        </p:nvPicPr>
        <p:blipFill>
          <a:blip r:embed="rId2"/>
          <a:stretch>
            <a:fillRect/>
          </a:stretch>
        </p:blipFill>
        <p:spPr>
          <a:xfrm>
            <a:off x="10989273" y="5648582"/>
            <a:ext cx="1056396" cy="1067067"/>
          </a:xfrm>
          <a:prstGeom prst="rect">
            <a:avLst/>
          </a:prstGeom>
        </p:spPr>
      </p:pic>
      <p:sp>
        <p:nvSpPr>
          <p:cNvPr id="5" name="Текст 1">
            <a:extLst>
              <a:ext uri="{FF2B5EF4-FFF2-40B4-BE49-F238E27FC236}">
                <a16:creationId xmlns:a16="http://schemas.microsoft.com/office/drawing/2014/main" id="{32E21948-886C-4F10-847E-A4F0D25D077A}"/>
              </a:ext>
            </a:extLst>
          </p:cNvPr>
          <p:cNvSpPr txBox="1">
            <a:spLocks/>
          </p:cNvSpPr>
          <p:nvPr userDrawn="1"/>
        </p:nvSpPr>
        <p:spPr>
          <a:xfrm>
            <a:off x="10996196" y="5662387"/>
            <a:ext cx="1040235" cy="41089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6395320F-BA3B-42CB-9DF4-77B0337CE910}" type="slidenum">
              <a:rPr lang="ru-RU" sz="2000" smtClean="0">
                <a:solidFill>
                  <a:schemeClr val="bg1"/>
                </a:solidFill>
                <a:latin typeface="Times New Roman" panose="02020603050405020304" pitchFamily="18" charset="0"/>
                <a:cs typeface="Times New Roman" panose="02020603050405020304" pitchFamily="18" charset="0"/>
              </a:rPr>
              <a:pPr algn="r"/>
              <a:t>‹#›</a:t>
            </a:fld>
            <a:endParaRPr lang="ru-RU"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867448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2">
    <p:bg>
      <p:bgPr>
        <a:blipFill dpi="0" rotWithShape="1">
          <a:blip r:embed="rId2" cstate="screen">
            <a:lum/>
            <a:extLst>
              <a:ext uri="{28A0092B-C50C-407E-A947-70E740481C1C}">
                <a14:useLocalDpi xmlns:a14="http://schemas.microsoft.com/office/drawing/2010/main"/>
              </a:ext>
            </a:extLst>
          </a:blip>
          <a:srcRect/>
          <a:stretch>
            <a:fillRect l="5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AB2D-6EE6-4650-A28F-8EA9F85C8955}"/>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r>
              <a:rPr lang="ru-RU" dirty="0"/>
              <a:t>Текстовый слайд</a:t>
            </a:r>
          </a:p>
        </p:txBody>
      </p:sp>
      <p:sp>
        <p:nvSpPr>
          <p:cNvPr id="4" name="Text Placeholder 3">
            <a:extLst>
              <a:ext uri="{FF2B5EF4-FFF2-40B4-BE49-F238E27FC236}">
                <a16:creationId xmlns:a16="http://schemas.microsoft.com/office/drawing/2014/main" id="{1BA1BD25-E173-49AD-80C1-EDFC3AB4DEA4}"/>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Подзаголовок</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 Placeholder 5">
            <a:extLst>
              <a:ext uri="{FF2B5EF4-FFF2-40B4-BE49-F238E27FC236}">
                <a16:creationId xmlns:a16="http://schemas.microsoft.com/office/drawing/2014/main" id="{B279D7B0-D53B-4CBA-9B23-3B072942E491}"/>
              </a:ext>
            </a:extLst>
          </p:cNvPr>
          <p:cNvSpPr>
            <a:spLocks noGrp="1"/>
          </p:cNvSpPr>
          <p:nvPr>
            <p:ph type="body" sz="quarter" idx="11" hasCustomPrompt="1"/>
          </p:nvPr>
        </p:nvSpPr>
        <p:spPr>
          <a:xfrm>
            <a:off x="396323" y="1620310"/>
            <a:ext cx="6181063" cy="3109890"/>
          </a:xfrm>
          <a:prstGeom prst="rect">
            <a:avLst/>
          </a:prstGeom>
        </p:spPr>
        <p:txBody>
          <a:bodyPr/>
          <a:lstStyle>
            <a:lvl1pPr>
              <a:lnSpc>
                <a:spcPct val="120000"/>
              </a:lnSpc>
              <a:spcBef>
                <a:spcPts val="0"/>
              </a:spcBef>
              <a:defRPr sz="1500"/>
            </a:lvl1pPr>
          </a:lstStyle>
          <a:p>
            <a:pPr lvl="0"/>
            <a:r>
              <a:rPr lang="ru-RU" dirty="0"/>
              <a:t>Наши инженеры участвуют  в создании бизнес-решений промышленного класса, работающих в том числе</a:t>
            </a:r>
          </a:p>
          <a:p>
            <a:pPr lvl="0"/>
            <a:r>
              <a:rPr lang="ru-RU" dirty="0"/>
              <a:t>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 Наши инженеры участвуют в создании бизнес-решений промышленного класса, работающих в том числе 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a:t>
            </a:r>
          </a:p>
        </p:txBody>
      </p:sp>
    </p:spTree>
    <p:extLst>
      <p:ext uri="{BB962C8B-B14F-4D97-AF65-F5344CB8AC3E}">
        <p14:creationId xmlns:p14="http://schemas.microsoft.com/office/powerpoint/2010/main" val="566076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3">
    <p:bg>
      <p:bgPr>
        <a:blipFill dpi="0" rotWithShape="1">
          <a:blip r:embed="rId2" cstate="screen">
            <a:lum/>
            <a:extLst>
              <a:ext uri="{28A0092B-C50C-407E-A947-70E740481C1C}">
                <a14:useLocalDpi xmlns:a14="http://schemas.microsoft.com/office/drawing/2010/main"/>
              </a:ext>
            </a:extLst>
          </a:blip>
          <a:srcRect/>
          <a:stretch>
            <a:fillRect l="5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BB33D-1C50-49D3-8B05-E965554C30CF}"/>
              </a:ext>
            </a:extLst>
          </p:cNvPr>
          <p:cNvSpPr>
            <a:spLocks noGrp="1"/>
          </p:cNvSpPr>
          <p:nvPr>
            <p:ph type="title" hasCustomPrompt="1"/>
          </p:nvPr>
        </p:nvSpPr>
        <p:spPr>
          <a:xfrm>
            <a:off x="373840" y="295440"/>
            <a:ext cx="10515600" cy="5492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Наши проекты</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10">
            <a:extLst>
              <a:ext uri="{FF2B5EF4-FFF2-40B4-BE49-F238E27FC236}">
                <a16:creationId xmlns:a16="http://schemas.microsoft.com/office/drawing/2014/main" id="{74A3234E-3ABE-4394-BA82-D16A203E83F1}"/>
              </a:ext>
            </a:extLst>
          </p:cNvPr>
          <p:cNvSpPr>
            <a:spLocks noGrp="1"/>
          </p:cNvSpPr>
          <p:nvPr>
            <p:ph type="body" sz="quarter" idx="10" hasCustomPrompt="1"/>
          </p:nvPr>
        </p:nvSpPr>
        <p:spPr>
          <a:xfrm>
            <a:off x="373840" y="1522680"/>
            <a:ext cx="6628565" cy="833342"/>
          </a:xfrm>
          <a:prstGeom prst="rect">
            <a:avLst/>
          </a:prstGeom>
        </p:spPr>
        <p:txBody>
          <a:bodyPr/>
          <a:lstStyle>
            <a:lvl1pPr>
              <a:lnSpc>
                <a:spcPct val="100000"/>
              </a:lnSpc>
              <a:spcBef>
                <a:spcPts val="500"/>
              </a:spcBef>
              <a:spcAft>
                <a:spcPts val="500"/>
              </a:spcAft>
              <a:defRPr sz="5000" b="1"/>
            </a:lvl1pPr>
          </a:lstStyle>
          <a:p>
            <a:pPr lvl="0"/>
            <a:r>
              <a:rPr lang="ru-RU" dirty="0"/>
              <a:t>Самозанятые</a:t>
            </a:r>
          </a:p>
        </p:txBody>
      </p:sp>
      <p:sp>
        <p:nvSpPr>
          <p:cNvPr id="17" name="Text Placeholder 16">
            <a:extLst>
              <a:ext uri="{FF2B5EF4-FFF2-40B4-BE49-F238E27FC236}">
                <a16:creationId xmlns:a16="http://schemas.microsoft.com/office/drawing/2014/main" id="{1804EC4E-7C24-4550-A71E-5E6850E56140}"/>
              </a:ext>
            </a:extLst>
          </p:cNvPr>
          <p:cNvSpPr>
            <a:spLocks noGrp="1"/>
          </p:cNvSpPr>
          <p:nvPr>
            <p:ph type="body" sz="quarter" idx="11" hasCustomPrompt="1"/>
          </p:nvPr>
        </p:nvSpPr>
        <p:spPr>
          <a:xfrm>
            <a:off x="373840" y="2682346"/>
            <a:ext cx="6850744" cy="1617806"/>
          </a:xfrm>
          <a:prstGeom prst="rect">
            <a:avLst/>
          </a:prstGeom>
        </p:spPr>
        <p:txBody>
          <a:bodyPr/>
          <a:lstStyle>
            <a:lvl1pPr>
              <a:defRPr sz="1500"/>
            </a:lvl1pPr>
          </a:lstStyle>
          <a:p>
            <a:pPr>
              <a:lnSpc>
                <a:spcPct val="120000"/>
              </a:lnSpc>
              <a:buClr>
                <a:srgbClr val="E5007D"/>
              </a:buClr>
              <a:buSzPct val="113000"/>
            </a:pPr>
            <a:r>
              <a:rPr lang="ru-RU" dirty="0"/>
              <a:t>«Мой налог» — это официальное приложение ФНС России для налогоплательщиков налога на профессиональный доход. Оно помогает зарегистрироваться и работать на льготном </a:t>
            </a:r>
            <a:r>
              <a:rPr lang="ru-RU" dirty="0" err="1"/>
              <a:t>спецрежиме</a:t>
            </a:r>
            <a:r>
              <a:rPr lang="ru-RU" dirty="0"/>
              <a:t>, который еще называют налогом </a:t>
            </a:r>
            <a:r>
              <a:rPr lang="en-US" dirty="0"/>
              <a:t> </a:t>
            </a:r>
            <a:r>
              <a:rPr lang="ru-RU" dirty="0"/>
              <a:t>для самозанятых. </a:t>
            </a:r>
            <a:endParaRPr lang="ru-US" dirty="0"/>
          </a:p>
        </p:txBody>
      </p:sp>
    </p:spTree>
    <p:extLst>
      <p:ext uri="{BB962C8B-B14F-4D97-AF65-F5344CB8AC3E}">
        <p14:creationId xmlns:p14="http://schemas.microsoft.com/office/powerpoint/2010/main" val="164699436"/>
      </p:ext>
    </p:extLst>
  </p:cSld>
  <p:clrMapOvr>
    <a:masterClrMapping/>
  </p:clrMapOvr>
  <p:extLst>
    <p:ext uri="{DCECCB84-F9BA-43D5-87BE-67443E8EF086}">
      <p15:sldGuideLst xmlns:p15="http://schemas.microsoft.com/office/powerpoint/2012/main">
        <p15:guide id="1" pos="2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Заоголовок и список">
    <p:bg>
      <p:bgPr>
        <a:blipFill dpi="0" rotWithShape="1">
          <a:blip r:embed="rId2" cstate="screen">
            <a:lum/>
            <a:extLst>
              <a:ext uri="{28A0092B-C50C-407E-A947-70E740481C1C}">
                <a14:useLocalDpi xmlns:a14="http://schemas.microsoft.com/office/drawing/2010/main"/>
              </a:ext>
            </a:extLst>
          </a:blip>
          <a:srcRect/>
          <a:stretch>
            <a:fillRect l="70000"/>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5">
            <a:extLst>
              <a:ext uri="{FF2B5EF4-FFF2-40B4-BE49-F238E27FC236}">
                <a16:creationId xmlns:a16="http://schemas.microsoft.com/office/drawing/2014/main" id="{9E405C97-3C00-4563-9E4B-4C919E1E4064}"/>
              </a:ext>
            </a:extLst>
          </p:cNvPr>
          <p:cNvSpPr>
            <a:spLocks noGrp="1"/>
          </p:cNvSpPr>
          <p:nvPr>
            <p:ph type="body" sz="quarter" idx="11" hasCustomPrompt="1"/>
          </p:nvPr>
        </p:nvSpPr>
        <p:spPr>
          <a:xfrm>
            <a:off x="396323" y="1620309"/>
            <a:ext cx="7756172" cy="4826961"/>
          </a:xfrm>
          <a:prstGeom prst="rect">
            <a:avLst/>
          </a:prstGeom>
        </p:spPr>
        <p:txBody>
          <a:bodyPr/>
          <a:lstStyle>
            <a:lvl1pPr marL="285750" indent="-285750">
              <a:lnSpc>
                <a:spcPct val="120000"/>
              </a:lnSpc>
              <a:spcBef>
                <a:spcPts val="0"/>
              </a:spcBef>
              <a:buClr>
                <a:srgbClr val="C00000"/>
              </a:buClr>
              <a:buSzPct val="110000"/>
              <a:buFont typeface="Arial" panose="020B0604020202020204" pitchFamily="34" charset="0"/>
              <a:buChar char="•"/>
              <a:defRPr sz="1500"/>
            </a:lvl1pPr>
          </a:lstStyle>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p>
        </p:txBody>
      </p:sp>
    </p:spTree>
    <p:extLst>
      <p:ext uri="{BB962C8B-B14F-4D97-AF65-F5344CB8AC3E}">
        <p14:creationId xmlns:p14="http://schemas.microsoft.com/office/powerpoint/2010/main" val="1439295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hart Placeholder 2">
            <a:extLst>
              <a:ext uri="{FF2B5EF4-FFF2-40B4-BE49-F238E27FC236}">
                <a16:creationId xmlns:a16="http://schemas.microsoft.com/office/drawing/2014/main" id="{96DFFA96-0EE4-4F9C-A1F4-44B8A743D823}"/>
              </a:ext>
            </a:extLst>
          </p:cNvPr>
          <p:cNvSpPr>
            <a:spLocks noGrp="1"/>
          </p:cNvSpPr>
          <p:nvPr>
            <p:ph type="chart" sz="quarter" idx="11"/>
          </p:nvPr>
        </p:nvSpPr>
        <p:spPr>
          <a:xfrm>
            <a:off x="4159624" y="1968535"/>
            <a:ext cx="4002750" cy="4252972"/>
          </a:xfrm>
          <a:prstGeom prst="rect">
            <a:avLst/>
          </a:prstGeom>
        </p:spPr>
        <p:txBody>
          <a:bodyPr/>
          <a:lstStyle/>
          <a:p>
            <a:r>
              <a:rPr lang="ru-RU"/>
              <a:t>Вставка диаграммы</a:t>
            </a:r>
            <a:endParaRPr lang="ru-RU" dirty="0"/>
          </a:p>
        </p:txBody>
      </p:sp>
    </p:spTree>
    <p:extLst>
      <p:ext uri="{BB962C8B-B14F-4D97-AF65-F5344CB8AC3E}">
        <p14:creationId xmlns:p14="http://schemas.microsoft.com/office/powerpoint/2010/main" val="4081513536"/>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2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martArt Placeholder 3">
            <a:extLst>
              <a:ext uri="{FF2B5EF4-FFF2-40B4-BE49-F238E27FC236}">
                <a16:creationId xmlns:a16="http://schemas.microsoft.com/office/drawing/2014/main" id="{35B6C6A2-2E15-4E0E-8D44-E3C247ED69BE}"/>
              </a:ext>
            </a:extLst>
          </p:cNvPr>
          <p:cNvSpPr>
            <a:spLocks noGrp="1"/>
          </p:cNvSpPr>
          <p:nvPr>
            <p:ph type="dgm" sz="quarter" idx="11"/>
          </p:nvPr>
        </p:nvSpPr>
        <p:spPr>
          <a:xfrm>
            <a:off x="381000" y="1689100"/>
            <a:ext cx="6557790" cy="4902200"/>
          </a:xfrm>
          <a:prstGeom prst="rect">
            <a:avLst/>
          </a:prstGeom>
        </p:spPr>
        <p:txBody>
          <a:bodyPr/>
          <a:lstStyle/>
          <a:p>
            <a:r>
              <a:rPr lang="ru-RU"/>
              <a:t>Вставка рисунка SmartArt</a:t>
            </a:r>
          </a:p>
        </p:txBody>
      </p:sp>
    </p:spTree>
    <p:extLst>
      <p:ext uri="{BB962C8B-B14F-4D97-AF65-F5344CB8AC3E}">
        <p14:creationId xmlns:p14="http://schemas.microsoft.com/office/powerpoint/2010/main" val="3656321698"/>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1">
    <p:bg>
      <p:bgPr>
        <a:blipFill dpi="0" rotWithShape="1">
          <a:blip r:embed="rId2" cstate="screen">
            <a:lum/>
            <a:extLst>
              <a:ext uri="{28A0092B-C50C-407E-A947-70E740481C1C}">
                <a14:useLocalDpi xmlns:a14="http://schemas.microsoft.com/office/drawing/2010/main"/>
              </a:ext>
            </a:extLst>
          </a:blip>
          <a:srcRect/>
          <a:stretch>
            <a:fillRect l="61000"/>
          </a:stretch>
        </a:blip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11590034-A3D0-466C-8534-D338C5FC4766}"/>
              </a:ext>
            </a:extLst>
          </p:cNvPr>
          <p:cNvSpPr>
            <a:spLocks noGrp="1"/>
          </p:cNvSpPr>
          <p:nvPr>
            <p:ph type="pic" sz="quarter" idx="11"/>
          </p:nvPr>
        </p:nvSpPr>
        <p:spPr>
          <a:xfrm>
            <a:off x="373840" y="5240099"/>
            <a:ext cx="1154113" cy="1141170"/>
          </a:xfrm>
          <a:prstGeom prst="rect">
            <a:avLst/>
          </a:prstGeom>
        </p:spPr>
        <p:txBody>
          <a:bodyPr/>
          <a:lstStyle>
            <a:lvl1pPr>
              <a:defRPr sz="1400"/>
            </a:lvl1pPr>
          </a:lstStyle>
          <a:p>
            <a:r>
              <a:rPr lang="ru-RU"/>
              <a:t>Вставка рисунка</a:t>
            </a:r>
            <a:endParaRPr lang="ru-RU" dirty="0"/>
          </a:p>
        </p:txBody>
      </p:sp>
      <p:sp>
        <p:nvSpPr>
          <p:cNvPr id="17" name="Picture Placeholder 12">
            <a:extLst>
              <a:ext uri="{FF2B5EF4-FFF2-40B4-BE49-F238E27FC236}">
                <a16:creationId xmlns:a16="http://schemas.microsoft.com/office/drawing/2014/main" id="{AB60C587-97BD-4126-969C-3F50BA581057}"/>
              </a:ext>
            </a:extLst>
          </p:cNvPr>
          <p:cNvSpPr>
            <a:spLocks noGrp="1"/>
          </p:cNvSpPr>
          <p:nvPr>
            <p:ph type="pic" sz="quarter" idx="12"/>
          </p:nvPr>
        </p:nvSpPr>
        <p:spPr>
          <a:xfrm>
            <a:off x="1986669" y="5240099"/>
            <a:ext cx="1154113" cy="1141170"/>
          </a:xfrm>
          <a:prstGeom prst="rect">
            <a:avLst/>
          </a:prstGeom>
        </p:spPr>
        <p:txBody>
          <a:bodyPr/>
          <a:lstStyle>
            <a:lvl1pPr>
              <a:defRPr sz="1400"/>
            </a:lvl1pPr>
          </a:lstStyle>
          <a:p>
            <a:r>
              <a:rPr lang="ru-RU"/>
              <a:t>Вставка рисунка</a:t>
            </a:r>
            <a:endParaRPr lang="ru-RU" dirty="0"/>
          </a:p>
        </p:txBody>
      </p:sp>
      <p:sp>
        <p:nvSpPr>
          <p:cNvPr id="19" name="Picture Placeholder 12">
            <a:extLst>
              <a:ext uri="{FF2B5EF4-FFF2-40B4-BE49-F238E27FC236}">
                <a16:creationId xmlns:a16="http://schemas.microsoft.com/office/drawing/2014/main" id="{8C9D732C-6AF9-4730-80DC-AA55B2344119}"/>
              </a:ext>
            </a:extLst>
          </p:cNvPr>
          <p:cNvSpPr>
            <a:spLocks noGrp="1"/>
          </p:cNvSpPr>
          <p:nvPr>
            <p:ph type="pic" sz="quarter" idx="13"/>
          </p:nvPr>
        </p:nvSpPr>
        <p:spPr>
          <a:xfrm>
            <a:off x="3601001" y="5240099"/>
            <a:ext cx="1154113" cy="1141170"/>
          </a:xfrm>
          <a:prstGeom prst="rect">
            <a:avLst/>
          </a:prstGeom>
        </p:spPr>
        <p:txBody>
          <a:bodyPr/>
          <a:lstStyle>
            <a:lvl1pPr>
              <a:defRPr sz="1400"/>
            </a:lvl1pPr>
          </a:lstStyle>
          <a:p>
            <a:r>
              <a:rPr lang="ru-RU"/>
              <a:t>Вставка рисунка</a:t>
            </a:r>
          </a:p>
        </p:txBody>
      </p:sp>
      <p:sp>
        <p:nvSpPr>
          <p:cNvPr id="20" name="Picture Placeholder 12">
            <a:extLst>
              <a:ext uri="{FF2B5EF4-FFF2-40B4-BE49-F238E27FC236}">
                <a16:creationId xmlns:a16="http://schemas.microsoft.com/office/drawing/2014/main" id="{700EEC1A-AF9B-4B16-81A9-0F411D3ACE49}"/>
              </a:ext>
            </a:extLst>
          </p:cNvPr>
          <p:cNvSpPr>
            <a:spLocks noGrp="1"/>
          </p:cNvSpPr>
          <p:nvPr>
            <p:ph type="pic" sz="quarter" idx="14"/>
          </p:nvPr>
        </p:nvSpPr>
        <p:spPr>
          <a:xfrm>
            <a:off x="5201993" y="5240099"/>
            <a:ext cx="1154113" cy="1141170"/>
          </a:xfrm>
          <a:prstGeom prst="rect">
            <a:avLst/>
          </a:prstGeom>
        </p:spPr>
        <p:txBody>
          <a:bodyPr/>
          <a:lstStyle>
            <a:lvl1pPr>
              <a:defRPr sz="1400"/>
            </a:lvl1pPr>
          </a:lstStyle>
          <a:p>
            <a:r>
              <a:rPr lang="ru-RU"/>
              <a:t>Вставка рисунка</a:t>
            </a:r>
          </a:p>
        </p:txBody>
      </p:sp>
      <p:sp>
        <p:nvSpPr>
          <p:cNvPr id="21" name="Picture Placeholder 12">
            <a:extLst>
              <a:ext uri="{FF2B5EF4-FFF2-40B4-BE49-F238E27FC236}">
                <a16:creationId xmlns:a16="http://schemas.microsoft.com/office/drawing/2014/main" id="{255E1F23-72F8-46B1-A7BB-6AFFCAB2BC0D}"/>
              </a:ext>
            </a:extLst>
          </p:cNvPr>
          <p:cNvSpPr>
            <a:spLocks noGrp="1"/>
          </p:cNvSpPr>
          <p:nvPr>
            <p:ph type="pic" sz="quarter" idx="15"/>
          </p:nvPr>
        </p:nvSpPr>
        <p:spPr>
          <a:xfrm>
            <a:off x="6802985" y="5240099"/>
            <a:ext cx="1154113" cy="1141170"/>
          </a:xfrm>
          <a:prstGeom prst="rect">
            <a:avLst/>
          </a:prstGeom>
        </p:spPr>
        <p:txBody>
          <a:bodyPr/>
          <a:lstStyle>
            <a:lvl1pPr>
              <a:defRPr sz="1400"/>
            </a:lvl1pPr>
          </a:lstStyle>
          <a:p>
            <a:r>
              <a:rPr lang="ru-RU"/>
              <a:t>Вставка рисунка</a:t>
            </a:r>
          </a:p>
        </p:txBody>
      </p:sp>
      <p:sp>
        <p:nvSpPr>
          <p:cNvPr id="3" name="Title 2">
            <a:extLst>
              <a:ext uri="{FF2B5EF4-FFF2-40B4-BE49-F238E27FC236}">
                <a16:creationId xmlns:a16="http://schemas.microsoft.com/office/drawing/2014/main" id="{C6C019E0-666E-49AE-816A-1BEBDA9F7686}"/>
              </a:ext>
            </a:extLst>
          </p:cNvPr>
          <p:cNvSpPr>
            <a:spLocks noGrp="1"/>
          </p:cNvSpPr>
          <p:nvPr>
            <p:ph type="title" hasCustomPrompt="1"/>
          </p:nvPr>
        </p:nvSpPr>
        <p:spPr>
          <a:xfrm>
            <a:off x="373840" y="277691"/>
            <a:ext cx="10515600" cy="549275"/>
          </a:xfrm>
          <a:prstGeom prst="rect">
            <a:avLst/>
          </a:prstGeom>
        </p:spPr>
        <p:txBody>
          <a:bodyPr/>
          <a:lstStyle/>
          <a:p>
            <a:pPr>
              <a:spcBef>
                <a:spcPts val="500"/>
              </a:spcBef>
              <a:spcAft>
                <a:spcPts val="500"/>
              </a:spcAft>
            </a:pPr>
            <a:r>
              <a:rPr lang="en-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C</a:t>
            </a:r>
            <a:r>
              <a:rPr lang="ru-RU" sz="3200" b="1" dirty="0" err="1">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амозанятые</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89D9EAAA-5800-467A-9D9D-4D7214A53EF2}"/>
              </a:ext>
            </a:extLst>
          </p:cNvPr>
          <p:cNvSpPr>
            <a:spLocks noGrp="1"/>
          </p:cNvSpPr>
          <p:nvPr>
            <p:ph type="body" sz="quarter" idx="10" hasCustomPrompt="1"/>
          </p:nvPr>
        </p:nvSpPr>
        <p:spPr>
          <a:xfrm>
            <a:off x="373840" y="1112007"/>
            <a:ext cx="5903392" cy="2664576"/>
          </a:xfrm>
          <a:prstGeom prst="rect">
            <a:avLst/>
          </a:prstGeom>
        </p:spPr>
        <p:txBody>
          <a:bodyPr wrap="square">
            <a:spAutoFit/>
          </a:bodyPr>
          <a:lstStyle>
            <a:lvl1pPr marL="283464" indent="-283464">
              <a:lnSpc>
                <a:spcPct val="110000"/>
              </a:lnSpc>
              <a:spcBef>
                <a:spcPts val="0"/>
              </a:spcBef>
              <a:spcAft>
                <a:spcPts val="0"/>
              </a:spcAft>
              <a:buClr>
                <a:schemeClr val="accent5"/>
              </a:buClr>
              <a:buSzPct val="110000"/>
              <a:buFont typeface="Arial" panose="020B0604020202020204" pitchFamily="34" charset="0"/>
              <a:buChar char="•"/>
              <a:defRPr b="1"/>
            </a:lvl1pPr>
          </a:lstStyle>
          <a:p>
            <a:pPr lvl="0"/>
            <a:r>
              <a:rPr lang="ru-RU" dirty="0"/>
              <a:t>Совместная работа со смежными командами</a:t>
            </a:r>
          </a:p>
          <a:p>
            <a:pPr lvl="0"/>
            <a:endParaRPr lang="ru-RU" dirty="0"/>
          </a:p>
          <a:p>
            <a:pPr lvl="0"/>
            <a:r>
              <a:rPr lang="ru-RU" dirty="0" err="1"/>
              <a:t>Angular</a:t>
            </a:r>
            <a:r>
              <a:rPr lang="ru-RU" dirty="0"/>
              <a:t> под капотом</a:t>
            </a:r>
          </a:p>
          <a:p>
            <a:pPr lvl="0"/>
            <a:endParaRPr lang="ru-RU" dirty="0"/>
          </a:p>
          <a:p>
            <a:pPr lvl="0"/>
            <a:r>
              <a:rPr lang="ru-RU" dirty="0" err="1"/>
              <a:t>Typescript</a:t>
            </a:r>
            <a:r>
              <a:rPr lang="ru-RU" dirty="0"/>
              <a:t> — строгость и организованность кода</a:t>
            </a:r>
          </a:p>
        </p:txBody>
      </p:sp>
    </p:spTree>
    <p:extLst>
      <p:ext uri="{BB962C8B-B14F-4D97-AF65-F5344CB8AC3E}">
        <p14:creationId xmlns:p14="http://schemas.microsoft.com/office/powerpoint/2010/main" val="4042183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2">
    <p:bg>
      <p:bgPr>
        <a:blipFill dpi="0" rotWithShape="1">
          <a:blip r:embed="rId2" cstate="screen">
            <a:lum/>
            <a:extLst>
              <a:ext uri="{28A0092B-C50C-407E-A947-70E740481C1C}">
                <a14:useLocalDpi xmlns:a14="http://schemas.microsoft.com/office/drawing/2010/main"/>
              </a:ext>
            </a:extLst>
          </a:blip>
          <a:srcRect/>
          <a:stretch>
            <a:fillRect t="66000" r="39000"/>
          </a:stretch>
        </a:blipFill>
        <a:effectLst/>
      </p:bgPr>
    </p:bg>
    <p:spTree>
      <p:nvGrpSpPr>
        <p:cNvPr id="1" name=""/>
        <p:cNvGrpSpPr/>
        <p:nvPr/>
      </p:nvGrpSpPr>
      <p:grpSpPr>
        <a:xfrm>
          <a:off x="0" y="0"/>
          <a:ext cx="0" cy="0"/>
          <a:chOff x="0" y="0"/>
          <a:chExt cx="0" cy="0"/>
        </a:xfrm>
      </p:grpSpPr>
      <p:sp>
        <p:nvSpPr>
          <p:cNvPr id="17" name="Text Placeholder 8">
            <a:extLst>
              <a:ext uri="{FF2B5EF4-FFF2-40B4-BE49-F238E27FC236}">
                <a16:creationId xmlns:a16="http://schemas.microsoft.com/office/drawing/2014/main" id="{57539712-663B-492D-B73A-AA4302144E25}"/>
              </a:ext>
            </a:extLst>
          </p:cNvPr>
          <p:cNvSpPr>
            <a:spLocks noGrp="1"/>
          </p:cNvSpPr>
          <p:nvPr>
            <p:ph type="body" sz="quarter" idx="13" hasCustomPrompt="1"/>
          </p:nvPr>
        </p:nvSpPr>
        <p:spPr>
          <a:xfrm>
            <a:off x="1723401"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www.flexify.io</a:t>
            </a:r>
            <a:endParaRPr lang="ru-RU" dirty="0"/>
          </a:p>
        </p:txBody>
      </p:sp>
      <p:sp>
        <p:nvSpPr>
          <p:cNvPr id="9" name="Text Placeholder 8">
            <a:extLst>
              <a:ext uri="{FF2B5EF4-FFF2-40B4-BE49-F238E27FC236}">
                <a16:creationId xmlns:a16="http://schemas.microsoft.com/office/drawing/2014/main" id="{1077DEC7-7C09-4495-AEC1-57248EE5FF3A}"/>
              </a:ext>
            </a:extLst>
          </p:cNvPr>
          <p:cNvSpPr>
            <a:spLocks noGrp="1"/>
          </p:cNvSpPr>
          <p:nvPr>
            <p:ph type="body" sz="quarter" idx="12" hasCustomPrompt="1"/>
          </p:nvPr>
        </p:nvSpPr>
        <p:spPr>
          <a:xfrm>
            <a:off x="1723402" y="3098134"/>
            <a:ext cx="2906264"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Виртуализация облачных</a:t>
            </a:r>
          </a:p>
          <a:p>
            <a:pPr lvl="0"/>
            <a:r>
              <a:rPr lang="ru-RU" dirty="0"/>
              <a:t>хранилищ.</a:t>
            </a:r>
          </a:p>
        </p:txBody>
      </p:sp>
      <p:sp>
        <p:nvSpPr>
          <p:cNvPr id="5" name="Picture Placeholder 4">
            <a:extLst>
              <a:ext uri="{FF2B5EF4-FFF2-40B4-BE49-F238E27FC236}">
                <a16:creationId xmlns:a16="http://schemas.microsoft.com/office/drawing/2014/main" id="{96FE0FAA-35BF-49E1-8CDD-969CB73B6623}"/>
              </a:ext>
            </a:extLst>
          </p:cNvPr>
          <p:cNvSpPr>
            <a:spLocks noGrp="1"/>
          </p:cNvSpPr>
          <p:nvPr>
            <p:ph type="pic" sz="quarter" idx="10"/>
          </p:nvPr>
        </p:nvSpPr>
        <p:spPr>
          <a:xfrm>
            <a:off x="1723401" y="1843845"/>
            <a:ext cx="2757981" cy="947575"/>
          </a:xfrm>
          <a:prstGeom prst="rect">
            <a:avLst/>
          </a:prstGeom>
        </p:spPr>
        <p:txBody>
          <a:bodyPr/>
          <a:lstStyle/>
          <a:p>
            <a:r>
              <a:rPr lang="ru-RU"/>
              <a:t>Вставка рисунка</a:t>
            </a:r>
            <a:endParaRPr lang="ru-RU" dirty="0"/>
          </a:p>
        </p:txBody>
      </p:sp>
      <p:sp>
        <p:nvSpPr>
          <p:cNvPr id="13" name="Picture Placeholder 4">
            <a:extLst>
              <a:ext uri="{FF2B5EF4-FFF2-40B4-BE49-F238E27FC236}">
                <a16:creationId xmlns:a16="http://schemas.microsoft.com/office/drawing/2014/main" id="{2BB71C7E-98F5-44BC-A7FA-6DC612AE4DAA}"/>
              </a:ext>
            </a:extLst>
          </p:cNvPr>
          <p:cNvSpPr>
            <a:spLocks noGrp="1"/>
          </p:cNvSpPr>
          <p:nvPr>
            <p:ph type="pic" sz="quarter" idx="11"/>
          </p:nvPr>
        </p:nvSpPr>
        <p:spPr>
          <a:xfrm>
            <a:off x="5631640" y="1843845"/>
            <a:ext cx="5107477" cy="947575"/>
          </a:xfrm>
          <a:prstGeom prst="rect">
            <a:avLst/>
          </a:prstGeom>
        </p:spPr>
        <p:txBody>
          <a:bodyPr/>
          <a:lstStyle/>
          <a:p>
            <a:r>
              <a:rPr lang="ru-RU"/>
              <a:t>Вставка рисунка</a:t>
            </a:r>
          </a:p>
        </p:txBody>
      </p:sp>
      <p:sp>
        <p:nvSpPr>
          <p:cNvPr id="2" name="Title 1">
            <a:extLst>
              <a:ext uri="{FF2B5EF4-FFF2-40B4-BE49-F238E27FC236}">
                <a16:creationId xmlns:a16="http://schemas.microsoft.com/office/drawing/2014/main" id="{7C030827-4F7D-482A-B366-9448980922F6}"/>
              </a:ext>
            </a:extLst>
          </p:cNvPr>
          <p:cNvSpPr>
            <a:spLocks noGrp="1"/>
          </p:cNvSpPr>
          <p:nvPr>
            <p:ph type="title" hasCustomPrompt="1"/>
          </p:nvPr>
        </p:nvSpPr>
        <p:spPr>
          <a:xfrm>
            <a:off x="373840" y="277691"/>
            <a:ext cx="10515600" cy="549275"/>
          </a:xfrm>
          <a:prstGeom prst="rect">
            <a:avLst/>
          </a:prstGeom>
        </p:spPr>
        <p:txBody>
          <a:bodyPr/>
          <a:lstStyle/>
          <a:p>
            <a:r>
              <a:rPr lang="ru-RU" dirty="0"/>
              <a:t>Собственные разработки</a:t>
            </a:r>
          </a:p>
        </p:txBody>
      </p:sp>
      <p:sp>
        <p:nvSpPr>
          <p:cNvPr id="19" name="Text Placeholder 8">
            <a:extLst>
              <a:ext uri="{FF2B5EF4-FFF2-40B4-BE49-F238E27FC236}">
                <a16:creationId xmlns:a16="http://schemas.microsoft.com/office/drawing/2014/main" id="{225BF480-6137-42E7-8B2D-8BC335FFB480}"/>
              </a:ext>
            </a:extLst>
          </p:cNvPr>
          <p:cNvSpPr>
            <a:spLocks noGrp="1"/>
          </p:cNvSpPr>
          <p:nvPr>
            <p:ph type="body" sz="quarter" idx="14" hasCustomPrompt="1"/>
          </p:nvPr>
        </p:nvSpPr>
        <p:spPr>
          <a:xfrm>
            <a:off x="5631640"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www.netmechanica.com</a:t>
            </a:r>
            <a:endParaRPr lang="ru-RU" dirty="0"/>
          </a:p>
        </p:txBody>
      </p:sp>
      <p:sp>
        <p:nvSpPr>
          <p:cNvPr id="20" name="Text Placeholder 8">
            <a:extLst>
              <a:ext uri="{FF2B5EF4-FFF2-40B4-BE49-F238E27FC236}">
                <a16:creationId xmlns:a16="http://schemas.microsoft.com/office/drawing/2014/main" id="{8C4EE334-D1FB-48F2-AACD-D04EEF387D0F}"/>
              </a:ext>
            </a:extLst>
          </p:cNvPr>
          <p:cNvSpPr>
            <a:spLocks noGrp="1"/>
          </p:cNvSpPr>
          <p:nvPr>
            <p:ph type="body" sz="quarter" idx="15" hasCustomPrompt="1"/>
          </p:nvPr>
        </p:nvSpPr>
        <p:spPr>
          <a:xfrm>
            <a:off x="5631640" y="3098134"/>
            <a:ext cx="5107477"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Продуктовая линейка средств </a:t>
            </a:r>
          </a:p>
          <a:p>
            <a:pPr lvl="0"/>
            <a:r>
              <a:rPr lang="ru-RU" dirty="0"/>
              <a:t>мониторинга и сетевого управления.</a:t>
            </a:r>
          </a:p>
        </p:txBody>
      </p:sp>
    </p:spTree>
    <p:extLst>
      <p:ext uri="{BB962C8B-B14F-4D97-AF65-F5344CB8AC3E}">
        <p14:creationId xmlns:p14="http://schemas.microsoft.com/office/powerpoint/2010/main" val="22616421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Заголовок и таблица">
    <p:bg>
      <p:bgPr>
        <a:blipFill dpi="0" rotWithShape="1">
          <a:blip r:embed="rId2" cstate="screen">
            <a:lum/>
            <a:extLst>
              <a:ext uri="{28A0092B-C50C-407E-A947-70E740481C1C}">
                <a14:useLocalDpi xmlns:a14="http://schemas.microsoft.com/office/drawing/2010/main"/>
              </a:ext>
            </a:extLst>
          </a:blip>
          <a:srcRect/>
          <a:stretch>
            <a:fillRect t="17000" r="56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8E3501-4BE8-432F-AC58-BB91017D0564}"/>
              </a:ext>
            </a:extLst>
          </p:cNvPr>
          <p:cNvSpPr>
            <a:spLocks noGrp="1"/>
          </p:cNvSpPr>
          <p:nvPr>
            <p:ph type="title" hasCustomPrompt="1"/>
          </p:nvPr>
        </p:nvSpPr>
        <p:spPr>
          <a:xfrm>
            <a:off x="373840" y="277690"/>
            <a:ext cx="10515600" cy="5847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Референции</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able Placeholder 8">
            <a:extLst>
              <a:ext uri="{FF2B5EF4-FFF2-40B4-BE49-F238E27FC236}">
                <a16:creationId xmlns:a16="http://schemas.microsoft.com/office/drawing/2014/main" id="{35698442-6FE0-4E10-BDF6-A2E3BA88E258}"/>
              </a:ext>
            </a:extLst>
          </p:cNvPr>
          <p:cNvSpPr>
            <a:spLocks noGrp="1"/>
          </p:cNvSpPr>
          <p:nvPr>
            <p:ph type="tbl" sz="quarter" idx="10"/>
          </p:nvPr>
        </p:nvSpPr>
        <p:spPr>
          <a:xfrm>
            <a:off x="786984" y="1204167"/>
            <a:ext cx="10725462" cy="5059719"/>
          </a:xfrm>
          <a:prstGeom prst="rect">
            <a:avLst/>
          </a:prstGeom>
        </p:spPr>
        <p:txBody>
          <a:bodyPr/>
          <a:lstStyle/>
          <a:p>
            <a:r>
              <a:rPr lang="ru-RU"/>
              <a:t>Вставка таблицы</a:t>
            </a:r>
            <a:endParaRPr lang="ru-RU" dirty="0"/>
          </a:p>
        </p:txBody>
      </p:sp>
    </p:spTree>
    <p:extLst>
      <p:ext uri="{BB962C8B-B14F-4D97-AF65-F5344CB8AC3E}">
        <p14:creationId xmlns:p14="http://schemas.microsoft.com/office/powerpoint/2010/main" val="17642732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Факты">
    <p:bg>
      <p:bgPr>
        <a:solidFill>
          <a:schemeClr val="bg1"/>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6AD7D1D-DDAE-460F-83A6-A92CBBD36AD8}"/>
              </a:ext>
            </a:extLst>
          </p:cNvPr>
          <p:cNvSpPr/>
          <p:nvPr/>
        </p:nvSpPr>
        <p:spPr>
          <a:xfrm>
            <a:off x="520321" y="1196104"/>
            <a:ext cx="2417750" cy="24177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 Placeholder 10">
            <a:extLst>
              <a:ext uri="{FF2B5EF4-FFF2-40B4-BE49-F238E27FC236}">
                <a16:creationId xmlns:a16="http://schemas.microsoft.com/office/drawing/2014/main" id="{F6A40DDE-38F3-4744-9CCA-0236E5216C7E}"/>
              </a:ext>
            </a:extLst>
          </p:cNvPr>
          <p:cNvSpPr>
            <a:spLocks noGrp="1"/>
          </p:cNvSpPr>
          <p:nvPr>
            <p:ph type="body" sz="quarter" idx="10" hasCustomPrompt="1"/>
          </p:nvPr>
        </p:nvSpPr>
        <p:spPr>
          <a:xfrm>
            <a:off x="710906"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Разработка</a:t>
            </a:r>
          </a:p>
          <a:p>
            <a:pPr lvl="0"/>
            <a:r>
              <a:rPr lang="ru-RU" dirty="0"/>
              <a:t>и интеграция ПО</a:t>
            </a:r>
            <a:endParaRPr lang="en-US" dirty="0"/>
          </a:p>
        </p:txBody>
      </p:sp>
      <p:sp>
        <p:nvSpPr>
          <p:cNvPr id="5" name="Title 4">
            <a:extLst>
              <a:ext uri="{FF2B5EF4-FFF2-40B4-BE49-F238E27FC236}">
                <a16:creationId xmlns:a16="http://schemas.microsoft.com/office/drawing/2014/main" id="{C2BBA933-BBC4-49AC-8DE0-449BD36907D5}"/>
              </a:ext>
            </a:extLst>
          </p:cNvPr>
          <p:cNvSpPr>
            <a:spLocks noGrp="1"/>
          </p:cNvSpPr>
          <p:nvPr>
            <p:ph type="title" hasCustomPrompt="1"/>
          </p:nvPr>
        </p:nvSpPr>
        <p:spPr>
          <a:xfrm>
            <a:off x="373840" y="277692"/>
            <a:ext cx="10515600" cy="539210"/>
          </a:xfrm>
          <a:prstGeom prst="rect">
            <a:avLst/>
          </a:prstGeom>
        </p:spPr>
        <p:txBody>
          <a:bodyPr/>
          <a:lstStyle>
            <a:lvl1pPr>
              <a:lnSpc>
                <a:spcPct val="100000"/>
              </a:lnSpc>
              <a:spcBef>
                <a:spcPts val="500"/>
              </a:spcBef>
              <a:spcAft>
                <a:spcPts val="500"/>
              </a:spcAft>
              <a:defRPr/>
            </a:lvl1pPr>
          </a:lstStyle>
          <a:p>
            <a:r>
              <a:rPr lang="ru-RU" dirty="0"/>
              <a:t>Факты о компании</a:t>
            </a:r>
          </a:p>
        </p:txBody>
      </p:sp>
      <p:sp>
        <p:nvSpPr>
          <p:cNvPr id="23" name="Oval 22">
            <a:extLst>
              <a:ext uri="{FF2B5EF4-FFF2-40B4-BE49-F238E27FC236}">
                <a16:creationId xmlns:a16="http://schemas.microsoft.com/office/drawing/2014/main" id="{19FD0CC6-4093-4E65-AADB-52EBA1B64F35}"/>
              </a:ext>
            </a:extLst>
          </p:cNvPr>
          <p:cNvSpPr/>
          <p:nvPr/>
        </p:nvSpPr>
        <p:spPr>
          <a:xfrm>
            <a:off x="3419503" y="1196104"/>
            <a:ext cx="2417750" cy="24177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Text Placeholder 10">
            <a:extLst>
              <a:ext uri="{FF2B5EF4-FFF2-40B4-BE49-F238E27FC236}">
                <a16:creationId xmlns:a16="http://schemas.microsoft.com/office/drawing/2014/main" id="{02792CBA-0897-4559-9CD3-1D7C354E5F1D}"/>
              </a:ext>
            </a:extLst>
          </p:cNvPr>
          <p:cNvSpPr>
            <a:spLocks noGrp="1"/>
          </p:cNvSpPr>
          <p:nvPr>
            <p:ph type="body" sz="quarter" idx="11" hasCustomPrompt="1"/>
          </p:nvPr>
        </p:nvSpPr>
        <p:spPr>
          <a:xfrm>
            <a:off x="3610088"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Иностранные</a:t>
            </a:r>
          </a:p>
          <a:p>
            <a:pPr lvl="0"/>
            <a:r>
              <a:rPr lang="ru-RU" dirty="0"/>
              <a:t>и российские</a:t>
            </a:r>
          </a:p>
          <a:p>
            <a:pPr lvl="0"/>
            <a:r>
              <a:rPr lang="ru-RU" dirty="0"/>
              <a:t>клиенты</a:t>
            </a:r>
            <a:endParaRPr lang="en-US" dirty="0"/>
          </a:p>
        </p:txBody>
      </p:sp>
      <p:sp>
        <p:nvSpPr>
          <p:cNvPr id="33" name="Oval 32">
            <a:extLst>
              <a:ext uri="{FF2B5EF4-FFF2-40B4-BE49-F238E27FC236}">
                <a16:creationId xmlns:a16="http://schemas.microsoft.com/office/drawing/2014/main" id="{8986BBDF-83A5-4A08-8C6D-5CF7198D3937}"/>
              </a:ext>
            </a:extLst>
          </p:cNvPr>
          <p:cNvSpPr/>
          <p:nvPr/>
        </p:nvSpPr>
        <p:spPr>
          <a:xfrm>
            <a:off x="9253929" y="1196104"/>
            <a:ext cx="2417750" cy="24177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Text Placeholder 10">
            <a:extLst>
              <a:ext uri="{FF2B5EF4-FFF2-40B4-BE49-F238E27FC236}">
                <a16:creationId xmlns:a16="http://schemas.microsoft.com/office/drawing/2014/main" id="{147BAF82-22FB-4FFE-BB14-D8C88EA530DA}"/>
              </a:ext>
            </a:extLst>
          </p:cNvPr>
          <p:cNvSpPr>
            <a:spLocks noGrp="1"/>
          </p:cNvSpPr>
          <p:nvPr>
            <p:ph type="body" sz="quarter" idx="13" hasCustomPrompt="1"/>
          </p:nvPr>
        </p:nvSpPr>
        <p:spPr>
          <a:xfrm>
            <a:off x="9444514"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Более 100</a:t>
            </a:r>
          </a:p>
          <a:p>
            <a:pPr lvl="0"/>
            <a:r>
              <a:rPr lang="ru-RU" dirty="0"/>
              <a:t>сотрудников</a:t>
            </a:r>
            <a:endParaRPr lang="en-US" dirty="0"/>
          </a:p>
        </p:txBody>
      </p:sp>
      <p:sp>
        <p:nvSpPr>
          <p:cNvPr id="37" name="Oval 36">
            <a:extLst>
              <a:ext uri="{FF2B5EF4-FFF2-40B4-BE49-F238E27FC236}">
                <a16:creationId xmlns:a16="http://schemas.microsoft.com/office/drawing/2014/main" id="{A087922C-E932-4719-9D8F-C7C4872B4667}"/>
              </a:ext>
            </a:extLst>
          </p:cNvPr>
          <p:cNvSpPr/>
          <p:nvPr/>
        </p:nvSpPr>
        <p:spPr>
          <a:xfrm>
            <a:off x="520321" y="3963519"/>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8" name="Text Placeholder 10">
            <a:extLst>
              <a:ext uri="{FF2B5EF4-FFF2-40B4-BE49-F238E27FC236}">
                <a16:creationId xmlns:a16="http://schemas.microsoft.com/office/drawing/2014/main" id="{AD9CD6BC-4F11-473B-BE21-DB2A683F5A5C}"/>
              </a:ext>
            </a:extLst>
          </p:cNvPr>
          <p:cNvSpPr>
            <a:spLocks noGrp="1"/>
          </p:cNvSpPr>
          <p:nvPr>
            <p:ph type="body" sz="quarter" idx="14" hasCustomPrompt="1"/>
          </p:nvPr>
        </p:nvSpPr>
        <p:spPr>
          <a:xfrm>
            <a:off x="710906"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Работаем с 2011 года</a:t>
            </a:r>
            <a:endParaRPr lang="en-US" dirty="0"/>
          </a:p>
        </p:txBody>
      </p:sp>
      <p:sp>
        <p:nvSpPr>
          <p:cNvPr id="39" name="Oval 38">
            <a:extLst>
              <a:ext uri="{FF2B5EF4-FFF2-40B4-BE49-F238E27FC236}">
                <a16:creationId xmlns:a16="http://schemas.microsoft.com/office/drawing/2014/main" id="{8110C4BF-C29D-4DF9-AA44-94D894F904A3}"/>
              </a:ext>
            </a:extLst>
          </p:cNvPr>
          <p:cNvSpPr/>
          <p:nvPr/>
        </p:nvSpPr>
        <p:spPr>
          <a:xfrm>
            <a:off x="3419503" y="3963519"/>
            <a:ext cx="2417750" cy="24177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Text Placeholder 10">
            <a:extLst>
              <a:ext uri="{FF2B5EF4-FFF2-40B4-BE49-F238E27FC236}">
                <a16:creationId xmlns:a16="http://schemas.microsoft.com/office/drawing/2014/main" id="{A5E9C288-3692-4F0A-A148-B47C596AF29A}"/>
              </a:ext>
            </a:extLst>
          </p:cNvPr>
          <p:cNvSpPr>
            <a:spLocks noGrp="1"/>
          </p:cNvSpPr>
          <p:nvPr>
            <p:ph type="body" sz="quarter" idx="15" hasCustomPrompt="1"/>
          </p:nvPr>
        </p:nvSpPr>
        <p:spPr>
          <a:xfrm>
            <a:off x="3610088"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Принцип </a:t>
            </a:r>
          </a:p>
          <a:p>
            <a:pPr lvl="0"/>
            <a:r>
              <a:rPr lang="en-US" dirty="0"/>
              <a:t>OTOBOS</a:t>
            </a:r>
          </a:p>
        </p:txBody>
      </p:sp>
      <p:sp>
        <p:nvSpPr>
          <p:cNvPr id="16" name="Oval 15">
            <a:extLst>
              <a:ext uri="{FF2B5EF4-FFF2-40B4-BE49-F238E27FC236}">
                <a16:creationId xmlns:a16="http://schemas.microsoft.com/office/drawing/2014/main" id="{B6ACBC5A-147E-4CE0-89B6-137609B963E9}"/>
              </a:ext>
            </a:extLst>
          </p:cNvPr>
          <p:cNvSpPr/>
          <p:nvPr/>
        </p:nvSpPr>
        <p:spPr>
          <a:xfrm>
            <a:off x="6318685" y="1196104"/>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36" name="Text Placeholder 11">
            <a:extLst>
              <a:ext uri="{FF2B5EF4-FFF2-40B4-BE49-F238E27FC236}">
                <a16:creationId xmlns:a16="http://schemas.microsoft.com/office/drawing/2014/main" id="{B2063B68-4433-4B10-891C-D4578E1FA2FA}"/>
              </a:ext>
            </a:extLst>
          </p:cNvPr>
          <p:cNvSpPr>
            <a:spLocks noGrp="1"/>
          </p:cNvSpPr>
          <p:nvPr>
            <p:ph type="body" sz="quarter" idx="17" hasCustomPrompt="1"/>
          </p:nvPr>
        </p:nvSpPr>
        <p:spPr>
          <a:xfrm>
            <a:off x="6515683" y="1721708"/>
            <a:ext cx="2023754"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Офисы </a:t>
            </a:r>
          </a:p>
          <a:p>
            <a:pPr lvl="0"/>
            <a:r>
              <a:rPr lang="ru-RU" dirty="0"/>
              <a:t>в Москве</a:t>
            </a:r>
          </a:p>
          <a:p>
            <a:pPr lvl="0"/>
            <a:r>
              <a:rPr lang="ru-RU" dirty="0"/>
              <a:t>и Нижнем</a:t>
            </a:r>
          </a:p>
          <a:p>
            <a:pPr lvl="0"/>
            <a:r>
              <a:rPr lang="ru-RU" dirty="0"/>
              <a:t> Новгороде</a:t>
            </a:r>
          </a:p>
        </p:txBody>
      </p:sp>
    </p:spTree>
    <p:extLst>
      <p:ext uri="{BB962C8B-B14F-4D97-AF65-F5344CB8AC3E}">
        <p14:creationId xmlns:p14="http://schemas.microsoft.com/office/powerpoint/2010/main" val="5111186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Сотрудники_1">
    <p:bg>
      <p:bgPr>
        <a:blipFill dpi="0" rotWithShape="1">
          <a:blip r:embed="rId2" cstate="screen">
            <a:lum/>
            <a:extLst>
              <a:ext uri="{28A0092B-C50C-407E-A947-70E740481C1C}">
                <a14:useLocalDpi xmlns:a14="http://schemas.microsoft.com/office/drawing/2010/main"/>
              </a:ext>
            </a:extLst>
          </a:blip>
          <a:srcRect/>
          <a:stretch>
            <a:fillRect r="37000" b="61000"/>
          </a:stretch>
        </a:blipFill>
        <a:effectLst/>
      </p:bgPr>
    </p:bg>
    <p:spTree>
      <p:nvGrpSpPr>
        <p:cNvPr id="1" name=""/>
        <p:cNvGrpSpPr/>
        <p:nvPr/>
      </p:nvGrpSpPr>
      <p:grpSpPr>
        <a:xfrm>
          <a:off x="0" y="0"/>
          <a:ext cx="0" cy="0"/>
          <a:chOff x="0" y="0"/>
          <a:chExt cx="0" cy="0"/>
        </a:xfrm>
      </p:grpSpPr>
      <p:sp>
        <p:nvSpPr>
          <p:cNvPr id="39" name="Text Placeholder 5">
            <a:extLst>
              <a:ext uri="{FF2B5EF4-FFF2-40B4-BE49-F238E27FC236}">
                <a16:creationId xmlns:a16="http://schemas.microsoft.com/office/drawing/2014/main" id="{45EEDDE0-1A6F-44E3-9CBE-E1339AF0B1F5}"/>
              </a:ext>
            </a:extLst>
          </p:cNvPr>
          <p:cNvSpPr>
            <a:spLocks noGrp="1"/>
          </p:cNvSpPr>
          <p:nvPr>
            <p:ph type="body" sz="quarter" idx="18" hasCustomPrompt="1"/>
          </p:nvPr>
        </p:nvSpPr>
        <p:spPr>
          <a:xfrm>
            <a:off x="8395500" y="4904450"/>
            <a:ext cx="2676360" cy="883255"/>
          </a:xfrm>
          <a:prstGeom prst="rect">
            <a:avLst/>
          </a:prstGeom>
        </p:spPr>
        <p:txBody>
          <a:bodyPr/>
          <a:lstStyle>
            <a:lvl1pPr>
              <a:lnSpc>
                <a:spcPct val="120000"/>
              </a:lnSpc>
              <a:spcBef>
                <a:spcPts val="0"/>
              </a:spcBef>
              <a:defRPr sz="1100" b="0"/>
            </a:lvl1pPr>
            <a:lvl5pPr>
              <a:defRPr/>
            </a:lvl5pPr>
          </a:lstStyle>
          <a:p>
            <a:pPr lvl="0"/>
            <a:r>
              <a:rPr lang="ru-RU" dirty="0"/>
              <a:t>Отвечает за проектирование и разработку систем управления OSS/NMS промышленного класса</a:t>
            </a:r>
          </a:p>
          <a:p>
            <a:pPr lvl="0"/>
            <a:r>
              <a:rPr lang="ru-RU" dirty="0"/>
              <a:t>и </a:t>
            </a:r>
            <a:r>
              <a:rPr lang="ru-RU" dirty="0" err="1"/>
              <a:t>биллинговых</a:t>
            </a:r>
            <a:r>
              <a:rPr lang="ru-RU" dirty="0"/>
              <a:t> платформ.</a:t>
            </a:r>
          </a:p>
        </p:txBody>
      </p:sp>
      <p:sp>
        <p:nvSpPr>
          <p:cNvPr id="40" name="Text Placeholder 5">
            <a:extLst>
              <a:ext uri="{FF2B5EF4-FFF2-40B4-BE49-F238E27FC236}">
                <a16:creationId xmlns:a16="http://schemas.microsoft.com/office/drawing/2014/main" id="{DE39CB7D-B2F9-41FB-B4AD-4870DDF0747F}"/>
              </a:ext>
            </a:extLst>
          </p:cNvPr>
          <p:cNvSpPr>
            <a:spLocks noGrp="1"/>
          </p:cNvSpPr>
          <p:nvPr>
            <p:ph type="body" sz="quarter" idx="19" hasCustomPrompt="1"/>
          </p:nvPr>
        </p:nvSpPr>
        <p:spPr>
          <a:xfrm>
            <a:off x="8395500"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Технический</a:t>
            </a:r>
          </a:p>
          <a:p>
            <a:pPr lvl="0"/>
            <a:r>
              <a:rPr lang="ru-RU" dirty="0"/>
              <a:t>директор</a:t>
            </a:r>
          </a:p>
        </p:txBody>
      </p:sp>
      <p:sp>
        <p:nvSpPr>
          <p:cNvPr id="41" name="Picture Placeholder 3">
            <a:extLst>
              <a:ext uri="{FF2B5EF4-FFF2-40B4-BE49-F238E27FC236}">
                <a16:creationId xmlns:a16="http://schemas.microsoft.com/office/drawing/2014/main" id="{A32A154D-9512-4B47-94EE-46740FC442E7}"/>
              </a:ext>
            </a:extLst>
          </p:cNvPr>
          <p:cNvSpPr>
            <a:spLocks noGrp="1"/>
          </p:cNvSpPr>
          <p:nvPr>
            <p:ph type="pic" sz="quarter" idx="20"/>
          </p:nvPr>
        </p:nvSpPr>
        <p:spPr>
          <a:xfrm>
            <a:off x="8415950"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42" name="Text Placeholder 5">
            <a:extLst>
              <a:ext uri="{FF2B5EF4-FFF2-40B4-BE49-F238E27FC236}">
                <a16:creationId xmlns:a16="http://schemas.microsoft.com/office/drawing/2014/main" id="{723C79C8-D3D5-442E-8D5E-30AC615B36C7}"/>
              </a:ext>
            </a:extLst>
          </p:cNvPr>
          <p:cNvSpPr>
            <a:spLocks noGrp="1"/>
          </p:cNvSpPr>
          <p:nvPr>
            <p:ph type="body" sz="quarter" idx="21" hasCustomPrompt="1"/>
          </p:nvPr>
        </p:nvSpPr>
        <p:spPr>
          <a:xfrm>
            <a:off x="8395500" y="3381173"/>
            <a:ext cx="2169305" cy="802527"/>
          </a:xfrm>
          <a:prstGeom prst="rect">
            <a:avLst/>
          </a:prstGeom>
        </p:spPr>
        <p:txBody>
          <a:bodyPr/>
          <a:lstStyle>
            <a:lvl1pPr>
              <a:lnSpc>
                <a:spcPct val="110000"/>
              </a:lnSpc>
              <a:spcBef>
                <a:spcPts val="0"/>
              </a:spcBef>
              <a:defRPr b="1"/>
            </a:lvl1pPr>
            <a:lvl5pPr>
              <a:defRPr/>
            </a:lvl5pPr>
          </a:lstStyle>
          <a:p>
            <a:pPr lvl="0"/>
            <a:r>
              <a:rPr lang="ru-RU" dirty="0"/>
              <a:t>Андрей</a:t>
            </a:r>
          </a:p>
          <a:p>
            <a:pPr lvl="0"/>
            <a:r>
              <a:rPr lang="ru-RU" dirty="0"/>
              <a:t>Комягин</a:t>
            </a:r>
          </a:p>
        </p:txBody>
      </p:sp>
      <p:sp>
        <p:nvSpPr>
          <p:cNvPr id="26" name="Text Placeholder 5">
            <a:extLst>
              <a:ext uri="{FF2B5EF4-FFF2-40B4-BE49-F238E27FC236}">
                <a16:creationId xmlns:a16="http://schemas.microsoft.com/office/drawing/2014/main" id="{38C06937-ED3D-455F-849B-83BE5EB55FAF}"/>
              </a:ext>
            </a:extLst>
          </p:cNvPr>
          <p:cNvSpPr>
            <a:spLocks noGrp="1"/>
          </p:cNvSpPr>
          <p:nvPr>
            <p:ph type="body" sz="quarter" idx="14" hasCustomPrompt="1"/>
          </p:nvPr>
        </p:nvSpPr>
        <p:spPr>
          <a:xfrm>
            <a:off x="5238454" y="4904450"/>
            <a:ext cx="2533946" cy="883255"/>
          </a:xfrm>
          <a:prstGeom prst="rect">
            <a:avLst/>
          </a:prstGeom>
        </p:spPr>
        <p:txBody>
          <a:bodyPr/>
          <a:lstStyle>
            <a:lvl1pPr>
              <a:lnSpc>
                <a:spcPct val="120000"/>
              </a:lnSpc>
              <a:spcBef>
                <a:spcPts val="0"/>
              </a:spcBef>
              <a:defRPr sz="1100" b="0"/>
            </a:lvl1pPr>
            <a:lvl5pPr>
              <a:defRPr/>
            </a:lvl5pPr>
          </a:lstStyle>
          <a:p>
            <a:pPr lvl="0"/>
            <a:r>
              <a:rPr lang="ru-RU" dirty="0"/>
              <a:t>Отвечает за развитие бизнеса, управление продажами, работу с ключевыми российскими и зарубежными заказчиками.</a:t>
            </a:r>
          </a:p>
        </p:txBody>
      </p:sp>
      <p:sp>
        <p:nvSpPr>
          <p:cNvPr id="28" name="Text Placeholder 5">
            <a:extLst>
              <a:ext uri="{FF2B5EF4-FFF2-40B4-BE49-F238E27FC236}">
                <a16:creationId xmlns:a16="http://schemas.microsoft.com/office/drawing/2014/main" id="{77FFC640-BB60-483D-9D0B-81E248BB913E}"/>
              </a:ext>
            </a:extLst>
          </p:cNvPr>
          <p:cNvSpPr>
            <a:spLocks noGrp="1"/>
          </p:cNvSpPr>
          <p:nvPr>
            <p:ph type="body" sz="quarter" idx="15" hasCustomPrompt="1"/>
          </p:nvPr>
        </p:nvSpPr>
        <p:spPr>
          <a:xfrm>
            <a:off x="5238454"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Финансовый</a:t>
            </a:r>
          </a:p>
          <a:p>
            <a:pPr lvl="0"/>
            <a:r>
              <a:rPr lang="ru-RU" dirty="0"/>
              <a:t>директор</a:t>
            </a:r>
          </a:p>
        </p:txBody>
      </p:sp>
      <p:sp>
        <p:nvSpPr>
          <p:cNvPr id="30" name="Picture Placeholder 3">
            <a:extLst>
              <a:ext uri="{FF2B5EF4-FFF2-40B4-BE49-F238E27FC236}">
                <a16:creationId xmlns:a16="http://schemas.microsoft.com/office/drawing/2014/main" id="{FFE8C0CA-A34F-48AD-B90C-763A3C136417}"/>
              </a:ext>
            </a:extLst>
          </p:cNvPr>
          <p:cNvSpPr>
            <a:spLocks noGrp="1"/>
          </p:cNvSpPr>
          <p:nvPr>
            <p:ph type="pic" sz="quarter" idx="16"/>
          </p:nvPr>
        </p:nvSpPr>
        <p:spPr>
          <a:xfrm>
            <a:off x="5258904"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32" name="Text Placeholder 5">
            <a:extLst>
              <a:ext uri="{FF2B5EF4-FFF2-40B4-BE49-F238E27FC236}">
                <a16:creationId xmlns:a16="http://schemas.microsoft.com/office/drawing/2014/main" id="{CA04AF88-B682-4D0D-9D5F-AB47568D8A85}"/>
              </a:ext>
            </a:extLst>
          </p:cNvPr>
          <p:cNvSpPr>
            <a:spLocks noGrp="1"/>
          </p:cNvSpPr>
          <p:nvPr>
            <p:ph type="body" sz="quarter" idx="17" hasCustomPrompt="1"/>
          </p:nvPr>
        </p:nvSpPr>
        <p:spPr>
          <a:xfrm>
            <a:off x="5238454" y="3381173"/>
            <a:ext cx="2169305" cy="802527"/>
          </a:xfrm>
          <a:prstGeom prst="rect">
            <a:avLst/>
          </a:prstGeom>
        </p:spPr>
        <p:txBody>
          <a:bodyPr/>
          <a:lstStyle>
            <a:lvl1pPr>
              <a:lnSpc>
                <a:spcPct val="110000"/>
              </a:lnSpc>
              <a:spcBef>
                <a:spcPts val="0"/>
              </a:spcBef>
              <a:defRPr b="1"/>
            </a:lvl1pPr>
            <a:lvl5pPr>
              <a:defRPr/>
            </a:lvl5pPr>
          </a:lstStyle>
          <a:p>
            <a:pPr lvl="0"/>
            <a:r>
              <a:rPr lang="ru-RU" dirty="0"/>
              <a:t>Сергей</a:t>
            </a:r>
          </a:p>
          <a:p>
            <a:pPr lvl="0"/>
            <a:r>
              <a:rPr lang="ru-RU" dirty="0"/>
              <a:t>Смирнов</a:t>
            </a:r>
          </a:p>
        </p:txBody>
      </p:sp>
      <p:sp>
        <p:nvSpPr>
          <p:cNvPr id="24" name="Text Placeholder 5">
            <a:extLst>
              <a:ext uri="{FF2B5EF4-FFF2-40B4-BE49-F238E27FC236}">
                <a16:creationId xmlns:a16="http://schemas.microsoft.com/office/drawing/2014/main" id="{A46D9D31-5C51-4115-BBBF-E7CFC6A47CAF}"/>
              </a:ext>
            </a:extLst>
          </p:cNvPr>
          <p:cNvSpPr>
            <a:spLocks noGrp="1"/>
          </p:cNvSpPr>
          <p:nvPr>
            <p:ph type="body" sz="quarter" idx="13" hasCustomPrompt="1"/>
          </p:nvPr>
        </p:nvSpPr>
        <p:spPr>
          <a:xfrm>
            <a:off x="2008994" y="4904450"/>
            <a:ext cx="2471565" cy="883255"/>
          </a:xfrm>
          <a:prstGeom prst="rect">
            <a:avLst/>
          </a:prstGeom>
        </p:spPr>
        <p:txBody>
          <a:bodyPr/>
          <a:lstStyle>
            <a:lvl1pPr>
              <a:lnSpc>
                <a:spcPct val="120000"/>
              </a:lnSpc>
              <a:spcBef>
                <a:spcPts val="0"/>
              </a:spcBef>
              <a:defRPr sz="1100" b="0"/>
            </a:lvl1pPr>
            <a:lvl5pPr>
              <a:defRPr/>
            </a:lvl5pPr>
          </a:lstStyle>
          <a:p>
            <a:pPr lvl="0"/>
            <a:r>
              <a:rPr lang="ru-RU" dirty="0"/>
              <a:t>Возглавляет компанию </a:t>
            </a:r>
          </a:p>
          <a:p>
            <a:pPr lvl="0"/>
            <a:r>
              <a:rPr lang="ru-RU" dirty="0"/>
              <a:t>«СТМ» с 2011 года.</a:t>
            </a:r>
          </a:p>
        </p:txBody>
      </p:sp>
      <p:sp>
        <p:nvSpPr>
          <p:cNvPr id="22" name="Text Placeholder 5">
            <a:extLst>
              <a:ext uri="{FF2B5EF4-FFF2-40B4-BE49-F238E27FC236}">
                <a16:creationId xmlns:a16="http://schemas.microsoft.com/office/drawing/2014/main" id="{73FF8507-79A8-4988-9050-570C50F0F1C2}"/>
              </a:ext>
            </a:extLst>
          </p:cNvPr>
          <p:cNvSpPr>
            <a:spLocks noGrp="1"/>
          </p:cNvSpPr>
          <p:nvPr>
            <p:ph type="body" sz="quarter" idx="12" hasCustomPrompt="1"/>
          </p:nvPr>
        </p:nvSpPr>
        <p:spPr>
          <a:xfrm>
            <a:off x="2008995"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Генеральный</a:t>
            </a:r>
          </a:p>
          <a:p>
            <a:pPr lvl="0"/>
            <a:r>
              <a:rPr lang="ru-RU" dirty="0"/>
              <a:t>директор</a:t>
            </a:r>
          </a:p>
        </p:txBody>
      </p:sp>
      <p:sp>
        <p:nvSpPr>
          <p:cNvPr id="4" name="Picture Placeholder 3">
            <a:extLst>
              <a:ext uri="{FF2B5EF4-FFF2-40B4-BE49-F238E27FC236}">
                <a16:creationId xmlns:a16="http://schemas.microsoft.com/office/drawing/2014/main" id="{DD635E63-8F62-436C-A142-FEE893B3F9B2}"/>
              </a:ext>
            </a:extLst>
          </p:cNvPr>
          <p:cNvSpPr>
            <a:spLocks noGrp="1"/>
          </p:cNvSpPr>
          <p:nvPr>
            <p:ph type="pic" sz="quarter" idx="10"/>
          </p:nvPr>
        </p:nvSpPr>
        <p:spPr>
          <a:xfrm>
            <a:off x="2029445"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 name="Title 1">
            <a:extLst>
              <a:ext uri="{FF2B5EF4-FFF2-40B4-BE49-F238E27FC236}">
                <a16:creationId xmlns:a16="http://schemas.microsoft.com/office/drawing/2014/main" id="{3094A617-D417-48E0-8781-88E4C89FBC83}"/>
              </a:ext>
            </a:extLst>
          </p:cNvPr>
          <p:cNvSpPr>
            <a:spLocks noGrp="1"/>
          </p:cNvSpPr>
          <p:nvPr>
            <p:ph type="title" hasCustomPrompt="1"/>
          </p:nvPr>
        </p:nvSpPr>
        <p:spPr>
          <a:xfrm>
            <a:off x="373840" y="276664"/>
            <a:ext cx="10515600" cy="576568"/>
          </a:xfrm>
          <a:prstGeom prst="rect">
            <a:avLst/>
          </a:prstGeom>
        </p:spPr>
        <p:txBody>
          <a:bodyPr/>
          <a:lstStyle>
            <a:lvl1pPr>
              <a:lnSpc>
                <a:spcPct val="100000"/>
              </a:lnSpc>
              <a:spcBef>
                <a:spcPts val="500"/>
              </a:spcBef>
              <a:spcAft>
                <a:spcPts val="500"/>
              </a:spcAft>
              <a:defRPr lang="ru-RU"/>
            </a:lvl1pPr>
          </a:lstStyle>
          <a:p>
            <a:r>
              <a:rPr lang="ru-RU" dirty="0"/>
              <a:t>Руководство</a:t>
            </a:r>
          </a:p>
        </p:txBody>
      </p:sp>
      <p:sp>
        <p:nvSpPr>
          <p:cNvPr id="35" name="TextBox 34">
            <a:extLst>
              <a:ext uri="{FF2B5EF4-FFF2-40B4-BE49-F238E27FC236}">
                <a16:creationId xmlns:a16="http://schemas.microsoft.com/office/drawing/2014/main" id="{D0C2E6B9-D567-4F08-8A8B-0A296F8AC307}"/>
              </a:ext>
            </a:extLst>
          </p:cNvPr>
          <p:cNvSpPr txBox="1"/>
          <p:nvPr/>
        </p:nvSpPr>
        <p:spPr>
          <a:xfrm>
            <a:off x="6756400" y="6817360"/>
            <a:ext cx="184731" cy="369332"/>
          </a:xfrm>
          <a:prstGeom prst="rect">
            <a:avLst/>
          </a:prstGeom>
          <a:noFill/>
        </p:spPr>
        <p:txBody>
          <a:bodyPr wrap="none" rtlCol="0">
            <a:spAutoFit/>
          </a:bodyPr>
          <a:lstStyle/>
          <a:p>
            <a:endParaRPr lang="ru-US" dirty="0"/>
          </a:p>
        </p:txBody>
      </p:sp>
      <p:sp>
        <p:nvSpPr>
          <p:cNvPr id="6" name="Text Placeholder 5">
            <a:extLst>
              <a:ext uri="{FF2B5EF4-FFF2-40B4-BE49-F238E27FC236}">
                <a16:creationId xmlns:a16="http://schemas.microsoft.com/office/drawing/2014/main" id="{93F1502C-64B7-47D5-8D01-A8FE0133D6F6}"/>
              </a:ext>
            </a:extLst>
          </p:cNvPr>
          <p:cNvSpPr>
            <a:spLocks noGrp="1"/>
          </p:cNvSpPr>
          <p:nvPr>
            <p:ph type="body" sz="quarter" idx="11" hasCustomPrompt="1"/>
          </p:nvPr>
        </p:nvSpPr>
        <p:spPr>
          <a:xfrm>
            <a:off x="2008995" y="3381173"/>
            <a:ext cx="2169305" cy="802527"/>
          </a:xfrm>
          <a:prstGeom prst="rect">
            <a:avLst/>
          </a:prstGeom>
        </p:spPr>
        <p:txBody>
          <a:bodyPr/>
          <a:lstStyle>
            <a:lvl1pPr>
              <a:lnSpc>
                <a:spcPct val="110000"/>
              </a:lnSpc>
              <a:spcBef>
                <a:spcPts val="0"/>
              </a:spcBef>
              <a:defRPr b="1"/>
            </a:lvl1pPr>
            <a:lvl5pPr>
              <a:defRPr/>
            </a:lvl5pPr>
          </a:lstStyle>
          <a:p>
            <a:pPr lvl="0"/>
            <a:r>
              <a:rPr lang="ru-RU" dirty="0"/>
              <a:t>Алексей</a:t>
            </a:r>
          </a:p>
          <a:p>
            <a:pPr lvl="0"/>
            <a:r>
              <a:rPr lang="ru-RU" dirty="0" err="1"/>
              <a:t>Щепетков</a:t>
            </a:r>
            <a:endParaRPr lang="ru-RU" dirty="0"/>
          </a:p>
        </p:txBody>
      </p:sp>
      <p:sp>
        <p:nvSpPr>
          <p:cNvPr id="16" name="TextBox 15">
            <a:extLst>
              <a:ext uri="{FF2B5EF4-FFF2-40B4-BE49-F238E27FC236}">
                <a16:creationId xmlns:a16="http://schemas.microsoft.com/office/drawing/2014/main" id="{0F1EF099-34C0-4F71-A7F5-2233312776CC}"/>
              </a:ext>
            </a:extLst>
          </p:cNvPr>
          <p:cNvSpPr txBox="1"/>
          <p:nvPr/>
        </p:nvSpPr>
        <p:spPr>
          <a:xfrm>
            <a:off x="6756400" y="6817360"/>
            <a:ext cx="184731" cy="369332"/>
          </a:xfrm>
          <a:prstGeom prst="rect">
            <a:avLst/>
          </a:prstGeom>
          <a:noFill/>
        </p:spPr>
        <p:txBody>
          <a:bodyPr wrap="none" rtlCol="0">
            <a:spAutoFit/>
          </a:bodyPr>
          <a:lstStyle/>
          <a:p>
            <a:endParaRPr lang="ru-US" dirty="0"/>
          </a:p>
        </p:txBody>
      </p:sp>
    </p:spTree>
    <p:extLst>
      <p:ext uri="{BB962C8B-B14F-4D97-AF65-F5344CB8AC3E}">
        <p14:creationId xmlns:p14="http://schemas.microsoft.com/office/powerpoint/2010/main" val="1298375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Титульный_1">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DE2822-D671-4B42-BC7A-4E2C5D7987EE}"/>
              </a:ext>
            </a:extLst>
          </p:cNvPr>
          <p:cNvPicPr>
            <a:picLocks noChangeAspect="1"/>
          </p:cNvPicPr>
          <p:nvPr userDrawn="1"/>
        </p:nvPicPr>
        <p:blipFill>
          <a:blip r:embed="rId2"/>
          <a:stretch>
            <a:fillRect/>
          </a:stretch>
        </p:blipFill>
        <p:spPr>
          <a:xfrm>
            <a:off x="10487481" y="5890019"/>
            <a:ext cx="1530894" cy="794356"/>
          </a:xfrm>
          <a:prstGeom prst="rect">
            <a:avLst/>
          </a:prstGeom>
        </p:spPr>
      </p:pic>
    </p:spTree>
    <p:extLst>
      <p:ext uri="{BB962C8B-B14F-4D97-AF65-F5344CB8AC3E}">
        <p14:creationId xmlns:p14="http://schemas.microsoft.com/office/powerpoint/2010/main" val="995445228"/>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Сотрудники_2">
    <p:bg>
      <p:bgPr>
        <a:blipFill dpi="0" rotWithShape="1">
          <a:blip r:embed="rId2" cstate="screen">
            <a:lum/>
            <a:extLst>
              <a:ext uri="{28A0092B-C50C-407E-A947-70E740481C1C}">
                <a14:useLocalDpi xmlns:a14="http://schemas.microsoft.com/office/drawing/2010/main"/>
              </a:ext>
            </a:extLst>
          </a:blip>
          <a:srcRect/>
          <a:stretch>
            <a:fillRect l="51000" b="29000"/>
          </a:stretch>
        </a:blipFill>
        <a:effectLst/>
      </p:bgPr>
    </p:bg>
    <p:spTree>
      <p:nvGrpSpPr>
        <p:cNvPr id="1" name=""/>
        <p:cNvGrpSpPr/>
        <p:nvPr/>
      </p:nvGrpSpPr>
      <p:grpSpPr>
        <a:xfrm>
          <a:off x="0" y="0"/>
          <a:ext cx="0" cy="0"/>
          <a:chOff x="0" y="0"/>
          <a:chExt cx="0" cy="0"/>
        </a:xfrm>
      </p:grpSpPr>
      <p:sp>
        <p:nvSpPr>
          <p:cNvPr id="31" name="Picture Placeholder 3">
            <a:extLst>
              <a:ext uri="{FF2B5EF4-FFF2-40B4-BE49-F238E27FC236}">
                <a16:creationId xmlns:a16="http://schemas.microsoft.com/office/drawing/2014/main" id="{4468FCAC-D64C-4A1C-9299-B2E7443D0442}"/>
              </a:ext>
            </a:extLst>
          </p:cNvPr>
          <p:cNvSpPr>
            <a:spLocks noGrp="1"/>
          </p:cNvSpPr>
          <p:nvPr>
            <p:ph type="pic" sz="quarter" idx="19"/>
          </p:nvPr>
        </p:nvSpPr>
        <p:spPr>
          <a:xfrm>
            <a:off x="8941263" y="5359968"/>
            <a:ext cx="1148484" cy="849445"/>
          </a:xfrm>
          <a:prstGeom prst="rect">
            <a:avLst/>
          </a:prstGeom>
        </p:spPr>
        <p:txBody>
          <a:bodyPr/>
          <a:lstStyle>
            <a:lvl1pPr>
              <a:defRPr sz="1600"/>
            </a:lvl1pPr>
          </a:lstStyle>
          <a:p>
            <a:r>
              <a:rPr lang="ru-RU"/>
              <a:t>Вставка рисунка</a:t>
            </a:r>
            <a:endParaRPr lang="ru-RU" dirty="0"/>
          </a:p>
        </p:txBody>
      </p:sp>
      <p:sp>
        <p:nvSpPr>
          <p:cNvPr id="33" name="Picture Placeholder 3">
            <a:extLst>
              <a:ext uri="{FF2B5EF4-FFF2-40B4-BE49-F238E27FC236}">
                <a16:creationId xmlns:a16="http://schemas.microsoft.com/office/drawing/2014/main" id="{E4522AAF-D4F4-4A71-BC29-4C15750CA29D}"/>
              </a:ext>
            </a:extLst>
          </p:cNvPr>
          <p:cNvSpPr>
            <a:spLocks noGrp="1"/>
          </p:cNvSpPr>
          <p:nvPr>
            <p:ph type="pic" sz="quarter" idx="20"/>
          </p:nvPr>
        </p:nvSpPr>
        <p:spPr>
          <a:xfrm>
            <a:off x="10512463" y="5359968"/>
            <a:ext cx="1148484" cy="849445"/>
          </a:xfrm>
          <a:prstGeom prst="rect">
            <a:avLst/>
          </a:prstGeom>
        </p:spPr>
        <p:txBody>
          <a:bodyPr/>
          <a:lstStyle>
            <a:lvl1pPr>
              <a:defRPr sz="1600"/>
            </a:lvl1pPr>
          </a:lstStyle>
          <a:p>
            <a:r>
              <a:rPr lang="ru-RU"/>
              <a:t>Вставка рисунка</a:t>
            </a:r>
            <a:endParaRPr lang="ru-RU" dirty="0"/>
          </a:p>
        </p:txBody>
      </p:sp>
      <p:sp>
        <p:nvSpPr>
          <p:cNvPr id="27" name="Picture Placeholder 3">
            <a:extLst>
              <a:ext uri="{FF2B5EF4-FFF2-40B4-BE49-F238E27FC236}">
                <a16:creationId xmlns:a16="http://schemas.microsoft.com/office/drawing/2014/main" id="{4C04595C-6830-4EDE-8ADD-3C06CEB4FA3E}"/>
              </a:ext>
            </a:extLst>
          </p:cNvPr>
          <p:cNvSpPr>
            <a:spLocks noGrp="1"/>
          </p:cNvSpPr>
          <p:nvPr>
            <p:ph type="pic" sz="quarter" idx="17"/>
          </p:nvPr>
        </p:nvSpPr>
        <p:spPr>
          <a:xfrm>
            <a:off x="5764377" y="5359968"/>
            <a:ext cx="1148484" cy="849445"/>
          </a:xfrm>
          <a:prstGeom prst="rect">
            <a:avLst/>
          </a:prstGeom>
        </p:spPr>
        <p:txBody>
          <a:bodyPr/>
          <a:lstStyle>
            <a:lvl1pPr>
              <a:defRPr sz="1600"/>
            </a:lvl1pPr>
          </a:lstStyle>
          <a:p>
            <a:r>
              <a:rPr lang="ru-RU"/>
              <a:t>Вставка рисунка</a:t>
            </a:r>
            <a:endParaRPr lang="ru-RU" dirty="0"/>
          </a:p>
        </p:txBody>
      </p:sp>
      <p:sp>
        <p:nvSpPr>
          <p:cNvPr id="29" name="Picture Placeholder 3">
            <a:extLst>
              <a:ext uri="{FF2B5EF4-FFF2-40B4-BE49-F238E27FC236}">
                <a16:creationId xmlns:a16="http://schemas.microsoft.com/office/drawing/2014/main" id="{8A2FEF54-EEF1-4A67-9A3F-14F3254DF200}"/>
              </a:ext>
            </a:extLst>
          </p:cNvPr>
          <p:cNvSpPr>
            <a:spLocks noGrp="1"/>
          </p:cNvSpPr>
          <p:nvPr>
            <p:ph type="pic" sz="quarter" idx="18"/>
          </p:nvPr>
        </p:nvSpPr>
        <p:spPr>
          <a:xfrm>
            <a:off x="7370063" y="5359968"/>
            <a:ext cx="1148484" cy="849445"/>
          </a:xfrm>
          <a:prstGeom prst="rect">
            <a:avLst/>
          </a:prstGeom>
        </p:spPr>
        <p:txBody>
          <a:bodyPr/>
          <a:lstStyle>
            <a:lvl1pPr>
              <a:defRPr sz="1600"/>
            </a:lvl1pPr>
          </a:lstStyle>
          <a:p>
            <a:r>
              <a:rPr lang="ru-RU"/>
              <a:t>Вставка рисунка</a:t>
            </a:r>
            <a:endParaRPr lang="ru-RU" dirty="0"/>
          </a:p>
        </p:txBody>
      </p:sp>
      <p:sp>
        <p:nvSpPr>
          <p:cNvPr id="4" name="Picture Placeholder 3">
            <a:extLst>
              <a:ext uri="{FF2B5EF4-FFF2-40B4-BE49-F238E27FC236}">
                <a16:creationId xmlns:a16="http://schemas.microsoft.com/office/drawing/2014/main" id="{A1267FCC-B2B6-43E2-9C40-1F89F4237C4A}"/>
              </a:ext>
            </a:extLst>
          </p:cNvPr>
          <p:cNvSpPr>
            <a:spLocks noGrp="1"/>
          </p:cNvSpPr>
          <p:nvPr>
            <p:ph type="pic" sz="quarter" idx="15"/>
          </p:nvPr>
        </p:nvSpPr>
        <p:spPr>
          <a:xfrm>
            <a:off x="2553005" y="5359969"/>
            <a:ext cx="1148484" cy="849445"/>
          </a:xfrm>
          <a:prstGeom prst="rect">
            <a:avLst/>
          </a:prstGeom>
        </p:spPr>
        <p:txBody>
          <a:bodyPr/>
          <a:lstStyle>
            <a:lvl1pPr>
              <a:defRPr sz="1600"/>
            </a:lvl1pPr>
          </a:lstStyle>
          <a:p>
            <a:r>
              <a:rPr lang="ru-RU"/>
              <a:t>Вставка рисунка</a:t>
            </a:r>
            <a:endParaRPr lang="ru-RU" dirty="0"/>
          </a:p>
        </p:txBody>
      </p:sp>
      <p:sp>
        <p:nvSpPr>
          <p:cNvPr id="23" name="Text Placeholder 5">
            <a:extLst>
              <a:ext uri="{FF2B5EF4-FFF2-40B4-BE49-F238E27FC236}">
                <a16:creationId xmlns:a16="http://schemas.microsoft.com/office/drawing/2014/main" id="{81C47949-9662-4938-B9BB-7EF831082BB1}"/>
              </a:ext>
            </a:extLst>
          </p:cNvPr>
          <p:cNvSpPr>
            <a:spLocks noGrp="1"/>
          </p:cNvSpPr>
          <p:nvPr>
            <p:ph type="body" sz="quarter" idx="14" hasCustomPrompt="1"/>
          </p:nvPr>
        </p:nvSpPr>
        <p:spPr>
          <a:xfrm>
            <a:off x="386201" y="5543627"/>
            <a:ext cx="1945519" cy="416372"/>
          </a:xfrm>
          <a:prstGeom prst="rect">
            <a:avLst/>
          </a:prstGeom>
        </p:spPr>
        <p:txBody>
          <a:bodyPr/>
          <a:lstStyle>
            <a:lvl1pPr>
              <a:lnSpc>
                <a:spcPct val="110000"/>
              </a:lnSpc>
              <a:spcBef>
                <a:spcPts val="0"/>
              </a:spcBef>
              <a:defRPr b="1"/>
            </a:lvl1pPr>
            <a:lvl5pPr>
              <a:defRPr/>
            </a:lvl5pPr>
          </a:lstStyle>
          <a:p>
            <a:pPr lvl="0"/>
            <a:r>
              <a:rPr lang="ru-RU" dirty="0"/>
              <a:t>Партнеры:</a:t>
            </a:r>
          </a:p>
        </p:txBody>
      </p:sp>
      <p:sp>
        <p:nvSpPr>
          <p:cNvPr id="15" name="Text Placeholder 5">
            <a:extLst>
              <a:ext uri="{FF2B5EF4-FFF2-40B4-BE49-F238E27FC236}">
                <a16:creationId xmlns:a16="http://schemas.microsoft.com/office/drawing/2014/main" id="{CFEEF82E-9B52-4C7F-9476-D888D53BC473}"/>
              </a:ext>
            </a:extLst>
          </p:cNvPr>
          <p:cNvSpPr>
            <a:spLocks noGrp="1"/>
          </p:cNvSpPr>
          <p:nvPr>
            <p:ph type="body" sz="quarter" idx="13" hasCustomPrompt="1"/>
          </p:nvPr>
        </p:nvSpPr>
        <p:spPr>
          <a:xfrm>
            <a:off x="3289883" y="3121362"/>
            <a:ext cx="4258121" cy="883255"/>
          </a:xfrm>
          <a:prstGeom prst="rect">
            <a:avLst/>
          </a:prstGeom>
        </p:spPr>
        <p:txBody>
          <a:bodyPr/>
          <a:lstStyle>
            <a:lvl1pPr>
              <a:lnSpc>
                <a:spcPct val="120000"/>
              </a:lnSpc>
              <a:spcBef>
                <a:spcPts val="0"/>
              </a:spcBef>
              <a:defRPr sz="1100" b="0"/>
            </a:lvl1pPr>
            <a:lvl5pPr>
              <a:defRPr/>
            </a:lvl5pPr>
          </a:lstStyle>
          <a:p>
            <a:pPr lvl="0"/>
            <a:r>
              <a:rPr lang="ru-RU" dirty="0"/>
              <a:t>Опыт работы в отрасли — более 10 лет. </a:t>
            </a:r>
            <a:endParaRPr lang="en-US" dirty="0"/>
          </a:p>
          <a:p>
            <a:pPr lvl="0"/>
            <a:r>
              <a:rPr lang="ru-RU" dirty="0"/>
              <a:t>Магистр Нижегородского Государственного Технического Университета.</a:t>
            </a:r>
          </a:p>
        </p:txBody>
      </p:sp>
      <p:sp>
        <p:nvSpPr>
          <p:cNvPr id="17" name="Text Placeholder 5">
            <a:extLst>
              <a:ext uri="{FF2B5EF4-FFF2-40B4-BE49-F238E27FC236}">
                <a16:creationId xmlns:a16="http://schemas.microsoft.com/office/drawing/2014/main" id="{7E0A003B-032A-44A5-BB4C-C45E11EED381}"/>
              </a:ext>
            </a:extLst>
          </p:cNvPr>
          <p:cNvSpPr>
            <a:spLocks noGrp="1"/>
          </p:cNvSpPr>
          <p:nvPr>
            <p:ph type="body" sz="quarter" idx="12" hasCustomPrompt="1"/>
          </p:nvPr>
        </p:nvSpPr>
        <p:spPr>
          <a:xfrm>
            <a:off x="3289883" y="2294854"/>
            <a:ext cx="4248385" cy="576568"/>
          </a:xfrm>
          <a:prstGeom prst="rect">
            <a:avLst/>
          </a:prstGeom>
        </p:spPr>
        <p:txBody>
          <a:bodyPr/>
          <a:lstStyle>
            <a:lvl1pPr>
              <a:lnSpc>
                <a:spcPct val="110000"/>
              </a:lnSpc>
              <a:spcBef>
                <a:spcPts val="0"/>
              </a:spcBef>
              <a:defRPr sz="1500" b="0"/>
            </a:lvl1pPr>
            <a:lvl5pPr>
              <a:defRPr/>
            </a:lvl5pPr>
          </a:lstStyle>
          <a:p>
            <a:pPr lvl="0"/>
            <a:r>
              <a:rPr lang="ru-RU" dirty="0"/>
              <a:t>Руководитель направления</a:t>
            </a:r>
          </a:p>
          <a:p>
            <a:pPr lvl="0"/>
            <a:r>
              <a:rPr lang="ru-RU" dirty="0"/>
              <a:t>«Разработка ПО»</a:t>
            </a:r>
          </a:p>
        </p:txBody>
      </p:sp>
      <p:sp>
        <p:nvSpPr>
          <p:cNvPr id="2" name="Title 1">
            <a:extLst>
              <a:ext uri="{FF2B5EF4-FFF2-40B4-BE49-F238E27FC236}">
                <a16:creationId xmlns:a16="http://schemas.microsoft.com/office/drawing/2014/main" id="{5A6D5A66-A653-4DBF-8486-16810C4C874E}"/>
              </a:ext>
            </a:extLst>
          </p:cNvPr>
          <p:cNvSpPr>
            <a:spLocks noGrp="1"/>
          </p:cNvSpPr>
          <p:nvPr>
            <p:ph type="title" hasCustomPrompt="1"/>
          </p:nvPr>
        </p:nvSpPr>
        <p:spPr>
          <a:xfrm>
            <a:off x="373840" y="273079"/>
            <a:ext cx="10515600" cy="606766"/>
          </a:xfrm>
          <a:prstGeom prst="rect">
            <a:avLst/>
          </a:prstGeom>
        </p:spPr>
        <p:txBody>
          <a:bodyPr/>
          <a:lstStyle/>
          <a:p>
            <a:r>
              <a:rPr lang="ru-RU" dirty="0"/>
              <a:t>Разработка ПО</a:t>
            </a:r>
          </a:p>
        </p:txBody>
      </p:sp>
      <p:sp>
        <p:nvSpPr>
          <p:cNvPr id="19" name="Picture Placeholder 3">
            <a:extLst>
              <a:ext uri="{FF2B5EF4-FFF2-40B4-BE49-F238E27FC236}">
                <a16:creationId xmlns:a16="http://schemas.microsoft.com/office/drawing/2014/main" id="{EE15CBB9-6672-409C-928D-37DC4F93BFBB}"/>
              </a:ext>
            </a:extLst>
          </p:cNvPr>
          <p:cNvSpPr>
            <a:spLocks noGrp="1"/>
          </p:cNvSpPr>
          <p:nvPr>
            <p:ph type="pic" sz="quarter" idx="10"/>
          </p:nvPr>
        </p:nvSpPr>
        <p:spPr>
          <a:xfrm>
            <a:off x="497711" y="1564089"/>
            <a:ext cx="2423312" cy="2436886"/>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1" name="Text Placeholder 5">
            <a:extLst>
              <a:ext uri="{FF2B5EF4-FFF2-40B4-BE49-F238E27FC236}">
                <a16:creationId xmlns:a16="http://schemas.microsoft.com/office/drawing/2014/main" id="{D3C8E2BA-F558-4AA5-A46C-9BBDE3BD8A7E}"/>
              </a:ext>
            </a:extLst>
          </p:cNvPr>
          <p:cNvSpPr>
            <a:spLocks noGrp="1"/>
          </p:cNvSpPr>
          <p:nvPr>
            <p:ph type="body" sz="quarter" idx="11" hasCustomPrompt="1"/>
          </p:nvPr>
        </p:nvSpPr>
        <p:spPr>
          <a:xfrm>
            <a:off x="3289883" y="1822468"/>
            <a:ext cx="4248385" cy="416372"/>
          </a:xfrm>
          <a:prstGeom prst="rect">
            <a:avLst/>
          </a:prstGeom>
        </p:spPr>
        <p:txBody>
          <a:bodyPr/>
          <a:lstStyle>
            <a:lvl1pPr>
              <a:lnSpc>
                <a:spcPct val="110000"/>
              </a:lnSpc>
              <a:spcBef>
                <a:spcPts val="0"/>
              </a:spcBef>
              <a:defRPr b="1"/>
            </a:lvl1pPr>
            <a:lvl5pPr>
              <a:defRPr/>
            </a:lvl5pPr>
          </a:lstStyle>
          <a:p>
            <a:pPr lvl="0"/>
            <a:r>
              <a:rPr lang="ru-RU" dirty="0"/>
              <a:t>Александр Бондин</a:t>
            </a:r>
          </a:p>
        </p:txBody>
      </p:sp>
      <p:sp>
        <p:nvSpPr>
          <p:cNvPr id="25" name="Picture Placeholder 3">
            <a:extLst>
              <a:ext uri="{FF2B5EF4-FFF2-40B4-BE49-F238E27FC236}">
                <a16:creationId xmlns:a16="http://schemas.microsoft.com/office/drawing/2014/main" id="{EB49A7AD-540E-4656-BB3F-F60FEE47E732}"/>
              </a:ext>
            </a:extLst>
          </p:cNvPr>
          <p:cNvSpPr>
            <a:spLocks noGrp="1"/>
          </p:cNvSpPr>
          <p:nvPr>
            <p:ph type="pic" sz="quarter" idx="16"/>
          </p:nvPr>
        </p:nvSpPr>
        <p:spPr>
          <a:xfrm>
            <a:off x="4158691" y="5359969"/>
            <a:ext cx="1148484" cy="849445"/>
          </a:xfrm>
          <a:prstGeom prst="rect">
            <a:avLst/>
          </a:prstGeom>
        </p:spPr>
        <p:txBody>
          <a:bodyPr/>
          <a:lstStyle>
            <a:lvl1pPr>
              <a:defRPr sz="1600"/>
            </a:lvl1pPr>
          </a:lstStyle>
          <a:p>
            <a:r>
              <a:rPr lang="ru-RU"/>
              <a:t>Вставка рисунка</a:t>
            </a:r>
            <a:endParaRPr lang="ru-RU" dirty="0"/>
          </a:p>
        </p:txBody>
      </p:sp>
    </p:spTree>
    <p:extLst>
      <p:ext uri="{BB962C8B-B14F-4D97-AF65-F5344CB8AC3E}">
        <p14:creationId xmlns:p14="http://schemas.microsoft.com/office/powerpoint/2010/main" val="24115551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Загаловок и картинка_1">
    <p:bg>
      <p:bgPr>
        <a:blipFill dpi="0" rotWithShape="1">
          <a:blip r:embed="rId2" cstate="screen">
            <a:lum/>
            <a:extLst>
              <a:ext uri="{28A0092B-C50C-407E-A947-70E740481C1C}">
                <a14:useLocalDpi xmlns:a14="http://schemas.microsoft.com/office/drawing/2010/main"/>
              </a:ext>
            </a:extLst>
          </a:blip>
          <a:srcRect/>
          <a:stretch>
            <a:fillRect t="22000" r="64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22329821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2">
    <p:bg>
      <p:bgPr>
        <a:blipFill dpi="0" rotWithShape="1">
          <a:blip r:embed="rId2" cstate="screen">
            <a:lum/>
            <a:extLst>
              <a:ext uri="{28A0092B-C50C-407E-A947-70E740481C1C}">
                <a14:useLocalDpi xmlns:a14="http://schemas.microsoft.com/office/drawing/2010/main"/>
              </a:ext>
            </a:extLst>
          </a:blip>
          <a:srcRect/>
          <a:stretch>
            <a:fillRect l="42000" b="32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4419318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3">
    <p:bg>
      <p:bgPr>
        <a:blipFill dpi="0" rotWithShape="1">
          <a:blip r:embed="rId2" cstate="screen">
            <a:lum/>
            <a:extLst>
              <a:ext uri="{28A0092B-C50C-407E-A947-70E740481C1C}">
                <a14:useLocalDpi xmlns:a14="http://schemas.microsoft.com/office/drawing/2010/main"/>
              </a:ext>
            </a:extLst>
          </a:blip>
          <a:srcRect/>
          <a:stretch>
            <a:fillRect t="26000" r="61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41426699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и_1">
    <p:bg>
      <p:bgPr>
        <a:solidFill>
          <a:schemeClr val="bg1"/>
        </a:solidFill>
        <a:effectLst/>
      </p:bgPr>
    </p:bg>
    <p:spTree>
      <p:nvGrpSpPr>
        <p:cNvPr id="1" name=""/>
        <p:cNvGrpSpPr/>
        <p:nvPr/>
      </p:nvGrpSpPr>
      <p:grpSpPr>
        <a:xfrm>
          <a:off x="0" y="0"/>
          <a:ext cx="0" cy="0"/>
          <a:chOff x="0" y="0"/>
          <a:chExt cx="0" cy="0"/>
        </a:xfrm>
      </p:grpSpPr>
      <p:sp>
        <p:nvSpPr>
          <p:cNvPr id="62" name="Picture Placeholder 3">
            <a:extLst>
              <a:ext uri="{FF2B5EF4-FFF2-40B4-BE49-F238E27FC236}">
                <a16:creationId xmlns:a16="http://schemas.microsoft.com/office/drawing/2014/main" id="{82AC43C8-5393-4282-9099-33B7344B0708}"/>
              </a:ext>
            </a:extLst>
          </p:cNvPr>
          <p:cNvSpPr>
            <a:spLocks noGrp="1"/>
          </p:cNvSpPr>
          <p:nvPr>
            <p:ph type="pic" sz="quarter" idx="34"/>
          </p:nvPr>
        </p:nvSpPr>
        <p:spPr>
          <a:xfrm>
            <a:off x="2290947" y="4896868"/>
            <a:ext cx="1231056" cy="1225978"/>
          </a:xfrm>
          <a:prstGeom prst="rect">
            <a:avLst/>
          </a:prstGeom>
        </p:spPr>
        <p:txBody>
          <a:bodyPr/>
          <a:lstStyle>
            <a:lvl1pPr>
              <a:defRPr sz="1400"/>
            </a:lvl1pPr>
          </a:lstStyle>
          <a:p>
            <a:r>
              <a:rPr lang="ru-RU"/>
              <a:t>Вставка рисунка</a:t>
            </a:r>
            <a:endParaRPr lang="ru-RU" dirty="0"/>
          </a:p>
        </p:txBody>
      </p:sp>
      <p:sp>
        <p:nvSpPr>
          <p:cNvPr id="55" name="Picture Placeholder 3">
            <a:extLst>
              <a:ext uri="{FF2B5EF4-FFF2-40B4-BE49-F238E27FC236}">
                <a16:creationId xmlns:a16="http://schemas.microsoft.com/office/drawing/2014/main" id="{EE277768-A80F-4FBE-AFE7-76BF6C165DD3}"/>
              </a:ext>
            </a:extLst>
          </p:cNvPr>
          <p:cNvSpPr>
            <a:spLocks noGrp="1"/>
          </p:cNvSpPr>
          <p:nvPr>
            <p:ph type="pic" sz="quarter" idx="27"/>
          </p:nvPr>
        </p:nvSpPr>
        <p:spPr>
          <a:xfrm>
            <a:off x="690456" y="3386718"/>
            <a:ext cx="1231056" cy="1225978"/>
          </a:xfrm>
          <a:prstGeom prst="rect">
            <a:avLst/>
          </a:prstGeom>
        </p:spPr>
        <p:txBody>
          <a:bodyPr/>
          <a:lstStyle>
            <a:lvl1pPr>
              <a:defRPr sz="1400"/>
            </a:lvl1pPr>
          </a:lstStyle>
          <a:p>
            <a:r>
              <a:rPr lang="ru-RU"/>
              <a:t>Вставка рисунка</a:t>
            </a:r>
            <a:endParaRPr lang="ru-RU" dirty="0"/>
          </a:p>
        </p:txBody>
      </p:sp>
      <p:sp>
        <p:nvSpPr>
          <p:cNvPr id="49" name="Picture Placeholder 3">
            <a:extLst>
              <a:ext uri="{FF2B5EF4-FFF2-40B4-BE49-F238E27FC236}">
                <a16:creationId xmlns:a16="http://schemas.microsoft.com/office/drawing/2014/main" id="{1C1D1F04-20EF-48AE-92CE-6FC24F3C3129}"/>
              </a:ext>
            </a:extLst>
          </p:cNvPr>
          <p:cNvSpPr>
            <a:spLocks noGrp="1"/>
          </p:cNvSpPr>
          <p:nvPr>
            <p:ph type="pic" sz="quarter" idx="22"/>
          </p:nvPr>
        </p:nvSpPr>
        <p:spPr>
          <a:xfrm>
            <a:off x="3891438" y="1876568"/>
            <a:ext cx="1231056" cy="1225978"/>
          </a:xfrm>
          <a:prstGeom prst="rect">
            <a:avLst/>
          </a:prstGeom>
        </p:spPr>
        <p:txBody>
          <a:bodyPr/>
          <a:lstStyle>
            <a:lvl1pPr>
              <a:defRPr sz="1400"/>
            </a:lvl1pPr>
          </a:lstStyle>
          <a:p>
            <a:r>
              <a:rPr lang="ru-RU"/>
              <a:t>Вставка рисунка</a:t>
            </a:r>
            <a:endParaRPr lang="ru-RU" dirty="0"/>
          </a:p>
        </p:txBody>
      </p:sp>
      <p:sp>
        <p:nvSpPr>
          <p:cNvPr id="51" name="Picture Placeholder 3">
            <a:extLst>
              <a:ext uri="{FF2B5EF4-FFF2-40B4-BE49-F238E27FC236}">
                <a16:creationId xmlns:a16="http://schemas.microsoft.com/office/drawing/2014/main" id="{0149A61B-E4C5-4EF1-8A9F-005A27878C69}"/>
              </a:ext>
            </a:extLst>
          </p:cNvPr>
          <p:cNvSpPr>
            <a:spLocks noGrp="1"/>
          </p:cNvSpPr>
          <p:nvPr>
            <p:ph type="pic" sz="quarter" idx="23"/>
          </p:nvPr>
        </p:nvSpPr>
        <p:spPr>
          <a:xfrm>
            <a:off x="5490683" y="1876568"/>
            <a:ext cx="1231056" cy="1225978"/>
          </a:xfrm>
          <a:prstGeom prst="rect">
            <a:avLst/>
          </a:prstGeom>
        </p:spPr>
        <p:txBody>
          <a:bodyPr/>
          <a:lstStyle>
            <a:lvl1pPr>
              <a:defRPr sz="1400"/>
            </a:lvl1pPr>
          </a:lstStyle>
          <a:p>
            <a:r>
              <a:rPr lang="ru-RU"/>
              <a:t>Вставка рисунка</a:t>
            </a:r>
            <a:endParaRPr lang="ru-RU" dirty="0"/>
          </a:p>
        </p:txBody>
      </p:sp>
      <p:sp>
        <p:nvSpPr>
          <p:cNvPr id="52" name="Picture Placeholder 3">
            <a:extLst>
              <a:ext uri="{FF2B5EF4-FFF2-40B4-BE49-F238E27FC236}">
                <a16:creationId xmlns:a16="http://schemas.microsoft.com/office/drawing/2014/main" id="{9BA135B9-BAD6-457D-BB3F-F89D46BF11C6}"/>
              </a:ext>
            </a:extLst>
          </p:cNvPr>
          <p:cNvSpPr>
            <a:spLocks noGrp="1"/>
          </p:cNvSpPr>
          <p:nvPr>
            <p:ph type="pic" sz="quarter" idx="24"/>
          </p:nvPr>
        </p:nvSpPr>
        <p:spPr>
          <a:xfrm>
            <a:off x="7089928" y="1876568"/>
            <a:ext cx="1231056" cy="1225978"/>
          </a:xfrm>
          <a:prstGeom prst="rect">
            <a:avLst/>
          </a:prstGeom>
        </p:spPr>
        <p:txBody>
          <a:bodyPr/>
          <a:lstStyle>
            <a:lvl1pPr>
              <a:defRPr sz="1400"/>
            </a:lvl1pPr>
          </a:lstStyle>
          <a:p>
            <a:r>
              <a:rPr lang="ru-RU"/>
              <a:t>Вставка рисунка</a:t>
            </a:r>
            <a:endParaRPr lang="ru-RU" dirty="0"/>
          </a:p>
        </p:txBody>
      </p:sp>
      <p:sp>
        <p:nvSpPr>
          <p:cNvPr id="53" name="Picture Placeholder 3">
            <a:extLst>
              <a:ext uri="{FF2B5EF4-FFF2-40B4-BE49-F238E27FC236}">
                <a16:creationId xmlns:a16="http://schemas.microsoft.com/office/drawing/2014/main" id="{7CA3F81E-5ED5-49A5-A92D-8D1CF01C7785}"/>
              </a:ext>
            </a:extLst>
          </p:cNvPr>
          <p:cNvSpPr>
            <a:spLocks noGrp="1"/>
          </p:cNvSpPr>
          <p:nvPr>
            <p:ph type="pic" sz="quarter" idx="25"/>
          </p:nvPr>
        </p:nvSpPr>
        <p:spPr>
          <a:xfrm>
            <a:off x="8689173" y="1876568"/>
            <a:ext cx="1231056" cy="1225978"/>
          </a:xfrm>
          <a:prstGeom prst="rect">
            <a:avLst/>
          </a:prstGeom>
        </p:spPr>
        <p:txBody>
          <a:bodyPr/>
          <a:lstStyle>
            <a:lvl1pPr>
              <a:defRPr sz="1400"/>
            </a:lvl1pPr>
          </a:lstStyle>
          <a:p>
            <a:r>
              <a:rPr lang="ru-RU"/>
              <a:t>Вставка рисунка</a:t>
            </a:r>
            <a:endParaRPr lang="ru-RU" dirty="0"/>
          </a:p>
        </p:txBody>
      </p:sp>
      <p:sp>
        <p:nvSpPr>
          <p:cNvPr id="54" name="Picture Placeholder 3">
            <a:extLst>
              <a:ext uri="{FF2B5EF4-FFF2-40B4-BE49-F238E27FC236}">
                <a16:creationId xmlns:a16="http://schemas.microsoft.com/office/drawing/2014/main" id="{8C76DB80-ED0D-404D-82B6-B9B839175360}"/>
              </a:ext>
            </a:extLst>
          </p:cNvPr>
          <p:cNvSpPr>
            <a:spLocks noGrp="1"/>
          </p:cNvSpPr>
          <p:nvPr>
            <p:ph type="pic" sz="quarter" idx="26"/>
          </p:nvPr>
        </p:nvSpPr>
        <p:spPr>
          <a:xfrm>
            <a:off x="10288418" y="1876568"/>
            <a:ext cx="1231056" cy="1225978"/>
          </a:xfrm>
          <a:prstGeom prst="rect">
            <a:avLst/>
          </a:prstGeom>
        </p:spPr>
        <p:txBody>
          <a:bodyPr/>
          <a:lstStyle>
            <a:lvl1pPr>
              <a:defRPr sz="1400"/>
            </a:lvl1pPr>
          </a:lstStyle>
          <a:p>
            <a:r>
              <a:rPr lang="ru-RU"/>
              <a:t>Вставка рисунка</a:t>
            </a:r>
            <a:endParaRPr lang="ru-RU" dirty="0"/>
          </a:p>
        </p:txBody>
      </p:sp>
      <p:sp>
        <p:nvSpPr>
          <p:cNvPr id="47" name="Picture Placeholder 3">
            <a:extLst>
              <a:ext uri="{FF2B5EF4-FFF2-40B4-BE49-F238E27FC236}">
                <a16:creationId xmlns:a16="http://schemas.microsoft.com/office/drawing/2014/main" id="{620F5652-C9DB-4423-B4D0-FD390AD90A91}"/>
              </a:ext>
            </a:extLst>
          </p:cNvPr>
          <p:cNvSpPr>
            <a:spLocks noGrp="1"/>
          </p:cNvSpPr>
          <p:nvPr>
            <p:ph type="pic" sz="quarter" idx="21"/>
          </p:nvPr>
        </p:nvSpPr>
        <p:spPr>
          <a:xfrm>
            <a:off x="690456" y="1876568"/>
            <a:ext cx="1231056" cy="1225978"/>
          </a:xfrm>
          <a:prstGeom prst="rect">
            <a:avLst/>
          </a:prstGeom>
        </p:spPr>
        <p:txBody>
          <a:bodyPr/>
          <a:lstStyle>
            <a:lvl1pPr>
              <a:defRPr sz="1400"/>
            </a:lvl1pPr>
          </a:lstStyle>
          <a:p>
            <a:r>
              <a:rPr lang="ru-RU"/>
              <a:t>Вставка рисунка</a:t>
            </a:r>
            <a:endParaRPr lang="ru-RU" dirty="0"/>
          </a:p>
        </p:txBody>
      </p:sp>
      <p:sp>
        <p:nvSpPr>
          <p:cNvPr id="45" name="Picture Placeholder 3">
            <a:extLst>
              <a:ext uri="{FF2B5EF4-FFF2-40B4-BE49-F238E27FC236}">
                <a16:creationId xmlns:a16="http://schemas.microsoft.com/office/drawing/2014/main" id="{5114DD57-2AB0-4788-A886-475C46BDACAD}"/>
              </a:ext>
            </a:extLst>
          </p:cNvPr>
          <p:cNvSpPr>
            <a:spLocks noGrp="1"/>
          </p:cNvSpPr>
          <p:nvPr>
            <p:ph type="pic" sz="quarter" idx="16"/>
          </p:nvPr>
        </p:nvSpPr>
        <p:spPr>
          <a:xfrm>
            <a:off x="2290947" y="1876568"/>
            <a:ext cx="1231056" cy="1225978"/>
          </a:xfrm>
          <a:prstGeom prst="rect">
            <a:avLst/>
          </a:prstGeom>
        </p:spPr>
        <p:txBody>
          <a:bodyPr/>
          <a:lstStyle>
            <a:lvl1pPr>
              <a:defRPr sz="1400"/>
            </a:lvl1pPr>
          </a:lstStyle>
          <a:p>
            <a:r>
              <a:rPr lang="ru-RU"/>
              <a:t>Вставка рисунка</a:t>
            </a:r>
            <a:endParaRPr lang="ru-RU" dirty="0"/>
          </a:p>
        </p:txBody>
      </p:sp>
      <p:sp>
        <p:nvSpPr>
          <p:cNvPr id="31" name="Title 1">
            <a:extLst>
              <a:ext uri="{FF2B5EF4-FFF2-40B4-BE49-F238E27FC236}">
                <a16:creationId xmlns:a16="http://schemas.microsoft.com/office/drawing/2014/main" id="{39EAE7B1-715D-4F52-AF2D-11F815045DD8}"/>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 Placeholder 3">
            <a:extLst>
              <a:ext uri="{FF2B5EF4-FFF2-40B4-BE49-F238E27FC236}">
                <a16:creationId xmlns:a16="http://schemas.microsoft.com/office/drawing/2014/main" id="{4838BB2F-1F85-4157-9D19-628BE1365B05}"/>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Технологии</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56" name="Picture Placeholder 3">
            <a:extLst>
              <a:ext uri="{FF2B5EF4-FFF2-40B4-BE49-F238E27FC236}">
                <a16:creationId xmlns:a16="http://schemas.microsoft.com/office/drawing/2014/main" id="{5D1B2BE7-9591-4B49-8573-55AD5BAE22EF}"/>
              </a:ext>
            </a:extLst>
          </p:cNvPr>
          <p:cNvSpPr>
            <a:spLocks noGrp="1"/>
          </p:cNvSpPr>
          <p:nvPr>
            <p:ph type="pic" sz="quarter" idx="28"/>
          </p:nvPr>
        </p:nvSpPr>
        <p:spPr>
          <a:xfrm>
            <a:off x="3891438" y="3386718"/>
            <a:ext cx="1231056" cy="1225978"/>
          </a:xfrm>
          <a:prstGeom prst="rect">
            <a:avLst/>
          </a:prstGeom>
        </p:spPr>
        <p:txBody>
          <a:bodyPr/>
          <a:lstStyle>
            <a:lvl1pPr>
              <a:defRPr sz="1400"/>
            </a:lvl1pPr>
          </a:lstStyle>
          <a:p>
            <a:r>
              <a:rPr lang="ru-RU"/>
              <a:t>Вставка рисунка</a:t>
            </a:r>
            <a:endParaRPr lang="ru-RU" dirty="0"/>
          </a:p>
        </p:txBody>
      </p:sp>
      <p:sp>
        <p:nvSpPr>
          <p:cNvPr id="57" name="Picture Placeholder 3">
            <a:extLst>
              <a:ext uri="{FF2B5EF4-FFF2-40B4-BE49-F238E27FC236}">
                <a16:creationId xmlns:a16="http://schemas.microsoft.com/office/drawing/2014/main" id="{67D637BF-C4BD-47D8-8865-9A319B7DC14A}"/>
              </a:ext>
            </a:extLst>
          </p:cNvPr>
          <p:cNvSpPr>
            <a:spLocks noGrp="1"/>
          </p:cNvSpPr>
          <p:nvPr>
            <p:ph type="pic" sz="quarter" idx="29"/>
          </p:nvPr>
        </p:nvSpPr>
        <p:spPr>
          <a:xfrm>
            <a:off x="5490683" y="3386718"/>
            <a:ext cx="1231056" cy="1225978"/>
          </a:xfrm>
          <a:prstGeom prst="rect">
            <a:avLst/>
          </a:prstGeom>
        </p:spPr>
        <p:txBody>
          <a:bodyPr/>
          <a:lstStyle>
            <a:lvl1pPr>
              <a:defRPr sz="1400"/>
            </a:lvl1pPr>
          </a:lstStyle>
          <a:p>
            <a:r>
              <a:rPr lang="ru-RU"/>
              <a:t>Вставка рисунка</a:t>
            </a:r>
            <a:endParaRPr lang="ru-RU" dirty="0"/>
          </a:p>
        </p:txBody>
      </p:sp>
      <p:sp>
        <p:nvSpPr>
          <p:cNvPr id="58" name="Picture Placeholder 3">
            <a:extLst>
              <a:ext uri="{FF2B5EF4-FFF2-40B4-BE49-F238E27FC236}">
                <a16:creationId xmlns:a16="http://schemas.microsoft.com/office/drawing/2014/main" id="{4B43BE0B-1489-4075-AC49-3DAAFE749956}"/>
              </a:ext>
            </a:extLst>
          </p:cNvPr>
          <p:cNvSpPr>
            <a:spLocks noGrp="1"/>
          </p:cNvSpPr>
          <p:nvPr>
            <p:ph type="pic" sz="quarter" idx="30"/>
          </p:nvPr>
        </p:nvSpPr>
        <p:spPr>
          <a:xfrm>
            <a:off x="7089928" y="3386718"/>
            <a:ext cx="1231056" cy="1225978"/>
          </a:xfrm>
          <a:prstGeom prst="rect">
            <a:avLst/>
          </a:prstGeom>
        </p:spPr>
        <p:txBody>
          <a:bodyPr/>
          <a:lstStyle>
            <a:lvl1pPr>
              <a:defRPr sz="1400"/>
            </a:lvl1pPr>
          </a:lstStyle>
          <a:p>
            <a:r>
              <a:rPr lang="ru-RU"/>
              <a:t>Вставка рисунка</a:t>
            </a:r>
            <a:endParaRPr lang="ru-RU" dirty="0"/>
          </a:p>
        </p:txBody>
      </p:sp>
      <p:sp>
        <p:nvSpPr>
          <p:cNvPr id="59" name="Picture Placeholder 3">
            <a:extLst>
              <a:ext uri="{FF2B5EF4-FFF2-40B4-BE49-F238E27FC236}">
                <a16:creationId xmlns:a16="http://schemas.microsoft.com/office/drawing/2014/main" id="{BE8CE860-A8C0-41B6-BEA3-D7DFE0B77453}"/>
              </a:ext>
            </a:extLst>
          </p:cNvPr>
          <p:cNvSpPr>
            <a:spLocks noGrp="1"/>
          </p:cNvSpPr>
          <p:nvPr>
            <p:ph type="pic" sz="quarter" idx="31"/>
          </p:nvPr>
        </p:nvSpPr>
        <p:spPr>
          <a:xfrm>
            <a:off x="8689173" y="3386718"/>
            <a:ext cx="1231056" cy="1225978"/>
          </a:xfrm>
          <a:prstGeom prst="rect">
            <a:avLst/>
          </a:prstGeom>
        </p:spPr>
        <p:txBody>
          <a:bodyPr/>
          <a:lstStyle>
            <a:lvl1pPr>
              <a:defRPr sz="1400"/>
            </a:lvl1pPr>
          </a:lstStyle>
          <a:p>
            <a:r>
              <a:rPr lang="ru-RU"/>
              <a:t>Вставка рисунка</a:t>
            </a:r>
            <a:endParaRPr lang="ru-RU" dirty="0"/>
          </a:p>
        </p:txBody>
      </p:sp>
      <p:sp>
        <p:nvSpPr>
          <p:cNvPr id="60" name="Picture Placeholder 3">
            <a:extLst>
              <a:ext uri="{FF2B5EF4-FFF2-40B4-BE49-F238E27FC236}">
                <a16:creationId xmlns:a16="http://schemas.microsoft.com/office/drawing/2014/main" id="{4B65B2E0-BFDF-4EB7-AB98-C04665B2E9E8}"/>
              </a:ext>
            </a:extLst>
          </p:cNvPr>
          <p:cNvSpPr>
            <a:spLocks noGrp="1"/>
          </p:cNvSpPr>
          <p:nvPr>
            <p:ph type="pic" sz="quarter" idx="32"/>
          </p:nvPr>
        </p:nvSpPr>
        <p:spPr>
          <a:xfrm>
            <a:off x="10288418" y="3386718"/>
            <a:ext cx="1231056" cy="1225978"/>
          </a:xfrm>
          <a:prstGeom prst="rect">
            <a:avLst/>
          </a:prstGeom>
        </p:spPr>
        <p:txBody>
          <a:bodyPr/>
          <a:lstStyle>
            <a:lvl1pPr>
              <a:defRPr sz="1400"/>
            </a:lvl1pPr>
          </a:lstStyle>
          <a:p>
            <a:r>
              <a:rPr lang="ru-RU"/>
              <a:t>Вставка рисунка</a:t>
            </a:r>
            <a:endParaRPr lang="ru-RU" dirty="0"/>
          </a:p>
        </p:txBody>
      </p:sp>
      <p:sp>
        <p:nvSpPr>
          <p:cNvPr id="61" name="Picture Placeholder 3">
            <a:extLst>
              <a:ext uri="{FF2B5EF4-FFF2-40B4-BE49-F238E27FC236}">
                <a16:creationId xmlns:a16="http://schemas.microsoft.com/office/drawing/2014/main" id="{418C472C-E986-430D-BD42-D242AA99E005}"/>
              </a:ext>
            </a:extLst>
          </p:cNvPr>
          <p:cNvSpPr>
            <a:spLocks noGrp="1"/>
          </p:cNvSpPr>
          <p:nvPr>
            <p:ph type="pic" sz="quarter" idx="33"/>
          </p:nvPr>
        </p:nvSpPr>
        <p:spPr>
          <a:xfrm>
            <a:off x="2290947" y="3386718"/>
            <a:ext cx="1231056" cy="1225978"/>
          </a:xfrm>
          <a:prstGeom prst="rect">
            <a:avLst/>
          </a:prstGeom>
        </p:spPr>
        <p:txBody>
          <a:bodyPr/>
          <a:lstStyle>
            <a:lvl1pPr>
              <a:defRPr sz="1400"/>
            </a:lvl1pPr>
          </a:lstStyle>
          <a:p>
            <a:r>
              <a:rPr lang="ru-RU"/>
              <a:t>Вставка рисунка</a:t>
            </a:r>
            <a:endParaRPr lang="ru-RU" dirty="0"/>
          </a:p>
        </p:txBody>
      </p:sp>
      <p:sp>
        <p:nvSpPr>
          <p:cNvPr id="63" name="Picture Placeholder 3">
            <a:extLst>
              <a:ext uri="{FF2B5EF4-FFF2-40B4-BE49-F238E27FC236}">
                <a16:creationId xmlns:a16="http://schemas.microsoft.com/office/drawing/2014/main" id="{49BC5ED6-5907-43F9-9BE6-05D78C0DF2BD}"/>
              </a:ext>
            </a:extLst>
          </p:cNvPr>
          <p:cNvSpPr>
            <a:spLocks noGrp="1"/>
          </p:cNvSpPr>
          <p:nvPr>
            <p:ph type="pic" sz="quarter" idx="35"/>
          </p:nvPr>
        </p:nvSpPr>
        <p:spPr>
          <a:xfrm>
            <a:off x="690456" y="4896868"/>
            <a:ext cx="1231056" cy="1225978"/>
          </a:xfrm>
          <a:prstGeom prst="rect">
            <a:avLst/>
          </a:prstGeom>
        </p:spPr>
        <p:txBody>
          <a:bodyPr/>
          <a:lstStyle>
            <a:lvl1pPr>
              <a:defRPr sz="1400"/>
            </a:lvl1pPr>
          </a:lstStyle>
          <a:p>
            <a:r>
              <a:rPr lang="ru-RU"/>
              <a:t>Вставка рисунка</a:t>
            </a:r>
            <a:endParaRPr lang="ru-RU" dirty="0"/>
          </a:p>
        </p:txBody>
      </p:sp>
      <p:sp>
        <p:nvSpPr>
          <p:cNvPr id="64" name="Picture Placeholder 3">
            <a:extLst>
              <a:ext uri="{FF2B5EF4-FFF2-40B4-BE49-F238E27FC236}">
                <a16:creationId xmlns:a16="http://schemas.microsoft.com/office/drawing/2014/main" id="{69D45D96-88A2-43C2-BE72-59492CA6BF1F}"/>
              </a:ext>
            </a:extLst>
          </p:cNvPr>
          <p:cNvSpPr>
            <a:spLocks noGrp="1"/>
          </p:cNvSpPr>
          <p:nvPr>
            <p:ph type="pic" sz="quarter" idx="36"/>
          </p:nvPr>
        </p:nvSpPr>
        <p:spPr>
          <a:xfrm>
            <a:off x="3891438" y="4896868"/>
            <a:ext cx="1231056" cy="1225978"/>
          </a:xfrm>
          <a:prstGeom prst="rect">
            <a:avLst/>
          </a:prstGeom>
        </p:spPr>
        <p:txBody>
          <a:bodyPr/>
          <a:lstStyle>
            <a:lvl1pPr>
              <a:defRPr sz="1400"/>
            </a:lvl1pPr>
          </a:lstStyle>
          <a:p>
            <a:r>
              <a:rPr lang="ru-RU"/>
              <a:t>Вставка рисунка</a:t>
            </a:r>
            <a:endParaRPr lang="ru-RU" dirty="0"/>
          </a:p>
        </p:txBody>
      </p:sp>
      <p:sp>
        <p:nvSpPr>
          <p:cNvPr id="65" name="Picture Placeholder 3">
            <a:extLst>
              <a:ext uri="{FF2B5EF4-FFF2-40B4-BE49-F238E27FC236}">
                <a16:creationId xmlns:a16="http://schemas.microsoft.com/office/drawing/2014/main" id="{9FE29B9B-CBAB-4B30-A5EA-98E1CBC87B6E}"/>
              </a:ext>
            </a:extLst>
          </p:cNvPr>
          <p:cNvSpPr>
            <a:spLocks noGrp="1"/>
          </p:cNvSpPr>
          <p:nvPr>
            <p:ph type="pic" sz="quarter" idx="37"/>
          </p:nvPr>
        </p:nvSpPr>
        <p:spPr>
          <a:xfrm>
            <a:off x="5490683" y="4896868"/>
            <a:ext cx="1231056" cy="1225978"/>
          </a:xfrm>
          <a:prstGeom prst="rect">
            <a:avLst/>
          </a:prstGeom>
        </p:spPr>
        <p:txBody>
          <a:bodyPr/>
          <a:lstStyle>
            <a:lvl1pPr>
              <a:defRPr sz="1400"/>
            </a:lvl1pPr>
          </a:lstStyle>
          <a:p>
            <a:r>
              <a:rPr lang="ru-RU"/>
              <a:t>Вставка рисунка</a:t>
            </a:r>
            <a:endParaRPr lang="ru-RU" dirty="0"/>
          </a:p>
        </p:txBody>
      </p:sp>
      <p:sp>
        <p:nvSpPr>
          <p:cNvPr id="66" name="Picture Placeholder 3">
            <a:extLst>
              <a:ext uri="{FF2B5EF4-FFF2-40B4-BE49-F238E27FC236}">
                <a16:creationId xmlns:a16="http://schemas.microsoft.com/office/drawing/2014/main" id="{348DA84A-12C2-41CA-A649-1CEF38CB42AF}"/>
              </a:ext>
            </a:extLst>
          </p:cNvPr>
          <p:cNvSpPr>
            <a:spLocks noGrp="1"/>
          </p:cNvSpPr>
          <p:nvPr>
            <p:ph type="pic" sz="quarter" idx="38"/>
          </p:nvPr>
        </p:nvSpPr>
        <p:spPr>
          <a:xfrm>
            <a:off x="7089928" y="4896868"/>
            <a:ext cx="1231056" cy="1225978"/>
          </a:xfrm>
          <a:prstGeom prst="rect">
            <a:avLst/>
          </a:prstGeom>
        </p:spPr>
        <p:txBody>
          <a:bodyPr/>
          <a:lstStyle>
            <a:lvl1pPr>
              <a:defRPr sz="1400"/>
            </a:lvl1pPr>
          </a:lstStyle>
          <a:p>
            <a:r>
              <a:rPr lang="ru-RU"/>
              <a:t>Вставка рисунка</a:t>
            </a:r>
            <a:endParaRPr lang="ru-RU" dirty="0"/>
          </a:p>
        </p:txBody>
      </p:sp>
      <p:sp>
        <p:nvSpPr>
          <p:cNvPr id="67" name="Picture Placeholder 3">
            <a:extLst>
              <a:ext uri="{FF2B5EF4-FFF2-40B4-BE49-F238E27FC236}">
                <a16:creationId xmlns:a16="http://schemas.microsoft.com/office/drawing/2014/main" id="{4B7CFEB3-093D-496E-B411-0B09FA159510}"/>
              </a:ext>
            </a:extLst>
          </p:cNvPr>
          <p:cNvSpPr>
            <a:spLocks noGrp="1"/>
          </p:cNvSpPr>
          <p:nvPr>
            <p:ph type="pic" sz="quarter" idx="39"/>
          </p:nvPr>
        </p:nvSpPr>
        <p:spPr>
          <a:xfrm>
            <a:off x="8689173" y="4896868"/>
            <a:ext cx="1231056" cy="1225978"/>
          </a:xfrm>
          <a:prstGeom prst="rect">
            <a:avLst/>
          </a:prstGeom>
        </p:spPr>
        <p:txBody>
          <a:bodyPr/>
          <a:lstStyle>
            <a:lvl1pPr>
              <a:defRPr sz="1400"/>
            </a:lvl1pPr>
          </a:lstStyle>
          <a:p>
            <a:r>
              <a:rPr lang="ru-RU"/>
              <a:t>Вставка рисунка</a:t>
            </a:r>
            <a:endParaRPr lang="ru-RU" dirty="0"/>
          </a:p>
        </p:txBody>
      </p:sp>
      <p:sp>
        <p:nvSpPr>
          <p:cNvPr id="68" name="Picture Placeholder 3">
            <a:extLst>
              <a:ext uri="{FF2B5EF4-FFF2-40B4-BE49-F238E27FC236}">
                <a16:creationId xmlns:a16="http://schemas.microsoft.com/office/drawing/2014/main" id="{4E79DE76-C3AC-4A71-A5BE-7FAA8BCC43BE}"/>
              </a:ext>
            </a:extLst>
          </p:cNvPr>
          <p:cNvSpPr>
            <a:spLocks noGrp="1"/>
          </p:cNvSpPr>
          <p:nvPr>
            <p:ph type="pic" sz="quarter" idx="40"/>
          </p:nvPr>
        </p:nvSpPr>
        <p:spPr>
          <a:xfrm>
            <a:off x="10288418" y="4896868"/>
            <a:ext cx="1231056" cy="1225978"/>
          </a:xfrm>
          <a:prstGeom prst="rect">
            <a:avLst/>
          </a:prstGeom>
        </p:spPr>
        <p:txBody>
          <a:bodyPr/>
          <a:lstStyle>
            <a:lvl1pPr>
              <a:defRPr sz="1400"/>
            </a:lvl1pPr>
          </a:lstStyle>
          <a:p>
            <a:r>
              <a:rPr lang="ru-RU"/>
              <a:t>Вставка рисунка</a:t>
            </a:r>
            <a:endParaRPr lang="ru-RU" dirty="0"/>
          </a:p>
        </p:txBody>
      </p:sp>
    </p:spTree>
    <p:extLst>
      <p:ext uri="{BB962C8B-B14F-4D97-AF65-F5344CB8AC3E}">
        <p14:creationId xmlns:p14="http://schemas.microsoft.com/office/powerpoint/2010/main" val="17560902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Сертификаты">
    <p:bg>
      <p:bgPr>
        <a:blipFill dpi="0" rotWithShape="1">
          <a:blip r:embed="rId2" cstate="screen">
            <a:lum/>
            <a:extLst>
              <a:ext uri="{28A0092B-C50C-407E-A947-70E740481C1C}">
                <a14:useLocalDpi xmlns:a14="http://schemas.microsoft.com/office/drawing/2010/main"/>
              </a:ext>
            </a:extLst>
          </a:blip>
          <a:srcRect/>
          <a:stretch>
            <a:fillRect t="25000" r="55000"/>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4CF9870-4941-4D80-8E9E-68CAF08B5B69}"/>
              </a:ext>
            </a:extLst>
          </p:cNvPr>
          <p:cNvSpPr>
            <a:spLocks noGrp="1"/>
          </p:cNvSpPr>
          <p:nvPr>
            <p:ph type="pic" sz="quarter" idx="11"/>
          </p:nvPr>
        </p:nvSpPr>
        <p:spPr>
          <a:xfrm>
            <a:off x="2708275" y="1722438"/>
            <a:ext cx="1506538" cy="2146300"/>
          </a:xfrm>
          <a:prstGeom prst="rect">
            <a:avLst/>
          </a:prstGeom>
        </p:spPr>
        <p:txBody>
          <a:bodyPr/>
          <a:lstStyle/>
          <a:p>
            <a:r>
              <a:rPr lang="ru-RU"/>
              <a:t>Вставка рисунка</a:t>
            </a:r>
          </a:p>
        </p:txBody>
      </p:sp>
      <p:sp>
        <p:nvSpPr>
          <p:cNvPr id="15" name="Picture Placeholder 2">
            <a:extLst>
              <a:ext uri="{FF2B5EF4-FFF2-40B4-BE49-F238E27FC236}">
                <a16:creationId xmlns:a16="http://schemas.microsoft.com/office/drawing/2014/main" id="{3564183F-388C-4EF9-9E75-43454365B250}"/>
              </a:ext>
            </a:extLst>
          </p:cNvPr>
          <p:cNvSpPr>
            <a:spLocks noGrp="1"/>
          </p:cNvSpPr>
          <p:nvPr>
            <p:ph type="pic" sz="quarter" idx="12"/>
          </p:nvPr>
        </p:nvSpPr>
        <p:spPr>
          <a:xfrm>
            <a:off x="2708275" y="4226310"/>
            <a:ext cx="1506538" cy="2146300"/>
          </a:xfrm>
          <a:prstGeom prst="rect">
            <a:avLst/>
          </a:prstGeom>
        </p:spPr>
        <p:txBody>
          <a:bodyPr/>
          <a:lstStyle/>
          <a:p>
            <a:r>
              <a:rPr lang="ru-RU"/>
              <a:t>Вставка рисунка</a:t>
            </a:r>
          </a:p>
        </p:txBody>
      </p:sp>
      <p:sp>
        <p:nvSpPr>
          <p:cNvPr id="17" name="Picture Placeholder 2">
            <a:extLst>
              <a:ext uri="{FF2B5EF4-FFF2-40B4-BE49-F238E27FC236}">
                <a16:creationId xmlns:a16="http://schemas.microsoft.com/office/drawing/2014/main" id="{7F38A200-DAAE-4AA2-B5EE-24C1AF276A31}"/>
              </a:ext>
            </a:extLst>
          </p:cNvPr>
          <p:cNvSpPr>
            <a:spLocks noGrp="1"/>
          </p:cNvSpPr>
          <p:nvPr>
            <p:ph type="pic" sz="quarter" idx="13"/>
          </p:nvPr>
        </p:nvSpPr>
        <p:spPr>
          <a:xfrm>
            <a:off x="4871247" y="2039366"/>
            <a:ext cx="2146402" cy="1520098"/>
          </a:xfrm>
          <a:prstGeom prst="rect">
            <a:avLst/>
          </a:prstGeom>
        </p:spPr>
        <p:txBody>
          <a:bodyPr/>
          <a:lstStyle/>
          <a:p>
            <a:r>
              <a:rPr lang="ru-RU"/>
              <a:t>Вставка рисунка</a:t>
            </a:r>
          </a:p>
        </p:txBody>
      </p:sp>
      <p:sp>
        <p:nvSpPr>
          <p:cNvPr id="19" name="Picture Placeholder 2">
            <a:extLst>
              <a:ext uri="{FF2B5EF4-FFF2-40B4-BE49-F238E27FC236}">
                <a16:creationId xmlns:a16="http://schemas.microsoft.com/office/drawing/2014/main" id="{F140199B-614E-49B1-8450-A3D064216320}"/>
              </a:ext>
            </a:extLst>
          </p:cNvPr>
          <p:cNvSpPr>
            <a:spLocks noGrp="1"/>
          </p:cNvSpPr>
          <p:nvPr>
            <p:ph type="pic" sz="quarter" idx="14"/>
          </p:nvPr>
        </p:nvSpPr>
        <p:spPr>
          <a:xfrm>
            <a:off x="7343784" y="2039366"/>
            <a:ext cx="2146402" cy="1520098"/>
          </a:xfrm>
          <a:prstGeom prst="rect">
            <a:avLst/>
          </a:prstGeom>
        </p:spPr>
        <p:txBody>
          <a:bodyPr/>
          <a:lstStyle/>
          <a:p>
            <a:r>
              <a:rPr lang="ru-RU"/>
              <a:t>Вставка рисунка</a:t>
            </a:r>
          </a:p>
        </p:txBody>
      </p:sp>
      <p:sp>
        <p:nvSpPr>
          <p:cNvPr id="21" name="Picture Placeholder 2">
            <a:extLst>
              <a:ext uri="{FF2B5EF4-FFF2-40B4-BE49-F238E27FC236}">
                <a16:creationId xmlns:a16="http://schemas.microsoft.com/office/drawing/2014/main" id="{0EEA40AB-CEBC-4644-B56F-79411E0BA85A}"/>
              </a:ext>
            </a:extLst>
          </p:cNvPr>
          <p:cNvSpPr>
            <a:spLocks noGrp="1"/>
          </p:cNvSpPr>
          <p:nvPr>
            <p:ph type="pic" sz="quarter" idx="15"/>
          </p:nvPr>
        </p:nvSpPr>
        <p:spPr>
          <a:xfrm>
            <a:off x="7343784" y="4539359"/>
            <a:ext cx="2146402" cy="1520098"/>
          </a:xfrm>
          <a:prstGeom prst="rect">
            <a:avLst/>
          </a:prstGeom>
        </p:spPr>
        <p:txBody>
          <a:bodyPr/>
          <a:lstStyle/>
          <a:p>
            <a:r>
              <a:rPr lang="ru-RU"/>
              <a:t>Вставка рисунка</a:t>
            </a:r>
          </a:p>
        </p:txBody>
      </p:sp>
      <p:sp>
        <p:nvSpPr>
          <p:cNvPr id="22" name="Picture Placeholder 2">
            <a:extLst>
              <a:ext uri="{FF2B5EF4-FFF2-40B4-BE49-F238E27FC236}">
                <a16:creationId xmlns:a16="http://schemas.microsoft.com/office/drawing/2014/main" id="{2F78DD2E-C07E-4C62-883E-B85E886AF103}"/>
              </a:ext>
            </a:extLst>
          </p:cNvPr>
          <p:cNvSpPr>
            <a:spLocks noGrp="1"/>
          </p:cNvSpPr>
          <p:nvPr>
            <p:ph type="pic" sz="quarter" idx="16"/>
          </p:nvPr>
        </p:nvSpPr>
        <p:spPr>
          <a:xfrm>
            <a:off x="4871247" y="4539359"/>
            <a:ext cx="2146402" cy="1520098"/>
          </a:xfrm>
          <a:prstGeom prst="rect">
            <a:avLst/>
          </a:prstGeom>
        </p:spPr>
        <p:txBody>
          <a:bodyPr/>
          <a:lstStyle/>
          <a:p>
            <a:r>
              <a:rPr lang="ru-RU"/>
              <a:t>Вставка рисунка</a:t>
            </a:r>
          </a:p>
        </p:txBody>
      </p:sp>
      <p:sp>
        <p:nvSpPr>
          <p:cNvPr id="11" name="Title 1">
            <a:extLst>
              <a:ext uri="{FF2B5EF4-FFF2-40B4-BE49-F238E27FC236}">
                <a16:creationId xmlns:a16="http://schemas.microsoft.com/office/drawing/2014/main" id="{85EF130D-64D1-44E4-83A4-173DB9CD5DE3}"/>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ext Placeholder 3">
            <a:extLst>
              <a:ext uri="{FF2B5EF4-FFF2-40B4-BE49-F238E27FC236}">
                <a16:creationId xmlns:a16="http://schemas.microsoft.com/office/drawing/2014/main" id="{8D765AA8-D9D3-4626-9AF2-36606B51C97F}"/>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Сертификаты</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399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Контакты">
    <p:bg>
      <p:bgPr>
        <a:blipFill dpi="0" rotWithShape="1">
          <a:blip r:embed="rId2" cstate="screen">
            <a:lum/>
            <a:extLst>
              <a:ext uri="{28A0092B-C50C-407E-A947-70E740481C1C}">
                <a14:useLocalDpi xmlns:a14="http://schemas.microsoft.com/office/drawing/2010/main"/>
              </a:ext>
            </a:extLst>
          </a:blip>
          <a:srcRect/>
          <a:stretch>
            <a:fillRect l="44000"/>
          </a:stretch>
        </a:blipFill>
        <a:effectLst/>
      </p:bgPr>
    </p:bg>
    <p:spTree>
      <p:nvGrpSpPr>
        <p:cNvPr id="1" name=""/>
        <p:cNvGrpSpPr/>
        <p:nvPr/>
      </p:nvGrpSpPr>
      <p:grpSpPr>
        <a:xfrm>
          <a:off x="0" y="0"/>
          <a:ext cx="0" cy="0"/>
          <a:chOff x="0" y="0"/>
          <a:chExt cx="0" cy="0"/>
        </a:xfrm>
      </p:grpSpPr>
      <p:sp>
        <p:nvSpPr>
          <p:cNvPr id="35" name="Text Placeholder 10">
            <a:extLst>
              <a:ext uri="{FF2B5EF4-FFF2-40B4-BE49-F238E27FC236}">
                <a16:creationId xmlns:a16="http://schemas.microsoft.com/office/drawing/2014/main" id="{23D2B9B4-260A-42E3-99E6-2C8A4270E272}"/>
              </a:ext>
            </a:extLst>
          </p:cNvPr>
          <p:cNvSpPr>
            <a:spLocks noGrp="1"/>
          </p:cNvSpPr>
          <p:nvPr>
            <p:ph type="body" sz="quarter" idx="17" hasCustomPrompt="1"/>
          </p:nvPr>
        </p:nvSpPr>
        <p:spPr>
          <a:xfrm>
            <a:off x="668842" y="5667304"/>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a:t>www.stm-labs.ru</a:t>
            </a:r>
            <a:endParaRPr lang="ru-RU" dirty="0"/>
          </a:p>
        </p:txBody>
      </p:sp>
      <p:sp>
        <p:nvSpPr>
          <p:cNvPr id="33" name="Text Placeholder 10">
            <a:extLst>
              <a:ext uri="{FF2B5EF4-FFF2-40B4-BE49-F238E27FC236}">
                <a16:creationId xmlns:a16="http://schemas.microsoft.com/office/drawing/2014/main" id="{7D6CE95B-0725-48F0-856E-0EDD4BA6154F}"/>
              </a:ext>
            </a:extLst>
          </p:cNvPr>
          <p:cNvSpPr>
            <a:spLocks noGrp="1"/>
          </p:cNvSpPr>
          <p:nvPr>
            <p:ph type="body" sz="quarter" idx="16" hasCustomPrompt="1"/>
          </p:nvPr>
        </p:nvSpPr>
        <p:spPr>
          <a:xfrm>
            <a:off x="668842" y="5315035"/>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err="1"/>
              <a:t>info@stm-labs</a:t>
            </a:r>
            <a:endParaRPr lang="ru-RU" dirty="0"/>
          </a:p>
        </p:txBody>
      </p:sp>
      <p:sp>
        <p:nvSpPr>
          <p:cNvPr id="27" name="Text Placeholder 10">
            <a:extLst>
              <a:ext uri="{FF2B5EF4-FFF2-40B4-BE49-F238E27FC236}">
                <a16:creationId xmlns:a16="http://schemas.microsoft.com/office/drawing/2014/main" id="{919DBD79-D5C7-414E-A1F5-B0E0043A9169}"/>
              </a:ext>
            </a:extLst>
          </p:cNvPr>
          <p:cNvSpPr>
            <a:spLocks noGrp="1"/>
          </p:cNvSpPr>
          <p:nvPr>
            <p:ph type="body" sz="quarter" idx="13" hasCustomPrompt="1"/>
          </p:nvPr>
        </p:nvSpPr>
        <p:spPr>
          <a:xfrm>
            <a:off x="668842" y="4227458"/>
            <a:ext cx="4258121" cy="605294"/>
          </a:xfrm>
          <a:prstGeom prst="rect">
            <a:avLst/>
          </a:prstGeom>
        </p:spPr>
        <p:txBody>
          <a:bodyPr/>
          <a:lstStyle>
            <a:lvl1pPr>
              <a:lnSpc>
                <a:spcPct val="100000"/>
              </a:lnSpc>
              <a:spcBef>
                <a:spcPts val="200"/>
              </a:spcBef>
              <a:spcAft>
                <a:spcPts val="200"/>
              </a:spcAft>
              <a:defRPr sz="1500"/>
            </a:lvl1pPr>
          </a:lstStyle>
          <a:p>
            <a:pPr lvl="0"/>
            <a:r>
              <a:rPr lang="ru-RU" dirty="0"/>
              <a:t>+ 7 (831) 217-15-90</a:t>
            </a:r>
          </a:p>
          <a:p>
            <a:pPr lvl="0"/>
            <a:r>
              <a:rPr lang="ru-RU" dirty="0"/>
              <a:t>+ 7 (831) 217-15-91</a:t>
            </a:r>
          </a:p>
        </p:txBody>
      </p:sp>
      <p:sp>
        <p:nvSpPr>
          <p:cNvPr id="29" name="Text Placeholder 10">
            <a:extLst>
              <a:ext uri="{FF2B5EF4-FFF2-40B4-BE49-F238E27FC236}">
                <a16:creationId xmlns:a16="http://schemas.microsoft.com/office/drawing/2014/main" id="{6EFD5E0A-39E4-4E92-8BA9-29B6FAF4C12E}"/>
              </a:ext>
            </a:extLst>
          </p:cNvPr>
          <p:cNvSpPr>
            <a:spLocks noGrp="1"/>
          </p:cNvSpPr>
          <p:nvPr>
            <p:ph type="body" sz="quarter" idx="14" hasCustomPrompt="1"/>
          </p:nvPr>
        </p:nvSpPr>
        <p:spPr>
          <a:xfrm>
            <a:off x="668842" y="3809858"/>
            <a:ext cx="4258121" cy="340289"/>
          </a:xfrm>
          <a:prstGeom prst="rect">
            <a:avLst/>
          </a:prstGeom>
        </p:spPr>
        <p:txBody>
          <a:bodyPr/>
          <a:lstStyle>
            <a:lvl1pPr>
              <a:lnSpc>
                <a:spcPct val="100000"/>
              </a:lnSpc>
              <a:spcBef>
                <a:spcPts val="200"/>
              </a:spcBef>
              <a:spcAft>
                <a:spcPts val="200"/>
              </a:spcAft>
              <a:defRPr sz="1500"/>
            </a:lvl1pPr>
          </a:lstStyle>
          <a:p>
            <a:pPr lvl="0"/>
            <a:r>
              <a:rPr lang="ru-RU" dirty="0"/>
              <a:t>603090, ул. Родионова, 23а, корп. Б</a:t>
            </a:r>
          </a:p>
        </p:txBody>
      </p:sp>
      <p:sp>
        <p:nvSpPr>
          <p:cNvPr id="25" name="Text Placeholder 10">
            <a:extLst>
              <a:ext uri="{FF2B5EF4-FFF2-40B4-BE49-F238E27FC236}">
                <a16:creationId xmlns:a16="http://schemas.microsoft.com/office/drawing/2014/main" id="{6579A692-B85C-4EA5-9D71-1BA92E954663}"/>
              </a:ext>
            </a:extLst>
          </p:cNvPr>
          <p:cNvSpPr>
            <a:spLocks noGrp="1"/>
          </p:cNvSpPr>
          <p:nvPr>
            <p:ph type="body" sz="quarter" idx="12" hasCustomPrompt="1"/>
          </p:nvPr>
        </p:nvSpPr>
        <p:spPr>
          <a:xfrm>
            <a:off x="668842" y="2412004"/>
            <a:ext cx="4258121" cy="318597"/>
          </a:xfrm>
          <a:prstGeom prst="rect">
            <a:avLst/>
          </a:prstGeom>
        </p:spPr>
        <p:txBody>
          <a:bodyPr/>
          <a:lstStyle>
            <a:lvl1pPr>
              <a:lnSpc>
                <a:spcPct val="100000"/>
              </a:lnSpc>
              <a:spcBef>
                <a:spcPts val="200"/>
              </a:spcBef>
              <a:spcAft>
                <a:spcPts val="200"/>
              </a:spcAft>
              <a:defRPr sz="1500"/>
            </a:lvl1pPr>
          </a:lstStyle>
          <a:p>
            <a:pPr lvl="0"/>
            <a:r>
              <a:rPr lang="ru-RU" dirty="0"/>
              <a:t>+ 7 910 390-14-89</a:t>
            </a:r>
          </a:p>
        </p:txBody>
      </p:sp>
      <p:sp>
        <p:nvSpPr>
          <p:cNvPr id="11" name="Text Placeholder 10">
            <a:extLst>
              <a:ext uri="{FF2B5EF4-FFF2-40B4-BE49-F238E27FC236}">
                <a16:creationId xmlns:a16="http://schemas.microsoft.com/office/drawing/2014/main" id="{8698FE96-CA77-4B23-BAD9-5D0C8A4EAE76}"/>
              </a:ext>
            </a:extLst>
          </p:cNvPr>
          <p:cNvSpPr>
            <a:spLocks noGrp="1"/>
          </p:cNvSpPr>
          <p:nvPr>
            <p:ph type="body" sz="quarter" idx="11" hasCustomPrompt="1"/>
          </p:nvPr>
        </p:nvSpPr>
        <p:spPr>
          <a:xfrm>
            <a:off x="668842" y="1694909"/>
            <a:ext cx="4258121" cy="605295"/>
          </a:xfrm>
          <a:prstGeom prst="rect">
            <a:avLst/>
          </a:prstGeom>
        </p:spPr>
        <p:txBody>
          <a:bodyPr/>
          <a:lstStyle>
            <a:lvl1pPr>
              <a:lnSpc>
                <a:spcPct val="100000"/>
              </a:lnSpc>
              <a:spcBef>
                <a:spcPts val="200"/>
              </a:spcBef>
              <a:spcAft>
                <a:spcPts val="200"/>
              </a:spcAft>
              <a:defRPr sz="1500"/>
            </a:lvl1pPr>
          </a:lstStyle>
          <a:p>
            <a:pPr lvl="0"/>
            <a:r>
              <a:rPr lang="ru-RU" dirty="0"/>
              <a:t>115280, ул. Ленинская Слобода, 26с28, </a:t>
            </a:r>
          </a:p>
          <a:p>
            <a:pPr lvl="0"/>
            <a:r>
              <a:rPr lang="ru-RU" dirty="0"/>
              <a:t>бизнес-центр «Слободской»</a:t>
            </a:r>
          </a:p>
        </p:txBody>
      </p:sp>
      <p:sp>
        <p:nvSpPr>
          <p:cNvPr id="3" name="Title 2">
            <a:extLst>
              <a:ext uri="{FF2B5EF4-FFF2-40B4-BE49-F238E27FC236}">
                <a16:creationId xmlns:a16="http://schemas.microsoft.com/office/drawing/2014/main" id="{AB2B1A69-99A6-4633-80CF-AC41AC70AD01}"/>
              </a:ext>
            </a:extLst>
          </p:cNvPr>
          <p:cNvSpPr>
            <a:spLocks noGrp="1"/>
          </p:cNvSpPr>
          <p:nvPr>
            <p:ph type="title" hasCustomPrompt="1"/>
          </p:nvPr>
        </p:nvSpPr>
        <p:spPr>
          <a:xfrm>
            <a:off x="373840" y="279696"/>
            <a:ext cx="4553123" cy="549275"/>
          </a:xfrm>
          <a:prstGeom prst="rect">
            <a:avLst/>
          </a:prstGeom>
        </p:spPr>
        <p:txBody>
          <a:bodyPr/>
          <a:lstStyle/>
          <a:p>
            <a:r>
              <a:rPr lang="ru-RU" dirty="0"/>
              <a:t>Контакты</a:t>
            </a:r>
          </a:p>
        </p:txBody>
      </p:sp>
      <p:sp>
        <p:nvSpPr>
          <p:cNvPr id="8" name="TextBox 7">
            <a:extLst>
              <a:ext uri="{FF2B5EF4-FFF2-40B4-BE49-F238E27FC236}">
                <a16:creationId xmlns:a16="http://schemas.microsoft.com/office/drawing/2014/main" id="{BCFE0496-96D4-4BE0-B836-361C34F4CB6A}"/>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33168CE1-5B42-46A8-B25B-4DFF20E77940}"/>
              </a:ext>
            </a:extLst>
          </p:cNvPr>
          <p:cNvSpPr>
            <a:spLocks noGrp="1"/>
          </p:cNvSpPr>
          <p:nvPr>
            <p:ph type="body" sz="quarter" idx="10" hasCustomPrompt="1"/>
          </p:nvPr>
        </p:nvSpPr>
        <p:spPr>
          <a:xfrm>
            <a:off x="400276" y="1125166"/>
            <a:ext cx="4526687"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Москве</a:t>
            </a:r>
          </a:p>
        </p:txBody>
      </p:sp>
      <p:sp>
        <p:nvSpPr>
          <p:cNvPr id="31" name="Text Placeholder 6">
            <a:extLst>
              <a:ext uri="{FF2B5EF4-FFF2-40B4-BE49-F238E27FC236}">
                <a16:creationId xmlns:a16="http://schemas.microsoft.com/office/drawing/2014/main" id="{62225053-B61A-44E3-B395-A1441F082C5C}"/>
              </a:ext>
            </a:extLst>
          </p:cNvPr>
          <p:cNvSpPr>
            <a:spLocks noGrp="1"/>
          </p:cNvSpPr>
          <p:nvPr>
            <p:ph type="body" sz="quarter" idx="15" hasCustomPrompt="1"/>
          </p:nvPr>
        </p:nvSpPr>
        <p:spPr>
          <a:xfrm>
            <a:off x="400276" y="3240114"/>
            <a:ext cx="4649519"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Нижнем Новгороде</a:t>
            </a:r>
          </a:p>
        </p:txBody>
      </p:sp>
      <p:sp>
        <p:nvSpPr>
          <p:cNvPr id="19" name="TextBox 18">
            <a:extLst>
              <a:ext uri="{FF2B5EF4-FFF2-40B4-BE49-F238E27FC236}">
                <a16:creationId xmlns:a16="http://schemas.microsoft.com/office/drawing/2014/main" id="{633C4E96-F3A1-4D6B-9D08-B3C6BA18A5D3}"/>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a:extLst>
              <a:ext uri="{FF2B5EF4-FFF2-40B4-BE49-F238E27FC236}">
                <a16:creationId xmlns:a16="http://schemas.microsoft.com/office/drawing/2014/main" id="{BC55B4CB-7B01-4E4A-AD5C-E0AFFF811720}"/>
              </a:ext>
            </a:extLst>
          </p:cNvPr>
          <p:cNvPicPr>
            <a:picLocks noChangeAspect="1"/>
          </p:cNvPicPr>
          <p:nvPr userDrawn="1"/>
        </p:nvPicPr>
        <p:blipFill>
          <a:blip r:embed="rId3"/>
          <a:stretch>
            <a:fillRect/>
          </a:stretch>
        </p:blipFill>
        <p:spPr>
          <a:xfrm>
            <a:off x="475542" y="5415187"/>
            <a:ext cx="156924" cy="129633"/>
          </a:xfrm>
          <a:prstGeom prst="rect">
            <a:avLst/>
          </a:prstGeom>
        </p:spPr>
      </p:pic>
      <p:pic>
        <p:nvPicPr>
          <p:cNvPr id="6" name="Picture 5">
            <a:extLst>
              <a:ext uri="{FF2B5EF4-FFF2-40B4-BE49-F238E27FC236}">
                <a16:creationId xmlns:a16="http://schemas.microsoft.com/office/drawing/2014/main" id="{164DEC9F-128D-4E65-A195-89EA4D4C4F38}"/>
              </a:ext>
            </a:extLst>
          </p:cNvPr>
          <p:cNvPicPr>
            <a:picLocks noChangeAspect="1"/>
          </p:cNvPicPr>
          <p:nvPr userDrawn="1"/>
        </p:nvPicPr>
        <p:blipFill>
          <a:blip r:embed="rId4"/>
          <a:stretch>
            <a:fillRect/>
          </a:stretch>
        </p:blipFill>
        <p:spPr>
          <a:xfrm>
            <a:off x="495961" y="5741436"/>
            <a:ext cx="128797" cy="192024"/>
          </a:xfrm>
          <a:prstGeom prst="rect">
            <a:avLst/>
          </a:prstGeom>
        </p:spPr>
      </p:pic>
      <p:pic>
        <p:nvPicPr>
          <p:cNvPr id="10" name="Picture 9">
            <a:extLst>
              <a:ext uri="{FF2B5EF4-FFF2-40B4-BE49-F238E27FC236}">
                <a16:creationId xmlns:a16="http://schemas.microsoft.com/office/drawing/2014/main" id="{EEFA91D0-9234-45A9-953D-C26C323BD938}"/>
              </a:ext>
            </a:extLst>
          </p:cNvPr>
          <p:cNvPicPr>
            <a:picLocks noChangeAspect="1"/>
          </p:cNvPicPr>
          <p:nvPr userDrawn="1"/>
        </p:nvPicPr>
        <p:blipFill>
          <a:blip r:embed="rId5"/>
          <a:stretch>
            <a:fillRect/>
          </a:stretch>
        </p:blipFill>
        <p:spPr>
          <a:xfrm>
            <a:off x="475542" y="1734606"/>
            <a:ext cx="186975" cy="265855"/>
          </a:xfrm>
          <a:prstGeom prst="rect">
            <a:avLst/>
          </a:prstGeom>
        </p:spPr>
      </p:pic>
      <p:pic>
        <p:nvPicPr>
          <p:cNvPr id="37" name="Picture 36">
            <a:extLst>
              <a:ext uri="{FF2B5EF4-FFF2-40B4-BE49-F238E27FC236}">
                <a16:creationId xmlns:a16="http://schemas.microsoft.com/office/drawing/2014/main" id="{56ECA7CF-BE59-4871-9C10-67D3A04E5DB9}"/>
              </a:ext>
            </a:extLst>
          </p:cNvPr>
          <p:cNvPicPr>
            <a:picLocks noChangeAspect="1"/>
          </p:cNvPicPr>
          <p:nvPr userDrawn="1"/>
        </p:nvPicPr>
        <p:blipFill>
          <a:blip r:embed="rId5"/>
          <a:stretch>
            <a:fillRect/>
          </a:stretch>
        </p:blipFill>
        <p:spPr>
          <a:xfrm>
            <a:off x="475542" y="3840747"/>
            <a:ext cx="186975" cy="265855"/>
          </a:xfrm>
          <a:prstGeom prst="rect">
            <a:avLst/>
          </a:prstGeom>
        </p:spPr>
      </p:pic>
      <p:pic>
        <p:nvPicPr>
          <p:cNvPr id="14" name="Picture 13">
            <a:extLst>
              <a:ext uri="{FF2B5EF4-FFF2-40B4-BE49-F238E27FC236}">
                <a16:creationId xmlns:a16="http://schemas.microsoft.com/office/drawing/2014/main" id="{FA2FDD69-7FFE-45B9-B5E4-62B69A168F95}"/>
              </a:ext>
            </a:extLst>
          </p:cNvPr>
          <p:cNvPicPr>
            <a:picLocks noChangeAspect="1"/>
          </p:cNvPicPr>
          <p:nvPr userDrawn="1"/>
        </p:nvPicPr>
        <p:blipFill>
          <a:blip r:embed="rId6"/>
          <a:stretch>
            <a:fillRect/>
          </a:stretch>
        </p:blipFill>
        <p:spPr>
          <a:xfrm>
            <a:off x="475542" y="2477910"/>
            <a:ext cx="158626" cy="191772"/>
          </a:xfrm>
          <a:prstGeom prst="rect">
            <a:avLst/>
          </a:prstGeom>
        </p:spPr>
      </p:pic>
      <p:pic>
        <p:nvPicPr>
          <p:cNvPr id="38" name="Picture 37">
            <a:extLst>
              <a:ext uri="{FF2B5EF4-FFF2-40B4-BE49-F238E27FC236}">
                <a16:creationId xmlns:a16="http://schemas.microsoft.com/office/drawing/2014/main" id="{D27E57EE-19E8-4D96-947A-BDCC78A1FBF3}"/>
              </a:ext>
            </a:extLst>
          </p:cNvPr>
          <p:cNvPicPr>
            <a:picLocks noChangeAspect="1"/>
          </p:cNvPicPr>
          <p:nvPr userDrawn="1"/>
        </p:nvPicPr>
        <p:blipFill>
          <a:blip r:embed="rId6"/>
          <a:stretch>
            <a:fillRect/>
          </a:stretch>
        </p:blipFill>
        <p:spPr>
          <a:xfrm>
            <a:off x="475542" y="4285155"/>
            <a:ext cx="158626" cy="191772"/>
          </a:xfrm>
          <a:prstGeom prst="rect">
            <a:avLst/>
          </a:prstGeom>
        </p:spPr>
      </p:pic>
    </p:spTree>
    <p:extLst>
      <p:ext uri="{BB962C8B-B14F-4D97-AF65-F5344CB8AC3E}">
        <p14:creationId xmlns:p14="http://schemas.microsoft.com/office/powerpoint/2010/main" val="18187089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Пользовательский макет">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663A5E-E50D-C64D-98D2-6D459CDF0451}"/>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812048689"/>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Титульный слайд">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F71117C3-6319-42B0-826B-3E960976B6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RU" dirty="0"/>
          </a:p>
        </p:txBody>
      </p:sp>
      <p:sp>
        <p:nvSpPr>
          <p:cNvPr id="7" name="Заголовок 6">
            <a:extLst>
              <a:ext uri="{FF2B5EF4-FFF2-40B4-BE49-F238E27FC236}">
                <a16:creationId xmlns:a16="http://schemas.microsoft.com/office/drawing/2014/main" id="{5EE43096-6077-4FF3-AD2B-9716AA139A68}"/>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580429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Титульный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DE2822-D671-4B42-BC7A-4E2C5D7987E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486800" y="5889600"/>
            <a:ext cx="1530000" cy="798261"/>
          </a:xfrm>
          <a:prstGeom prst="rect">
            <a:avLst/>
          </a:prstGeom>
        </p:spPr>
      </p:pic>
      <p:sp>
        <p:nvSpPr>
          <p:cNvPr id="11" name="Text Placeholder 6">
            <a:extLst>
              <a:ext uri="{FF2B5EF4-FFF2-40B4-BE49-F238E27FC236}">
                <a16:creationId xmlns:a16="http://schemas.microsoft.com/office/drawing/2014/main" id="{8A7147E8-C76F-49A2-94C1-53F03AA3F2B2}"/>
              </a:ext>
            </a:extLst>
          </p:cNvPr>
          <p:cNvSpPr>
            <a:spLocks noGrp="1"/>
          </p:cNvSpPr>
          <p:nvPr>
            <p:ph type="body" sz="quarter" idx="10" hasCustomPrompt="1"/>
          </p:nvPr>
        </p:nvSpPr>
        <p:spPr>
          <a:xfrm>
            <a:off x="10487482" y="6285053"/>
            <a:ext cx="1530894" cy="399322"/>
          </a:xfrm>
          <a:prstGeom prst="rect">
            <a:avLst/>
          </a:prstGeom>
        </p:spPr>
        <p:txBody>
          <a:bodyPr/>
          <a:lstStyle>
            <a:lvl1pPr algn="ctr">
              <a:lnSpc>
                <a:spcPct val="120000"/>
              </a:lnSpc>
              <a:spcBef>
                <a:spcPts val="0"/>
              </a:spcBef>
              <a:defRPr sz="2000" b="0">
                <a:solidFill>
                  <a:schemeClr val="bg1"/>
                </a:solidFill>
                <a:latin typeface="Times New Roman" panose="02020603050405020304" pitchFamily="18" charset="0"/>
                <a:ea typeface="Verdana" panose="020B0604030504040204" pitchFamily="34" charset="0"/>
                <a:cs typeface="Times New Roman" panose="02020603050405020304" pitchFamily="18" charset="0"/>
              </a:defRPr>
            </a:lvl1pPr>
          </a:lstStyle>
          <a:p>
            <a:r>
              <a:rPr lang="ru-RU" dirty="0"/>
              <a:t>1</a:t>
            </a:r>
          </a:p>
        </p:txBody>
      </p:sp>
    </p:spTree>
    <p:extLst>
      <p:ext uri="{BB962C8B-B14F-4D97-AF65-F5344CB8AC3E}">
        <p14:creationId xmlns:p14="http://schemas.microsoft.com/office/powerpoint/2010/main" val="395203267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Титульный_1(английский)">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0CDB5A0-70C5-4EE2-9AA2-854D28AAA385}"/>
              </a:ext>
            </a:extLst>
          </p:cNvPr>
          <p:cNvSpPr>
            <a:spLocks noGrp="1"/>
          </p:cNvSpPr>
          <p:nvPr>
            <p:ph type="body" sz="quarter" idx="10" hasCustomPrompt="1"/>
          </p:nvPr>
        </p:nvSpPr>
        <p:spPr>
          <a:xfrm>
            <a:off x="1058452" y="959554"/>
            <a:ext cx="6546850" cy="1707446"/>
          </a:xfrm>
          <a:prstGeom prst="rect">
            <a:avLst/>
          </a:prstGeom>
        </p:spPr>
        <p:txBody>
          <a:bodyPr/>
          <a:lstStyle>
            <a:lvl1pPr>
              <a:lnSpc>
                <a:spcPct val="120000"/>
              </a:lnSpc>
              <a:spcBef>
                <a:spcPts val="0"/>
              </a:spcBef>
              <a:defRPr sz="4800" b="1">
                <a:latin typeface="Verdana" panose="020B0604030504040204" pitchFamily="34" charset="0"/>
                <a:ea typeface="Verdana" panose="020B0604030504040204" pitchFamily="34" charset="0"/>
              </a:defRPr>
            </a:lvl1pPr>
          </a:lstStyle>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Title</a:t>
            </a:r>
          </a:p>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in English</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a:extLst>
              <a:ext uri="{FF2B5EF4-FFF2-40B4-BE49-F238E27FC236}">
                <a16:creationId xmlns:a16="http://schemas.microsoft.com/office/drawing/2014/main" id="{C1DD530E-D059-423A-84BE-8A5D999D97F9}"/>
              </a:ext>
            </a:extLst>
          </p:cNvPr>
          <p:cNvPicPr>
            <a:picLocks noChangeAspect="1"/>
          </p:cNvPicPr>
          <p:nvPr userDrawn="1"/>
        </p:nvPicPr>
        <p:blipFill>
          <a:blip r:embed="rId3"/>
          <a:stretch>
            <a:fillRect/>
          </a:stretch>
        </p:blipFill>
        <p:spPr>
          <a:xfrm>
            <a:off x="10487481" y="5890019"/>
            <a:ext cx="1530894" cy="794356"/>
          </a:xfrm>
          <a:prstGeom prst="rect">
            <a:avLst/>
          </a:prstGeom>
        </p:spPr>
      </p:pic>
    </p:spTree>
    <p:extLst>
      <p:ext uri="{BB962C8B-B14F-4D97-AF65-F5344CB8AC3E}">
        <p14:creationId xmlns:p14="http://schemas.microsoft.com/office/powerpoint/2010/main" val="466234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Титульн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6E8B-E456-4723-A0A3-C1FECBFC2259}"/>
              </a:ext>
            </a:extLst>
          </p:cNvPr>
          <p:cNvSpPr>
            <a:spLocks noGrp="1"/>
          </p:cNvSpPr>
          <p:nvPr>
            <p:ph type="ctrTitle" hasCustomPrompt="1"/>
          </p:nvPr>
        </p:nvSpPr>
        <p:spPr>
          <a:xfrm>
            <a:off x="1640165" y="959554"/>
            <a:ext cx="5540117" cy="2657522"/>
          </a:xfrm>
          <a:prstGeom prst="rect">
            <a:avLst/>
          </a:prstGeom>
        </p:spPr>
        <p:txBody>
          <a:bodyPr anchor="t"/>
          <a:lstStyle>
            <a:lvl1pPr algn="l">
              <a:lnSpc>
                <a:spcPct val="120000"/>
              </a:lnSpc>
              <a:defRPr sz="4800"/>
            </a:lvl1pPr>
          </a:lstStyle>
          <a:p>
            <a:pPr>
              <a:lnSpc>
                <a:spcPct val="120000"/>
              </a:lnSpc>
            </a:pP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Современные </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технологии</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мониторинга</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3">
            <a:extLst>
              <a:ext uri="{FF2B5EF4-FFF2-40B4-BE49-F238E27FC236}">
                <a16:creationId xmlns:a16="http://schemas.microsoft.com/office/drawing/2014/main" id="{23A77897-8F29-4CD9-A822-5CD9DF8447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43575" y="5879195"/>
            <a:ext cx="1574800" cy="805180"/>
          </a:xfrm>
          <a:prstGeom prst="rect">
            <a:avLst/>
          </a:prstGeom>
        </p:spPr>
      </p:pic>
    </p:spTree>
    <p:extLst>
      <p:ext uri="{BB962C8B-B14F-4D97-AF65-F5344CB8AC3E}">
        <p14:creationId xmlns:p14="http://schemas.microsoft.com/office/powerpoint/2010/main" val="1493099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Титульный_2(английски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6AE7722-CE1B-4AE9-BAEF-1B317199EB1B}"/>
              </a:ext>
            </a:extLst>
          </p:cNvPr>
          <p:cNvSpPr>
            <a:spLocks noGrp="1"/>
          </p:cNvSpPr>
          <p:nvPr>
            <p:ph type="body" sz="quarter" idx="10" hasCustomPrompt="1"/>
          </p:nvPr>
        </p:nvSpPr>
        <p:spPr>
          <a:xfrm>
            <a:off x="1640165" y="959554"/>
            <a:ext cx="7894360" cy="3098096"/>
          </a:xfrm>
          <a:prstGeom prst="rect">
            <a:avLst/>
          </a:prstGeom>
        </p:spPr>
        <p:txBody>
          <a:bodyPr/>
          <a:lstStyle>
            <a:lvl1pPr>
              <a:lnSpc>
                <a:spcPct val="120000"/>
              </a:lnSpc>
              <a:spcBef>
                <a:spcPts val="0"/>
              </a:spcBef>
              <a:defRPr sz="4800" b="1">
                <a:solidFill>
                  <a:schemeClr val="bg1"/>
                </a:solidFill>
              </a:defRPr>
            </a:lvl1pPr>
          </a:lstStyle>
          <a:p>
            <a:pPr lvl="0"/>
            <a:r>
              <a:rPr lang="en-US" dirty="0"/>
              <a:t>Title</a:t>
            </a:r>
          </a:p>
          <a:p>
            <a:pPr lvl="0"/>
            <a:r>
              <a:rPr lang="en-US" dirty="0"/>
              <a:t>in English</a:t>
            </a:r>
          </a:p>
        </p:txBody>
      </p:sp>
      <p:pic>
        <p:nvPicPr>
          <p:cNvPr id="24" name="Рисунок 1">
            <a:extLst>
              <a:ext uri="{FF2B5EF4-FFF2-40B4-BE49-F238E27FC236}">
                <a16:creationId xmlns:a16="http://schemas.microsoft.com/office/drawing/2014/main" id="{1521ABF1-451C-4F54-B9A3-99C73346F098}"/>
              </a:ext>
            </a:extLst>
          </p:cNvPr>
          <p:cNvPicPr>
            <a:picLocks noChangeAspect="1"/>
          </p:cNvPicPr>
          <p:nvPr userDrawn="1"/>
        </p:nvPicPr>
        <p:blipFill>
          <a:blip r:embed="rId3"/>
          <a:stretch>
            <a:fillRect/>
          </a:stretch>
        </p:blipFill>
        <p:spPr>
          <a:xfrm>
            <a:off x="10117144" y="5578356"/>
            <a:ext cx="1557240" cy="788001"/>
          </a:xfrm>
          <a:prstGeom prst="rect">
            <a:avLst/>
          </a:prstGeom>
        </p:spPr>
      </p:pic>
    </p:spTree>
    <p:extLst>
      <p:ext uri="{BB962C8B-B14F-4D97-AF65-F5344CB8AC3E}">
        <p14:creationId xmlns:p14="http://schemas.microsoft.com/office/powerpoint/2010/main" val="2991017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Титульный_3">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860F194-19D9-4443-B99E-7AAAF2286AE3}"/>
              </a:ext>
            </a:extLst>
          </p:cNvPr>
          <p:cNvSpPr>
            <a:spLocks noGrp="1"/>
          </p:cNvSpPr>
          <p:nvPr>
            <p:ph type="body" sz="quarter" idx="10" hasCustomPrompt="1"/>
          </p:nvPr>
        </p:nvSpPr>
        <p:spPr>
          <a:xfrm>
            <a:off x="838535" y="728060"/>
            <a:ext cx="7486315" cy="3062890"/>
          </a:xfrm>
          <a:prstGeom prst="rect">
            <a:avLst/>
          </a:prstGeom>
        </p:spPr>
        <p:txBody>
          <a:bodyPr/>
          <a:lstStyle>
            <a:lvl1pPr>
              <a:lnSpc>
                <a:spcPct val="120000"/>
              </a:lnSpc>
              <a:spcBef>
                <a:spcPts val="0"/>
              </a:spcBef>
              <a:defRPr sz="4800" b="1"/>
            </a:lvl1pPr>
          </a:lstStyle>
          <a:p>
            <a:pPr lvl="0"/>
            <a:r>
              <a:rPr lang="ru-RU" dirty="0"/>
              <a:t>Современные </a:t>
            </a:r>
          </a:p>
          <a:p>
            <a:pPr lvl="0"/>
            <a:r>
              <a:rPr lang="ru-RU" dirty="0"/>
              <a:t>технологии</a:t>
            </a:r>
          </a:p>
          <a:p>
            <a:pPr lvl="0"/>
            <a:r>
              <a:rPr lang="ru-RU" dirty="0"/>
              <a:t>мониторинга</a:t>
            </a:r>
            <a:endParaRPr lang="en-US" dirty="0"/>
          </a:p>
        </p:txBody>
      </p:sp>
      <p:pic>
        <p:nvPicPr>
          <p:cNvPr id="8" name="Picture 7">
            <a:extLst>
              <a:ext uri="{FF2B5EF4-FFF2-40B4-BE49-F238E27FC236}">
                <a16:creationId xmlns:a16="http://schemas.microsoft.com/office/drawing/2014/main" id="{2789218C-22D1-4284-A702-08C37E1CEAE1}"/>
              </a:ext>
            </a:extLst>
          </p:cNvPr>
          <p:cNvPicPr>
            <a:picLocks noChangeAspect="1"/>
          </p:cNvPicPr>
          <p:nvPr userDrawn="1"/>
        </p:nvPicPr>
        <p:blipFill>
          <a:blip r:embed="rId3"/>
          <a:stretch>
            <a:fillRect/>
          </a:stretch>
        </p:blipFill>
        <p:spPr>
          <a:xfrm>
            <a:off x="173625" y="5890019"/>
            <a:ext cx="1530894" cy="794356"/>
          </a:xfrm>
          <a:prstGeom prst="rect">
            <a:avLst/>
          </a:prstGeom>
        </p:spPr>
      </p:pic>
    </p:spTree>
    <p:extLst>
      <p:ext uri="{BB962C8B-B14F-4D97-AF65-F5344CB8AC3E}">
        <p14:creationId xmlns:p14="http://schemas.microsoft.com/office/powerpoint/2010/main" val="1495147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Титульный_3(английский)">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757FAC3-889B-47BC-9817-2A56CC79AE3B}"/>
              </a:ext>
            </a:extLst>
          </p:cNvPr>
          <p:cNvSpPr>
            <a:spLocks noGrp="1"/>
          </p:cNvSpPr>
          <p:nvPr>
            <p:ph type="body" sz="quarter" idx="10" hasCustomPrompt="1"/>
          </p:nvPr>
        </p:nvSpPr>
        <p:spPr>
          <a:xfrm>
            <a:off x="838535" y="728060"/>
            <a:ext cx="7581565" cy="1838325"/>
          </a:xfrm>
          <a:prstGeom prst="rect">
            <a:avLst/>
          </a:prstGeom>
        </p:spPr>
        <p:txBody>
          <a:bodyPr/>
          <a:lstStyle>
            <a:lvl1pPr>
              <a:lnSpc>
                <a:spcPct val="120000"/>
              </a:lnSpc>
              <a:spcBef>
                <a:spcPts val="0"/>
              </a:spcBef>
              <a:defRPr sz="4800" b="1"/>
            </a:lvl1pPr>
          </a:lstStyle>
          <a:p>
            <a:pPr lvl="0"/>
            <a:r>
              <a:rPr lang="en-US" dirty="0"/>
              <a:t>Title</a:t>
            </a:r>
          </a:p>
          <a:p>
            <a:pPr lvl="0"/>
            <a:r>
              <a:rPr lang="en-US" dirty="0"/>
              <a:t>in English</a:t>
            </a:r>
          </a:p>
        </p:txBody>
      </p:sp>
      <p:pic>
        <p:nvPicPr>
          <p:cNvPr id="8" name="Picture 7">
            <a:extLst>
              <a:ext uri="{FF2B5EF4-FFF2-40B4-BE49-F238E27FC236}">
                <a16:creationId xmlns:a16="http://schemas.microsoft.com/office/drawing/2014/main" id="{1918CBBF-236F-4C81-8606-77B9F3AE5588}"/>
              </a:ext>
            </a:extLst>
          </p:cNvPr>
          <p:cNvPicPr>
            <a:picLocks noChangeAspect="1"/>
          </p:cNvPicPr>
          <p:nvPr userDrawn="1"/>
        </p:nvPicPr>
        <p:blipFill>
          <a:blip r:embed="rId3"/>
          <a:stretch>
            <a:fillRect/>
          </a:stretch>
        </p:blipFill>
        <p:spPr>
          <a:xfrm>
            <a:off x="970341" y="5410047"/>
            <a:ext cx="1532306" cy="797604"/>
          </a:xfrm>
          <a:prstGeom prst="rect">
            <a:avLst/>
          </a:prstGeom>
        </p:spPr>
      </p:pic>
    </p:spTree>
    <p:extLst>
      <p:ext uri="{BB962C8B-B14F-4D97-AF65-F5344CB8AC3E}">
        <p14:creationId xmlns:p14="http://schemas.microsoft.com/office/powerpoint/2010/main" val="939830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1">
    <p:bg>
      <p:bgPr>
        <a:blipFill dpi="0" rotWithShape="1">
          <a:blip r:embed="rId2" cstate="screen">
            <a:lum/>
            <a:extLst>
              <a:ext uri="{28A0092B-C50C-407E-A947-70E740481C1C}">
                <a14:useLocalDpi xmlns:a14="http://schemas.microsoft.com/office/drawing/2010/main"/>
              </a:ext>
            </a:extLst>
          </a:blip>
          <a:srcRect/>
          <a:stretch>
            <a:fillRect l="6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73F9781-E11D-4C71-AAFF-4446A1A9E604}"/>
              </a:ext>
            </a:extLst>
          </p:cNvPr>
          <p:cNvSpPr>
            <a:spLocks noGrp="1"/>
          </p:cNvSpPr>
          <p:nvPr>
            <p:ph type="body" sz="quarter" idx="11" hasCustomPrompt="1"/>
          </p:nvPr>
        </p:nvSpPr>
        <p:spPr>
          <a:xfrm>
            <a:off x="380999" y="1129467"/>
            <a:ext cx="6670590" cy="3434295"/>
          </a:xfrm>
          <a:prstGeom prst="rect">
            <a:avLst/>
          </a:prstGeom>
        </p:spPr>
        <p:txBody>
          <a:bodyPr/>
          <a:lstStyle>
            <a:lvl1pPr>
              <a:lnSpc>
                <a:spcPct val="120000"/>
              </a:lnSpc>
              <a:spcBef>
                <a:spcPts val="0"/>
              </a:spcBef>
              <a:defRPr b="1"/>
            </a:lvl1pPr>
          </a:lstStyle>
          <a:p>
            <a:pPr lvl="0"/>
            <a:r>
              <a:rPr lang="ru-RU" dirty="0"/>
              <a:t>Компания «СТМ» обеспечивает полный цикл разработки и внедрения информационных систем. Мы успели зарекомендовать себя как успешный разработчик высококачественного ПО и надежный поставщик услуг в сфере телекоммуникаций. </a:t>
            </a:r>
          </a:p>
        </p:txBody>
      </p:sp>
      <p:sp>
        <p:nvSpPr>
          <p:cNvPr id="13" name="Title 12">
            <a:extLst>
              <a:ext uri="{FF2B5EF4-FFF2-40B4-BE49-F238E27FC236}">
                <a16:creationId xmlns:a16="http://schemas.microsoft.com/office/drawing/2014/main" id="{8F514AE0-3727-4F08-A526-E3F5123F3440}"/>
              </a:ext>
            </a:extLst>
          </p:cNvPr>
          <p:cNvSpPr>
            <a:spLocks noGrp="1"/>
          </p:cNvSpPr>
          <p:nvPr>
            <p:ph type="title" hasCustomPrompt="1"/>
          </p:nvPr>
        </p:nvSpPr>
        <p:spPr>
          <a:xfrm>
            <a:off x="380999" y="270097"/>
            <a:ext cx="9067801" cy="606203"/>
          </a:xfrm>
          <a:prstGeom prst="rect">
            <a:avLst/>
          </a:prstGeom>
        </p:spPr>
        <p:txBody>
          <a:bodyPr/>
          <a:lstStyle>
            <a:lvl1pPr>
              <a:lnSpc>
                <a:spcPct val="100000"/>
              </a:lnSpc>
              <a:spcBef>
                <a:spcPts val="500"/>
              </a:spcBef>
              <a:spcAft>
                <a:spcPts val="500"/>
              </a:spcAft>
              <a:defRPr/>
            </a:lvl1pPr>
          </a:lstStyle>
          <a:p>
            <a:pPr lvl="0"/>
            <a:r>
              <a:rPr lang="ru-RU" dirty="0"/>
              <a:t>Компетенции</a:t>
            </a:r>
            <a:endParaRPr lang="en-US" dirty="0"/>
          </a:p>
        </p:txBody>
      </p:sp>
    </p:spTree>
    <p:extLst>
      <p:ext uri="{BB962C8B-B14F-4D97-AF65-F5344CB8AC3E}">
        <p14:creationId xmlns:p14="http://schemas.microsoft.com/office/powerpoint/2010/main" val="334070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0"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274542"/>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 id="2147483712" r:id="rId24"/>
    <p:sldLayoutId id="2147483713" r:id="rId25"/>
    <p:sldLayoutId id="2147483714" r:id="rId26"/>
    <p:sldLayoutId id="2147483715" r:id="rId27"/>
    <p:sldLayoutId id="2147483716" r:id="rId28"/>
  </p:sldLayoutIdLst>
  <p:txStyles>
    <p:titleStyle>
      <a:lvl1pPr algn="l" defTabSz="914400" rtl="0" eaLnBrk="1" latinLnBrk="0" hangingPunct="1">
        <a:lnSpc>
          <a:spcPct val="100000"/>
        </a:lnSpc>
        <a:spcBef>
          <a:spcPts val="500"/>
        </a:spcBef>
        <a:spcAft>
          <a:spcPts val="500"/>
        </a:spcAft>
        <a:buNone/>
        <a:defRPr sz="3200" b="1" kern="1200">
          <a:solidFill>
            <a:schemeClr val="tx1"/>
          </a:solidFill>
          <a:latin typeface="Verdana" panose="020B0604030504040204" pitchFamily="34" charset="0"/>
          <a:ea typeface="Verdana" panose="020B0604030504040204" pitchFamily="34" charset="0"/>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sz="3600" u="sng" dirty="0">
                <a:solidFill>
                  <a:srgbClr val="7030A0"/>
                </a:solidFill>
                <a:latin typeface="+mn-lt"/>
                <a:cs typeface="Times New Roman" panose="02020603050405020304" pitchFamily="18" charset="0"/>
              </a:rPr>
              <a:t>Лекция №9</a:t>
            </a:r>
          </a:p>
        </p:txBody>
      </p:sp>
      <p:sp>
        <p:nvSpPr>
          <p:cNvPr id="162" name="Text Box 10">
            <a:extLst>
              <a:ext uri="{FF2B5EF4-FFF2-40B4-BE49-F238E27FC236}">
                <a16:creationId xmlns:a16="http://schemas.microsoft.com/office/drawing/2014/main" id="{5221A122-EF0E-4F58-A6AB-B83FEDB3E1BE}"/>
              </a:ext>
            </a:extLst>
          </p:cNvPr>
          <p:cNvSpPr txBox="1">
            <a:spLocks noChangeArrowheads="1"/>
          </p:cNvSpPr>
          <p:nvPr/>
        </p:nvSpPr>
        <p:spPr bwMode="auto">
          <a:xfrm>
            <a:off x="330740" y="988321"/>
            <a:ext cx="11478640"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ctr" eaLnBrk="1" hangingPunct="1">
              <a:spcBef>
                <a:spcPct val="0"/>
              </a:spcBef>
              <a:spcAft>
                <a:spcPts val="600"/>
              </a:spcAft>
              <a:buFontTx/>
              <a:buNone/>
            </a:pPr>
            <a:r>
              <a:rPr lang="ru-RU" altLang="ru-RU" sz="3200" b="1" dirty="0">
                <a:solidFill>
                  <a:srgbClr val="002060"/>
                </a:solidFill>
                <a:latin typeface="+mn-lt"/>
              </a:rPr>
              <a:t>Параллельное программирование</a:t>
            </a:r>
            <a:r>
              <a:rPr lang="en-US" altLang="ru-RU" sz="3200" b="1" dirty="0">
                <a:solidFill>
                  <a:srgbClr val="002060"/>
                </a:solidFill>
                <a:latin typeface="+mn-lt"/>
              </a:rPr>
              <a:t> </a:t>
            </a:r>
          </a:p>
          <a:p>
            <a:pPr marL="360000" indent="-360000" algn="just" eaLnBrk="1" hangingPunct="1">
              <a:spcBef>
                <a:spcPct val="0"/>
              </a:spcBef>
            </a:pPr>
            <a:r>
              <a:rPr lang="ru-RU" altLang="ru-RU" sz="2800" dirty="0">
                <a:solidFill>
                  <a:srgbClr val="002060"/>
                </a:solidFill>
                <a:latin typeface="+mn-lt"/>
              </a:rPr>
              <a:t>Процессы и потоки</a:t>
            </a:r>
          </a:p>
          <a:p>
            <a:pPr marL="360000" indent="-360000" algn="just" eaLnBrk="1" hangingPunct="1">
              <a:spcBef>
                <a:spcPct val="0"/>
              </a:spcBef>
            </a:pPr>
            <a:r>
              <a:rPr lang="ru-RU" altLang="ru-RU" sz="2800" dirty="0">
                <a:solidFill>
                  <a:srgbClr val="002060"/>
                </a:solidFill>
                <a:latin typeface="+mn-lt"/>
              </a:rPr>
              <a:t>Модуль threading</a:t>
            </a:r>
          </a:p>
          <a:p>
            <a:pPr marL="360000" indent="-360000" algn="just" eaLnBrk="1" hangingPunct="1">
              <a:spcBef>
                <a:spcPct val="0"/>
              </a:spcBef>
            </a:pPr>
            <a:r>
              <a:rPr lang="ru-RU" altLang="ru-RU" sz="2800" dirty="0">
                <a:solidFill>
                  <a:srgbClr val="002060"/>
                </a:solidFill>
                <a:latin typeface="+mn-lt"/>
              </a:rPr>
              <a:t>Межпоточное взаимодействие</a:t>
            </a:r>
          </a:p>
          <a:p>
            <a:pPr marL="360000" indent="-360000" algn="just" eaLnBrk="1" hangingPunct="1">
              <a:spcBef>
                <a:spcPct val="0"/>
              </a:spcBef>
            </a:pPr>
            <a:r>
              <a:rPr lang="ru-RU" altLang="ru-RU" sz="2800" dirty="0">
                <a:solidFill>
                  <a:srgbClr val="002060"/>
                </a:solidFill>
                <a:latin typeface="+mn-lt"/>
              </a:rPr>
              <a:t>Объекты синхронизации</a:t>
            </a:r>
          </a:p>
          <a:p>
            <a:pPr marL="360000" indent="-360000" algn="just" eaLnBrk="1" hangingPunct="1">
              <a:spcBef>
                <a:spcPct val="0"/>
              </a:spcBef>
            </a:pPr>
            <a:r>
              <a:rPr lang="ru-RU" altLang="ru-RU" sz="2800" dirty="0">
                <a:solidFill>
                  <a:srgbClr val="002060"/>
                </a:solidFill>
                <a:latin typeface="+mn-lt"/>
              </a:rPr>
              <a:t>Потокобезопасная очередь</a:t>
            </a:r>
          </a:p>
          <a:p>
            <a:pPr marL="360000" indent="-360000" algn="just" eaLnBrk="1" hangingPunct="1">
              <a:spcBef>
                <a:spcPct val="0"/>
              </a:spcBef>
            </a:pPr>
            <a:r>
              <a:rPr lang="ru-RU" altLang="ru-RU" sz="2800" dirty="0">
                <a:solidFill>
                  <a:srgbClr val="002060"/>
                </a:solidFill>
                <a:latin typeface="+mn-lt"/>
              </a:rPr>
              <a:t>GIL – Global Interpreter Lock</a:t>
            </a:r>
          </a:p>
          <a:p>
            <a:pPr marL="360000" indent="-360000" algn="just" eaLnBrk="1" hangingPunct="1">
              <a:spcBef>
                <a:spcPct val="0"/>
              </a:spcBef>
            </a:pPr>
            <a:r>
              <a:rPr lang="ru-RU" altLang="ru-RU" sz="2800" dirty="0">
                <a:solidFill>
                  <a:srgbClr val="002060"/>
                </a:solidFill>
                <a:latin typeface="+mn-lt"/>
              </a:rPr>
              <a:t>Green threads</a:t>
            </a:r>
          </a:p>
          <a:p>
            <a:pPr marL="360000" indent="-360000" algn="just" eaLnBrk="1" hangingPunct="1">
              <a:spcBef>
                <a:spcPct val="0"/>
              </a:spcBef>
            </a:pPr>
            <a:r>
              <a:rPr lang="ru-RU" altLang="ru-RU" sz="2800" dirty="0">
                <a:solidFill>
                  <a:srgbClr val="002060"/>
                </a:solidFill>
                <a:latin typeface="+mn-lt"/>
              </a:rPr>
              <a:t>Asyncio</a:t>
            </a:r>
          </a:p>
          <a:p>
            <a:pPr marL="360000" indent="-360000" algn="just" eaLnBrk="1" hangingPunct="1">
              <a:spcBef>
                <a:spcPct val="0"/>
              </a:spcBef>
            </a:pPr>
            <a:r>
              <a:rPr lang="ru-RU" altLang="ru-RU" sz="2800" dirty="0">
                <a:solidFill>
                  <a:srgbClr val="002060"/>
                </a:solidFill>
                <a:latin typeface="+mn-lt"/>
              </a:rPr>
              <a:t>Модуль </a:t>
            </a:r>
            <a:r>
              <a:rPr lang="en-US" altLang="ru-RU" sz="2800" dirty="0">
                <a:solidFill>
                  <a:srgbClr val="002060"/>
                </a:solidFill>
                <a:latin typeface="+mn-lt"/>
              </a:rPr>
              <a:t>multiprocessing</a:t>
            </a:r>
            <a:endParaRPr lang="ru-RU" altLang="ru-RU" sz="2800" dirty="0">
              <a:solidFill>
                <a:srgbClr val="002060"/>
              </a:solidFill>
              <a:latin typeface="+mn-lt"/>
            </a:endParaRPr>
          </a:p>
          <a:p>
            <a:pPr marL="360000" indent="-360000" algn="just" eaLnBrk="1" hangingPunct="1">
              <a:spcBef>
                <a:spcPct val="0"/>
              </a:spcBef>
            </a:pPr>
            <a:r>
              <a:rPr lang="ru-RU" altLang="ru-RU" sz="2800" dirty="0">
                <a:solidFill>
                  <a:srgbClr val="002060"/>
                </a:solidFill>
                <a:latin typeface="+mn-lt"/>
              </a:rPr>
              <a:t>Межпроцессное взаимодействие</a:t>
            </a:r>
          </a:p>
          <a:p>
            <a:pPr marL="360000" indent="-360000" algn="just" eaLnBrk="1" hangingPunct="1">
              <a:spcBef>
                <a:spcPct val="0"/>
              </a:spcBef>
            </a:pPr>
            <a:r>
              <a:rPr lang="ru-RU" altLang="ru-RU" sz="2800" dirty="0">
                <a:solidFill>
                  <a:srgbClr val="002060"/>
                </a:solidFill>
                <a:latin typeface="+mn-lt"/>
              </a:rPr>
              <a:t>Создание пула процессов</a:t>
            </a:r>
          </a:p>
        </p:txBody>
      </p:sp>
    </p:spTree>
    <p:extLst>
      <p:ext uri="{BB962C8B-B14F-4D97-AF65-F5344CB8AC3E}">
        <p14:creationId xmlns:p14="http://schemas.microsoft.com/office/powerpoint/2010/main" val="1125171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Многопоточность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В результате мы получаем, что несмотря на то, что суммарное время выполнения функции compute при каждом вызове такое же, как и в примере без многопоточности (16 секунд), время выполнения всей программы равно всего 5 секундам. Т.е. не сумме времен всех вызовов функции compute, а только максимальному времени выполнения этой функции. Таким образом, с применением многопоточности наша программа работает более чем в 3 раза быстрее.</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№4. Затрачено 1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№1. Затрачено 3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№3. Затрачено 3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№0. Затрачено 4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№2. Затрачено 5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Общее время вычислений в секундах: 5</a:t>
            </a: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p:txBody>
      </p:sp>
    </p:spTree>
    <p:extLst>
      <p:ext uri="{BB962C8B-B14F-4D97-AF65-F5344CB8AC3E}">
        <p14:creationId xmlns:p14="http://schemas.microsoft.com/office/powerpoint/2010/main" val="2602688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Многопоточность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При работе с потоками обязательные следующие операции:</a:t>
            </a:r>
          </a:p>
          <a:p>
            <a:pPr marL="360000" indent="-360000" algn="just" eaLnBrk="0" fontAlgn="base" hangingPunct="0">
              <a:spcBef>
                <a:spcPts val="600"/>
              </a:spcBef>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создание потока</a:t>
            </a:r>
          </a:p>
          <a:p>
            <a:pPr marL="360000" indent="-360000" algn="just" eaLnBrk="0" fontAlgn="base" hangingPunct="0">
              <a:spcBef>
                <a:spcPts val="600"/>
              </a:spcBef>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старт потока</a:t>
            </a:r>
          </a:p>
          <a:p>
            <a:pPr marL="360000" indent="-360000" algn="just" eaLnBrk="0" fontAlgn="base" hangingPunct="0">
              <a:spcBef>
                <a:spcPts val="600"/>
              </a:spcBef>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ожидание завершения потока</a:t>
            </a:r>
          </a:p>
          <a:p>
            <a:pPr marL="0" marR="0" lvl="0" indent="0" algn="just" defTabSz="914400" rtl="0" eaLnBrk="0" fontAlgn="base" latinLnBrk="0" hangingPunct="0">
              <a:lnSpc>
                <a:spcPct val="100000"/>
              </a:lnSpc>
              <a:spcBef>
                <a:spcPts val="60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Изначально у каждой программы есть один поток - он же "главный". Этот поток создается операционной системой при запуске процесса. С точки зрения программиста он почти не отличается от созданных вручную. Практически же существуют некоторые особенности, например</a:t>
            </a:r>
            <a:r>
              <a:rPr kumimoji="0" lang="en-US" sz="2000" b="0" i="0" u="none" strike="noStrike" kern="1200" cap="none" spc="0" normalizeH="0" baseline="0" noProof="0" dirty="0">
                <a:ln>
                  <a:noFill/>
                </a:ln>
                <a:solidFill>
                  <a:srgbClr val="002060"/>
                </a:solidFill>
                <a:effectLst/>
                <a:uLnTx/>
                <a:uFillTx/>
                <a:latin typeface="+mn-lt"/>
                <a:ea typeface="+mn-ea"/>
                <a:cs typeface="+mn-cs"/>
              </a:rPr>
              <a:t>,</a:t>
            </a:r>
            <a:r>
              <a:rPr kumimoji="0" lang="ru-RU" sz="2000" b="0" i="0" u="none" strike="noStrike" kern="1200" cap="none" spc="0" normalizeH="0" baseline="0" noProof="0" dirty="0">
                <a:ln>
                  <a:noFill/>
                </a:ln>
                <a:solidFill>
                  <a:srgbClr val="002060"/>
                </a:solidFill>
                <a:effectLst/>
                <a:uLnTx/>
                <a:uFillTx/>
                <a:latin typeface="+mn-lt"/>
                <a:ea typeface="+mn-ea"/>
                <a:cs typeface="+mn-cs"/>
              </a:rPr>
              <a:t> именно этот поток реагирует на системные прерывания (например, нажатие </a:t>
            </a:r>
            <a:r>
              <a:rPr kumimoji="0" lang="en-US" sz="2000" b="0" i="0" u="none" strike="noStrike" kern="1200" cap="none" spc="0" normalizeH="0" baseline="0" noProof="0" dirty="0">
                <a:ln>
                  <a:noFill/>
                </a:ln>
                <a:solidFill>
                  <a:srgbClr val="002060"/>
                </a:solidFill>
                <a:effectLst/>
                <a:uLnTx/>
                <a:uFillTx/>
                <a:latin typeface="+mn-lt"/>
                <a:ea typeface="+mn-ea"/>
                <a:cs typeface="+mn-cs"/>
              </a:rPr>
              <a:t>Ctrl+C</a:t>
            </a:r>
            <a:r>
              <a:rPr kumimoji="0" lang="ru-RU" sz="2000" b="0" i="0" u="none" strike="noStrike" kern="1200" cap="none" spc="0" normalizeH="0" baseline="0" noProof="0" dirty="0">
                <a:ln>
                  <a:noFill/>
                </a:ln>
                <a:solidFill>
                  <a:srgbClr val="002060"/>
                </a:solidFill>
                <a:effectLst/>
                <a:uLnTx/>
                <a:uFillTx/>
                <a:latin typeface="+mn-lt"/>
                <a:ea typeface="+mn-ea"/>
                <a:cs typeface="+mn-cs"/>
              </a:rPr>
              <a:t>)</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и пока выполняется "неглавный" поток, программа не будет на них реагировать.</a:t>
            </a: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p:txBody>
      </p:sp>
    </p:spTree>
    <p:extLst>
      <p:ext uri="{BB962C8B-B14F-4D97-AF65-F5344CB8AC3E}">
        <p14:creationId xmlns:p14="http://schemas.microsoft.com/office/powerpoint/2010/main" val="3725373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threading</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Как уже было сказано ранее, для организации многопоточности в Python используется модуль threading. Существует два способа создания потоков с использованием этого модуля: передачей исполняемой функции в конструктор и наследованием.</a:t>
            </a:r>
          </a:p>
          <a:p>
            <a:pPr>
              <a:buNone/>
            </a:pPr>
            <a:endParaRPr lang="ru-RU" sz="1400" dirty="0">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Первый вариант:</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do something</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kwargs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name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имя потока. Ни на что не влияет, но может быть полезно при отладке.</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target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точка входа</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(любой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callable object</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функция, связанный метод класса).</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args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позиционные аргументы.</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kwargs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именованные аргументы.</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4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400" dirty="0">
              <a:solidFill>
                <a:srgbClr val="000000"/>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ru-RU" sz="2000" dirty="0">
                <a:solidFill>
                  <a:srgbClr val="002060"/>
                </a:solidFill>
                <a:effectLst/>
                <a:latin typeface="Calibri" panose="020F0502020204030204"/>
              </a:rPr>
              <a:t>Поток с именем 'th1' будет создан, но не запущен. После запуска будет вызвана функция f с параметрами a=1, b=2, c=3. Все аргументы могут быть опущены.</a:t>
            </a:r>
          </a:p>
        </p:txBody>
      </p:sp>
    </p:spTree>
    <p:extLst>
      <p:ext uri="{BB962C8B-B14F-4D97-AF65-F5344CB8AC3E}">
        <p14:creationId xmlns:p14="http://schemas.microsoft.com/office/powerpoint/2010/main" val="1928173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threading</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Второй вариант:</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__init__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__init__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run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do something, using self.a, self.b, self.c</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Результат практически тот же самый, но в новом потоке будет запущен метод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run.</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MyThread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3624866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threading</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После того, как поток создан, его нужно запустить. В обоих случаях это делается через вызов:</a:t>
            </a:r>
          </a:p>
          <a:p>
            <a:pPr algn="just" eaLnBrk="1" hangingPunct="1">
              <a:spcBef>
                <a:spcPct val="0"/>
              </a:spcBef>
              <a:buFontTx/>
              <a:buNone/>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a:buNone/>
            </a:pPr>
            <a:r>
              <a:rPr lang="en-US" sz="1400" dirty="0">
                <a:solidFill>
                  <a:srgbClr val="000000"/>
                </a:solidFill>
                <a:effectLst/>
                <a:latin typeface="Courier New" panose="02070309020205020404" pitchFamily="49" charset="0"/>
                <a:cs typeface="Courier New" panose="02070309020205020404" pitchFamily="49" charset="0"/>
              </a:rPr>
              <a:t>th.start()</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400" dirty="0">
              <a:solidFill>
                <a:srgbClr val="000000"/>
              </a:solidFill>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ru-RU" sz="2000" dirty="0">
                <a:solidFill>
                  <a:srgbClr val="002060"/>
                </a:solidFill>
                <a:latin typeface="+mn-lt"/>
              </a:rPr>
              <a:t>Любой поток рано или поздно нужно завершить. Делается это простым выходом из функции потока. Не существует ПРАВИЛЬНОГО способа завершить поток снаружи. Это — принципиальное ограничение. Т.е. если вы хотите завершить поток из другого — просигнализируйте ему о своей просьбе (выставив флаг-переменную, например). Поэтому после сигнала о завершении нужно дождаться, когда поток реально закончит свою работу. Делается это так:</a:t>
            </a: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sz="2000" dirty="0">
              <a:solidFill>
                <a:srgbClr val="002060"/>
              </a:solidFill>
              <a:latin typeface="Calibri" panose="020F0502020204030204"/>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th.join()</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dirty="0">
              <a:solidFill>
                <a:srgbClr val="000000"/>
              </a:solidFill>
              <a:latin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ru-RU" sz="2000" dirty="0">
                <a:solidFill>
                  <a:srgbClr val="002060"/>
                </a:solidFill>
                <a:latin typeface="+mn-lt"/>
              </a:rPr>
              <a:t>Метод join приостановит выполнение потока, вызвавшего его, и будет ждать когда поток th завершит свое выполнение. Зачастую поток, стартовавший th, его же и ждет, но бывают и исключения.</a:t>
            </a: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ru-RU" sz="2000" dirty="0">
                <a:solidFill>
                  <a:srgbClr val="002060"/>
                </a:solidFill>
                <a:latin typeface="+mn-lt"/>
              </a:rPr>
              <a:t>Резюмируя информацию по потокам:</a:t>
            </a:r>
          </a:p>
          <a:p>
            <a:pPr marL="360000" indent="-360000" algn="just" eaLnBrk="0" fontAlgn="base" hangingPunct="0">
              <a:spcBef>
                <a:spcPct val="0"/>
              </a:spcBef>
              <a:spcAft>
                <a:spcPct val="0"/>
              </a:spcAft>
              <a:defRPr/>
            </a:pPr>
            <a:r>
              <a:rPr lang="ru-RU" sz="2000" dirty="0">
                <a:solidFill>
                  <a:srgbClr val="002060"/>
                </a:solidFill>
                <a:latin typeface="+mn-lt"/>
              </a:rPr>
              <a:t>Потоки можно создавать и запускать.</a:t>
            </a:r>
          </a:p>
          <a:p>
            <a:pPr marL="360000" indent="-360000" algn="just" eaLnBrk="0" fontAlgn="base" hangingPunct="0">
              <a:spcBef>
                <a:spcPct val="0"/>
              </a:spcBef>
              <a:spcAft>
                <a:spcPct val="0"/>
              </a:spcAft>
              <a:defRPr/>
            </a:pPr>
            <a:r>
              <a:rPr lang="ru-RU" sz="2000" dirty="0">
                <a:solidFill>
                  <a:srgbClr val="002060"/>
                </a:solidFill>
                <a:latin typeface="+mn-lt"/>
              </a:rPr>
              <a:t>Можно просить их закончить свою работу, но нельзя останавливать принудительно.</a:t>
            </a:r>
          </a:p>
          <a:p>
            <a:pPr marL="360000" indent="-360000" algn="just" eaLnBrk="0" fontAlgn="base" hangingPunct="0">
              <a:spcBef>
                <a:spcPct val="0"/>
              </a:spcBef>
              <a:spcAft>
                <a:spcPct val="0"/>
              </a:spcAft>
              <a:defRPr/>
            </a:pPr>
            <a:r>
              <a:rPr lang="ru-RU" sz="2000" dirty="0">
                <a:solidFill>
                  <a:srgbClr val="002060"/>
                </a:solidFill>
                <a:latin typeface="+mn-lt"/>
              </a:rPr>
              <a:t>Завершения потока нужно дожидаться.</a:t>
            </a: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288394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Межпоточное взаимодействие</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Основная проблема многопоточного программирования – разделение ресурсов. Потоки должны взаимодействовать между собой, или, другими словами, изменять состояние разделяемых между ними объектов. Несколько потоков могут пытаться изменить один объект одновременно, и результат будет непредсказуем. Объекты могут быть сложными… К примеру, запись в объект "пользователь" фамилии одним потоком, а имени другим может привести к неожиданному результату (например, фамилия перетрет имя, или наоборот). Существуют и более разрушительные примеры.</a:t>
            </a:r>
          </a:p>
          <a:p>
            <a:pPr algn="just" eaLnBrk="1" hangingPunct="1">
              <a:spcBef>
                <a:spcPct val="0"/>
              </a:spcBef>
              <a:buFontTx/>
              <a:buNone/>
            </a:pPr>
            <a:r>
              <a:rPr lang="ru-RU" sz="2000" dirty="0">
                <a:solidFill>
                  <a:srgbClr val="002060"/>
                </a:solidFill>
                <a:latin typeface="+mn-lt"/>
              </a:rPr>
              <a:t>Предположим, что есть два потока, имеющих доступ к общему списку. Первый поток может делать итерацию по этому списку:</a:t>
            </a: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sz="1200" dirty="0">
              <a:solidFill>
                <a:srgbClr val="002060"/>
              </a:solidFill>
              <a:latin typeface="Calibri" panose="020F0502020204030204"/>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my_list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dirty="0">
              <a:solidFill>
                <a:srgbClr val="000000"/>
              </a:solidFill>
              <a:latin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ru-RU" sz="2000" dirty="0">
                <a:solidFill>
                  <a:srgbClr val="002060"/>
                </a:solidFill>
                <a:latin typeface="+mn-lt"/>
              </a:rPr>
              <a:t>а второй в этот момент начнет удалять значения из этого списка. Тут может произойти все что угодно: программа может упасть, или мы просто получим неверные данные.</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609195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Межпоточное взаимодействие</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С этой точки зрения все объекты (переменные) разделяются на:</a:t>
            </a:r>
          </a:p>
          <a:p>
            <a:pPr marL="360000" indent="-360000" algn="just">
              <a:spcBef>
                <a:spcPts val="600"/>
              </a:spcBef>
            </a:pPr>
            <a:r>
              <a:rPr lang="ru-RU" sz="2000" dirty="0">
                <a:solidFill>
                  <a:srgbClr val="002060"/>
                </a:solidFill>
                <a:latin typeface="+mn-lt"/>
              </a:rPr>
              <a:t>Неизменяемые. Если объект никто не меняет, то синхронизация доступа ему не нужна. К сожалению, таких не очень много.</a:t>
            </a:r>
          </a:p>
          <a:p>
            <a:pPr marL="360000" indent="-360000" algn="just">
              <a:spcBef>
                <a:spcPts val="600"/>
              </a:spcBef>
            </a:pPr>
            <a:r>
              <a:rPr lang="ru-RU" sz="2000" dirty="0">
                <a:solidFill>
                  <a:srgbClr val="002060"/>
                </a:solidFill>
                <a:latin typeface="+mn-lt"/>
              </a:rPr>
              <a:t>Локальные. Если объект не виден остальным потокам, то доступ к нему синхронизировать тоже не требуется.</a:t>
            </a:r>
          </a:p>
          <a:p>
            <a:pPr marL="360000" indent="-360000" algn="just">
              <a:spcBef>
                <a:spcPts val="600"/>
              </a:spcBef>
            </a:pPr>
            <a:r>
              <a:rPr lang="ru-RU" sz="2000" dirty="0">
                <a:solidFill>
                  <a:srgbClr val="002060"/>
                </a:solidFill>
                <a:latin typeface="+mn-lt"/>
              </a:rPr>
              <a:t>Разделяемые и изменяемые. Синхронизация необходима.</a:t>
            </a:r>
          </a:p>
          <a:p>
            <a:pPr algn="just" eaLnBrk="1" hangingPunct="1">
              <a:spcBef>
                <a:spcPts val="600"/>
              </a:spcBef>
              <a:buFontTx/>
              <a:buNone/>
            </a:pPr>
            <a:r>
              <a:rPr lang="ru-RU" sz="2000" dirty="0">
                <a:solidFill>
                  <a:srgbClr val="002060"/>
                </a:solidFill>
                <a:latin typeface="+mn-lt"/>
              </a:rPr>
              <a:t>Синхронизация доступа к объектам осуществляется с помощью объектов синхронизации. Рассмотрим основные из них.</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2500444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Объекты синхронизации: блокировки (мьютексы)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Простейший объект синхронизации — блокировка (мьютекс):</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Point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__init__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_mutex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_x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_y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with</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_mutex</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_x</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set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with</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_mutex</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_x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_x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y</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877251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Объекты синхронизации: блокировки (мьютексы)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Работает все это так: </a:t>
            </a:r>
          </a:p>
          <a:p>
            <a:pPr marL="342900" indent="-342900" algn="just" eaLnBrk="1" hangingPunct="1">
              <a:spcBef>
                <a:spcPct val="0"/>
              </a:spcBef>
              <a:buFontTx/>
              <a:buChar char="-"/>
            </a:pPr>
            <a:r>
              <a:rPr lang="ru-RU" sz="2000" dirty="0">
                <a:solidFill>
                  <a:srgbClr val="002060"/>
                </a:solidFill>
                <a:latin typeface="+mn-lt"/>
              </a:rPr>
              <a:t>при вызове метода захватываем мьютекс через </a:t>
            </a:r>
            <a:r>
              <a:rPr lang="ru-RU" sz="2000" b="1" dirty="0">
                <a:solidFill>
                  <a:srgbClr val="002060"/>
                </a:solidFill>
                <a:latin typeface="+mn-lt"/>
              </a:rPr>
              <a:t>with self._mutex:</a:t>
            </a:r>
            <a:r>
              <a:rPr lang="ru-RU" sz="2000" dirty="0">
                <a:solidFill>
                  <a:srgbClr val="002060"/>
                </a:solidFill>
                <a:latin typeface="+mn-lt"/>
              </a:rPr>
              <a:t> </a:t>
            </a:r>
          </a:p>
          <a:p>
            <a:pPr marL="342900" indent="-342900" algn="just" eaLnBrk="1" hangingPunct="1">
              <a:spcBef>
                <a:spcPct val="0"/>
              </a:spcBef>
              <a:buFontTx/>
              <a:buChar char="-"/>
            </a:pPr>
            <a:r>
              <a:rPr lang="ru-RU" sz="2000" dirty="0">
                <a:solidFill>
                  <a:srgbClr val="002060"/>
                </a:solidFill>
                <a:latin typeface="+mn-lt"/>
              </a:rPr>
              <a:t>весь код внутри </a:t>
            </a:r>
            <a:r>
              <a:rPr lang="ru-RU" sz="2000" b="1" dirty="0">
                <a:solidFill>
                  <a:srgbClr val="002060"/>
                </a:solidFill>
                <a:latin typeface="+mn-lt"/>
              </a:rPr>
              <a:t>with</a:t>
            </a:r>
            <a:r>
              <a:rPr lang="ru-RU" sz="2000" dirty="0">
                <a:solidFill>
                  <a:srgbClr val="002060"/>
                </a:solidFill>
                <a:latin typeface="+mn-lt"/>
              </a:rPr>
              <a:t> блока будет выполнятся только в одном потоке. </a:t>
            </a:r>
          </a:p>
          <a:p>
            <a:pPr algn="just" eaLnBrk="1" hangingPunct="1">
              <a:spcBef>
                <a:spcPct val="0"/>
              </a:spcBef>
              <a:buNone/>
            </a:pPr>
            <a:r>
              <a:rPr lang="ru-RU" sz="2000" dirty="0">
                <a:solidFill>
                  <a:srgbClr val="002060"/>
                </a:solidFill>
                <a:latin typeface="+mn-lt"/>
              </a:rPr>
              <a:t>Другими словами, если два разных потока вызовут </a:t>
            </a:r>
            <a:r>
              <a:rPr lang="ru-RU" sz="2000" b="1" dirty="0">
                <a:solidFill>
                  <a:srgbClr val="002060"/>
                </a:solidFill>
                <a:latin typeface="+mn-lt"/>
              </a:rPr>
              <a:t>.get()</a:t>
            </a:r>
            <a:r>
              <a:rPr lang="ru-RU" sz="2000" dirty="0">
                <a:solidFill>
                  <a:srgbClr val="002060"/>
                </a:solidFill>
                <a:latin typeface="+mn-lt"/>
              </a:rPr>
              <a:t>, то пока первый поток не выйдет из блока, второй будет его ждать — и только потом продолжит выполнение.</a:t>
            </a:r>
          </a:p>
          <a:p>
            <a:pPr algn="just" eaLnBrk="1" hangingPunct="1">
              <a:spcBef>
                <a:spcPct val="0"/>
              </a:spcBef>
              <a:buFontTx/>
              <a:buNone/>
            </a:pPr>
            <a:r>
              <a:rPr lang="ru-RU" sz="2000" dirty="0">
                <a:solidFill>
                  <a:srgbClr val="002060"/>
                </a:solidFill>
                <a:latin typeface="+mn-lt"/>
              </a:rPr>
              <a:t>Зачем это все нужно? Координаты нужно менять одновременно - ведь точка это цельный объект. Если позволить одному потоку поменять x, а другой в это же время изменит y, логика алгоритма может оказаться нарушенной.</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1982564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Объекты синхронизации: блокировки (мьютексы)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Показанный в примере класс RLock (reentrant lock) — вариант простого мьютекса, с которым поток блокируется только в том случае, если мьютекс захвачен другим потоком, в то время как с обычным мьютексом (класс Lock) может заблокироваться и сам поток, захвативший этот мьютекс, если он попытается захватить тот же самый мьютекс повторно.</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acquire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acquire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вызов заблокирует выполнение</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release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мы никогда не дойдем до этой строчки</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acquire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acquire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вызов не заблокирует выполнение</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последующий код будет выполнятся</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804733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Общая информация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С появлением многоядерных процессоров стала общеупотребительной практика распространять нагрузку на все доступные ядра. Существует два основных подхода в распределении нагрузки: использование процессов и потоков. Процессы и потоки связаны друг с другом, но при этом имеют существенные различия. Вы представляете, что такое поток и процесс?</a:t>
            </a:r>
            <a:endParaRPr 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751407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Объекты синхронизации: семафоры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Семафоры — более сложный механизм блокировок. Здесь используется уже не флаг с двумя состояниями, а счетчик. Когда число потоков, захвативших семафор, достигает заданного значения, семафор блокирует выполнение всех последующих потоков, пытающихся захватить этот семафор.</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semaphore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BoundedSemaphore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semaphore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acquire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уменьшает счетчик</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доступ к общему ресурсу</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semaphore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release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увеличивает счетчик</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ru-RU" sz="2000" dirty="0">
                <a:solidFill>
                  <a:srgbClr val="002060"/>
                </a:solidFill>
                <a:latin typeface="+mn-lt"/>
              </a:rPr>
              <a:t>Обычно семафоры используются чтобы лимитировать доступ к ограниченному ресурсу, не требующему исключительного владения, например, к сетевым подключениям или серверу баз данных. Инициализируем семафор максимальным числом потоков, которые должны иметь доступ к ресурсу, и внутренняя реализация семафора позаботится обо всем остальном.</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859434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Объекты синхронизации: события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Событие (Event) — простейший объект синхронизации, обеспечивающий работу с флагом состояния. Поток может ожидать установки этого флага, или устанавливать и сбрасывать его самостоятельно, а также проверять, не установлен ли флаг, перед тем как начать ожидать его установления.</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event </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Event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изначально флаг установлен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is_set() == True</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event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установка флага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is_set() == True</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 серверном потоке</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event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clear</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сброс флага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is_set() == False</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 серверном потоке</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event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wait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ожидание флага (пока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is_set()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False</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 клиентском потоке</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event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is_s</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проверяем, установлен ли флаг, прежде чем ожидать</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ru-RU" sz="2000" dirty="0">
                <a:solidFill>
                  <a:srgbClr val="002060"/>
                </a:solidFill>
                <a:latin typeface="+mn-lt"/>
              </a:rPr>
              <a:t>Если флаг установлен, метод wait ничего не сделает. Если флаг сброшен, wait заблокирует выполнение потока до тех пор, пока флаг вновь не будет установлен (другим потоком). Любое количество потоков могут ожидать одно и то же событие одновременно.</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4058690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Объекты синхронизации: условные переменные</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Есть условные переменные (Condition) — более совершенный вариант события, фактически являющиеся обертками над мьютексами. Условная переменная позволяет реализовать ожидание уже не специализированного объекта синхронизации, а истинности обычного логического выражения. Также она позволяет управлять количеством потоков, которые можно разблокировать, при освобождении мьютекса, и устанавливать таймер ожидания. По умолчанию, использует RLock (который сама создает), но можно задать свой Lock или Rlock, передав его в конструктор.</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cv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Condition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захватываем item</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with</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cv</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not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an_item_is_available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cv</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wait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get_an_available_item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освобождаем item</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with</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cv</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make_an_item_available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cv</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notify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092031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Потокобезопасная очередь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Для решения означенной ранее задачи, когда один поток читает некоторый список, а другой записывает в этот список информацию, в условиях неопределенности относительно применения GIL имеет смысл воспользоваться потокобезопасной очередью, обеспечивающей синхронизацию доступа к своим данным. </a:t>
            </a:r>
          </a:p>
          <a:p>
            <a:pPr algn="just" eaLnBrk="1" hangingPunct="1">
              <a:spcBef>
                <a:spcPct val="0"/>
              </a:spcBef>
              <a:buFontTx/>
              <a:buNone/>
            </a:pPr>
            <a:r>
              <a:rPr lang="ru-RU" sz="2000" dirty="0">
                <a:solidFill>
                  <a:srgbClr val="002060"/>
                </a:solidFill>
                <a:latin typeface="+mn-lt"/>
              </a:rPr>
              <a:t>Модуль queue реализует несколько потокобезопасных очередей:</a:t>
            </a:r>
          </a:p>
          <a:p>
            <a:pPr marL="360000" indent="-360000" algn="just">
              <a:spcBef>
                <a:spcPts val="600"/>
              </a:spcBef>
            </a:pPr>
            <a:r>
              <a:rPr lang="ru-RU" sz="2000" dirty="0">
                <a:solidFill>
                  <a:srgbClr val="002060"/>
                </a:solidFill>
                <a:latin typeface="+mn-lt"/>
              </a:rPr>
              <a:t>Queue — FIFO очередь,</a:t>
            </a:r>
          </a:p>
          <a:p>
            <a:pPr marL="360000" indent="-360000" algn="just">
              <a:spcBef>
                <a:spcPts val="600"/>
              </a:spcBef>
            </a:pPr>
            <a:r>
              <a:rPr lang="ru-RU" sz="2000" dirty="0">
                <a:solidFill>
                  <a:srgbClr val="002060"/>
                </a:solidFill>
                <a:latin typeface="+mn-lt"/>
              </a:rPr>
              <a:t>LifoQueue — LIFO очередь (стек),</a:t>
            </a:r>
          </a:p>
          <a:p>
            <a:pPr marL="360000" indent="-360000" algn="just">
              <a:spcBef>
                <a:spcPts val="600"/>
              </a:spcBef>
            </a:pPr>
            <a:r>
              <a:rPr lang="ru-RU" sz="2000" dirty="0">
                <a:solidFill>
                  <a:srgbClr val="002060"/>
                </a:solidFill>
                <a:latin typeface="+mn-lt"/>
              </a:rPr>
              <a:t>PriorityQueue — очередь, элементы которой — пары вида (priority, item).</a:t>
            </a:r>
          </a:p>
          <a:p>
            <a:pPr algn="just" eaLnBrk="1" hangingPunct="1">
              <a:spcBef>
                <a:spcPts val="600"/>
              </a:spcBef>
              <a:buFontTx/>
              <a:buNone/>
            </a:pPr>
            <a:r>
              <a:rPr lang="ru-RU" sz="2000" dirty="0">
                <a:solidFill>
                  <a:srgbClr val="002060"/>
                </a:solidFill>
                <a:latin typeface="+mn-lt"/>
              </a:rPr>
              <a:t>Никаких особых изысков в реализации очередей нет: все методы, изменяющие состояние, работают "внутри" мьютекса. Класс Queue использует в качестве контейнера двунаправленную очередь (deque), а классы LifoQueue и PriorityQueue — список.</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2030337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kumimoji="0" lang="ru-RU" altLang="ru-RU" sz="3200" b="1" i="0" u="none" strike="noStrike" kern="1200" cap="none" spc="0" normalizeH="0" baseline="0" noProof="0" dirty="0">
                <a:ln>
                  <a:noFill/>
                </a:ln>
                <a:solidFill>
                  <a:srgbClr val="002060"/>
                </a:solidFill>
                <a:effectLst/>
                <a:uLnTx/>
                <a:uFillTx/>
                <a:latin typeface="Calibri" panose="020F0502020204030204"/>
                <a:ea typeface="Verdana" panose="020B0604030504040204" pitchFamily="34" charset="0"/>
                <a:cs typeface="Times New Roman" panose="02020603050405020304" pitchFamily="18" charset="0"/>
              </a:rPr>
              <a:t>Потокобезопасная очередь</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queue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queue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Queue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worker</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функция выполняемая в дочернем потоке</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with</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open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'outfile.txt'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'w'</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as</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fout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item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'0'</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чтоб можно было зайти в цикл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while</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item</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isdigit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non-digit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строку считаем признаком окончания расчетов</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item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q</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ожидаем появление элемента в очереди</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fout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write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'start'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item</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isdigit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fout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write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item</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1"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выводим в файл квадрат числа</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fout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write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'finish\n'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task_done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уведомляем очередь о завершении обработки</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worker</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with</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open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'infile.txt'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as</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fin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line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fin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items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line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split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будем анализировать строку посимвольно</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each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items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each</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isdigit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put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each</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добавляем элемент в очередь и ничего не ждем</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ожидаем обработки элементов в очереди</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put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'stop'</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добавляем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stop'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 очередь и ничего не ждем,</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ожидаем обработки элементов в очереди</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ожидаем завершения дочернего потока</a:t>
            </a:r>
            <a:endParaRPr kumimoji="0" lang="ru-RU" sz="1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4021219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Все не так просто</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Рассмотрим еще один пример работы с потоками. Сначала для однопоточного приложения:</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80000000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start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.2f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sec.'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13.05 sec.</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640183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Все не так просто</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Теперь попробуем распараллелить задачу на два потока:</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80000000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t1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t2</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eaLnBrk="0" fontAlgn="base" hangingPunct="0">
              <a:spcBef>
                <a:spcPct val="0"/>
              </a:spcBef>
              <a:spcAft>
                <a:spcPct val="0"/>
              </a:spcAft>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start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.2f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sec.'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13.77 sec.</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400" dirty="0">
              <a:solidFill>
                <a:srgbClr val="000000"/>
              </a:solidFill>
              <a:latin typeface="Courier New" panose="02070309020205020404" pitchFamily="49" charset="0"/>
              <a:cs typeface="Courier New" panose="02070309020205020404" pitchFamily="49" charset="0"/>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rPr>
              <a:t>Т.е. в данном случае двумя потоками приложение выполняется медленнее, чем одним!</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415687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GIL – Global Interpreter Lock</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sz="2000" dirty="0">
                <a:solidFill>
                  <a:srgbClr val="002060"/>
                </a:solidFill>
                <a:latin typeface="+mn-lt"/>
              </a:rPr>
              <a:t>Потоки, как правило, используются в двух целях: обеспечения параллельности выполнения задач (parallelism) и независимости их выполнения друг от друга – конкурентности (concurrency). Последнее не требует обеспечения возможности одновременного выполнения этих задач (разными ядрами процессора), но предполагает возможность переключения процессора от заблокированной (ожиданием ввода пользователя, данных от сервера и т.д.) задачи к следующей, стоящей на очереди.</a:t>
            </a:r>
          </a:p>
          <a:p>
            <a:pPr algn="just">
              <a:spcBef>
                <a:spcPct val="0"/>
              </a:spcBef>
              <a:spcAft>
                <a:spcPts val="600"/>
              </a:spcAft>
              <a:buNone/>
            </a:pPr>
            <a:r>
              <a:rPr lang="ru-RU" sz="2000" dirty="0">
                <a:solidFill>
                  <a:srgbClr val="002060"/>
                </a:solidFill>
                <a:latin typeface="+mn-lt"/>
              </a:rPr>
              <a:t>В Python есть GIL — мьютекс, который гарантирует, что в каждый момент времени только один поток имеет доступ к внутреннему состоянию интерпретатора. </a:t>
            </a:r>
            <a:r>
              <a:rPr lang="ru-RU" sz="2000" b="1" dirty="0">
                <a:solidFill>
                  <a:srgbClr val="002060"/>
                </a:solidFill>
                <a:latin typeface="+mn-lt"/>
              </a:rPr>
              <a:t>Наличие GIL делает невозможным использование потоков в Python для распараллеливания расчетов (parallelism) в большинстве случаев</a:t>
            </a:r>
            <a:r>
              <a:rPr lang="ru-RU" sz="2000" dirty="0">
                <a:solidFill>
                  <a:srgbClr val="002060"/>
                </a:solidFill>
                <a:latin typeface="+mn-lt"/>
              </a:rPr>
              <a:t>: несколько потоков не ускоряют, а иногда даже замедляют работу программы. Но GIL не мешает использовать потоки для конкурентности (concurrency) при работе с вводом/выводом, например, при сетевых операциях, что позволяет рассматривать потоки в Python, как способ реализации асинхронности.</a:t>
            </a:r>
          </a:p>
          <a:p>
            <a:pPr algn="just" eaLnBrk="1" hangingPunct="1">
              <a:spcBef>
                <a:spcPct val="0"/>
              </a:spcBef>
              <a:buFontTx/>
              <a:buNone/>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266943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GIL – Global Interpreter Lock</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sz="2000" dirty="0">
                <a:solidFill>
                  <a:srgbClr val="002060"/>
                </a:solidFill>
                <a:latin typeface="+mn-lt"/>
              </a:rPr>
              <a:t>Когда поток, захвативший GIL, переходит к ожиданию завершения операции ввода/вывода интерпретатор передает GIL другому потоку.</a:t>
            </a:r>
            <a:endParaRPr lang="en-US" sz="2000" dirty="0">
              <a:solidFill>
                <a:srgbClr val="002060"/>
              </a:solidFill>
              <a:latin typeface="+mn-lt"/>
            </a:endParaRPr>
          </a:p>
          <a:p>
            <a:pPr algn="just">
              <a:spcBef>
                <a:spcPct val="0"/>
              </a:spcBef>
              <a:spcAft>
                <a:spcPts val="600"/>
              </a:spcAft>
              <a:buNone/>
            </a:pPr>
            <a:endParaRPr lang="en-US" sz="2000" dirty="0">
              <a:solidFill>
                <a:srgbClr val="002060"/>
              </a:solidFill>
              <a:latin typeface="+mn-lt"/>
            </a:endParaRPr>
          </a:p>
          <a:p>
            <a:pPr algn="just">
              <a:spcBef>
                <a:spcPct val="0"/>
              </a:spcBef>
              <a:spcAft>
                <a:spcPts val="600"/>
              </a:spcAft>
              <a:buNone/>
            </a:pPr>
            <a:endParaRPr lang="en-US" sz="2000" dirty="0">
              <a:solidFill>
                <a:srgbClr val="002060"/>
              </a:solidFill>
              <a:latin typeface="+mn-lt"/>
            </a:endParaRPr>
          </a:p>
          <a:p>
            <a:pPr algn="just">
              <a:spcBef>
                <a:spcPct val="0"/>
              </a:spcBef>
              <a:spcAft>
                <a:spcPts val="600"/>
              </a:spcAft>
              <a:buNone/>
            </a:pPr>
            <a:endParaRPr lang="en-US" sz="2000" dirty="0">
              <a:solidFill>
                <a:srgbClr val="002060"/>
              </a:solidFill>
              <a:latin typeface="+mn-lt"/>
            </a:endParaRPr>
          </a:p>
          <a:p>
            <a:pPr algn="just">
              <a:spcBef>
                <a:spcPct val="0"/>
              </a:spcBef>
              <a:spcAft>
                <a:spcPts val="600"/>
              </a:spcAft>
              <a:buNone/>
            </a:pPr>
            <a:endParaRPr lang="en-US" sz="2000" dirty="0">
              <a:solidFill>
                <a:srgbClr val="002060"/>
              </a:solidFill>
              <a:latin typeface="+mn-lt"/>
            </a:endParaRPr>
          </a:p>
          <a:p>
            <a:pPr algn="just">
              <a:spcBef>
                <a:spcPct val="0"/>
              </a:spcBef>
              <a:spcAft>
                <a:spcPts val="600"/>
              </a:spcAft>
              <a:buNone/>
            </a:pPr>
            <a:r>
              <a:rPr lang="ru-RU" sz="2000" dirty="0">
                <a:solidFill>
                  <a:srgbClr val="002060"/>
                </a:solidFill>
                <a:latin typeface="+mn-lt"/>
              </a:rPr>
              <a:t>Также GIL может быть передан другому потоку, если поток, владеющий GIL, не выполняет никаких реальных операций (например, в нем запущена функция sleep) на основании periodic check, которую интерпретатор проводит каждые 100 «тиков» по внутреннему счетчику интерпретатора (это значение можно поменять с помощью sys.setcheckinterval()) для CPU-зависимых потоков, невыполняющих операции ввода/вывода. </a:t>
            </a:r>
          </a:p>
          <a:p>
            <a:pPr algn="just">
              <a:spcBef>
                <a:spcPct val="0"/>
              </a:spcBef>
              <a:spcAft>
                <a:spcPts val="600"/>
              </a:spcAft>
              <a:buNone/>
            </a:pPr>
            <a:endParaRPr lang="en-US" sz="2000" dirty="0">
              <a:solidFill>
                <a:srgbClr val="002060"/>
              </a:solidFill>
              <a:latin typeface="+mn-lt"/>
            </a:endParaRPr>
          </a:p>
          <a:p>
            <a:pPr algn="just">
              <a:spcBef>
                <a:spcPct val="0"/>
              </a:spcBef>
              <a:spcAft>
                <a:spcPts val="600"/>
              </a:spcAft>
              <a:buNone/>
            </a:pPr>
            <a:endParaRPr lang="ru-RU" sz="2000" dirty="0">
              <a:solidFill>
                <a:srgbClr val="002060"/>
              </a:solidFill>
              <a:latin typeface="+mn-lt"/>
            </a:endParaRPr>
          </a:p>
          <a:p>
            <a:pPr algn="just" eaLnBrk="1" hangingPunct="1">
              <a:spcBef>
                <a:spcPct val="0"/>
              </a:spcBef>
              <a:buFontTx/>
              <a:buNone/>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pic>
        <p:nvPicPr>
          <p:cNvPr id="5" name="Picture 4" descr="GIL">
            <a:extLst>
              <a:ext uri="{FF2B5EF4-FFF2-40B4-BE49-F238E27FC236}">
                <a16:creationId xmlns:a16="http://schemas.microsoft.com/office/drawing/2014/main" id="{71BC49AC-945F-4CA3-BB85-52C3D4931E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9559" y="1905967"/>
            <a:ext cx="4762500" cy="107632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GIL">
            <a:extLst>
              <a:ext uri="{FF2B5EF4-FFF2-40B4-BE49-F238E27FC236}">
                <a16:creationId xmlns:a16="http://schemas.microsoft.com/office/drawing/2014/main" id="{34183FEB-16B1-41BF-9079-93BDB9E403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8026" y="4888116"/>
            <a:ext cx="5225566" cy="1233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446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Green threads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sz="2000" dirty="0">
                <a:solidFill>
                  <a:srgbClr val="002060"/>
                </a:solidFill>
                <a:latin typeface="+mn-lt"/>
              </a:rPr>
              <a:t>Создание потоков (а тем более процессов) весьма дорогостоящая для ОС операция, как по времени, так и по памяти. К тому же в Python из-за GIL фактически сведена на нет возможность параллельного выполнения потоков на многоядерных процессорах. Итак, параллелизм при помощи потоков недостижим, а для обеспечения только конкурентности они слишком дороги. Так мы приходим к идее неких микропотоков, которые исполняются фактически в одном процессе и потоке (имеется в виду поток, созданный средствами ОС – native поток; речь о параллелизме не идет вообще), но создаются без обращения к ОС (и это обходится весьма дешево) и работать с ними так же удобно, как и с обычными native потоками. Эти микропотоки, эмулирующие native потоки, получили название "зеленые потоки" – green threads. В Python они называются гринлетами (greenlets) и реализованы на C. Для работы с гринлетами в Python есть библиотека gevent, которая до Python 3 была частью стандартной библиотеки, теперь же поддерживается, как отдельное расширение, уступив место другим способам реализации асинхронности.</a:t>
            </a:r>
          </a:p>
          <a:p>
            <a:pPr algn="just" eaLnBrk="1" hangingPunct="1">
              <a:spcBef>
                <a:spcPct val="0"/>
              </a:spcBef>
              <a:buFontTx/>
              <a:buNone/>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215891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Процесс</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Процесс — экземпляр программы во время выполнения, независимый объект, которому выделены системные ресурсы (например, процессорное время и память). Каждый процесс выполняется в отдельном адресном пространстве: один процесс не может получить доступ к переменным и структурам данных другого. Если процесс хочет получить доступ к чужим ресурсам, необходимо использовать межпроцессное взаимодействие. Это могут быть конвейеры, файлы, каналы связи между компьютерами и многое другое.</a:t>
            </a: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p:txBody>
      </p:sp>
    </p:spTree>
    <p:extLst>
      <p:ext uri="{BB962C8B-B14F-4D97-AF65-F5344CB8AC3E}">
        <p14:creationId xmlns:p14="http://schemas.microsoft.com/office/powerpoint/2010/main" val="16678957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Green threads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Гринлеты хорошо зарекомендовали себя в различных системах, поэтому они все еще активно используются, позволяя создавать асинхронный код, оставаясь в парадигме многопоточного программирования.</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gevent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80000000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g1 = gevent.spawn(count, c)</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создаем и запускаем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1-</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й гринлет</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g2 = gevent.spawn(count, c)</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создаем и запускаем 2-й гринлет</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gevent.joinall([g1, g2])</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ожидаем завершения гринлета</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start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.2f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sec.'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13.36 sec.</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400" dirty="0">
              <a:solidFill>
                <a:srgbClr val="000000"/>
              </a:solidFill>
              <a:latin typeface="Courier New" panose="02070309020205020404" pitchFamily="49" charset="0"/>
              <a:cs typeface="Courier New" panose="02070309020205020404" pitchFamily="49" charset="0"/>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rPr>
              <a:t>Время выполнения меньше, чем при использовании native потоков, но больше, чем вообще без распараллеливания.</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483808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Asyncio (</a:t>
            </a:r>
            <a:r>
              <a:rPr lang="ru-RU" altLang="ru-RU" dirty="0">
                <a:solidFill>
                  <a:srgbClr val="002060"/>
                </a:solidFill>
                <a:latin typeface="+mn-lt"/>
                <a:cs typeface="Times New Roman" panose="02020603050405020304" pitchFamily="18" charset="0"/>
              </a:rPr>
              <a:t>определения)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buNone/>
            </a:pPr>
            <a:r>
              <a:rPr lang="ru-RU" sz="2000" dirty="0">
                <a:solidFill>
                  <a:srgbClr val="002060"/>
                </a:solidFill>
                <a:latin typeface="+mn-lt"/>
              </a:rPr>
              <a:t>Следующим этапом поддержки асинхронности в</a:t>
            </a:r>
            <a:r>
              <a:rPr lang="en-US" sz="2000" dirty="0">
                <a:solidFill>
                  <a:srgbClr val="002060"/>
                </a:solidFill>
                <a:latin typeface="+mn-lt"/>
              </a:rPr>
              <a:t> Python </a:t>
            </a:r>
            <a:r>
              <a:rPr lang="ru-RU" sz="2000" dirty="0">
                <a:solidFill>
                  <a:srgbClr val="002060"/>
                </a:solidFill>
                <a:latin typeface="+mn-lt"/>
              </a:rPr>
              <a:t>стала библиотека </a:t>
            </a:r>
            <a:r>
              <a:rPr lang="en-US" sz="2000" dirty="0">
                <a:solidFill>
                  <a:srgbClr val="002060"/>
                </a:solidFill>
                <a:latin typeface="+mn-lt"/>
              </a:rPr>
              <a:t>asyncio</a:t>
            </a:r>
            <a:r>
              <a:rPr lang="ru-RU" sz="2000" dirty="0">
                <a:solidFill>
                  <a:srgbClr val="002060"/>
                </a:solidFill>
                <a:latin typeface="+mn-lt"/>
              </a:rPr>
              <a:t>, реализующая упрощенный и универсальный (схожий с другими языками – С++, </a:t>
            </a:r>
            <a:r>
              <a:rPr lang="en-US" sz="2000" dirty="0">
                <a:solidFill>
                  <a:srgbClr val="002060"/>
                </a:solidFill>
                <a:latin typeface="+mn-lt"/>
              </a:rPr>
              <a:t>JS</a:t>
            </a:r>
            <a:r>
              <a:rPr lang="ru-RU" sz="2000" dirty="0">
                <a:solidFill>
                  <a:srgbClr val="002060"/>
                </a:solidFill>
                <a:latin typeface="+mn-lt"/>
              </a:rPr>
              <a:t>)</a:t>
            </a:r>
            <a:r>
              <a:rPr lang="en-US" sz="2000" dirty="0">
                <a:solidFill>
                  <a:srgbClr val="002060"/>
                </a:solidFill>
                <a:latin typeface="+mn-lt"/>
              </a:rPr>
              <a:t> </a:t>
            </a:r>
            <a:r>
              <a:rPr lang="ru-RU" sz="2000" dirty="0">
                <a:solidFill>
                  <a:srgbClr val="002060"/>
                </a:solidFill>
                <a:latin typeface="+mn-lt"/>
              </a:rPr>
              <a:t>подход к организации конкурентного программирования.</a:t>
            </a:r>
            <a:endParaRPr lang="en-US" sz="2000" dirty="0">
              <a:solidFill>
                <a:srgbClr val="002060"/>
              </a:solidFill>
              <a:latin typeface="+mn-lt"/>
            </a:endParaRPr>
          </a:p>
          <a:p>
            <a:pPr algn="just">
              <a:buNone/>
            </a:pPr>
            <a:r>
              <a:rPr lang="ru-RU" sz="2000" dirty="0">
                <a:solidFill>
                  <a:srgbClr val="002060"/>
                </a:solidFill>
                <a:latin typeface="+mn-lt"/>
              </a:rPr>
              <a:t>Основные определения:</a:t>
            </a:r>
          </a:p>
          <a:p>
            <a:pPr algn="just">
              <a:buNone/>
            </a:pPr>
            <a:r>
              <a:rPr lang="en-US" sz="2000" u="sng" dirty="0">
                <a:solidFill>
                  <a:srgbClr val="002060"/>
                </a:solidFill>
                <a:latin typeface="+mn-lt"/>
              </a:rPr>
              <a:t>event loop (</a:t>
            </a:r>
            <a:r>
              <a:rPr lang="ru-RU" sz="2000" u="sng" dirty="0">
                <a:solidFill>
                  <a:srgbClr val="002060"/>
                </a:solidFill>
                <a:latin typeface="+mn-lt"/>
              </a:rPr>
              <a:t>цикл событий</a:t>
            </a:r>
            <a:r>
              <a:rPr lang="en-US" sz="2000" u="sng" dirty="0">
                <a:solidFill>
                  <a:srgbClr val="002060"/>
                </a:solidFill>
                <a:latin typeface="+mn-lt"/>
              </a:rPr>
              <a:t>)</a:t>
            </a:r>
            <a:r>
              <a:rPr lang="en-US" sz="2000" dirty="0">
                <a:solidFill>
                  <a:srgbClr val="002060"/>
                </a:solidFill>
                <a:latin typeface="+mn-lt"/>
              </a:rPr>
              <a:t> </a:t>
            </a:r>
            <a:r>
              <a:rPr lang="ru-RU" sz="2000" dirty="0">
                <a:solidFill>
                  <a:srgbClr val="002060"/>
                </a:solidFill>
                <a:latin typeface="+mn-lt"/>
              </a:rPr>
              <a:t>—</a:t>
            </a:r>
            <a:r>
              <a:rPr lang="en-US" sz="2000" dirty="0">
                <a:solidFill>
                  <a:srgbClr val="002060"/>
                </a:solidFill>
                <a:latin typeface="+mn-lt"/>
              </a:rPr>
              <a:t> </a:t>
            </a:r>
            <a:r>
              <a:rPr lang="ru-RU" sz="2000" dirty="0">
                <a:solidFill>
                  <a:srgbClr val="002060"/>
                </a:solidFill>
                <a:latin typeface="+mn-lt"/>
              </a:rPr>
              <a:t>программная конструкция, который ожидает прибытия и производит рассылку событий или сообщений в программе (см. паттерн </a:t>
            </a:r>
            <a:r>
              <a:rPr lang="en-US" sz="2000" dirty="0">
                <a:solidFill>
                  <a:srgbClr val="002060"/>
                </a:solidFill>
                <a:latin typeface="+mn-lt"/>
              </a:rPr>
              <a:t>Reactor)</a:t>
            </a:r>
            <a:r>
              <a:rPr lang="ru-RU" sz="2000" dirty="0">
                <a:solidFill>
                  <a:srgbClr val="002060"/>
                </a:solidFill>
                <a:latin typeface="+mn-lt"/>
              </a:rPr>
              <a:t>;</a:t>
            </a:r>
          </a:p>
          <a:p>
            <a:pPr algn="just">
              <a:buNone/>
            </a:pPr>
            <a:r>
              <a:rPr lang="en-US" sz="2000" u="sng" dirty="0">
                <a:solidFill>
                  <a:srgbClr val="002060"/>
                </a:solidFill>
                <a:latin typeface="+mn-lt"/>
              </a:rPr>
              <a:t>coroutine</a:t>
            </a:r>
            <a:r>
              <a:rPr lang="ru-RU" sz="2000" u="sng" dirty="0">
                <a:solidFill>
                  <a:srgbClr val="002060"/>
                </a:solidFill>
                <a:latin typeface="+mn-lt"/>
              </a:rPr>
              <a:t> (корутина, сопрограмма)</a:t>
            </a:r>
            <a:r>
              <a:rPr lang="ru-RU" sz="2000" dirty="0">
                <a:solidFill>
                  <a:srgbClr val="002060"/>
                </a:solidFill>
                <a:latin typeface="+mn-lt"/>
              </a:rPr>
              <a:t> </a:t>
            </a:r>
            <a:r>
              <a:rPr lang="en-US" sz="2000" dirty="0">
                <a:solidFill>
                  <a:srgbClr val="002060"/>
                </a:solidFill>
                <a:latin typeface="+mn-lt"/>
              </a:rPr>
              <a:t>– </a:t>
            </a:r>
            <a:r>
              <a:rPr lang="ru-RU" sz="2000" dirty="0">
                <a:solidFill>
                  <a:srgbClr val="002060"/>
                </a:solidFill>
                <a:latin typeface="+mn-lt"/>
              </a:rPr>
              <a:t>программная конструкция, способная вызываться и возвращать управление в цикл событий, сохраняя свое состояние между вызовами;</a:t>
            </a:r>
          </a:p>
          <a:p>
            <a:pPr algn="just">
              <a:buNone/>
            </a:pPr>
            <a:r>
              <a:rPr lang="en-US" sz="2000" u="sng" dirty="0">
                <a:solidFill>
                  <a:srgbClr val="002060"/>
                </a:solidFill>
                <a:latin typeface="+mn-lt"/>
              </a:rPr>
              <a:t>future (</a:t>
            </a:r>
            <a:r>
              <a:rPr lang="ru-RU" sz="2000" u="sng" dirty="0">
                <a:solidFill>
                  <a:srgbClr val="002060"/>
                </a:solidFill>
                <a:latin typeface="+mn-lt"/>
              </a:rPr>
              <a:t>фьючерс</a:t>
            </a:r>
            <a:r>
              <a:rPr lang="en-US" sz="2000" u="sng" dirty="0">
                <a:solidFill>
                  <a:srgbClr val="002060"/>
                </a:solidFill>
                <a:latin typeface="+mn-lt"/>
              </a:rPr>
              <a:t>)</a:t>
            </a:r>
            <a:r>
              <a:rPr lang="ru-RU" sz="2000" dirty="0">
                <a:solidFill>
                  <a:srgbClr val="002060"/>
                </a:solidFill>
                <a:latin typeface="+mn-lt"/>
              </a:rPr>
              <a:t> — низкоуровневый объект, хранящий текущий статус/результат асинхронной операции;</a:t>
            </a:r>
          </a:p>
          <a:p>
            <a:pPr algn="just">
              <a:buNone/>
            </a:pPr>
            <a:r>
              <a:rPr lang="en-US" sz="2000" u="sng" dirty="0">
                <a:solidFill>
                  <a:srgbClr val="002060"/>
                </a:solidFill>
                <a:latin typeface="+mn-lt"/>
              </a:rPr>
              <a:t>task (</a:t>
            </a:r>
            <a:r>
              <a:rPr lang="ru-RU" sz="2000" u="sng" dirty="0">
                <a:solidFill>
                  <a:srgbClr val="002060"/>
                </a:solidFill>
                <a:latin typeface="+mn-lt"/>
              </a:rPr>
              <a:t>задача)</a:t>
            </a:r>
            <a:r>
              <a:rPr lang="en-US" sz="2000" dirty="0">
                <a:solidFill>
                  <a:srgbClr val="002060"/>
                </a:solidFill>
                <a:latin typeface="+mn-lt"/>
              </a:rPr>
              <a:t> </a:t>
            </a:r>
            <a:r>
              <a:rPr lang="ru-RU" sz="2000" dirty="0">
                <a:solidFill>
                  <a:srgbClr val="002060"/>
                </a:solidFill>
                <a:latin typeface="+mn-lt"/>
              </a:rPr>
              <a:t>—</a:t>
            </a:r>
            <a:r>
              <a:rPr lang="en-US" sz="2000" dirty="0">
                <a:solidFill>
                  <a:srgbClr val="002060"/>
                </a:solidFill>
                <a:latin typeface="+mn-lt"/>
              </a:rPr>
              <a:t> </a:t>
            </a:r>
            <a:r>
              <a:rPr lang="ru-RU" sz="2000" dirty="0">
                <a:solidFill>
                  <a:srgbClr val="002060"/>
                </a:solidFill>
                <a:latin typeface="+mn-lt"/>
              </a:rPr>
              <a:t>объект обработки цикла событий, инкапсулирующий работу с корутинами и фьючерсами.</a:t>
            </a:r>
          </a:p>
          <a:p>
            <a:pPr algn="just" eaLnBrk="1" hangingPunct="1">
              <a:spcBef>
                <a:spcPct val="0"/>
              </a:spcBef>
              <a:buFontTx/>
              <a:buNone/>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4170070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Asyncio (</a:t>
            </a:r>
            <a:r>
              <a:rPr lang="ru-RU" altLang="ru-RU" dirty="0">
                <a:solidFill>
                  <a:srgbClr val="002060"/>
                </a:solidFill>
                <a:latin typeface="+mn-lt"/>
                <a:cs typeface="Times New Roman" panose="02020603050405020304" pitchFamily="18" charset="0"/>
              </a:rPr>
              <a:t>порядок работы)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При помощи </a:t>
            </a:r>
            <a:r>
              <a:rPr kumimoji="0" lang="en-US" sz="2000" b="1" i="0" u="none" strike="noStrike" kern="1200" cap="none" spc="0" normalizeH="0" baseline="0" noProof="0" dirty="0">
                <a:ln>
                  <a:noFill/>
                </a:ln>
                <a:solidFill>
                  <a:srgbClr val="002060"/>
                </a:solidFill>
                <a:effectLst/>
                <a:uLnTx/>
                <a:uFillTx/>
                <a:latin typeface="+mn-lt"/>
                <a:ea typeface="+mn-ea"/>
                <a:cs typeface="+mn-cs"/>
              </a:rPr>
              <a:t>async def</a:t>
            </a:r>
            <a:r>
              <a:rPr kumimoji="0" lang="ru-RU" sz="2000" b="1"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мы создаем корутины (</a:t>
            </a:r>
            <a:r>
              <a:rPr kumimoji="0" lang="en-US" sz="2000" b="1" i="0" u="none" strike="noStrike" kern="1200" cap="none" spc="0" normalizeH="0" baseline="0" noProof="0" dirty="0">
                <a:ln>
                  <a:noFill/>
                </a:ln>
                <a:solidFill>
                  <a:srgbClr val="002060"/>
                </a:solidFill>
                <a:effectLst/>
                <a:uLnTx/>
                <a:uFillTx/>
                <a:latin typeface="+mn-lt"/>
                <a:ea typeface="+mn-ea"/>
                <a:cs typeface="+mn-cs"/>
              </a:rPr>
              <a:t>native coroutines</a:t>
            </a:r>
            <a:r>
              <a:rPr kumimoji="0" lang="ru-RU" sz="2000" b="0" i="0" u="none" strike="noStrike" kern="1200" cap="none" spc="0" normalizeH="0" baseline="0" noProof="0" dirty="0">
                <a:ln>
                  <a:noFill/>
                </a:ln>
                <a:solidFill>
                  <a:srgbClr val="002060"/>
                </a:solidFill>
                <a:effectLst/>
                <a:uLnTx/>
                <a:uFillTx/>
                <a:latin typeface="+mn-lt"/>
                <a:ea typeface="+mn-ea"/>
                <a:cs typeface="+mn-cs"/>
              </a:rPr>
              <a:t>, в отличие от генераторов), упаковываем их в задачи и передаем в </a:t>
            </a:r>
            <a:r>
              <a:rPr kumimoji="0" lang="en-US" sz="2000" b="0" i="0" u="none" strike="noStrike" kern="1200" cap="none" spc="0" normalizeH="0" baseline="0" noProof="0" dirty="0">
                <a:ln>
                  <a:noFill/>
                </a:ln>
                <a:solidFill>
                  <a:srgbClr val="002060"/>
                </a:solidFill>
                <a:effectLst/>
                <a:uLnTx/>
                <a:uFillTx/>
                <a:latin typeface="+mn-lt"/>
                <a:ea typeface="+mn-ea"/>
                <a:cs typeface="+mn-cs"/>
              </a:rPr>
              <a:t>event loop, </a:t>
            </a:r>
            <a:r>
              <a:rPr kumimoji="0" lang="ru-RU" sz="2000" b="0" i="0" u="none" strike="noStrike" kern="1200" cap="none" spc="0" normalizeH="0" baseline="0" noProof="0" dirty="0">
                <a:ln>
                  <a:noFill/>
                </a:ln>
                <a:solidFill>
                  <a:srgbClr val="002060"/>
                </a:solidFill>
                <a:effectLst/>
                <a:uLnTx/>
                <a:uFillTx/>
                <a:latin typeface="+mn-lt"/>
                <a:ea typeface="+mn-ea"/>
                <a:cs typeface="+mn-cs"/>
              </a:rPr>
              <a:t>который поочередно передает управление этим задачам. Как только задача блокируется на </a:t>
            </a:r>
            <a:r>
              <a:rPr kumimoji="0" lang="en-US" sz="2000" b="1" i="0" u="none" strike="noStrike" kern="1200" cap="none" spc="0" normalizeH="0" baseline="0" noProof="0" dirty="0">
                <a:ln>
                  <a:noFill/>
                </a:ln>
                <a:solidFill>
                  <a:srgbClr val="002060"/>
                </a:solidFill>
                <a:effectLst/>
                <a:uLnTx/>
                <a:uFillTx/>
                <a:latin typeface="+mn-lt"/>
                <a:ea typeface="+mn-ea"/>
                <a:cs typeface="+mn-cs"/>
              </a:rPr>
              <a:t>awaitable</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объекте (</a:t>
            </a:r>
            <a:r>
              <a:rPr kumimoji="0" lang="en-US" sz="2000" b="0" i="0" u="none" strike="noStrike" kern="1200" cap="none" spc="0" normalizeH="0" baseline="0" noProof="0" dirty="0">
                <a:ln>
                  <a:noFill/>
                </a:ln>
                <a:solidFill>
                  <a:srgbClr val="002060"/>
                </a:solidFill>
                <a:effectLst/>
                <a:uLnTx/>
                <a:uFillTx/>
                <a:latin typeface="+mn-lt"/>
                <a:ea typeface="+mn-ea"/>
                <a:cs typeface="+mn-cs"/>
              </a:rPr>
              <a:t>await </a:t>
            </a:r>
            <a:r>
              <a:rPr kumimoji="0" lang="ru-RU" sz="2000" b="0" i="0" u="none" strike="noStrike" kern="1200" cap="none" spc="0" normalizeH="0" baseline="0" noProof="0" dirty="0">
                <a:ln>
                  <a:noFill/>
                </a:ln>
                <a:solidFill>
                  <a:srgbClr val="002060"/>
                </a:solidFill>
                <a:effectLst/>
                <a:uLnTx/>
                <a:uFillTx/>
                <a:latin typeface="+mn-lt"/>
                <a:ea typeface="+mn-ea"/>
                <a:cs typeface="+mn-cs"/>
              </a:rPr>
              <a:t>вызов какой-либо корутины), управление передается другой задаче</a:t>
            </a:r>
            <a:r>
              <a:rPr kumimoji="0" lang="en-US" sz="2000" b="0" i="0" u="none" strike="noStrike" kern="1200" cap="none" spc="0" normalizeH="0" baseline="0" noProof="0" dirty="0">
                <a:ln>
                  <a:noFill/>
                </a:ln>
                <a:solidFill>
                  <a:srgbClr val="002060"/>
                </a:solidFill>
                <a:effectLst/>
                <a:uLnTx/>
                <a:uFillTx/>
                <a:latin typeface="+mn-lt"/>
                <a:ea typeface="+mn-ea"/>
                <a:cs typeface="+mn-cs"/>
              </a:rPr>
              <a:t>.</a:t>
            </a: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При этом обращение к не-awaitable объекту (например, вызов input()) заблокирует весь event loop, т.к. для такого объекта возврат управления не поддерживается.</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algn="just" eaLnBrk="1" hangingPunct="1">
              <a:spcBef>
                <a:spcPct val="0"/>
              </a:spcBef>
              <a:buFontTx/>
              <a:buNone/>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grpSp>
        <p:nvGrpSpPr>
          <p:cNvPr id="54" name="Группа 53">
            <a:extLst>
              <a:ext uri="{FF2B5EF4-FFF2-40B4-BE49-F238E27FC236}">
                <a16:creationId xmlns:a16="http://schemas.microsoft.com/office/drawing/2014/main" id="{B31F549E-099C-459D-B5A5-6DA53776CF17}"/>
              </a:ext>
            </a:extLst>
          </p:cNvPr>
          <p:cNvGrpSpPr/>
          <p:nvPr/>
        </p:nvGrpSpPr>
        <p:grpSpPr>
          <a:xfrm>
            <a:off x="2652980" y="3108758"/>
            <a:ext cx="6875658" cy="3498947"/>
            <a:chOff x="864694" y="3087251"/>
            <a:chExt cx="6875658" cy="3498947"/>
          </a:xfrm>
        </p:grpSpPr>
        <p:sp>
          <p:nvSpPr>
            <p:cNvPr id="55" name="Блок-схема: магнитный диск 54">
              <a:extLst>
                <a:ext uri="{FF2B5EF4-FFF2-40B4-BE49-F238E27FC236}">
                  <a16:creationId xmlns:a16="http://schemas.microsoft.com/office/drawing/2014/main" id="{C8D72F86-DFC1-4CB5-ADF9-494A3CB8DA5F}"/>
                </a:ext>
              </a:extLst>
            </p:cNvPr>
            <p:cNvSpPr/>
            <p:nvPr/>
          </p:nvSpPr>
          <p:spPr>
            <a:xfrm>
              <a:off x="5713947" y="5491837"/>
              <a:ext cx="1800167" cy="1094361"/>
            </a:xfrm>
            <a:prstGeom prst="flowChartMagneticDisk">
              <a:avLst/>
            </a:prstGeom>
            <a:noFill/>
            <a:ln w="25400" cap="flat" cmpd="sng" algn="ctr">
              <a:solidFill>
                <a:srgbClr val="2D2DB9"/>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ea typeface="+mn-ea"/>
                  <a:cs typeface="+mn-cs"/>
                </a:rPr>
                <a:t>tasks</a:t>
              </a:r>
              <a:endParaRPr kumimoji="0" lang="ru-RU" sz="1800" b="0" i="0" u="none" strike="noStrike" kern="0" cap="none" spc="0" normalizeH="0" baseline="0" noProof="0" dirty="0">
                <a:ln>
                  <a:noFill/>
                </a:ln>
                <a:solidFill>
                  <a:srgbClr val="000000"/>
                </a:solidFill>
                <a:effectLst/>
                <a:uLnTx/>
                <a:uFillTx/>
                <a:ea typeface="+mn-ea"/>
                <a:cs typeface="+mn-cs"/>
              </a:endParaRPr>
            </a:p>
          </p:txBody>
        </p:sp>
        <p:sp>
          <p:nvSpPr>
            <p:cNvPr id="56" name="Стрелка: вправо 55">
              <a:extLst>
                <a:ext uri="{FF2B5EF4-FFF2-40B4-BE49-F238E27FC236}">
                  <a16:creationId xmlns:a16="http://schemas.microsoft.com/office/drawing/2014/main" id="{904CA4B7-0797-498D-A25E-C4FAD5AEFA91}"/>
                </a:ext>
              </a:extLst>
            </p:cNvPr>
            <p:cNvSpPr/>
            <p:nvPr/>
          </p:nvSpPr>
          <p:spPr>
            <a:xfrm>
              <a:off x="4777479" y="5858997"/>
              <a:ext cx="720080" cy="360040"/>
            </a:xfrm>
            <a:prstGeom prst="rightArrow">
              <a:avLst/>
            </a:prstGeom>
            <a:noFill/>
            <a:ln w="25400" cap="flat" cmpd="sng" algn="ctr">
              <a:solidFill>
                <a:srgbClr val="FFFFFF">
                  <a:lumMod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a:ln>
                  <a:noFill/>
                </a:ln>
                <a:solidFill>
                  <a:srgbClr val="FFFFFF"/>
                </a:solidFill>
                <a:effectLst/>
                <a:uLnTx/>
                <a:uFillTx/>
                <a:latin typeface="Arial"/>
                <a:ea typeface="+mn-ea"/>
                <a:cs typeface="+mn-cs"/>
              </a:endParaRPr>
            </a:p>
          </p:txBody>
        </p:sp>
        <p:sp>
          <p:nvSpPr>
            <p:cNvPr id="57" name="Овал 56">
              <a:extLst>
                <a:ext uri="{FF2B5EF4-FFF2-40B4-BE49-F238E27FC236}">
                  <a16:creationId xmlns:a16="http://schemas.microsoft.com/office/drawing/2014/main" id="{22BCF0D8-54BB-4C28-8C4F-5C013A4726F2}"/>
                </a:ext>
              </a:extLst>
            </p:cNvPr>
            <p:cNvSpPr/>
            <p:nvPr/>
          </p:nvSpPr>
          <p:spPr>
            <a:xfrm>
              <a:off x="5497559" y="3087251"/>
              <a:ext cx="2242793" cy="2076251"/>
            </a:xfrm>
            <a:prstGeom prst="ellipse">
              <a:avLst/>
            </a:prstGeom>
            <a:solidFill>
              <a:srgbClr val="FFFFFF"/>
            </a:solidFill>
            <a:ln w="25400" cap="flat" cmpd="sng" algn="ctr">
              <a:solidFill>
                <a:srgbClr val="FFFFFF">
                  <a:lumMod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a:ln>
                  <a:noFill/>
                </a:ln>
                <a:solidFill>
                  <a:srgbClr val="FFFFFF"/>
                </a:solidFill>
                <a:effectLst/>
                <a:uLnTx/>
                <a:uFillTx/>
                <a:latin typeface="Arial"/>
                <a:ea typeface="+mn-ea"/>
                <a:cs typeface="+mn-cs"/>
              </a:endParaRPr>
            </a:p>
          </p:txBody>
        </p:sp>
        <p:cxnSp>
          <p:nvCxnSpPr>
            <p:cNvPr id="58" name="Соединитель: изогнутый 57">
              <a:extLst>
                <a:ext uri="{FF2B5EF4-FFF2-40B4-BE49-F238E27FC236}">
                  <a16:creationId xmlns:a16="http://schemas.microsoft.com/office/drawing/2014/main" id="{CC9BFE4F-F9D7-4C12-B076-7CB97AD5E1E1}"/>
                </a:ext>
              </a:extLst>
            </p:cNvPr>
            <p:cNvCxnSpPr>
              <a:cxnSpLocks/>
              <a:stCxn id="57" idx="5"/>
              <a:endCxn id="57" idx="3"/>
            </p:cNvCxnSpPr>
            <p:nvPr/>
          </p:nvCxnSpPr>
          <p:spPr>
            <a:xfrm rot="5400000">
              <a:off x="6618956" y="4066495"/>
              <a:ext cx="12700" cy="1585895"/>
            </a:xfrm>
            <a:prstGeom prst="curvedConnector3">
              <a:avLst>
                <a:gd name="adj1" fmla="val 6920402"/>
              </a:avLst>
            </a:prstGeom>
            <a:noFill/>
            <a:ln w="31750" cap="flat" cmpd="sng" algn="ctr">
              <a:solidFill>
                <a:srgbClr val="FFFFFF">
                  <a:lumMod val="50000"/>
                </a:srgbClr>
              </a:solidFill>
              <a:prstDash val="solid"/>
              <a:tailEnd type="triangle"/>
            </a:ln>
            <a:effectLst/>
          </p:spPr>
        </p:cxnSp>
        <p:pic>
          <p:nvPicPr>
            <p:cNvPr id="59" name="Рисунок 58">
              <a:extLst>
                <a:ext uri="{FF2B5EF4-FFF2-40B4-BE49-F238E27FC236}">
                  <a16:creationId xmlns:a16="http://schemas.microsoft.com/office/drawing/2014/main" id="{D6C5B6AF-EC42-4DBA-A962-5DABE166044E}"/>
                </a:ext>
              </a:extLst>
            </p:cNvPr>
            <p:cNvPicPr>
              <a:picLocks noChangeAspect="1"/>
            </p:cNvPicPr>
            <p:nvPr/>
          </p:nvPicPr>
          <p:blipFill>
            <a:blip r:embed="rId2"/>
            <a:stretch>
              <a:fillRect/>
            </a:stretch>
          </p:blipFill>
          <p:spPr>
            <a:xfrm>
              <a:off x="5928472" y="3381134"/>
              <a:ext cx="1449601" cy="1412500"/>
            </a:xfrm>
            <a:prstGeom prst="rect">
              <a:avLst/>
            </a:prstGeom>
          </p:spPr>
        </p:pic>
        <p:cxnSp>
          <p:nvCxnSpPr>
            <p:cNvPr id="60" name="Прямая со стрелкой 59">
              <a:extLst>
                <a:ext uri="{FF2B5EF4-FFF2-40B4-BE49-F238E27FC236}">
                  <a16:creationId xmlns:a16="http://schemas.microsoft.com/office/drawing/2014/main" id="{D53A745A-7E18-4BFF-AD35-30BF0610EFB0}"/>
                </a:ext>
              </a:extLst>
            </p:cNvPr>
            <p:cNvCxnSpPr>
              <a:cxnSpLocks/>
            </p:cNvCxnSpPr>
            <p:nvPr/>
          </p:nvCxnSpPr>
          <p:spPr>
            <a:xfrm>
              <a:off x="6653273" y="3087251"/>
              <a:ext cx="144016" cy="0"/>
            </a:xfrm>
            <a:prstGeom prst="straightConnector1">
              <a:avLst/>
            </a:prstGeom>
            <a:noFill/>
            <a:ln w="57150" cap="flat" cmpd="sng" algn="ctr">
              <a:solidFill>
                <a:srgbClr val="000000"/>
              </a:solidFill>
              <a:prstDash val="solid"/>
              <a:tailEnd type="triangle"/>
            </a:ln>
            <a:effectLst/>
          </p:spPr>
        </p:cxnSp>
        <p:cxnSp>
          <p:nvCxnSpPr>
            <p:cNvPr id="61" name="Прямая со стрелкой 60">
              <a:extLst>
                <a:ext uri="{FF2B5EF4-FFF2-40B4-BE49-F238E27FC236}">
                  <a16:creationId xmlns:a16="http://schemas.microsoft.com/office/drawing/2014/main" id="{484578B1-00FF-4DAF-BC1C-C4D43175F54D}"/>
                </a:ext>
              </a:extLst>
            </p:cNvPr>
            <p:cNvCxnSpPr>
              <a:cxnSpLocks/>
            </p:cNvCxnSpPr>
            <p:nvPr/>
          </p:nvCxnSpPr>
          <p:spPr>
            <a:xfrm>
              <a:off x="7740352" y="4033378"/>
              <a:ext cx="0" cy="108012"/>
            </a:xfrm>
            <a:prstGeom prst="straightConnector1">
              <a:avLst/>
            </a:prstGeom>
            <a:noFill/>
            <a:ln w="57150" cap="flat" cmpd="sng" algn="ctr">
              <a:solidFill>
                <a:srgbClr val="000000"/>
              </a:solidFill>
              <a:prstDash val="solid"/>
              <a:tailEnd type="triangle"/>
            </a:ln>
            <a:effectLst/>
          </p:spPr>
        </p:cxnSp>
        <p:cxnSp>
          <p:nvCxnSpPr>
            <p:cNvPr id="62" name="Прямая со стрелкой 61">
              <a:extLst>
                <a:ext uri="{FF2B5EF4-FFF2-40B4-BE49-F238E27FC236}">
                  <a16:creationId xmlns:a16="http://schemas.microsoft.com/office/drawing/2014/main" id="{545076AA-F4A4-47D9-B20D-514A618C7CA6}"/>
                </a:ext>
              </a:extLst>
            </p:cNvPr>
            <p:cNvCxnSpPr>
              <a:cxnSpLocks/>
            </p:cNvCxnSpPr>
            <p:nvPr/>
          </p:nvCxnSpPr>
          <p:spPr>
            <a:xfrm flipV="1">
              <a:off x="5497559" y="3946331"/>
              <a:ext cx="0" cy="87047"/>
            </a:xfrm>
            <a:prstGeom prst="straightConnector1">
              <a:avLst/>
            </a:prstGeom>
            <a:noFill/>
            <a:ln w="57150" cap="flat" cmpd="sng" algn="ctr">
              <a:solidFill>
                <a:srgbClr val="000000"/>
              </a:solidFill>
              <a:prstDash val="solid"/>
              <a:tailEnd type="triangle"/>
            </a:ln>
            <a:effectLst/>
          </p:spPr>
        </p:cxnSp>
        <p:cxnSp>
          <p:nvCxnSpPr>
            <p:cNvPr id="63" name="Прямая со стрелкой 62">
              <a:extLst>
                <a:ext uri="{FF2B5EF4-FFF2-40B4-BE49-F238E27FC236}">
                  <a16:creationId xmlns:a16="http://schemas.microsoft.com/office/drawing/2014/main" id="{D0B51AD0-1C17-4D6B-B102-29B78626FA2E}"/>
                </a:ext>
              </a:extLst>
            </p:cNvPr>
            <p:cNvCxnSpPr>
              <a:cxnSpLocks/>
            </p:cNvCxnSpPr>
            <p:nvPr/>
          </p:nvCxnSpPr>
          <p:spPr>
            <a:xfrm flipH="1">
              <a:off x="6542024" y="5174871"/>
              <a:ext cx="72008" cy="1"/>
            </a:xfrm>
            <a:prstGeom prst="straightConnector1">
              <a:avLst/>
            </a:prstGeom>
            <a:noFill/>
            <a:ln w="57150" cap="flat" cmpd="sng" algn="ctr">
              <a:solidFill>
                <a:srgbClr val="000000"/>
              </a:solidFill>
              <a:prstDash val="solid"/>
              <a:tailEnd type="triangle"/>
            </a:ln>
            <a:effectLst/>
          </p:spPr>
        </p:cxnSp>
        <p:cxnSp>
          <p:nvCxnSpPr>
            <p:cNvPr id="64" name="Прямая со стрелкой 63">
              <a:extLst>
                <a:ext uri="{FF2B5EF4-FFF2-40B4-BE49-F238E27FC236}">
                  <a16:creationId xmlns:a16="http://schemas.microsoft.com/office/drawing/2014/main" id="{1EBD718E-0CFF-4BEA-9071-7CBD7CFA28C3}"/>
                </a:ext>
              </a:extLst>
            </p:cNvPr>
            <p:cNvCxnSpPr>
              <a:cxnSpLocks/>
            </p:cNvCxnSpPr>
            <p:nvPr/>
          </p:nvCxnSpPr>
          <p:spPr>
            <a:xfrm flipH="1">
              <a:off x="6546948" y="5733255"/>
              <a:ext cx="72008" cy="1"/>
            </a:xfrm>
            <a:prstGeom prst="straightConnector1">
              <a:avLst/>
            </a:prstGeom>
            <a:noFill/>
            <a:ln w="57150" cap="flat" cmpd="sng" algn="ctr">
              <a:solidFill>
                <a:srgbClr val="000000"/>
              </a:solidFill>
              <a:prstDash val="solid"/>
              <a:tailEnd type="triangle"/>
            </a:ln>
            <a:effectLst/>
          </p:spPr>
        </p:cxnSp>
        <p:sp>
          <p:nvSpPr>
            <p:cNvPr id="65" name="Куб 64">
              <a:extLst>
                <a:ext uri="{FF2B5EF4-FFF2-40B4-BE49-F238E27FC236}">
                  <a16:creationId xmlns:a16="http://schemas.microsoft.com/office/drawing/2014/main" id="{361AD0BB-F575-42CA-83AB-791AC9FCF639}"/>
                </a:ext>
              </a:extLst>
            </p:cNvPr>
            <p:cNvSpPr/>
            <p:nvPr/>
          </p:nvSpPr>
          <p:spPr>
            <a:xfrm>
              <a:off x="3378595" y="5491837"/>
              <a:ext cx="1182495" cy="1015663"/>
            </a:xfrm>
            <a:prstGeom prst="cube">
              <a:avLst/>
            </a:prstGeom>
            <a:noFill/>
            <a:ln w="25400" cap="flat" cmpd="sng" algn="ctr">
              <a:solidFill>
                <a:srgbClr val="2D2DB9"/>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ea typeface="+mn-ea"/>
                  <a:cs typeface="+mn-cs"/>
                </a:rPr>
                <a:t>task</a:t>
              </a:r>
              <a:endParaRPr kumimoji="0" lang="ru-RU" sz="1800" b="0" i="0" u="none" strike="noStrike" kern="0" cap="none" spc="0" normalizeH="0" baseline="0" noProof="0" dirty="0">
                <a:ln>
                  <a:noFill/>
                </a:ln>
                <a:solidFill>
                  <a:srgbClr val="000000"/>
                </a:solidFill>
                <a:effectLst/>
                <a:uLnTx/>
                <a:uFillTx/>
                <a:ea typeface="+mn-ea"/>
                <a:cs typeface="+mn-cs"/>
              </a:endParaRPr>
            </a:p>
          </p:txBody>
        </p:sp>
        <p:sp>
          <p:nvSpPr>
            <p:cNvPr id="66" name="TextBox 65">
              <a:extLst>
                <a:ext uri="{FF2B5EF4-FFF2-40B4-BE49-F238E27FC236}">
                  <a16:creationId xmlns:a16="http://schemas.microsoft.com/office/drawing/2014/main" id="{08618628-C1A9-4544-9D04-C47309556E25}"/>
                </a:ext>
              </a:extLst>
            </p:cNvPr>
            <p:cNvSpPr txBox="1"/>
            <p:nvPr/>
          </p:nvSpPr>
          <p:spPr>
            <a:xfrm>
              <a:off x="864694" y="5853489"/>
              <a:ext cx="1224136" cy="338554"/>
            </a:xfrm>
            <a:prstGeom prst="rect">
              <a:avLst/>
            </a:prstGeom>
            <a:noFill/>
            <a:ln w="31750">
              <a:solidFill>
                <a:srgbClr val="2D2DB9"/>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rPr>
                <a:t>coroutine</a:t>
              </a:r>
              <a:endParaRPr kumimoji="0" lang="ru-RU" sz="1600" b="0" i="0" u="none" strike="noStrike" kern="0" cap="none" spc="0" normalizeH="0" baseline="0" noProof="0" dirty="0">
                <a:ln>
                  <a:noFill/>
                </a:ln>
                <a:solidFill>
                  <a:srgbClr val="000000"/>
                </a:solidFill>
                <a:effectLst/>
                <a:uLnTx/>
                <a:uFillTx/>
              </a:endParaRPr>
            </a:p>
          </p:txBody>
        </p:sp>
        <p:sp>
          <p:nvSpPr>
            <p:cNvPr id="67" name="Облачко с текстом: прямоугольное 66">
              <a:extLst>
                <a:ext uri="{FF2B5EF4-FFF2-40B4-BE49-F238E27FC236}">
                  <a16:creationId xmlns:a16="http://schemas.microsoft.com/office/drawing/2014/main" id="{A0A25D57-19F7-418A-97D9-CD8FE1757139}"/>
                </a:ext>
              </a:extLst>
            </p:cNvPr>
            <p:cNvSpPr/>
            <p:nvPr/>
          </p:nvSpPr>
          <p:spPr>
            <a:xfrm>
              <a:off x="3027548" y="4866043"/>
              <a:ext cx="968387" cy="432048"/>
            </a:xfrm>
            <a:prstGeom prst="wedgeRectCallout">
              <a:avLst>
                <a:gd name="adj1" fmla="val -95"/>
                <a:gd name="adj2" fmla="val 113870"/>
              </a:avLst>
            </a:prstGeom>
            <a:noFill/>
            <a:ln w="25400" cap="flat" cmpd="sng" algn="ctr">
              <a:solidFill>
                <a:srgbClr val="FFFFFF">
                  <a:lumMod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ea typeface="+mn-ea"/>
                  <a:cs typeface="+mn-cs"/>
                </a:rPr>
                <a:t>future</a:t>
              </a:r>
              <a:endParaRPr kumimoji="0" lang="ru-RU" sz="1800" b="0" i="0" u="none" strike="noStrike" kern="0" cap="none" spc="0" normalizeH="0" baseline="0" noProof="0" dirty="0">
                <a:ln>
                  <a:noFill/>
                </a:ln>
                <a:solidFill>
                  <a:srgbClr val="000000"/>
                </a:solidFill>
                <a:effectLst/>
                <a:uLnTx/>
                <a:uFillTx/>
                <a:ea typeface="+mn-ea"/>
                <a:cs typeface="+mn-cs"/>
              </a:endParaRPr>
            </a:p>
          </p:txBody>
        </p:sp>
        <p:sp>
          <p:nvSpPr>
            <p:cNvPr id="68" name="TextBox 67">
              <a:extLst>
                <a:ext uri="{FF2B5EF4-FFF2-40B4-BE49-F238E27FC236}">
                  <a16:creationId xmlns:a16="http://schemas.microsoft.com/office/drawing/2014/main" id="{0B1E1857-1F50-40AE-9F65-E6530EDC8925}"/>
                </a:ext>
              </a:extLst>
            </p:cNvPr>
            <p:cNvSpPr txBox="1"/>
            <p:nvPr/>
          </p:nvSpPr>
          <p:spPr>
            <a:xfrm>
              <a:off x="5941042" y="4668426"/>
              <a:ext cx="1449601" cy="369332"/>
            </a:xfrm>
            <a:prstGeom prst="rect">
              <a:avLst/>
            </a:prstGeom>
            <a:noFill/>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rPr>
                <a:t>event loop</a:t>
              </a:r>
              <a:endParaRPr kumimoji="0" lang="ru-RU" sz="1800" b="0" i="0" u="none" strike="noStrike" kern="0" cap="none" spc="0" normalizeH="0" baseline="0" noProof="0" dirty="0">
                <a:ln>
                  <a:noFill/>
                </a:ln>
                <a:solidFill>
                  <a:srgbClr val="000000"/>
                </a:solidFill>
                <a:effectLst/>
                <a:uLnTx/>
                <a:uFillTx/>
              </a:endParaRPr>
            </a:p>
          </p:txBody>
        </p:sp>
        <p:sp>
          <p:nvSpPr>
            <p:cNvPr id="69" name="Стрелка: вправо 68">
              <a:extLst>
                <a:ext uri="{FF2B5EF4-FFF2-40B4-BE49-F238E27FC236}">
                  <a16:creationId xmlns:a16="http://schemas.microsoft.com/office/drawing/2014/main" id="{05A6B1EA-BB63-4F93-8E00-631BFEFEDB51}"/>
                </a:ext>
              </a:extLst>
            </p:cNvPr>
            <p:cNvSpPr/>
            <p:nvPr/>
          </p:nvSpPr>
          <p:spPr>
            <a:xfrm>
              <a:off x="2339752" y="5858997"/>
              <a:ext cx="720080" cy="360040"/>
            </a:xfrm>
            <a:prstGeom prst="rightArrow">
              <a:avLst/>
            </a:prstGeom>
            <a:noFill/>
            <a:ln w="25400" cap="flat" cmpd="sng" algn="ctr">
              <a:solidFill>
                <a:srgbClr val="FFFFFF">
                  <a:lumMod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a:ln>
                  <a:noFill/>
                </a:ln>
                <a:solidFill>
                  <a:srgbClr val="FFFFFF"/>
                </a:solidFill>
                <a:effectLst/>
                <a:uLnTx/>
                <a:uFillTx/>
                <a:latin typeface="Arial"/>
                <a:ea typeface="+mn-ea"/>
                <a:cs typeface="+mn-cs"/>
              </a:endParaRPr>
            </a:p>
          </p:txBody>
        </p:sp>
      </p:grpSp>
    </p:spTree>
    <p:extLst>
      <p:ext uri="{BB962C8B-B14F-4D97-AF65-F5344CB8AC3E}">
        <p14:creationId xmlns:p14="http://schemas.microsoft.com/office/powerpoint/2010/main" val="1617819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Asyncio (</a:t>
            </a:r>
            <a:r>
              <a:rPr lang="ru-RU" altLang="ru-RU" dirty="0">
                <a:solidFill>
                  <a:srgbClr val="002060"/>
                </a:solidFill>
                <a:latin typeface="+mn-lt"/>
                <a:cs typeface="Times New Roman" panose="02020603050405020304" pitchFamily="18" charset="0"/>
              </a:rPr>
              <a:t>пример)</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res =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производим вычисления</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async def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calc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global</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await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сообщаем о статусе вычислений</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async def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status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global</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prev_res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prev_res: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FFFF">
                    <a:lumMod val="50000"/>
                  </a:srgbClr>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FFFF">
                    <a:lumMod val="50000"/>
                  </a:srgbClr>
                </a:solidFill>
                <a:effectLst/>
                <a:uLnTx/>
                <a:uFillTx/>
                <a:latin typeface="Courier New" panose="02070309020205020404" pitchFamily="49" charset="0"/>
                <a:ea typeface="+mn-ea"/>
                <a:cs typeface="+mn-cs"/>
              </a:rPr>
              <a:t>numbers remain'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prev_res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await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asyncio.sleep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936594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Asyncio (</a:t>
            </a:r>
            <a:r>
              <a:rPr lang="ru-RU" altLang="ru-RU" dirty="0">
                <a:solidFill>
                  <a:srgbClr val="002060"/>
                </a:solidFill>
                <a:latin typeface="+mn-lt"/>
                <a:cs typeface="Times New Roman" panose="02020603050405020304" pitchFamily="18" charset="0"/>
              </a:rPr>
              <a:t>пример)</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sz="2000" dirty="0">
                <a:solidFill>
                  <a:srgbClr val="002060"/>
                </a:solidFill>
                <a:latin typeface="+mn-lt"/>
              </a:rPr>
              <a:t>Создание задач и запуск event loop:</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FFFF">
                    <a:lumMod val="50000"/>
                  </a:srgbClr>
                </a:solidFill>
                <a:effectLst/>
                <a:uLnTx/>
                <a:uFillTx/>
                <a:latin typeface="Courier New" panose="02070309020205020404" pitchFamily="49" charset="0"/>
                <a:ea typeface="+mn-ea"/>
                <a:cs typeface="+mn-cs"/>
              </a:rPr>
              <a:t>'__main__'</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ev_loop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asyncio.get_event_loop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tasks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ru-RU" sz="1400" b="1" dirty="0">
                <a:solidFill>
                  <a:srgbClr val="000080"/>
                </a:solidFill>
                <a:latin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ev_loop.create_task(calc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1000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ev_loop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create_task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status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ru-RU" sz="1400" b="1" dirty="0">
                <a:solidFill>
                  <a:srgbClr val="000080"/>
                </a:solidFill>
                <a:latin typeface="Courier New" panose="02070309020205020404" pitchFamily="49" charset="0"/>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futures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asyncio.wait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tasks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ev_loop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run_until_complete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futures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ev_loop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close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b="1" dirty="0">
              <a:solidFill>
                <a:srgbClr val="000080"/>
              </a:solidFill>
              <a:latin typeface="Courier New" panose="02070309020205020404" pitchFamily="49" charset="0"/>
            </a:endParaRPr>
          </a:p>
          <a:p>
            <a:pPr marL="0" marR="0" lvl="0" indent="0" algn="just" defTabSz="914400" rtl="0" eaLnBrk="1" fontAlgn="auto" latinLnBrk="0" hangingPunct="1">
              <a:lnSpc>
                <a:spcPct val="100000"/>
              </a:lnSpc>
              <a:spcBef>
                <a:spcPct val="0"/>
              </a:spcBef>
              <a:spcAft>
                <a:spcPts val="0"/>
              </a:spcAft>
              <a:buClrTx/>
              <a:buSzTx/>
              <a:buFontTx/>
              <a:buNone/>
              <a:tabLst/>
              <a:defRPr/>
            </a:pPr>
            <a:endPar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rPr>
              <a:t>Альтернативный вариант:</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async def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tasks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ru-RU" sz="1400" b="1" dirty="0">
                <a:solidFill>
                  <a:srgbClr val="000080"/>
                </a:solidFill>
                <a:latin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asyncio.create_task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calc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1000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asyncio.create_task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status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ru-RU" sz="1400" b="1" dirty="0">
                <a:solidFill>
                  <a:srgbClr val="000080"/>
                </a:solidFill>
                <a:latin typeface="Courier New" panose="02070309020205020404" pitchFamily="49" charset="0"/>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await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asyncio.gather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tasks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FFFF">
                    <a:lumMod val="50000"/>
                  </a:srgbClr>
                </a:solidFill>
                <a:effectLst/>
                <a:uLnTx/>
                <a:uFillTx/>
                <a:latin typeface="Courier New" panose="02070309020205020404" pitchFamily="49" charset="0"/>
                <a:ea typeface="+mn-ea"/>
                <a:cs typeface="+mn-cs"/>
              </a:rPr>
              <a:t>'__main__'</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asyncio.run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460907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Asyncio (</a:t>
            </a:r>
            <a:r>
              <a:rPr lang="ru-RU" altLang="ru-RU" dirty="0">
                <a:solidFill>
                  <a:srgbClr val="002060"/>
                </a:solidFill>
                <a:latin typeface="+mn-lt"/>
                <a:cs typeface="Times New Roman" panose="02020603050405020304" pitchFamily="18" charset="0"/>
              </a:rPr>
              <a:t>пример)</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1000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1000 numbers remain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999</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997</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996</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990 numbers remain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836832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Многопроцессность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sz="2000" dirty="0">
                <a:solidFill>
                  <a:srgbClr val="002060"/>
                </a:solidFill>
                <a:latin typeface="+mn-lt"/>
              </a:rPr>
              <a:t>Python позволяет не только запускать в одном процессе несколько потоков, но и создавать несколько дочерних процессов из основного процесса. При этом GIL здесь не используется в принципе. Попробуем посчитать скорость выполнения уже известной нам задачи с использованием нескольких процессов. Создание процессов с помощью модуля multiprocessing выполняется почти полностью аналогично созданию потоков с использованием threading.</a:t>
            </a:r>
          </a:p>
        </p:txBody>
      </p:sp>
    </p:spTree>
    <p:extLst>
      <p:ext uri="{BB962C8B-B14F-4D97-AF65-F5344CB8AC3E}">
        <p14:creationId xmlns:p14="http://schemas.microsoft.com/office/powerpoint/2010/main" val="39608060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Многопроцессность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'__main__'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обязательно для многопроцессного приложения </a:t>
            </a:r>
            <a:endParaRPr kumimoji="0" lang="en-US" sz="1400" b="0" i="0" u="none" strike="noStrike" kern="1200" cap="none" spc="0" normalizeH="0" baseline="0" noProof="0" dirty="0">
              <a:ln>
                <a:noFill/>
              </a:ln>
              <a:solidFill>
                <a:srgbClr val="00B05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80000000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start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p1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p2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eaLnBrk="0" fontAlgn="base" hangingPunct="0">
              <a:spcBef>
                <a:spcPct val="0"/>
              </a:spcBef>
              <a:spcAft>
                <a:spcPct val="0"/>
              </a:spcAft>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start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.2f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sec.'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7.96 sec.</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400" dirty="0">
              <a:solidFill>
                <a:srgbClr val="000000"/>
              </a:solidFill>
              <a:latin typeface="Courier New" panose="02070309020205020404" pitchFamily="49" charset="0"/>
              <a:cs typeface="Courier New" panose="02070309020205020404" pitchFamily="49" charset="0"/>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rPr>
              <a:t>Время выполнения почти в два раза быстрее, чем при использовании многопоточности, гринлетов или вообще без распараллеливания.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9035144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Межпроцессное взаимодействие</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sz="2000" dirty="0">
                <a:solidFill>
                  <a:srgbClr val="002060"/>
                </a:solidFill>
                <a:latin typeface="+mn-lt"/>
              </a:rPr>
              <a:t>При использовании нескольких процессов нужно решать проблему обмена данными между ними. Multiprocessing предлагает для этого два коммуникационных канала: Queue и Pipe. В обоих случаях данные должны быть сериализуемы (picklable). Очень большие блоки данных (более 32 MB, в зависимости от ОС) могут приводить к исключению ValueError.</a:t>
            </a:r>
          </a:p>
        </p:txBody>
      </p:sp>
    </p:spTree>
    <p:extLst>
      <p:ext uri="{BB962C8B-B14F-4D97-AF65-F5344CB8AC3E}">
        <p14:creationId xmlns:p14="http://schemas.microsoft.com/office/powerpoint/2010/main" val="18324600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Межпроцессное взаимодействие: </a:t>
            </a:r>
            <a:r>
              <a:rPr lang="en-US" altLang="ru-RU" dirty="0">
                <a:solidFill>
                  <a:srgbClr val="002060"/>
                </a:solidFill>
                <a:latin typeface="+mn-lt"/>
                <a:cs typeface="Times New Roman" panose="02020603050405020304" pitchFamily="18" charset="0"/>
              </a:rPr>
              <a:t>Queue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sz="2000" dirty="0">
                <a:solidFill>
                  <a:srgbClr val="002060"/>
                </a:solidFill>
                <a:latin typeface="+mn-lt"/>
              </a:rPr>
              <a:t>multiprocessing.Queue практически аналогична потокобезопасной очереди queue.Queue, но для нее не требуется ожидать окончания обработки объекта, переданного через очередь (и использовать методы </a:t>
            </a:r>
            <a:r>
              <a:rPr lang="ru-RU" sz="2000" b="1" dirty="0">
                <a:solidFill>
                  <a:srgbClr val="002060"/>
                </a:solidFill>
                <a:latin typeface="+mn-lt"/>
              </a:rPr>
              <a:t>.task_done()</a:t>
            </a:r>
            <a:r>
              <a:rPr lang="ru-RU" sz="2000" dirty="0">
                <a:solidFill>
                  <a:srgbClr val="002060"/>
                </a:solidFill>
                <a:latin typeface="+mn-lt"/>
              </a:rPr>
              <a:t> и </a:t>
            </a:r>
            <a:r>
              <a:rPr lang="ru-RU" sz="2000" b="1" dirty="0">
                <a:solidFill>
                  <a:srgbClr val="002060"/>
                </a:solidFill>
                <a:latin typeface="+mn-lt"/>
              </a:rPr>
              <a:t>.join()</a:t>
            </a:r>
            <a:r>
              <a:rPr lang="ru-RU" sz="2000" dirty="0">
                <a:solidFill>
                  <a:srgbClr val="002060"/>
                </a:solidFill>
                <a:latin typeface="+mn-lt"/>
              </a:rPr>
              <a:t>), т.к. передается копия объекта, изменение которой никак не влияет на оригинал. </a:t>
            </a:r>
          </a:p>
          <a:p>
            <a:pPr algn="just">
              <a:spcBef>
                <a:spcPct val="0"/>
              </a:spcBef>
              <a:spcAft>
                <a:spcPts val="600"/>
              </a:spcAft>
              <a:buNone/>
            </a:pPr>
            <a:endParaRPr lang="ru-RU" sz="14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Queue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q</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put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None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'__main__'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q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Queue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q</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[42, None, 'hello']</a:t>
            </a:r>
          </a:p>
          <a:p>
            <a:pPr algn="just">
              <a:spcBef>
                <a:spcPct val="0"/>
              </a:spcBef>
              <a:spcAft>
                <a:spcPts val="600"/>
              </a:spcAft>
              <a:buNone/>
            </a:pPr>
            <a:endParaRPr lang="ru-RU" sz="2000" dirty="0">
              <a:solidFill>
                <a:srgbClr val="002060"/>
              </a:solidFill>
              <a:latin typeface="+mn-lt"/>
            </a:endParaRPr>
          </a:p>
        </p:txBody>
      </p:sp>
    </p:spTree>
    <p:extLst>
      <p:ext uri="{BB962C8B-B14F-4D97-AF65-F5344CB8AC3E}">
        <p14:creationId xmlns:p14="http://schemas.microsoft.com/office/powerpoint/2010/main" val="3476984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Использование памяти процессами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p:txBody>
      </p:sp>
      <p:grpSp>
        <p:nvGrpSpPr>
          <p:cNvPr id="2" name="Группа 1">
            <a:extLst>
              <a:ext uri="{FF2B5EF4-FFF2-40B4-BE49-F238E27FC236}">
                <a16:creationId xmlns:a16="http://schemas.microsoft.com/office/drawing/2014/main" id="{7D7039F9-69FA-492A-B2FF-62A65F5F4D01}"/>
              </a:ext>
            </a:extLst>
          </p:cNvPr>
          <p:cNvGrpSpPr/>
          <p:nvPr/>
        </p:nvGrpSpPr>
        <p:grpSpPr>
          <a:xfrm>
            <a:off x="1333850" y="988321"/>
            <a:ext cx="9622502" cy="5696054"/>
            <a:chOff x="1216404" y="988321"/>
            <a:chExt cx="9622502" cy="5696054"/>
          </a:xfrm>
        </p:grpSpPr>
        <p:sp>
          <p:nvSpPr>
            <p:cNvPr id="6" name="TextBox 5">
              <a:extLst>
                <a:ext uri="{FF2B5EF4-FFF2-40B4-BE49-F238E27FC236}">
                  <a16:creationId xmlns:a16="http://schemas.microsoft.com/office/drawing/2014/main" id="{5E86E8E1-1E68-4BB7-8B7A-7348819880E4}"/>
                </a:ext>
              </a:extLst>
            </p:cNvPr>
            <p:cNvSpPr txBox="1"/>
            <p:nvPr/>
          </p:nvSpPr>
          <p:spPr>
            <a:xfrm>
              <a:off x="1216404" y="3276655"/>
              <a:ext cx="4762849" cy="1203885"/>
            </a:xfrm>
            <a:prstGeom prst="rect">
              <a:avLst/>
            </a:prstGeom>
            <a:noFill/>
            <a:ln>
              <a:solidFill>
                <a:srgbClr val="002060"/>
              </a:solidFill>
            </a:ln>
          </p:spPr>
          <p:txBody>
            <a:bodyPr wrap="square" rtlCol="0">
              <a:noAutofit/>
            </a:bodyPr>
            <a:lstStyle/>
            <a:p>
              <a:pPr algn="ctr"/>
              <a:r>
                <a:rPr lang="ru-RU" sz="1400" dirty="0">
                  <a:solidFill>
                    <a:srgbClr val="FF0000"/>
                  </a:solidFill>
                  <a:latin typeface="Calibri" panose="020F0502020204030204" pitchFamily="34" charset="0"/>
                  <a:cs typeface="Calibri" panose="020F0502020204030204" pitchFamily="34" charset="0"/>
                </a:rPr>
                <a:t>Процесс 1</a:t>
              </a:r>
            </a:p>
          </p:txBody>
        </p:sp>
        <p:sp>
          <p:nvSpPr>
            <p:cNvPr id="7" name="TextBox 6">
              <a:extLst>
                <a:ext uri="{FF2B5EF4-FFF2-40B4-BE49-F238E27FC236}">
                  <a16:creationId xmlns:a16="http://schemas.microsoft.com/office/drawing/2014/main" id="{D6B7774F-F0D2-4E0E-BBE0-340523CFC3F2}"/>
                </a:ext>
              </a:extLst>
            </p:cNvPr>
            <p:cNvSpPr txBox="1"/>
            <p:nvPr/>
          </p:nvSpPr>
          <p:spPr>
            <a:xfrm>
              <a:off x="6076057" y="3274581"/>
              <a:ext cx="4762849" cy="1203885"/>
            </a:xfrm>
            <a:prstGeom prst="rect">
              <a:avLst/>
            </a:prstGeom>
            <a:noFill/>
            <a:ln>
              <a:solidFill>
                <a:srgbClr val="002060"/>
              </a:solidFill>
            </a:ln>
          </p:spPr>
          <p:txBody>
            <a:bodyPr wrap="square" rtlCol="0">
              <a:noAutofit/>
            </a:bodyPr>
            <a:lstStyle/>
            <a:p>
              <a:pPr algn="ctr"/>
              <a:r>
                <a:rPr lang="ru-RU" sz="1400" dirty="0">
                  <a:solidFill>
                    <a:srgbClr val="0070C0"/>
                  </a:solidFill>
                  <a:latin typeface="Calibri" panose="020F0502020204030204" pitchFamily="34" charset="0"/>
                  <a:cs typeface="Calibri" panose="020F0502020204030204" pitchFamily="34" charset="0"/>
                </a:rPr>
                <a:t>Процесс 2</a:t>
              </a:r>
            </a:p>
          </p:txBody>
        </p:sp>
        <p:sp>
          <p:nvSpPr>
            <p:cNvPr id="8" name="TextBox 7">
              <a:extLst>
                <a:ext uri="{FF2B5EF4-FFF2-40B4-BE49-F238E27FC236}">
                  <a16:creationId xmlns:a16="http://schemas.microsoft.com/office/drawing/2014/main" id="{087C57A7-6E59-4F46-AA9B-680CD3BCD627}"/>
                </a:ext>
              </a:extLst>
            </p:cNvPr>
            <p:cNvSpPr txBox="1"/>
            <p:nvPr/>
          </p:nvSpPr>
          <p:spPr>
            <a:xfrm>
              <a:off x="1300121" y="3592876"/>
              <a:ext cx="1548894" cy="307777"/>
            </a:xfrm>
            <a:prstGeom prst="rect">
              <a:avLst/>
            </a:prstGeom>
            <a:noFill/>
            <a:ln>
              <a:solidFill>
                <a:srgbClr val="002060"/>
              </a:solidFill>
            </a:ln>
          </p:spPr>
          <p:txBody>
            <a:bodyPr wrap="square" rtlCol="0">
              <a:spAutoFit/>
            </a:bodyPr>
            <a:lstStyle/>
            <a:p>
              <a:pPr algn="ctr"/>
              <a:r>
                <a:rPr lang="ru-RU" sz="1400" dirty="0">
                  <a:solidFill>
                    <a:srgbClr val="FF0000"/>
                  </a:solidFill>
                  <a:latin typeface="Calibri" panose="020F0502020204030204" pitchFamily="34" charset="0"/>
                  <a:cs typeface="Calibri" panose="020F0502020204030204" pitchFamily="34" charset="0"/>
                </a:rPr>
                <a:t>Сегмент кода</a:t>
              </a:r>
            </a:p>
          </p:txBody>
        </p:sp>
        <p:sp>
          <p:nvSpPr>
            <p:cNvPr id="9" name="TextBox 8">
              <a:extLst>
                <a:ext uri="{FF2B5EF4-FFF2-40B4-BE49-F238E27FC236}">
                  <a16:creationId xmlns:a16="http://schemas.microsoft.com/office/drawing/2014/main" id="{BCA277ED-BFAF-4001-9516-F510302751D5}"/>
                </a:ext>
              </a:extLst>
            </p:cNvPr>
            <p:cNvSpPr txBox="1"/>
            <p:nvPr/>
          </p:nvSpPr>
          <p:spPr>
            <a:xfrm>
              <a:off x="2849015" y="3592876"/>
              <a:ext cx="1548894" cy="307777"/>
            </a:xfrm>
            <a:prstGeom prst="rect">
              <a:avLst/>
            </a:prstGeom>
            <a:noFill/>
            <a:ln>
              <a:solidFill>
                <a:schemeClr val="accent6"/>
              </a:solidFill>
            </a:ln>
          </p:spPr>
          <p:txBody>
            <a:bodyPr wrap="square" rtlCol="0">
              <a:spAutoFit/>
            </a:bodyPr>
            <a:lstStyle/>
            <a:p>
              <a:pPr algn="ctr"/>
              <a:r>
                <a:rPr lang="ru-RU" sz="1400" dirty="0">
                  <a:solidFill>
                    <a:srgbClr val="FF0000"/>
                  </a:solidFill>
                  <a:latin typeface="Calibri" panose="020F0502020204030204" pitchFamily="34" charset="0"/>
                  <a:cs typeface="Calibri" panose="020F0502020204030204" pitchFamily="34" charset="0"/>
                </a:rPr>
                <a:t>Сегмент данных</a:t>
              </a:r>
            </a:p>
          </p:txBody>
        </p:sp>
        <p:sp>
          <p:nvSpPr>
            <p:cNvPr id="10" name="TextBox 9">
              <a:extLst>
                <a:ext uri="{FF2B5EF4-FFF2-40B4-BE49-F238E27FC236}">
                  <a16:creationId xmlns:a16="http://schemas.microsoft.com/office/drawing/2014/main" id="{71D31E53-D206-4A5C-BE0D-B3BF2CE644EF}"/>
                </a:ext>
              </a:extLst>
            </p:cNvPr>
            <p:cNvSpPr txBox="1"/>
            <p:nvPr/>
          </p:nvSpPr>
          <p:spPr>
            <a:xfrm>
              <a:off x="4397908" y="3592876"/>
              <a:ext cx="1548894" cy="307777"/>
            </a:xfrm>
            <a:prstGeom prst="rect">
              <a:avLst/>
            </a:prstGeom>
            <a:noFill/>
            <a:ln>
              <a:solidFill>
                <a:srgbClr val="002060"/>
              </a:solidFill>
            </a:ln>
          </p:spPr>
          <p:txBody>
            <a:bodyPr wrap="square" rtlCol="0">
              <a:spAutoFit/>
            </a:bodyPr>
            <a:lstStyle/>
            <a:p>
              <a:pPr algn="ctr"/>
              <a:r>
                <a:rPr lang="ru-RU" sz="1400" dirty="0">
                  <a:solidFill>
                    <a:srgbClr val="FF0000"/>
                  </a:solidFill>
                  <a:latin typeface="Calibri" panose="020F0502020204030204" pitchFamily="34" charset="0"/>
                  <a:cs typeface="Calibri" panose="020F0502020204030204" pitchFamily="34" charset="0"/>
                </a:rPr>
                <a:t>Стек</a:t>
              </a:r>
            </a:p>
          </p:txBody>
        </p:sp>
        <p:sp>
          <p:nvSpPr>
            <p:cNvPr id="11" name="TextBox 10">
              <a:extLst>
                <a:ext uri="{FF2B5EF4-FFF2-40B4-BE49-F238E27FC236}">
                  <a16:creationId xmlns:a16="http://schemas.microsoft.com/office/drawing/2014/main" id="{ACB5F908-3C29-47CE-ADE4-4B707B1DDC89}"/>
                </a:ext>
              </a:extLst>
            </p:cNvPr>
            <p:cNvSpPr txBox="1"/>
            <p:nvPr/>
          </p:nvSpPr>
          <p:spPr>
            <a:xfrm>
              <a:off x="3390022" y="5386806"/>
              <a:ext cx="5266238" cy="1297569"/>
            </a:xfrm>
            <a:prstGeom prst="rect">
              <a:avLst/>
            </a:prstGeom>
            <a:noFill/>
            <a:ln>
              <a:solidFill>
                <a:srgbClr val="002060"/>
              </a:solidFill>
            </a:ln>
          </p:spPr>
          <p:txBody>
            <a:bodyPr wrap="square" rtlCol="0">
              <a:noAutofit/>
            </a:bodyPr>
            <a:lstStyle/>
            <a:p>
              <a:pPr algn="ctr"/>
              <a:r>
                <a:rPr lang="ru-RU" sz="1400" dirty="0">
                  <a:latin typeface="Calibri" panose="020F0502020204030204" pitchFamily="34" charset="0"/>
                  <a:cs typeface="Calibri" panose="020F0502020204030204" pitchFamily="34" charset="0"/>
                </a:rPr>
                <a:t>Куча</a:t>
              </a:r>
            </a:p>
          </p:txBody>
        </p:sp>
        <p:sp>
          <p:nvSpPr>
            <p:cNvPr id="12" name="TextBox 11">
              <a:extLst>
                <a:ext uri="{FF2B5EF4-FFF2-40B4-BE49-F238E27FC236}">
                  <a16:creationId xmlns:a16="http://schemas.microsoft.com/office/drawing/2014/main" id="{56CB783C-7CFC-4717-B219-1CA493850F8F}"/>
                </a:ext>
              </a:extLst>
            </p:cNvPr>
            <p:cNvSpPr txBox="1"/>
            <p:nvPr/>
          </p:nvSpPr>
          <p:spPr>
            <a:xfrm>
              <a:off x="4120580" y="988321"/>
              <a:ext cx="3330121" cy="1597300"/>
            </a:xfrm>
            <a:prstGeom prst="rect">
              <a:avLst/>
            </a:prstGeom>
            <a:noFill/>
            <a:ln>
              <a:solidFill>
                <a:srgbClr val="00B050"/>
              </a:solidFill>
            </a:ln>
          </p:spPr>
          <p:txBody>
            <a:bodyPr wrap="square" rtlCol="0">
              <a:noAutofit/>
            </a:bodyPr>
            <a:lstStyle/>
            <a:p>
              <a:pPr algn="ctr"/>
              <a:r>
                <a:rPr lang="ru-RU" sz="1400" dirty="0">
                  <a:cs typeface="Calibri" panose="020F0502020204030204" pitchFamily="34" charset="0"/>
                </a:rPr>
                <a:t>Процессор</a:t>
              </a:r>
            </a:p>
          </p:txBody>
        </p:sp>
        <p:sp>
          <p:nvSpPr>
            <p:cNvPr id="13" name="Овал 12">
              <a:extLst>
                <a:ext uri="{FF2B5EF4-FFF2-40B4-BE49-F238E27FC236}">
                  <a16:creationId xmlns:a16="http://schemas.microsoft.com/office/drawing/2014/main" id="{0620EDE1-C4EA-4661-B05B-8EE543FDEA00}"/>
                </a:ext>
              </a:extLst>
            </p:cNvPr>
            <p:cNvSpPr/>
            <p:nvPr/>
          </p:nvSpPr>
          <p:spPr>
            <a:xfrm>
              <a:off x="4275470" y="1514580"/>
              <a:ext cx="1006781" cy="988654"/>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a:latin typeface="Calibri" panose="020F0502020204030204" pitchFamily="34" charset="0"/>
                  <a:cs typeface="Calibri" panose="020F0502020204030204" pitchFamily="34" charset="0"/>
                </a:rPr>
                <a:t>Ядро 1</a:t>
              </a:r>
            </a:p>
          </p:txBody>
        </p:sp>
        <p:sp>
          <p:nvSpPr>
            <p:cNvPr id="14" name="Овал 13">
              <a:extLst>
                <a:ext uri="{FF2B5EF4-FFF2-40B4-BE49-F238E27FC236}">
                  <a16:creationId xmlns:a16="http://schemas.microsoft.com/office/drawing/2014/main" id="{B995275A-6597-4020-B73B-E0740594206E}"/>
                </a:ext>
              </a:extLst>
            </p:cNvPr>
            <p:cNvSpPr/>
            <p:nvPr/>
          </p:nvSpPr>
          <p:spPr>
            <a:xfrm>
              <a:off x="6327754" y="1514580"/>
              <a:ext cx="1006781" cy="988654"/>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a:latin typeface="Calibri" panose="020F0502020204030204" pitchFamily="34" charset="0"/>
                  <a:cs typeface="Calibri" panose="020F0502020204030204" pitchFamily="34" charset="0"/>
                </a:rPr>
                <a:t>Ядро 2</a:t>
              </a:r>
            </a:p>
          </p:txBody>
        </p:sp>
        <p:sp>
          <p:nvSpPr>
            <p:cNvPr id="15" name="TextBox 14">
              <a:extLst>
                <a:ext uri="{FF2B5EF4-FFF2-40B4-BE49-F238E27FC236}">
                  <a16:creationId xmlns:a16="http://schemas.microsoft.com/office/drawing/2014/main" id="{1FFD55C0-950E-44EF-BEFB-8A790AE57FF6}"/>
                </a:ext>
              </a:extLst>
            </p:cNvPr>
            <p:cNvSpPr txBox="1"/>
            <p:nvPr/>
          </p:nvSpPr>
          <p:spPr>
            <a:xfrm>
              <a:off x="6134142" y="3592876"/>
              <a:ext cx="1548894" cy="307777"/>
            </a:xfrm>
            <a:prstGeom prst="rect">
              <a:avLst/>
            </a:prstGeom>
            <a:noFill/>
            <a:ln>
              <a:solidFill>
                <a:srgbClr val="002060"/>
              </a:solidFill>
            </a:ln>
          </p:spPr>
          <p:txBody>
            <a:bodyPr wrap="square" rtlCol="0">
              <a:spAutoFit/>
            </a:bodyPr>
            <a:lstStyle/>
            <a:p>
              <a:pPr algn="ctr"/>
              <a:r>
                <a:rPr lang="ru-RU" sz="1400" dirty="0">
                  <a:solidFill>
                    <a:srgbClr val="0070C0"/>
                  </a:solidFill>
                  <a:latin typeface="Calibri" panose="020F0502020204030204" pitchFamily="34" charset="0"/>
                  <a:cs typeface="Calibri" panose="020F0502020204030204" pitchFamily="34" charset="0"/>
                </a:rPr>
                <a:t>Сегмент кода</a:t>
              </a:r>
            </a:p>
          </p:txBody>
        </p:sp>
        <p:sp>
          <p:nvSpPr>
            <p:cNvPr id="16" name="TextBox 15">
              <a:extLst>
                <a:ext uri="{FF2B5EF4-FFF2-40B4-BE49-F238E27FC236}">
                  <a16:creationId xmlns:a16="http://schemas.microsoft.com/office/drawing/2014/main" id="{495843BB-AD42-47B4-89F6-E8B7731357EB}"/>
                </a:ext>
              </a:extLst>
            </p:cNvPr>
            <p:cNvSpPr txBox="1"/>
            <p:nvPr/>
          </p:nvSpPr>
          <p:spPr>
            <a:xfrm>
              <a:off x="7683035" y="3592876"/>
              <a:ext cx="1548894" cy="307777"/>
            </a:xfrm>
            <a:prstGeom prst="rect">
              <a:avLst/>
            </a:prstGeom>
            <a:noFill/>
            <a:ln>
              <a:solidFill>
                <a:srgbClr val="002060"/>
              </a:solidFill>
            </a:ln>
          </p:spPr>
          <p:txBody>
            <a:bodyPr wrap="square" rtlCol="0">
              <a:spAutoFit/>
            </a:bodyPr>
            <a:lstStyle/>
            <a:p>
              <a:pPr algn="ctr"/>
              <a:r>
                <a:rPr lang="ru-RU" sz="1400" dirty="0">
                  <a:solidFill>
                    <a:srgbClr val="0070C0"/>
                  </a:solidFill>
                  <a:latin typeface="Calibri" panose="020F0502020204030204" pitchFamily="34" charset="0"/>
                  <a:cs typeface="Calibri" panose="020F0502020204030204" pitchFamily="34" charset="0"/>
                </a:rPr>
                <a:t>Сегмент данных</a:t>
              </a:r>
            </a:p>
          </p:txBody>
        </p:sp>
        <p:sp>
          <p:nvSpPr>
            <p:cNvPr id="17" name="TextBox 16">
              <a:extLst>
                <a:ext uri="{FF2B5EF4-FFF2-40B4-BE49-F238E27FC236}">
                  <a16:creationId xmlns:a16="http://schemas.microsoft.com/office/drawing/2014/main" id="{F2045F02-5249-42B5-A745-38A9E5B7E531}"/>
                </a:ext>
              </a:extLst>
            </p:cNvPr>
            <p:cNvSpPr txBox="1"/>
            <p:nvPr/>
          </p:nvSpPr>
          <p:spPr>
            <a:xfrm>
              <a:off x="9231929" y="3592876"/>
              <a:ext cx="1548894" cy="307777"/>
            </a:xfrm>
            <a:prstGeom prst="rect">
              <a:avLst/>
            </a:prstGeom>
            <a:noFill/>
            <a:ln>
              <a:solidFill>
                <a:srgbClr val="002060"/>
              </a:solidFill>
            </a:ln>
          </p:spPr>
          <p:txBody>
            <a:bodyPr wrap="square" rtlCol="0">
              <a:spAutoFit/>
            </a:bodyPr>
            <a:lstStyle/>
            <a:p>
              <a:pPr algn="ctr"/>
              <a:r>
                <a:rPr lang="ru-RU" sz="1400" dirty="0">
                  <a:solidFill>
                    <a:srgbClr val="0070C0"/>
                  </a:solidFill>
                  <a:latin typeface="Calibri" panose="020F0502020204030204" pitchFamily="34" charset="0"/>
                  <a:cs typeface="Calibri" panose="020F0502020204030204" pitchFamily="34" charset="0"/>
                </a:rPr>
                <a:t>Стек</a:t>
              </a:r>
            </a:p>
          </p:txBody>
        </p:sp>
        <p:cxnSp>
          <p:nvCxnSpPr>
            <p:cNvPr id="18" name="Прямая со стрелкой 17">
              <a:extLst>
                <a:ext uri="{FF2B5EF4-FFF2-40B4-BE49-F238E27FC236}">
                  <a16:creationId xmlns:a16="http://schemas.microsoft.com/office/drawing/2014/main" id="{5EE77311-DC35-4D0F-A01A-503C4245AC09}"/>
                </a:ext>
              </a:extLst>
            </p:cNvPr>
            <p:cNvCxnSpPr>
              <a:stCxn id="13" idx="3"/>
              <a:endCxn id="6" idx="0"/>
            </p:cNvCxnSpPr>
            <p:nvPr/>
          </p:nvCxnSpPr>
          <p:spPr>
            <a:xfrm flipH="1">
              <a:off x="3597829" y="2358448"/>
              <a:ext cx="825080" cy="91820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a:extLst>
                <a:ext uri="{FF2B5EF4-FFF2-40B4-BE49-F238E27FC236}">
                  <a16:creationId xmlns:a16="http://schemas.microsoft.com/office/drawing/2014/main" id="{E4CEA696-852D-47F7-B606-D47B6F90BC26}"/>
                </a:ext>
              </a:extLst>
            </p:cNvPr>
            <p:cNvCxnSpPr>
              <a:cxnSpLocks/>
              <a:stCxn id="14" idx="5"/>
              <a:endCxn id="7" idx="0"/>
            </p:cNvCxnSpPr>
            <p:nvPr/>
          </p:nvCxnSpPr>
          <p:spPr>
            <a:xfrm>
              <a:off x="7187095" y="2358448"/>
              <a:ext cx="1270387" cy="91613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a:extLst>
                <a:ext uri="{FF2B5EF4-FFF2-40B4-BE49-F238E27FC236}">
                  <a16:creationId xmlns:a16="http://schemas.microsoft.com/office/drawing/2014/main" id="{8801F1E0-7724-452E-85A1-E9783EF50C24}"/>
                </a:ext>
              </a:extLst>
            </p:cNvPr>
            <p:cNvCxnSpPr>
              <a:cxnSpLocks/>
            </p:cNvCxnSpPr>
            <p:nvPr/>
          </p:nvCxnSpPr>
          <p:spPr>
            <a:xfrm>
              <a:off x="3501024" y="4194863"/>
              <a:ext cx="774446" cy="119194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a:extLst>
                <a:ext uri="{FF2B5EF4-FFF2-40B4-BE49-F238E27FC236}">
                  <a16:creationId xmlns:a16="http://schemas.microsoft.com/office/drawing/2014/main" id="{E3184906-6F4A-4C2C-B389-3A6DB6487449}"/>
                </a:ext>
              </a:extLst>
            </p:cNvPr>
            <p:cNvCxnSpPr>
              <a:cxnSpLocks/>
            </p:cNvCxnSpPr>
            <p:nvPr/>
          </p:nvCxnSpPr>
          <p:spPr>
            <a:xfrm flipH="1">
              <a:off x="7279967" y="4263314"/>
              <a:ext cx="929337" cy="1143412"/>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FA32D25-15D7-44B3-A416-91123107C3DF}"/>
                </a:ext>
              </a:extLst>
            </p:cNvPr>
            <p:cNvSpPr txBox="1"/>
            <p:nvPr/>
          </p:nvSpPr>
          <p:spPr>
            <a:xfrm>
              <a:off x="5480371" y="6083217"/>
              <a:ext cx="1152653" cy="402346"/>
            </a:xfrm>
            <a:prstGeom prst="rect">
              <a:avLst/>
            </a:prstGeom>
            <a:solidFill>
              <a:srgbClr val="0070C0"/>
            </a:solidFill>
            <a:ln>
              <a:solidFill>
                <a:schemeClr val="accent6"/>
              </a:solidFill>
            </a:ln>
          </p:spPr>
          <p:txBody>
            <a:bodyPr wrap="square" rtlCol="0">
              <a:noAutofit/>
            </a:bodyPr>
            <a:lstStyle/>
            <a:p>
              <a:pPr algn="ctr"/>
              <a:r>
                <a:rPr lang="ru-RU" sz="1400" dirty="0">
                  <a:solidFill>
                    <a:schemeClr val="bg1"/>
                  </a:solidFill>
                  <a:latin typeface="Calibri" panose="020F0502020204030204" pitchFamily="34" charset="0"/>
                  <a:cs typeface="Calibri" panose="020F0502020204030204" pitchFamily="34" charset="0"/>
                </a:rPr>
                <a:t>данные</a:t>
              </a:r>
            </a:p>
          </p:txBody>
        </p:sp>
        <p:sp>
          <p:nvSpPr>
            <p:cNvPr id="23" name="TextBox 22">
              <a:extLst>
                <a:ext uri="{FF2B5EF4-FFF2-40B4-BE49-F238E27FC236}">
                  <a16:creationId xmlns:a16="http://schemas.microsoft.com/office/drawing/2014/main" id="{DFEF9AB6-0F6F-431F-A5EA-EE9F2B053641}"/>
                </a:ext>
              </a:extLst>
            </p:cNvPr>
            <p:cNvSpPr txBox="1"/>
            <p:nvPr/>
          </p:nvSpPr>
          <p:spPr>
            <a:xfrm>
              <a:off x="5410490" y="5708243"/>
              <a:ext cx="2478230" cy="877152"/>
            </a:xfrm>
            <a:prstGeom prst="rect">
              <a:avLst/>
            </a:prstGeom>
            <a:noFill/>
            <a:ln>
              <a:solidFill>
                <a:schemeClr val="accent6"/>
              </a:solidFill>
            </a:ln>
          </p:spPr>
          <p:txBody>
            <a:bodyPr wrap="square" rtlCol="0">
              <a:noAutofit/>
            </a:bodyPr>
            <a:lstStyle/>
            <a:p>
              <a:pPr algn="r"/>
              <a:r>
                <a:rPr lang="ru-RU" sz="1400" dirty="0">
                  <a:solidFill>
                    <a:srgbClr val="0070C0"/>
                  </a:solidFill>
                  <a:latin typeface="Calibri" panose="020F0502020204030204" pitchFamily="34" charset="0"/>
                  <a:cs typeface="Calibri" panose="020F0502020204030204" pitchFamily="34" charset="0"/>
                </a:rPr>
                <a:t>адрес 0</a:t>
              </a:r>
              <a:r>
                <a:rPr lang="en-US" sz="1400" dirty="0">
                  <a:solidFill>
                    <a:srgbClr val="0070C0"/>
                  </a:solidFill>
                  <a:latin typeface="Calibri" panose="020F0502020204030204" pitchFamily="34" charset="0"/>
                  <a:cs typeface="Calibri" panose="020F0502020204030204" pitchFamily="34" charset="0"/>
                </a:rPr>
                <a:t>x005</a:t>
              </a:r>
              <a:endParaRPr lang="ru-RU" sz="1400" dirty="0">
                <a:solidFill>
                  <a:srgbClr val="0070C0"/>
                </a:solidFill>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20F5C5E4-FE86-4D65-B65E-211B884E4F50}"/>
                </a:ext>
              </a:extLst>
            </p:cNvPr>
            <p:cNvSpPr txBox="1"/>
            <p:nvPr/>
          </p:nvSpPr>
          <p:spPr>
            <a:xfrm>
              <a:off x="4225136" y="5702372"/>
              <a:ext cx="2478229" cy="877152"/>
            </a:xfrm>
            <a:prstGeom prst="rect">
              <a:avLst/>
            </a:prstGeom>
            <a:noFill/>
            <a:ln>
              <a:solidFill>
                <a:srgbClr val="FF0000"/>
              </a:solidFill>
            </a:ln>
          </p:spPr>
          <p:txBody>
            <a:bodyPr wrap="square" rtlCol="0">
              <a:noAutofit/>
            </a:bodyPr>
            <a:lstStyle/>
            <a:p>
              <a:r>
                <a:rPr lang="ru-RU" sz="1400" dirty="0">
                  <a:solidFill>
                    <a:srgbClr val="FF0000"/>
                  </a:solidFill>
                  <a:latin typeface="Calibri" panose="020F0502020204030204" pitchFamily="34" charset="0"/>
                  <a:cs typeface="Calibri" panose="020F0502020204030204" pitchFamily="34" charset="0"/>
                </a:rPr>
                <a:t>адрес 0</a:t>
              </a:r>
              <a:r>
                <a:rPr lang="en-US" sz="1400" dirty="0">
                  <a:solidFill>
                    <a:srgbClr val="FF0000"/>
                  </a:solidFill>
                  <a:latin typeface="Calibri" panose="020F0502020204030204" pitchFamily="34" charset="0"/>
                  <a:cs typeface="Calibri" panose="020F0502020204030204" pitchFamily="34" charset="0"/>
                </a:rPr>
                <a:t>x003</a:t>
              </a:r>
              <a:endParaRPr lang="ru-RU" sz="1400" dirty="0">
                <a:solidFill>
                  <a:srgbClr val="FF0000"/>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2E227807-F560-4D27-910C-70BF15F7B76E}"/>
                </a:ext>
              </a:extLst>
            </p:cNvPr>
            <p:cNvSpPr txBox="1"/>
            <p:nvPr/>
          </p:nvSpPr>
          <p:spPr>
            <a:xfrm>
              <a:off x="3191244" y="4810092"/>
              <a:ext cx="5808351" cy="352142"/>
            </a:xfrm>
            <a:prstGeom prst="rect">
              <a:avLst/>
            </a:prstGeom>
            <a:noFill/>
          </p:spPr>
          <p:txBody>
            <a:bodyPr wrap="square" rtlCol="0">
              <a:spAutoFit/>
            </a:bodyPr>
            <a:lstStyle/>
            <a:p>
              <a:pPr algn="ctr"/>
              <a:r>
                <a:rPr lang="ru-RU" sz="1400" dirty="0">
                  <a:latin typeface="Calibri" panose="020F0502020204030204" pitchFamily="34" charset="0"/>
                  <a:cs typeface="Calibri" panose="020F0502020204030204" pitchFamily="34" charset="0"/>
                </a:rPr>
                <a:t>память в куче одна, но адресуется по-разному в разных процессах</a:t>
              </a:r>
            </a:p>
          </p:txBody>
        </p:sp>
      </p:grpSp>
    </p:spTree>
    <p:extLst>
      <p:ext uri="{BB962C8B-B14F-4D97-AF65-F5344CB8AC3E}">
        <p14:creationId xmlns:p14="http://schemas.microsoft.com/office/powerpoint/2010/main" val="30513586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Межпроцессное взаимодействие: </a:t>
            </a:r>
            <a:r>
              <a:rPr lang="en-US" altLang="ru-RU" dirty="0">
                <a:solidFill>
                  <a:srgbClr val="002060"/>
                </a:solidFill>
                <a:latin typeface="+mn-lt"/>
                <a:cs typeface="Times New Roman" panose="02020603050405020304" pitchFamily="18" charset="0"/>
              </a:rPr>
              <a:t>Pipe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ru-RU" sz="2000" dirty="0">
                <a:solidFill>
                  <a:srgbClr val="002060"/>
                </a:solidFill>
                <a:latin typeface="+mn-lt"/>
              </a:rPr>
              <a:t>Pipe в отличие от Queue обеспечивает взаимодействие только двух процессов, представляя собой одно- или двунаправленный (по умолчанию) канал между ними. По производительности Pipe опережает Queue, тем более Queue состоит из каналов Pipe. </a:t>
            </a:r>
          </a:p>
          <a:p>
            <a:pPr algn="just">
              <a:spcBef>
                <a:spcPct val="0"/>
              </a:spcBef>
              <a:spcAft>
                <a:spcPts val="600"/>
              </a:spcAft>
              <a:buNone/>
            </a:pPr>
            <a:endParaRPr lang="ru-RU" sz="14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Pipe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conn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send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None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'Client receives: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recv</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'__main__'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parent_conn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child_conn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Pipe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child_conn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'Server receives: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parent_conn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recv</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parent_conn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send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'python'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Server receives: ['hello', 11, None]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Client receives: ['python', 3]</a:t>
            </a:r>
          </a:p>
          <a:p>
            <a:pPr algn="just">
              <a:spcBef>
                <a:spcPct val="0"/>
              </a:spcBef>
              <a:spcAft>
                <a:spcPts val="600"/>
              </a:spcAft>
              <a:buNone/>
            </a:pPr>
            <a:endParaRPr lang="ru-RU" sz="2000" dirty="0">
              <a:solidFill>
                <a:srgbClr val="002060"/>
              </a:solidFill>
              <a:latin typeface="+mn-lt"/>
            </a:endParaRPr>
          </a:p>
        </p:txBody>
      </p:sp>
    </p:spTree>
    <p:extLst>
      <p:ext uri="{BB962C8B-B14F-4D97-AF65-F5344CB8AC3E}">
        <p14:creationId xmlns:p14="http://schemas.microsoft.com/office/powerpoint/2010/main" val="9645207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Синхронизация процессов</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buNone/>
            </a:pPr>
            <a:r>
              <a:rPr lang="ru-RU" sz="2000" dirty="0">
                <a:solidFill>
                  <a:srgbClr val="002060"/>
                </a:solidFill>
                <a:latin typeface="+mn-lt"/>
              </a:rPr>
              <a:t>Для процессов также имеет место проблема синхронизации при доступе к разделяемым ресурсам (например, файлам). Для решения этой проблемы модуль multiprocessing предлагает все те же объекты синхронизации, что и threading, имеющие аналогичный интерфейс, но, естественно, другую внутреннюю реализацию. </a:t>
            </a:r>
          </a:p>
          <a:p>
            <a:pPr algn="just">
              <a:spcBef>
                <a:spcPct val="0"/>
              </a:spcBef>
              <a:buNone/>
            </a:pPr>
            <a:endParaRPr lang="ru-RU" sz="14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RLock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with</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lock</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'Process number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'__main__'</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lock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RLock</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processes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lock</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processes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append</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for</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processes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Process number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Process number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Process number 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Process number 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Process number 3</a:t>
            </a:r>
          </a:p>
          <a:p>
            <a:pPr algn="just">
              <a:spcBef>
                <a:spcPct val="0"/>
              </a:spcBef>
              <a:spcAft>
                <a:spcPts val="600"/>
              </a:spcAft>
              <a:buNone/>
            </a:pPr>
            <a:endParaRPr lang="ru-RU" sz="2000" dirty="0">
              <a:solidFill>
                <a:srgbClr val="002060"/>
              </a:solidFill>
              <a:latin typeface="+mn-lt"/>
            </a:endParaRPr>
          </a:p>
        </p:txBody>
      </p:sp>
    </p:spTree>
    <p:extLst>
      <p:ext uri="{BB962C8B-B14F-4D97-AF65-F5344CB8AC3E}">
        <p14:creationId xmlns:p14="http://schemas.microsoft.com/office/powerpoint/2010/main" val="39073894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Использование разделяемой памяти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buNone/>
            </a:pPr>
            <a:r>
              <a:rPr lang="ru-RU" sz="2000" dirty="0">
                <a:solidFill>
                  <a:srgbClr val="002060"/>
                </a:solidFill>
                <a:latin typeface="+mn-lt"/>
              </a:rPr>
              <a:t>В параллельном программировании лучше стараться избегать совместно используемых данных и состояний настолько, насколько возможно. Если же избежать не получается, в модуле multiprocessing есть объекты Value и Array, обеспечивающие доступ к разделяемой памяти (shared memory) — еще одному способу межпроцессного взаимодействия. Разделяемая память — самый быстрый способ межпроцессного взаимодействия. Техника разделяемой памяти позволяет осуществлять обмен информацией через общий для процессов сегмент памяти без использования системных вызовов ядра, а значит и без потерь производительности на переключение контекста между процессом и ядром. Сегмент разделяемой памяти подключается в свободную часть виртуального адресного пространства процесса. Таким образом, два разных процесса могут иметь разные адреса одной и той же ячейки подключенной разделяемой памяти. </a:t>
            </a:r>
          </a:p>
        </p:txBody>
      </p:sp>
    </p:spTree>
    <p:extLst>
      <p:ext uri="{BB962C8B-B14F-4D97-AF65-F5344CB8AC3E}">
        <p14:creationId xmlns:p14="http://schemas.microsoft.com/office/powerpoint/2010/main" val="806553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Использование разделяемой памяти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Value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Array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value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3.1415927</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len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'__main__'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num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Value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arr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Array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Process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'num={}'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value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'arr={}'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b="1" dirty="0">
              <a:solidFill>
                <a:srgbClr val="00008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num=3.1415927</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arr=[0, -1, -2, -3, -4, -5, -6, -7, -8, -9]</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pt-BR"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rPr>
              <a:t>Аргументы 'd' и 'i' в конструкторах Value и Array соответственно представляют собой коды типов: 'd' соответствует типу double (float двойной точности), а 'i' соответствует знаковому целому. Созданные объекты Value и Array являются процессо- и потокобезопасными.</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ct val="0"/>
              </a:spcBef>
              <a:spcAft>
                <a:spcPts val="0"/>
              </a:spcAft>
              <a:buClrTx/>
              <a:buSzTx/>
              <a:buFontTx/>
              <a:buNone/>
              <a:tabLst/>
              <a:defRPr/>
            </a:pPr>
            <a:endPar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pt-BR"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4107938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Создание пула процессов</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buNone/>
            </a:pPr>
            <a:r>
              <a:rPr lang="ru-RU" sz="2000" dirty="0">
                <a:solidFill>
                  <a:srgbClr val="002060"/>
                </a:solidFill>
                <a:latin typeface="+mn-lt"/>
              </a:rPr>
              <a:t>Т.к. создание процессов в большинстве случаев происходит однотипно, модуль multithreading предоставляет объект Pool для создания сразу нескольких процессов, выполняющих одну функцию, но с разными аргументами.</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multiprocessing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Pool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lst =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cube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lst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append</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'This process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getpid</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processed values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lst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'__main__'</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pool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Pool</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processes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pool</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map</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cube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7</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This process 19992 processed values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This process 15844 processed values [2]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This process 11320 processed values [3]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This process 16152 processed values [4]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This process 19992 processed values [1, 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This process 15844 processed values [2, 6]</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[1, 8, 27, 64, 125, 216]</a:t>
            </a:r>
          </a:p>
          <a:p>
            <a:pPr algn="just">
              <a:spcBef>
                <a:spcPct val="0"/>
              </a:spcBef>
              <a:spcAft>
                <a:spcPts val="600"/>
              </a:spcAft>
              <a:buNone/>
            </a:pPr>
            <a:endParaRPr lang="ru-RU" sz="2000" dirty="0">
              <a:solidFill>
                <a:srgbClr val="002060"/>
              </a:solidFill>
              <a:latin typeface="+mn-lt"/>
            </a:endParaRPr>
          </a:p>
        </p:txBody>
      </p:sp>
    </p:spTree>
    <p:extLst>
      <p:ext uri="{BB962C8B-B14F-4D97-AF65-F5344CB8AC3E}">
        <p14:creationId xmlns:p14="http://schemas.microsoft.com/office/powerpoint/2010/main" val="28247044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Практика</a:t>
            </a:r>
          </a:p>
        </p:txBody>
      </p:sp>
      <p:sp>
        <p:nvSpPr>
          <p:cNvPr id="6" name="Text Box 10">
            <a:extLst>
              <a:ext uri="{FF2B5EF4-FFF2-40B4-BE49-F238E27FC236}">
                <a16:creationId xmlns:a16="http://schemas.microsoft.com/office/drawing/2014/main" id="{38DC0EE2-54E1-412F-A881-6ED14FD9DBC3}"/>
              </a:ext>
            </a:extLst>
          </p:cNvPr>
          <p:cNvSpPr txBox="1">
            <a:spLocks noChangeArrowheads="1"/>
          </p:cNvSpPr>
          <p:nvPr/>
        </p:nvSpPr>
        <p:spPr bwMode="auto">
          <a:xfrm>
            <a:off x="322228" y="1035948"/>
            <a:ext cx="11496878"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360000" indent="-360000" algn="just">
              <a:spcBef>
                <a:spcPts val="600"/>
              </a:spcBef>
              <a:buFont typeface="+mj-lt"/>
              <a:buAutoNum type="arabicPeriod"/>
            </a:pPr>
            <a:r>
              <a:rPr lang="ru-RU" sz="2000" dirty="0">
                <a:solidFill>
                  <a:srgbClr val="002060"/>
                </a:solidFill>
                <a:latin typeface="+mn-lt"/>
              </a:rPr>
              <a:t>Написать функцию </a:t>
            </a:r>
            <a:r>
              <a:rPr lang="en-US" sz="2000" dirty="0">
                <a:solidFill>
                  <a:srgbClr val="002060"/>
                </a:solidFill>
                <a:latin typeface="+mn-lt"/>
              </a:rPr>
              <a:t>find</a:t>
            </a:r>
            <a:r>
              <a:rPr lang="ru-RU" sz="2000" dirty="0">
                <a:solidFill>
                  <a:srgbClr val="002060"/>
                </a:solidFill>
                <a:latin typeface="+mn-lt"/>
              </a:rPr>
              <a:t>_primes(end, start), которая ищет все простые числа в диапазоне от заданного числа start (по умолчанию 3) до заданного числа end. Далее необходимо:</a:t>
            </a:r>
            <a:endParaRPr lang="en-US" sz="2000" dirty="0">
              <a:solidFill>
                <a:srgbClr val="002060"/>
              </a:solidFill>
              <a:latin typeface="+mn-lt"/>
            </a:endParaRPr>
          </a:p>
          <a:p>
            <a:pPr marL="360000" algn="just">
              <a:spcBef>
                <a:spcPts val="600"/>
              </a:spcBef>
              <a:buNone/>
            </a:pPr>
            <a:r>
              <a:rPr lang="ru-RU" sz="2000" dirty="0">
                <a:solidFill>
                  <a:srgbClr val="002060"/>
                </a:solidFill>
                <a:latin typeface="+mn-lt"/>
              </a:rPr>
              <a:t>Запустить ее три раза последовательно в диапазоне от 3 до 10000, от 10001 до 20000, от 20001 до 30000.</a:t>
            </a:r>
          </a:p>
          <a:p>
            <a:pPr marL="360000" algn="just">
              <a:spcBef>
                <a:spcPts val="600"/>
              </a:spcBef>
              <a:buNone/>
            </a:pPr>
            <a:r>
              <a:rPr lang="ru-RU" sz="2000" dirty="0">
                <a:solidFill>
                  <a:srgbClr val="002060"/>
                </a:solidFill>
                <a:latin typeface="+mn-lt"/>
              </a:rPr>
              <a:t>Запустить ее три раза с теми же аргументами, но каждый раз в отдельном потоке с помощью threading.Thread. Что будет, если </a:t>
            </a:r>
            <a:r>
              <a:rPr lang="en-US" sz="2000" dirty="0">
                <a:solidFill>
                  <a:srgbClr val="002060"/>
                </a:solidFill>
                <a:latin typeface="+mn-lt"/>
              </a:rPr>
              <a:t>'</a:t>
            </a:r>
            <a:r>
              <a:rPr lang="ru-RU" sz="2000" dirty="0">
                <a:solidFill>
                  <a:srgbClr val="002060"/>
                </a:solidFill>
                <a:latin typeface="+mn-lt"/>
              </a:rPr>
              <a:t>забыть</a:t>
            </a:r>
            <a:r>
              <a:rPr lang="en-US" sz="2000" dirty="0">
                <a:solidFill>
                  <a:srgbClr val="002060"/>
                </a:solidFill>
                <a:latin typeface="+mn-lt"/>
              </a:rPr>
              <a:t>'</a:t>
            </a:r>
            <a:r>
              <a:rPr lang="ru-RU" sz="2000" dirty="0">
                <a:solidFill>
                  <a:srgbClr val="002060"/>
                </a:solidFill>
                <a:latin typeface="+mn-lt"/>
              </a:rPr>
              <a:t> выполнить </a:t>
            </a:r>
            <a:r>
              <a:rPr lang="en-US" sz="2000" dirty="0">
                <a:solidFill>
                  <a:srgbClr val="002060"/>
                </a:solidFill>
                <a:latin typeface="+mn-lt"/>
              </a:rPr>
              <a:t>start</a:t>
            </a:r>
            <a:r>
              <a:rPr lang="ru-RU" sz="2000" dirty="0">
                <a:solidFill>
                  <a:srgbClr val="002060"/>
                </a:solidFill>
                <a:latin typeface="+mn-lt"/>
              </a:rPr>
              <a:t> или </a:t>
            </a:r>
            <a:r>
              <a:rPr lang="en-US" sz="2000" dirty="0">
                <a:solidFill>
                  <a:srgbClr val="002060"/>
                </a:solidFill>
                <a:latin typeface="+mn-lt"/>
              </a:rPr>
              <a:t>join </a:t>
            </a:r>
            <a:r>
              <a:rPr lang="ru-RU" sz="2000" dirty="0">
                <a:solidFill>
                  <a:srgbClr val="002060"/>
                </a:solidFill>
                <a:latin typeface="+mn-lt"/>
              </a:rPr>
              <a:t>для потоков</a:t>
            </a:r>
            <a:r>
              <a:rPr lang="en-US" sz="2000" dirty="0">
                <a:solidFill>
                  <a:srgbClr val="002060"/>
                </a:solidFill>
                <a:latin typeface="+mn-lt"/>
              </a:rPr>
              <a:t>?</a:t>
            </a:r>
            <a:endParaRPr lang="ru-RU" sz="2000" dirty="0">
              <a:solidFill>
                <a:srgbClr val="002060"/>
              </a:solidFill>
              <a:latin typeface="+mn-lt"/>
            </a:endParaRPr>
          </a:p>
          <a:p>
            <a:pPr marL="360000" algn="just">
              <a:spcBef>
                <a:spcPts val="600"/>
              </a:spcBef>
              <a:buNone/>
            </a:pPr>
            <a:r>
              <a:rPr lang="ru-RU" sz="2000" dirty="0">
                <a:solidFill>
                  <a:srgbClr val="002060"/>
                </a:solidFill>
                <a:latin typeface="+mn-lt"/>
              </a:rPr>
              <a:t>Запустить ее три раза с теми же аргументами, но каждый раз в отдельном процессе с помощью multiprocessing.Process. Что будет, если </a:t>
            </a:r>
            <a:r>
              <a:rPr lang="en-US" sz="2000" dirty="0">
                <a:solidFill>
                  <a:srgbClr val="002060"/>
                </a:solidFill>
                <a:latin typeface="+mn-lt"/>
              </a:rPr>
              <a:t>'</a:t>
            </a:r>
            <a:r>
              <a:rPr lang="ru-RU" sz="2000" dirty="0">
                <a:solidFill>
                  <a:srgbClr val="002060"/>
                </a:solidFill>
                <a:latin typeface="+mn-lt"/>
              </a:rPr>
              <a:t>забыть</a:t>
            </a:r>
            <a:r>
              <a:rPr lang="en-US" sz="2000" dirty="0">
                <a:solidFill>
                  <a:srgbClr val="002060"/>
                </a:solidFill>
                <a:latin typeface="+mn-lt"/>
              </a:rPr>
              <a:t>'</a:t>
            </a:r>
            <a:r>
              <a:rPr lang="ru-RU" sz="2000" dirty="0">
                <a:solidFill>
                  <a:srgbClr val="002060"/>
                </a:solidFill>
                <a:latin typeface="+mn-lt"/>
              </a:rPr>
              <a:t> выполнить </a:t>
            </a:r>
            <a:r>
              <a:rPr lang="en-US" sz="2000" dirty="0">
                <a:solidFill>
                  <a:srgbClr val="002060"/>
                </a:solidFill>
                <a:latin typeface="+mn-lt"/>
              </a:rPr>
              <a:t>start</a:t>
            </a:r>
            <a:r>
              <a:rPr lang="ru-RU" sz="2000" dirty="0">
                <a:solidFill>
                  <a:srgbClr val="002060"/>
                </a:solidFill>
                <a:latin typeface="+mn-lt"/>
              </a:rPr>
              <a:t> или </a:t>
            </a:r>
            <a:r>
              <a:rPr lang="en-US" sz="2000" dirty="0">
                <a:solidFill>
                  <a:srgbClr val="002060"/>
                </a:solidFill>
                <a:latin typeface="+mn-lt"/>
              </a:rPr>
              <a:t>join </a:t>
            </a:r>
            <a:r>
              <a:rPr lang="ru-RU" sz="2000" dirty="0">
                <a:solidFill>
                  <a:srgbClr val="002060"/>
                </a:solidFill>
                <a:latin typeface="+mn-lt"/>
              </a:rPr>
              <a:t>для процессов</a:t>
            </a:r>
            <a:r>
              <a:rPr lang="en-US" sz="2000" dirty="0">
                <a:solidFill>
                  <a:srgbClr val="002060"/>
                </a:solidFill>
                <a:latin typeface="+mn-lt"/>
              </a:rPr>
              <a:t>?</a:t>
            </a:r>
            <a:endParaRPr lang="ru-RU" sz="2000" dirty="0">
              <a:solidFill>
                <a:srgbClr val="002060"/>
              </a:solidFill>
              <a:latin typeface="+mn-lt"/>
            </a:endParaRPr>
          </a:p>
          <a:p>
            <a:pPr marL="360000" algn="just">
              <a:spcBef>
                <a:spcPts val="600"/>
              </a:spcBef>
              <a:buNone/>
            </a:pPr>
            <a:r>
              <a:rPr lang="ru-RU" sz="2000" dirty="0">
                <a:solidFill>
                  <a:srgbClr val="002060"/>
                </a:solidFill>
                <a:latin typeface="+mn-lt"/>
              </a:rPr>
              <a:t>Замерить время исполнения каждого варианта и сравнить результаты. </a:t>
            </a:r>
          </a:p>
          <a:p>
            <a:pPr marL="360000" indent="-360000" algn="just">
              <a:spcBef>
                <a:spcPts val="600"/>
              </a:spcBef>
              <a:buFont typeface="+mj-lt"/>
              <a:buAutoNum type="arabicPeriod" startAt="2"/>
            </a:pPr>
            <a:r>
              <a:rPr lang="ru-RU" sz="2000" dirty="0">
                <a:solidFill>
                  <a:srgbClr val="002060"/>
                </a:solidFill>
                <a:latin typeface="+mn-lt"/>
              </a:rPr>
              <a:t>Реализовать запуск функции</a:t>
            </a:r>
            <a:r>
              <a:rPr lang="en-US" sz="2000" dirty="0">
                <a:solidFill>
                  <a:srgbClr val="002060"/>
                </a:solidFill>
                <a:latin typeface="+mn-lt"/>
              </a:rPr>
              <a:t>, </a:t>
            </a:r>
            <a:r>
              <a:rPr lang="ru-RU" sz="2000" dirty="0">
                <a:solidFill>
                  <a:srgbClr val="002060"/>
                </a:solidFill>
                <a:latin typeface="+mn-lt"/>
              </a:rPr>
              <a:t>осуществляющей операцию сложения для различных типов (</a:t>
            </a:r>
            <a:r>
              <a:rPr lang="en-US" sz="2000" dirty="0">
                <a:solidFill>
                  <a:srgbClr val="002060"/>
                </a:solidFill>
                <a:latin typeface="+mn-lt"/>
              </a:rPr>
              <a:t>integer, string, list</a:t>
            </a:r>
            <a:r>
              <a:rPr lang="ru-RU" sz="2000" dirty="0">
                <a:solidFill>
                  <a:srgbClr val="002060"/>
                </a:solidFill>
                <a:latin typeface="+mn-lt"/>
              </a:rPr>
              <a:t>) параллельно с различными наборами аргументов</a:t>
            </a:r>
            <a:r>
              <a:rPr lang="en-US" sz="2000" dirty="0">
                <a:solidFill>
                  <a:srgbClr val="002060"/>
                </a:solidFill>
                <a:latin typeface="+mn-lt"/>
              </a:rPr>
              <a:t>.</a:t>
            </a:r>
          </a:p>
          <a:p>
            <a:pPr marL="360000" indent="-360000" algn="just">
              <a:spcBef>
                <a:spcPts val="600"/>
              </a:spcBef>
              <a:buFont typeface="+mj-lt"/>
              <a:buAutoNum type="arabicPeriod" startAt="2"/>
            </a:pPr>
            <a:r>
              <a:rPr lang="ru-RU" sz="2000" dirty="0">
                <a:solidFill>
                  <a:srgbClr val="002060"/>
                </a:solidFill>
                <a:latin typeface="+mn-lt"/>
              </a:rPr>
              <a:t>* Создать несколько потоков таким образом, чтоб каждый из них мог хранить приватные данные, доступные только ему самому. Запустить потоки с одной функцией, выводящей в каждом потоке его имя приватные данные (имя исполняемого потока можно узнать, используя</a:t>
            </a:r>
            <a:r>
              <a:rPr lang="en-US" sz="2000" dirty="0">
                <a:solidFill>
                  <a:srgbClr val="002060"/>
                </a:solidFill>
                <a:latin typeface="+mn-lt"/>
              </a:rPr>
              <a:t> </a:t>
            </a:r>
            <a:r>
              <a:rPr lang="ru-RU" sz="2000" dirty="0">
                <a:solidFill>
                  <a:srgbClr val="002060"/>
                </a:solidFill>
                <a:latin typeface="+mn-lt"/>
              </a:rPr>
              <a:t>current_thread().name</a:t>
            </a:r>
            <a:r>
              <a:rPr lang="en-US" sz="2000" dirty="0">
                <a:solidFill>
                  <a:srgbClr val="002060"/>
                </a:solidFill>
                <a:latin typeface="+mn-lt"/>
              </a:rPr>
              <a:t> </a:t>
            </a:r>
            <a:r>
              <a:rPr lang="ru-RU" sz="2000" dirty="0">
                <a:solidFill>
                  <a:srgbClr val="002060"/>
                </a:solidFill>
                <a:latin typeface="+mn-lt"/>
              </a:rPr>
              <a:t>из библиотеки threading).</a:t>
            </a:r>
          </a:p>
        </p:txBody>
      </p:sp>
    </p:spTree>
    <p:extLst>
      <p:ext uri="{BB962C8B-B14F-4D97-AF65-F5344CB8AC3E}">
        <p14:creationId xmlns:p14="http://schemas.microsoft.com/office/powerpoint/2010/main" val="2404546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Поток</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Поток — это объект выполнения внутри процесса, включающий в себя набор последовательных операций, состояние и ресурсы. Когда один поток изменяет ресурс процесса, это изменение сразу же становится видно другим потокам этого процесса.</a:t>
            </a:r>
          </a:p>
          <a:p>
            <a:pPr algn="just" eaLnBrk="1" hangingPunct="1">
              <a:spcBef>
                <a:spcPct val="0"/>
              </a:spcBef>
              <a:buFontTx/>
              <a:buNone/>
            </a:pPr>
            <a:r>
              <a:rPr lang="ru-RU" altLang="ru-RU" sz="2000" dirty="0">
                <a:solidFill>
                  <a:srgbClr val="002060"/>
                </a:solidFill>
                <a:latin typeface="+mn-lt"/>
              </a:rPr>
              <a:t>Поток использует то же самое пространства стека, что и процесс, а множество потоков совместно используют данные своих состояний. Как правило, каждый поток может работать (читать и писать) с одной и той же областью памяти, в отличие от процесса, который не может просто так получить доступ к памяти другого процесса. У каждого потока есть собственные регистры и собственный стек, но и другие потоки могут их использовать. Отсюда возникают проблемы управления доступом к разделяемым ресурсам в многопоточных процессах, необходимость синхронизации и предотвращения взаимных блокировок.</a:t>
            </a:r>
          </a:p>
        </p:txBody>
      </p:sp>
    </p:spTree>
    <p:extLst>
      <p:ext uri="{BB962C8B-B14F-4D97-AF65-F5344CB8AC3E}">
        <p14:creationId xmlns:p14="http://schemas.microsoft.com/office/powerpoint/2010/main" val="814758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Использование памяти потоками одного процесса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p:txBody>
      </p:sp>
      <p:grpSp>
        <p:nvGrpSpPr>
          <p:cNvPr id="26" name="Группа 25">
            <a:extLst>
              <a:ext uri="{FF2B5EF4-FFF2-40B4-BE49-F238E27FC236}">
                <a16:creationId xmlns:a16="http://schemas.microsoft.com/office/drawing/2014/main" id="{6CA49C73-2351-4914-8F20-D39DCFFF0D9B}"/>
              </a:ext>
            </a:extLst>
          </p:cNvPr>
          <p:cNvGrpSpPr/>
          <p:nvPr/>
        </p:nvGrpSpPr>
        <p:grpSpPr>
          <a:xfrm>
            <a:off x="2449987" y="988321"/>
            <a:ext cx="7281644" cy="5202754"/>
            <a:chOff x="971600" y="1024827"/>
            <a:chExt cx="6754272" cy="4455621"/>
          </a:xfrm>
        </p:grpSpPr>
        <p:sp>
          <p:nvSpPr>
            <p:cNvPr id="27" name="TextBox 26">
              <a:extLst>
                <a:ext uri="{FF2B5EF4-FFF2-40B4-BE49-F238E27FC236}">
                  <a16:creationId xmlns:a16="http://schemas.microsoft.com/office/drawing/2014/main" id="{56C33B2C-E7D1-4334-AB05-F469B16186D7}"/>
                </a:ext>
              </a:extLst>
            </p:cNvPr>
            <p:cNvSpPr txBox="1"/>
            <p:nvPr/>
          </p:nvSpPr>
          <p:spPr>
            <a:xfrm>
              <a:off x="971600" y="3024861"/>
              <a:ext cx="2880320" cy="836187"/>
            </a:xfrm>
            <a:prstGeom prst="rect">
              <a:avLst/>
            </a:prstGeom>
            <a:noFill/>
            <a:ln>
              <a:solidFill>
                <a:srgbClr val="002060"/>
              </a:solidFill>
            </a:ln>
          </p:spPr>
          <p:txBody>
            <a:bodyPr wrap="square" rtlCol="0">
              <a:noAutofit/>
            </a:bodyPr>
            <a:lstStyle/>
            <a:p>
              <a:pPr algn="ctr"/>
              <a:r>
                <a:rPr lang="ru-RU" sz="1400" dirty="0">
                  <a:solidFill>
                    <a:srgbClr val="FF0000"/>
                  </a:solidFill>
                  <a:latin typeface="Calibri" panose="020F0502020204030204" pitchFamily="34" charset="0"/>
                  <a:cs typeface="Calibri" panose="020F0502020204030204" pitchFamily="34" charset="0"/>
                </a:rPr>
                <a:t>Поток 1</a:t>
              </a:r>
            </a:p>
          </p:txBody>
        </p:sp>
        <p:sp>
          <p:nvSpPr>
            <p:cNvPr id="29" name="TextBox 28">
              <a:extLst>
                <a:ext uri="{FF2B5EF4-FFF2-40B4-BE49-F238E27FC236}">
                  <a16:creationId xmlns:a16="http://schemas.microsoft.com/office/drawing/2014/main" id="{85BA3EC1-7C08-4B7C-B6AC-A32D49BA3C6E}"/>
                </a:ext>
              </a:extLst>
            </p:cNvPr>
            <p:cNvSpPr txBox="1"/>
            <p:nvPr/>
          </p:nvSpPr>
          <p:spPr>
            <a:xfrm>
              <a:off x="4845552" y="3024861"/>
              <a:ext cx="2880320" cy="836187"/>
            </a:xfrm>
            <a:prstGeom prst="rect">
              <a:avLst/>
            </a:prstGeom>
            <a:noFill/>
            <a:ln>
              <a:solidFill>
                <a:srgbClr val="002060"/>
              </a:solidFill>
            </a:ln>
          </p:spPr>
          <p:txBody>
            <a:bodyPr wrap="square" rtlCol="0">
              <a:noAutofit/>
            </a:bodyPr>
            <a:lstStyle/>
            <a:p>
              <a:pPr algn="ctr"/>
              <a:r>
                <a:rPr lang="ru-RU" sz="1400" dirty="0">
                  <a:solidFill>
                    <a:srgbClr val="0070C0"/>
                  </a:solidFill>
                  <a:latin typeface="Calibri" panose="020F0502020204030204" pitchFamily="34" charset="0"/>
                  <a:cs typeface="Calibri" panose="020F0502020204030204" pitchFamily="34" charset="0"/>
                </a:rPr>
                <a:t>Поток 2</a:t>
              </a:r>
            </a:p>
          </p:txBody>
        </p:sp>
        <p:sp>
          <p:nvSpPr>
            <p:cNvPr id="30" name="TextBox 29">
              <a:extLst>
                <a:ext uri="{FF2B5EF4-FFF2-40B4-BE49-F238E27FC236}">
                  <a16:creationId xmlns:a16="http://schemas.microsoft.com/office/drawing/2014/main" id="{5CCD63C7-83DB-4F6E-B99D-E15F6AF2CC35}"/>
                </a:ext>
              </a:extLst>
            </p:cNvPr>
            <p:cNvSpPr txBox="1"/>
            <p:nvPr/>
          </p:nvSpPr>
          <p:spPr>
            <a:xfrm>
              <a:off x="1907704" y="4475962"/>
              <a:ext cx="2376264" cy="307777"/>
            </a:xfrm>
            <a:prstGeom prst="rect">
              <a:avLst/>
            </a:prstGeom>
            <a:noFill/>
            <a:ln>
              <a:solidFill>
                <a:srgbClr val="002060"/>
              </a:solidFill>
            </a:ln>
          </p:spPr>
          <p:txBody>
            <a:bodyPr wrap="square" rtlCol="0">
              <a:spAutoFit/>
            </a:bodyPr>
            <a:lstStyle/>
            <a:p>
              <a:pPr algn="ctr"/>
              <a:r>
                <a:rPr lang="ru-RU" sz="1400" dirty="0">
                  <a:latin typeface="Calibri" panose="020F0502020204030204" pitchFamily="34" charset="0"/>
                  <a:cs typeface="Calibri" panose="020F0502020204030204" pitchFamily="34" charset="0"/>
                </a:rPr>
                <a:t>Сегмент кода</a:t>
              </a:r>
            </a:p>
          </p:txBody>
        </p:sp>
        <p:sp>
          <p:nvSpPr>
            <p:cNvPr id="31" name="TextBox 30">
              <a:extLst>
                <a:ext uri="{FF2B5EF4-FFF2-40B4-BE49-F238E27FC236}">
                  <a16:creationId xmlns:a16="http://schemas.microsoft.com/office/drawing/2014/main" id="{D3264101-849D-4E85-A37D-2CE9FDA53F6E}"/>
                </a:ext>
              </a:extLst>
            </p:cNvPr>
            <p:cNvSpPr txBox="1"/>
            <p:nvPr/>
          </p:nvSpPr>
          <p:spPr>
            <a:xfrm>
              <a:off x="4283968" y="4474149"/>
              <a:ext cx="2520280" cy="307777"/>
            </a:xfrm>
            <a:prstGeom prst="rect">
              <a:avLst/>
            </a:prstGeom>
            <a:noFill/>
            <a:ln>
              <a:solidFill>
                <a:schemeClr val="tx1"/>
              </a:solidFill>
            </a:ln>
          </p:spPr>
          <p:txBody>
            <a:bodyPr wrap="square" rtlCol="0">
              <a:spAutoFit/>
            </a:bodyPr>
            <a:lstStyle/>
            <a:p>
              <a:pPr algn="ctr"/>
              <a:r>
                <a:rPr lang="ru-RU" sz="1400" dirty="0">
                  <a:latin typeface="Calibri" panose="020F0502020204030204" pitchFamily="34" charset="0"/>
                  <a:cs typeface="Calibri" panose="020F0502020204030204" pitchFamily="34" charset="0"/>
                </a:rPr>
                <a:t>Сегмент данных</a:t>
              </a:r>
            </a:p>
          </p:txBody>
        </p:sp>
        <p:sp>
          <p:nvSpPr>
            <p:cNvPr id="32" name="TextBox 31">
              <a:extLst>
                <a:ext uri="{FF2B5EF4-FFF2-40B4-BE49-F238E27FC236}">
                  <a16:creationId xmlns:a16="http://schemas.microsoft.com/office/drawing/2014/main" id="{CA70127A-206B-4A1C-AB25-117316575CE7}"/>
                </a:ext>
              </a:extLst>
            </p:cNvPr>
            <p:cNvSpPr txBox="1"/>
            <p:nvPr/>
          </p:nvSpPr>
          <p:spPr>
            <a:xfrm>
              <a:off x="1718683" y="3355283"/>
              <a:ext cx="1440160" cy="263579"/>
            </a:xfrm>
            <a:prstGeom prst="rect">
              <a:avLst/>
            </a:prstGeom>
            <a:noFill/>
            <a:ln>
              <a:solidFill>
                <a:srgbClr val="002060"/>
              </a:solidFill>
            </a:ln>
          </p:spPr>
          <p:txBody>
            <a:bodyPr wrap="square" rtlCol="0">
              <a:spAutoFit/>
            </a:bodyPr>
            <a:lstStyle/>
            <a:p>
              <a:pPr algn="ctr"/>
              <a:r>
                <a:rPr lang="ru-RU" sz="1400" dirty="0">
                  <a:solidFill>
                    <a:srgbClr val="FF0000"/>
                  </a:solidFill>
                  <a:latin typeface="Calibri" panose="020F0502020204030204" pitchFamily="34" charset="0"/>
                  <a:cs typeface="Calibri" panose="020F0502020204030204" pitchFamily="34" charset="0"/>
                </a:rPr>
                <a:t>Стек</a:t>
              </a:r>
            </a:p>
          </p:txBody>
        </p:sp>
        <p:sp>
          <p:nvSpPr>
            <p:cNvPr id="33" name="TextBox 32">
              <a:extLst>
                <a:ext uri="{FF2B5EF4-FFF2-40B4-BE49-F238E27FC236}">
                  <a16:creationId xmlns:a16="http://schemas.microsoft.com/office/drawing/2014/main" id="{45FCCF87-5B3F-48DC-8CE1-D545EB74FC12}"/>
                </a:ext>
              </a:extLst>
            </p:cNvPr>
            <p:cNvSpPr txBox="1"/>
            <p:nvPr/>
          </p:nvSpPr>
          <p:spPr>
            <a:xfrm>
              <a:off x="1907704" y="4783739"/>
              <a:ext cx="4896544" cy="696709"/>
            </a:xfrm>
            <a:prstGeom prst="rect">
              <a:avLst/>
            </a:prstGeom>
            <a:noFill/>
            <a:ln>
              <a:solidFill>
                <a:srgbClr val="002060"/>
              </a:solidFill>
            </a:ln>
          </p:spPr>
          <p:txBody>
            <a:bodyPr wrap="square" rtlCol="0">
              <a:noAutofit/>
            </a:bodyPr>
            <a:lstStyle/>
            <a:p>
              <a:pPr algn="ctr"/>
              <a:r>
                <a:rPr lang="ru-RU" sz="1400" dirty="0">
                  <a:latin typeface="Calibri" panose="020F0502020204030204" pitchFamily="34" charset="0"/>
                  <a:cs typeface="Calibri" panose="020F0502020204030204" pitchFamily="34" charset="0"/>
                </a:rPr>
                <a:t>Куча</a:t>
              </a:r>
            </a:p>
          </p:txBody>
        </p:sp>
        <p:sp>
          <p:nvSpPr>
            <p:cNvPr id="34" name="TextBox 33">
              <a:extLst>
                <a:ext uri="{FF2B5EF4-FFF2-40B4-BE49-F238E27FC236}">
                  <a16:creationId xmlns:a16="http://schemas.microsoft.com/office/drawing/2014/main" id="{8A3EED66-65E0-45D2-B950-67E530F0770B}"/>
                </a:ext>
              </a:extLst>
            </p:cNvPr>
            <p:cNvSpPr txBox="1"/>
            <p:nvPr/>
          </p:nvSpPr>
          <p:spPr>
            <a:xfrm>
              <a:off x="2771800" y="1024827"/>
              <a:ext cx="3096344" cy="1396061"/>
            </a:xfrm>
            <a:prstGeom prst="rect">
              <a:avLst/>
            </a:prstGeom>
            <a:noFill/>
            <a:ln>
              <a:solidFill>
                <a:srgbClr val="00B050"/>
              </a:solidFill>
            </a:ln>
          </p:spPr>
          <p:txBody>
            <a:bodyPr wrap="square" rtlCol="0">
              <a:noAutofit/>
            </a:bodyPr>
            <a:lstStyle/>
            <a:p>
              <a:pPr algn="ctr"/>
              <a:r>
                <a:rPr lang="ru-RU" sz="1400" dirty="0">
                  <a:latin typeface="Calibri" panose="020F0502020204030204" pitchFamily="34" charset="0"/>
                  <a:cs typeface="Calibri" panose="020F0502020204030204" pitchFamily="34" charset="0"/>
                </a:rPr>
                <a:t>Процессор</a:t>
              </a:r>
            </a:p>
          </p:txBody>
        </p:sp>
        <p:sp>
          <p:nvSpPr>
            <p:cNvPr id="35" name="Овал 34">
              <a:extLst>
                <a:ext uri="{FF2B5EF4-FFF2-40B4-BE49-F238E27FC236}">
                  <a16:creationId xmlns:a16="http://schemas.microsoft.com/office/drawing/2014/main" id="{F18EEAE3-8D59-4B46-887E-8BEE6DE4F65D}"/>
                </a:ext>
              </a:extLst>
            </p:cNvPr>
            <p:cNvSpPr/>
            <p:nvPr/>
          </p:nvSpPr>
          <p:spPr>
            <a:xfrm>
              <a:off x="2915816" y="1484784"/>
              <a:ext cx="936104" cy="864096"/>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a:latin typeface="Calibri" panose="020F0502020204030204" pitchFamily="34" charset="0"/>
                  <a:cs typeface="Calibri" panose="020F0502020204030204" pitchFamily="34" charset="0"/>
                </a:rPr>
                <a:t>Ядро 1</a:t>
              </a:r>
            </a:p>
          </p:txBody>
        </p:sp>
        <p:sp>
          <p:nvSpPr>
            <p:cNvPr id="36" name="Овал 35">
              <a:extLst>
                <a:ext uri="{FF2B5EF4-FFF2-40B4-BE49-F238E27FC236}">
                  <a16:creationId xmlns:a16="http://schemas.microsoft.com/office/drawing/2014/main" id="{9CD531AE-C66A-4C73-A79F-4786E3DADC57}"/>
                </a:ext>
              </a:extLst>
            </p:cNvPr>
            <p:cNvSpPr/>
            <p:nvPr/>
          </p:nvSpPr>
          <p:spPr>
            <a:xfrm>
              <a:off x="4824028" y="1484784"/>
              <a:ext cx="936104" cy="864096"/>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a:latin typeface="Calibri" panose="020F0502020204030204" pitchFamily="34" charset="0"/>
                  <a:cs typeface="Calibri" panose="020F0502020204030204" pitchFamily="34" charset="0"/>
                </a:rPr>
                <a:t>Ядро 2</a:t>
              </a:r>
            </a:p>
          </p:txBody>
        </p:sp>
        <p:sp>
          <p:nvSpPr>
            <p:cNvPr id="37" name="TextBox 36">
              <a:extLst>
                <a:ext uri="{FF2B5EF4-FFF2-40B4-BE49-F238E27FC236}">
                  <a16:creationId xmlns:a16="http://schemas.microsoft.com/office/drawing/2014/main" id="{C1664F8B-7292-47C9-8F85-E9BC62439255}"/>
                </a:ext>
              </a:extLst>
            </p:cNvPr>
            <p:cNvSpPr txBox="1"/>
            <p:nvPr/>
          </p:nvSpPr>
          <p:spPr>
            <a:xfrm>
              <a:off x="5562369" y="3371787"/>
              <a:ext cx="1440160" cy="263579"/>
            </a:xfrm>
            <a:prstGeom prst="rect">
              <a:avLst/>
            </a:prstGeom>
            <a:noFill/>
            <a:ln>
              <a:solidFill>
                <a:srgbClr val="002060"/>
              </a:solidFill>
            </a:ln>
          </p:spPr>
          <p:txBody>
            <a:bodyPr wrap="square" rtlCol="0">
              <a:spAutoFit/>
            </a:bodyPr>
            <a:lstStyle/>
            <a:p>
              <a:pPr algn="ctr"/>
              <a:r>
                <a:rPr lang="ru-RU" sz="1400" dirty="0">
                  <a:solidFill>
                    <a:srgbClr val="0070C0"/>
                  </a:solidFill>
                  <a:latin typeface="Calibri" panose="020F0502020204030204" pitchFamily="34" charset="0"/>
                  <a:cs typeface="Calibri" panose="020F0502020204030204" pitchFamily="34" charset="0"/>
                </a:rPr>
                <a:t>Стек</a:t>
              </a:r>
            </a:p>
          </p:txBody>
        </p:sp>
        <p:cxnSp>
          <p:nvCxnSpPr>
            <p:cNvPr id="38" name="Прямая со стрелкой 37">
              <a:extLst>
                <a:ext uri="{FF2B5EF4-FFF2-40B4-BE49-F238E27FC236}">
                  <a16:creationId xmlns:a16="http://schemas.microsoft.com/office/drawing/2014/main" id="{4D051117-E92D-48DB-9384-623CF76DE4B5}"/>
                </a:ext>
              </a:extLst>
            </p:cNvPr>
            <p:cNvCxnSpPr>
              <a:cxnSpLocks/>
              <a:stCxn id="35" idx="3"/>
              <a:endCxn id="27" idx="0"/>
            </p:cNvCxnSpPr>
            <p:nvPr/>
          </p:nvCxnSpPr>
          <p:spPr>
            <a:xfrm flipH="1">
              <a:off x="2411760" y="2222336"/>
              <a:ext cx="641145" cy="80252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Прямая со стрелкой 38">
              <a:extLst>
                <a:ext uri="{FF2B5EF4-FFF2-40B4-BE49-F238E27FC236}">
                  <a16:creationId xmlns:a16="http://schemas.microsoft.com/office/drawing/2014/main" id="{DB501983-CB00-4FD8-8838-55B6CC7DCF39}"/>
                </a:ext>
              </a:extLst>
            </p:cNvPr>
            <p:cNvCxnSpPr>
              <a:cxnSpLocks/>
              <a:stCxn id="36" idx="5"/>
              <a:endCxn id="29" idx="0"/>
            </p:cNvCxnSpPr>
            <p:nvPr/>
          </p:nvCxnSpPr>
          <p:spPr>
            <a:xfrm>
              <a:off x="5623043" y="2222336"/>
              <a:ext cx="662669" cy="80252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Прямая со стрелкой 39">
              <a:extLst>
                <a:ext uri="{FF2B5EF4-FFF2-40B4-BE49-F238E27FC236}">
                  <a16:creationId xmlns:a16="http://schemas.microsoft.com/office/drawing/2014/main" id="{FD7F9B65-E8AA-4654-A14F-13DF20CDA099}"/>
                </a:ext>
              </a:extLst>
            </p:cNvPr>
            <p:cNvCxnSpPr>
              <a:cxnSpLocks/>
              <a:endCxn id="30" idx="0"/>
            </p:cNvCxnSpPr>
            <p:nvPr/>
          </p:nvCxnSpPr>
          <p:spPr>
            <a:xfrm>
              <a:off x="2195736" y="3782390"/>
              <a:ext cx="900100" cy="69357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a:extLst>
                <a:ext uri="{FF2B5EF4-FFF2-40B4-BE49-F238E27FC236}">
                  <a16:creationId xmlns:a16="http://schemas.microsoft.com/office/drawing/2014/main" id="{76A460BE-61AC-43E4-B327-D3F216D433D1}"/>
                </a:ext>
              </a:extLst>
            </p:cNvPr>
            <p:cNvCxnSpPr>
              <a:cxnSpLocks/>
              <a:endCxn id="31" idx="0"/>
            </p:cNvCxnSpPr>
            <p:nvPr/>
          </p:nvCxnSpPr>
          <p:spPr>
            <a:xfrm flipH="1">
              <a:off x="5544108" y="3762413"/>
              <a:ext cx="828092" cy="711736"/>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39805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Многопоточность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Что дает распараллеливание программы на несколько потоков? Рассмотрим следующую задачу:</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compute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number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что-то долго вычисляем</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Старт вычислений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number</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sleeping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randint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Конец вычислений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number</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Затрачено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sleeping</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секунд'</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считаем что-то много раз с разными параметрами</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compute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Общее время вычислений в секундах: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170235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Многопоточность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Все операции в программе (т.е. все вызовы функции compute) выполняются последовательно, общее время выполнения фактически складывается из времени выполнения функции compute при каждом вызове.</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№0. Затрачено 3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№1. Затрачено 4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№2. Затрачено 1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№3. Затрачено 4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Старт вычислений №4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Конец вычислений №4. Затрачено 4 секунд</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Общее время вычислений в секундах: 16</a:t>
            </a: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lang="ru-RU" altLang="ru-RU" sz="2000" dirty="0">
              <a:solidFill>
                <a:srgbClr val="002060"/>
              </a:solidFill>
              <a:latin typeface="+mn-lt"/>
            </a:endParaRPr>
          </a:p>
        </p:txBody>
      </p:sp>
    </p:spTree>
    <p:extLst>
      <p:ext uri="{BB962C8B-B14F-4D97-AF65-F5344CB8AC3E}">
        <p14:creationId xmlns:p14="http://schemas.microsoft.com/office/powerpoint/2010/main" val="2764952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Многопоточность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Попробуем применить многопоточность, используя модуль threading, обеспечив параллельное выполнение каждого вызова функции compute.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compute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number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что-то долго вычисляем тем же способом</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Старт вычислений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number</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sleeping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randint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Конец вычислений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number</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Затрачено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sleeping</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секунд'</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считаем что-то много раз с разными параметрами</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Thread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target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compute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append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threads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Общее время вычислений в секундах: </a:t>
            </a:r>
            <a:r>
              <a:rPr lang="ru-RU"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start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ru-RU"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3132897527"/>
      </p:ext>
    </p:extLst>
  </p:cSld>
  <p:clrMapOvr>
    <a:masterClrMapping/>
  </p:clrMapOvr>
</p:sld>
</file>

<file path=ppt/theme/theme1.xml><?xml version="1.0" encoding="utf-8"?>
<a:theme xmlns:a="http://schemas.openxmlformats.org/drawingml/2006/main" name="1_STM_template">
  <a:themeElements>
    <a:clrScheme name="STM Color">
      <a:dk1>
        <a:srgbClr val="000000"/>
      </a:dk1>
      <a:lt1>
        <a:srgbClr val="FFFFFF"/>
      </a:lt1>
      <a:dk2>
        <a:srgbClr val="941680"/>
      </a:dk2>
      <a:lt2>
        <a:srgbClr val="E7E6E6"/>
      </a:lt2>
      <a:accent1>
        <a:srgbClr val="E74C05"/>
      </a:accent1>
      <a:accent2>
        <a:srgbClr val="C00216"/>
      </a:accent2>
      <a:accent3>
        <a:srgbClr val="F39100"/>
      </a:accent3>
      <a:accent4>
        <a:srgbClr val="941680"/>
      </a:accent4>
      <a:accent5>
        <a:srgbClr val="E5007D"/>
      </a:accent5>
      <a:accent6>
        <a:srgbClr val="B40AA0"/>
      </a:accent6>
      <a:hlink>
        <a:srgbClr val="E74C05"/>
      </a:hlink>
      <a:folHlink>
        <a:srgbClr val="F3910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M Template (normal size - light edition)" id="{F8489671-048D-48DF-BD95-71746BA2FF9E}" vid="{E4A1D4B0-66DF-4A44-B8E2-D6D63CCA711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STM Template (normal size - light edition)</Template>
  <TotalTime>14892</TotalTime>
  <Words>5470</Words>
  <Application>Microsoft Office PowerPoint</Application>
  <PresentationFormat>Широкоэкранный</PresentationFormat>
  <Paragraphs>622</Paragraphs>
  <Slides>45</Slides>
  <Notes>5</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45</vt:i4>
      </vt:variant>
    </vt:vector>
  </HeadingPairs>
  <TitlesOfParts>
    <vt:vector size="51" baseType="lpstr">
      <vt:lpstr>Arial</vt:lpstr>
      <vt:lpstr>Calibri</vt:lpstr>
      <vt:lpstr>Courier New</vt:lpstr>
      <vt:lpstr>Times New Roman</vt:lpstr>
      <vt:lpstr>Verdana</vt:lpstr>
      <vt:lpstr>1_STM_template</vt:lpstr>
      <vt:lpstr>Лекция №9</vt:lpstr>
      <vt:lpstr>Общая информация</vt:lpstr>
      <vt:lpstr>Процесс</vt:lpstr>
      <vt:lpstr>Использование памяти процессами</vt:lpstr>
      <vt:lpstr>Поток</vt:lpstr>
      <vt:lpstr>Использование памяти потоками одного процесса</vt:lpstr>
      <vt:lpstr>Многопоточность</vt:lpstr>
      <vt:lpstr>Многопоточность</vt:lpstr>
      <vt:lpstr>Многопоточность</vt:lpstr>
      <vt:lpstr>Многопоточность</vt:lpstr>
      <vt:lpstr>Многопоточность</vt:lpstr>
      <vt:lpstr>threading</vt:lpstr>
      <vt:lpstr>threading</vt:lpstr>
      <vt:lpstr>threading</vt:lpstr>
      <vt:lpstr>Межпоточное взаимодействие</vt:lpstr>
      <vt:lpstr>Межпоточное взаимодействие</vt:lpstr>
      <vt:lpstr>Объекты синхронизации: блокировки (мьютексы)</vt:lpstr>
      <vt:lpstr>Объекты синхронизации: блокировки (мьютексы)</vt:lpstr>
      <vt:lpstr>Объекты синхронизации: блокировки (мьютексы)</vt:lpstr>
      <vt:lpstr>Объекты синхронизации: семафоры</vt:lpstr>
      <vt:lpstr>Объекты синхронизации: события</vt:lpstr>
      <vt:lpstr>Объекты синхронизации: условные переменные</vt:lpstr>
      <vt:lpstr>Потокобезопасная очередь</vt:lpstr>
      <vt:lpstr>Потокобезопасная очередь</vt:lpstr>
      <vt:lpstr>Все не так просто</vt:lpstr>
      <vt:lpstr>Все не так просто</vt:lpstr>
      <vt:lpstr>GIL – Global Interpreter Lock</vt:lpstr>
      <vt:lpstr>GIL – Global Interpreter Lock</vt:lpstr>
      <vt:lpstr>Green threads</vt:lpstr>
      <vt:lpstr>Green threads</vt:lpstr>
      <vt:lpstr>Asyncio (определения)</vt:lpstr>
      <vt:lpstr>Asyncio (порядок работы)</vt:lpstr>
      <vt:lpstr>Asyncio (пример)</vt:lpstr>
      <vt:lpstr>Asyncio (пример)</vt:lpstr>
      <vt:lpstr>Asyncio (пример)</vt:lpstr>
      <vt:lpstr>Многопроцессность</vt:lpstr>
      <vt:lpstr>Многопроцессность</vt:lpstr>
      <vt:lpstr>Межпроцессное взаимодействие</vt:lpstr>
      <vt:lpstr>Межпроцессное взаимодействие: Queue</vt:lpstr>
      <vt:lpstr>Межпроцессное взаимодействие: Pipe</vt:lpstr>
      <vt:lpstr>Синхронизация процессов</vt:lpstr>
      <vt:lpstr>Использование разделяемой памяти</vt:lpstr>
      <vt:lpstr>Использование разделяемой памяти</vt:lpstr>
      <vt:lpstr>Создание пула процессов</vt:lpstr>
      <vt:lpstr>Практика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Ilya Orlov</dc:creator>
  <cp:lastModifiedBy>Ilya Orlov</cp:lastModifiedBy>
  <cp:revision>675</cp:revision>
  <dcterms:created xsi:type="dcterms:W3CDTF">2021-04-07T09:08:54Z</dcterms:created>
  <dcterms:modified xsi:type="dcterms:W3CDTF">2021-10-25T16:32:54Z</dcterms:modified>
</cp:coreProperties>
</file>