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60" r:id="rId4"/>
    <p:sldId id="261" r:id="rId5"/>
    <p:sldId id="262" r:id="rId6"/>
    <p:sldId id="263" r:id="rId7"/>
    <p:sldId id="264" r:id="rId8"/>
    <p:sldId id="258" r:id="rId9"/>
    <p:sldId id="259" r:id="rId10"/>
    <p:sldId id="265" r:id="rId11"/>
    <p:sldId id="266" r:id="rId12"/>
    <p:sldId id="267" r:id="rId13"/>
    <p:sldId id="271" r:id="rId14"/>
    <p:sldId id="272" r:id="rId15"/>
    <p:sldId id="273" r:id="rId16"/>
    <p:sldId id="274" r:id="rId17"/>
    <p:sldId id="275" r:id="rId19"/>
    <p:sldId id="276" r:id="rId20"/>
    <p:sldId id="277" r:id="rId21"/>
    <p:sldId id="278" r:id="rId22"/>
    <p:sldId id="279"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2443"/>
            <a:ext cx="9144000" cy="2387600"/>
          </a:xfrm>
        </p:spPr>
        <p:txBody>
          <a:bodyPr/>
          <a:lstStyle/>
          <a:p>
            <a:r>
              <a:rPr lang="en-IN" altLang="en-US" dirty="0">
                <a:sym typeface="+mn-ea"/>
              </a:rPr>
              <a:t>Summer 2022 (CS-7000-108)</a:t>
            </a:r>
            <a:endParaRPr lang="en-US" dirty="0"/>
          </a:p>
        </p:txBody>
      </p:sp>
      <p:sp>
        <p:nvSpPr>
          <p:cNvPr id="3" name="Subtitle 2"/>
          <p:cNvSpPr>
            <a:spLocks noGrp="1"/>
          </p:cNvSpPr>
          <p:nvPr>
            <p:ph type="subTitle" idx="1"/>
          </p:nvPr>
        </p:nvSpPr>
        <p:spPr/>
        <p:txBody>
          <a:bodyPr/>
          <a:lstStyle/>
          <a:p>
            <a:pPr algn="r"/>
            <a:r>
              <a:rPr lang="en-IN" dirty="0" err="1" smtClean="0">
                <a:sym typeface="+mn-ea"/>
              </a:rPr>
              <a:t>Vamsi</a:t>
            </a:r>
            <a:r>
              <a:rPr lang="en-IN" dirty="0" smtClean="0">
                <a:sym typeface="+mn-ea"/>
              </a:rPr>
              <a:t> Krishna </a:t>
            </a:r>
            <a:r>
              <a:rPr lang="en-IN" dirty="0" err="1" smtClean="0">
                <a:sym typeface="+mn-ea"/>
              </a:rPr>
              <a:t>Muppala</a:t>
            </a:r>
            <a:endParaRPr lang="en-IN" dirty="0" smtClean="0">
              <a:solidFill>
                <a:schemeClr val="tx1"/>
              </a:solidFill>
            </a:endParaRPr>
          </a:p>
          <a:p>
            <a:pPr algn="r"/>
            <a:r>
              <a:rPr lang="en-IN" dirty="0" smtClean="0">
                <a:sym typeface="+mn-ea"/>
              </a:rPr>
              <a:t>R11770853</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67995" y="290830"/>
            <a:ext cx="11360150" cy="6292215"/>
          </a:xfrm>
        </p:spPr>
        <p:txBody>
          <a:bodyPr>
            <a:normAutofit/>
          </a:bodyPr>
          <a:p>
            <a:pPr marL="342900" indent="-342900">
              <a:buFont typeface="+mj-lt"/>
              <a:buAutoNum type="arabicPeriod" startAt="31"/>
            </a:pPr>
            <a:r>
              <a:rPr lang="en-US" sz="1400">
                <a:latin typeface="Times New Roman" panose="02020603050405020304" pitchFamily="18" charset="0"/>
                <a:cs typeface="Times New Roman" panose="02020603050405020304" pitchFamily="18" charset="0"/>
              </a:rPr>
              <a:t>This paper attempts to utilize the Convolutional Neural Network (CNN) classifier by applying the preprocessing steps on the dataset. Divided the samples into separate frequency bands and the parameters are taken for calculating each discrete wavelet transform. The average of the CNN columns is then concatenated with the 4 level Discrete Wavelet Transform operated on the Pre-Processed EEG Signal with Power spectrum calculation value for each frequency band by using machine learning techniques.[31]</a:t>
            </a:r>
            <a:endParaRPr lang="en-US" sz="1400">
              <a:latin typeface="Times New Roman" panose="02020603050405020304" pitchFamily="18" charset="0"/>
              <a:cs typeface="Times New Roman" panose="02020603050405020304" pitchFamily="18" charset="0"/>
            </a:endParaRPr>
          </a:p>
          <a:p>
            <a:pPr marL="342900" indent="-342900">
              <a:buFont typeface="+mj-lt"/>
              <a:buAutoNum type="arabicPeriod" startAt="31"/>
            </a:pPr>
            <a:r>
              <a:rPr lang="en-US" sz="1400">
                <a:latin typeface="Times New Roman" panose="02020603050405020304" pitchFamily="18" charset="0"/>
                <a:cs typeface="Times New Roman" panose="02020603050405020304" pitchFamily="18" charset="0"/>
              </a:rPr>
              <a:t>The main objective of this work is to provide an ANN framework with optimized performance related to seizure detection.A machine learning framework is employed for seizure detection where the two-layer feature extraction with ANN classifiers are used to categorize seizure and non-seizure data. To get better performance, the dataset are identified through bayes-optimization method.[32]</a:t>
            </a:r>
            <a:endParaRPr lang="en-US" sz="1400">
              <a:latin typeface="Times New Roman" panose="02020603050405020304" pitchFamily="18" charset="0"/>
              <a:cs typeface="Times New Roman" panose="02020603050405020304" pitchFamily="18" charset="0"/>
            </a:endParaRPr>
          </a:p>
          <a:p>
            <a:pPr marL="342900" indent="-342900">
              <a:buFont typeface="+mj-lt"/>
              <a:buAutoNum type="arabicPeriod" startAt="31"/>
            </a:pPr>
            <a:r>
              <a:rPr lang="en-US" sz="1400">
                <a:latin typeface="Times New Roman" panose="02020603050405020304" pitchFamily="18" charset="0"/>
                <a:cs typeface="Times New Roman" panose="02020603050405020304" pitchFamily="18" charset="0"/>
              </a:rPr>
              <a:t>In this paper the EEG signals were characterized by wavelet, sample and spectral entropy approach and the recurrent neural network classifier is used for the automated detection of epileptic seizures.[33]</a:t>
            </a:r>
            <a:endParaRPr lang="en-US" sz="1400">
              <a:latin typeface="Times New Roman" panose="02020603050405020304" pitchFamily="18" charset="0"/>
              <a:cs typeface="Times New Roman" panose="02020603050405020304" pitchFamily="18" charset="0"/>
            </a:endParaRPr>
          </a:p>
          <a:p>
            <a:pPr marL="342900" indent="-342900">
              <a:buFont typeface="+mj-lt"/>
              <a:buAutoNum type="arabicPeriod" startAt="31"/>
            </a:pPr>
            <a:r>
              <a:rPr lang="en-US" sz="1400">
                <a:latin typeface="Times New Roman" panose="02020603050405020304" pitchFamily="18" charset="0"/>
                <a:cs typeface="Times New Roman" panose="02020603050405020304" pitchFamily="18" charset="0"/>
              </a:rPr>
              <a:t>In this paper  propose a unique mapping of seizure EEG signal for efficient processing with the DRNN. This mapping helps to simultaneously learn both temporal and spatial features of raw seizure EEG respectively.[34]</a:t>
            </a:r>
            <a:endParaRPr lang="en-US" sz="1400">
              <a:latin typeface="Times New Roman" panose="02020603050405020304" pitchFamily="18" charset="0"/>
              <a:cs typeface="Times New Roman" panose="02020603050405020304" pitchFamily="18" charset="0"/>
            </a:endParaRPr>
          </a:p>
          <a:p>
            <a:pPr marL="342900" indent="-342900">
              <a:buFont typeface="+mj-lt"/>
              <a:buAutoNum type="arabicPeriod" startAt="31"/>
            </a:pPr>
            <a:r>
              <a:rPr lang="en-US" sz="1400">
                <a:latin typeface="Times New Roman" panose="02020603050405020304" pitchFamily="18" charset="0"/>
                <a:cs typeface="Times New Roman" panose="02020603050405020304" pitchFamily="18" charset="0"/>
              </a:rPr>
              <a:t>The proposed system uses a one-dimensional convolutional neural network (CNN) as a preprocessing front-end and a bidirectional long short term memory (Bi-LSTM) recurrent neural network as a back-end.It is without the overhead of features extraction. The evaluation of the proposed system is conducted using k-fold cross-validation to ensure its robustness.[35]</a:t>
            </a:r>
            <a:endParaRPr lang="en-US" sz="1400">
              <a:latin typeface="Times New Roman" panose="02020603050405020304" pitchFamily="18" charset="0"/>
              <a:cs typeface="Times New Roman" panose="02020603050405020304" pitchFamily="18" charset="0"/>
            </a:endParaRPr>
          </a:p>
          <a:p>
            <a:pPr marL="342900" indent="-342900">
              <a:buFont typeface="+mj-lt"/>
              <a:buAutoNum type="arabicPeriod" startAt="31"/>
            </a:pPr>
            <a:r>
              <a:rPr lang="en-US" sz="1400">
                <a:latin typeface="Times New Roman" panose="02020603050405020304" pitchFamily="18" charset="0"/>
                <a:cs typeface="Times New Roman" panose="02020603050405020304" pitchFamily="18" charset="0"/>
              </a:rPr>
              <a:t>The proposed method uses Long Short-Term Memory (LSTM) neural networks to extract the representative EEG features pertinent to seizures.[36]</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55600" y="282575"/>
            <a:ext cx="11446510" cy="6377305"/>
          </a:xfrm>
        </p:spPr>
        <p:txBody>
          <a:bodyPr>
            <a:normAutofit fontScale="50000"/>
          </a:bodyPr>
          <a:p>
            <a:pPr marL="0" indent="0">
              <a:buNone/>
            </a:pPr>
            <a:r>
              <a:rPr lang="en-US" sz="4000" b="1" u="sng">
                <a:latin typeface="Times New Roman" panose="02020603050405020304" pitchFamily="18" charset="0"/>
                <a:cs typeface="Times New Roman" panose="02020603050405020304" pitchFamily="18" charset="0"/>
              </a:rPr>
              <a:t>Dataset:</a:t>
            </a:r>
            <a:endParaRPr lang="en-US" sz="4000" b="1" u="sng">
              <a:latin typeface="Times New Roman" panose="02020603050405020304" pitchFamily="18" charset="0"/>
              <a:cs typeface="Times New Roman" panose="02020603050405020304" pitchFamily="18" charset="0"/>
            </a:endParaRPr>
          </a:p>
          <a:p>
            <a:r>
              <a:rPr lang="en-US" sz="3000" u="sng">
                <a:latin typeface="Times New Roman" panose="02020603050405020304" pitchFamily="18" charset="0"/>
                <a:cs typeface="Times New Roman" panose="02020603050405020304" pitchFamily="18" charset="0"/>
              </a:rPr>
              <a:t>CHB-MIT:</a:t>
            </a:r>
            <a:r>
              <a:rPr lang="en-US" sz="3000">
                <a:latin typeface="Times New Roman" panose="02020603050405020304" pitchFamily="18" charset="0"/>
                <a:cs typeface="Times New Roman" panose="02020603050405020304" pitchFamily="18" charset="0"/>
              </a:rPr>
              <a:t> Collected from  Children’s Hospital Boston,with a sampling rate of 256Hz.The recordings are collected from 23 subjects and have been grouped into 24 cases, chb01 – chb24. Cases chb01 and chb21 were obtained from the same subject 1.5 years apart with  22 subjects of which 5 are male, aged 3 to 22 years, and 17 are female, aged 1.5 to 19 years. Each case has 9 to 42 EDF recordings that are mostly 1 to 4 hours long. The sampling frequency of the signals is 256 Hz with 16 bit resolution.In total, the dataset contains 686 EDF files. Of these, 141 files contain one or more seizures with a total of 198 seizures.</a:t>
            </a:r>
            <a:endParaRPr lang="en-US" sz="3000">
              <a:latin typeface="Times New Roman" panose="02020603050405020304" pitchFamily="18" charset="0"/>
              <a:cs typeface="Times New Roman" panose="02020603050405020304" pitchFamily="18" charset="0"/>
            </a:endParaRPr>
          </a:p>
          <a:p>
            <a:r>
              <a:rPr lang="en-US" sz="3000" u="sng">
                <a:latin typeface="Times New Roman" panose="02020603050405020304" pitchFamily="18" charset="0"/>
                <a:cs typeface="Times New Roman" panose="02020603050405020304" pitchFamily="18" charset="0"/>
              </a:rPr>
              <a:t>UCI machine learning repository:</a:t>
            </a:r>
            <a:r>
              <a:rPr lang="en-US" sz="3000">
                <a:latin typeface="Times New Roman" panose="02020603050405020304" pitchFamily="18" charset="0"/>
                <a:cs typeface="Times New Roman" panose="02020603050405020304" pitchFamily="18" charset="0"/>
              </a:rPr>
              <a:t> The data set consists of 11500 instances, 179 attributes and there are 5 cases. The data set was shuffled in every 4097 data points into 23 parts, every part consists of 178 data points for 1 second. Every data point is the value of the EEG recording at a diverse point in time. The rejoinder variable is y in column 179, the Explanatory variables X1, X2, ………………....., X178 and y comprises the group of the 178-dimensional input vector.Precisely, y in {1, 2, 3, 4, 5}: Case 5 is (Eyes open, means when they were recording the EEG signal of the brain the patient had their eyes open). Case 4 is (Eyes closed, means when they were recording the EEG signal the patient had their eyes closed). Case 3 is (They could identify where the region of the tumor was in the brain and recording the EEG activity from the healthy brain area). Case 2 is (They recorded the EEG from the area where the tumor was located). Case 1 is (Recording of seizure activity). </a:t>
            </a:r>
            <a:endParaRPr lang="en-US" sz="3000">
              <a:latin typeface="Times New Roman" panose="02020603050405020304" pitchFamily="18" charset="0"/>
              <a:cs typeface="Times New Roman" panose="02020603050405020304" pitchFamily="18" charset="0"/>
            </a:endParaRPr>
          </a:p>
          <a:p>
            <a:r>
              <a:rPr lang="en-US" sz="3000" u="sng">
                <a:latin typeface="Times New Roman" panose="02020603050405020304" pitchFamily="18" charset="0"/>
                <a:cs typeface="Times New Roman" panose="02020603050405020304" pitchFamily="18" charset="0"/>
              </a:rPr>
              <a:t>Seoul National University Hospital (SNUH) Scalp EEG database:</a:t>
            </a:r>
            <a:r>
              <a:rPr lang="en-US" sz="3000">
                <a:latin typeface="Times New Roman" panose="02020603050405020304" pitchFamily="18" charset="0"/>
                <a:cs typeface="Times New Roman" panose="02020603050405020304" pitchFamily="18" charset="0"/>
              </a:rPr>
              <a:t> Database consists of 25 patients containing 53 seizure events. The EEG signals each patient contains 21 channels with a 10-20 international system, and with a sampling rate of 200 Hz.</a:t>
            </a:r>
            <a:endParaRPr lang="en-US" sz="3000">
              <a:latin typeface="Times New Roman" panose="02020603050405020304" pitchFamily="18" charset="0"/>
              <a:cs typeface="Times New Roman" panose="02020603050405020304" pitchFamily="18" charset="0"/>
            </a:endParaRPr>
          </a:p>
          <a:p>
            <a:r>
              <a:rPr lang="en-US" sz="3000" u="sng">
                <a:latin typeface="Times New Roman" panose="02020603050405020304" pitchFamily="18" charset="0"/>
                <a:cs typeface="Times New Roman" panose="02020603050405020304" pitchFamily="18" charset="0"/>
              </a:rPr>
              <a:t>The Kaggle dataset consists of 5 dogs and 2 humans:</a:t>
            </a:r>
            <a:r>
              <a:rPr lang="en-US" sz="3000">
                <a:latin typeface="Times New Roman" panose="02020603050405020304" pitchFamily="18" charset="0"/>
                <a:cs typeface="Times New Roman" panose="02020603050405020304" pitchFamily="18" charset="0"/>
              </a:rPr>
              <a:t> All fifive dogs are sampled at 400Hz, four of them are recorded with 16 electrodes and one with 15 electrodes. As to human patients, their sample rate is 500Hz, one is recorded with 15 electrodes and one with 24 electrodes.</a:t>
            </a:r>
            <a:endParaRPr lang="en-US" sz="3000">
              <a:latin typeface="Times New Roman" panose="02020603050405020304" pitchFamily="18" charset="0"/>
              <a:cs typeface="Times New Roman" panose="02020603050405020304" pitchFamily="18" charset="0"/>
            </a:endParaRPr>
          </a:p>
          <a:p>
            <a:r>
              <a:rPr lang="en-US" sz="3000" u="sng">
                <a:latin typeface="Times New Roman" panose="02020603050405020304" pitchFamily="18" charset="0"/>
                <a:cs typeface="Times New Roman" panose="02020603050405020304" pitchFamily="18" charset="0"/>
              </a:rPr>
              <a:t>Temple University Hospital (TUH):</a:t>
            </a:r>
            <a:r>
              <a:rPr lang="en-US" sz="3000">
                <a:latin typeface="Times New Roman" panose="02020603050405020304" pitchFamily="18" charset="0"/>
                <a:cs typeface="Times New Roman" panose="02020603050405020304" pitchFamily="18" charset="0"/>
              </a:rPr>
              <a:t> It consists of both EEG and ECG data information, which we separately used. There are 1,095 sessions with 540 patients (174 participants with seizures) in the training set, and 228 sessions with 46 patients (36 patient with seizures) in the development set.</a:t>
            </a:r>
            <a:endParaRPr lang="en-US" sz="3000">
              <a:latin typeface="Times New Roman" panose="02020603050405020304" pitchFamily="18" charset="0"/>
              <a:cs typeface="Times New Roman" panose="02020603050405020304" pitchFamily="18" charset="0"/>
            </a:endParaRPr>
          </a:p>
          <a:p>
            <a:r>
              <a:rPr lang="en-US" sz="3000" u="sng">
                <a:latin typeface="Times New Roman" panose="02020603050405020304" pitchFamily="18" charset="0"/>
                <a:cs typeface="Times New Roman" panose="02020603050405020304" pitchFamily="18" charset="0"/>
              </a:rPr>
              <a:t>University of Bonn:</a:t>
            </a:r>
            <a:r>
              <a:rPr lang="en-US" sz="3000">
                <a:latin typeface="Times New Roman" panose="02020603050405020304" pitchFamily="18" charset="0"/>
                <a:cs typeface="Times New Roman" panose="02020603050405020304" pitchFamily="18" charset="0"/>
              </a:rPr>
              <a:t> It has five types of EEG signals. Each set contains 100 files. These EEG signals are sampled at 173.61 Hz and of 23.6 s duration. Sets A and B are taken from five healthy subjects with eyes open and eyes closed, respectively. Sets C, D, and E come from five epileptic subjects. Sets C and D are seizure-free interictal signals whereas set E contains only seizure signals. </a:t>
            </a:r>
            <a:endParaRPr 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5885" y="-189230"/>
            <a:ext cx="10515600" cy="1018540"/>
          </a:xfrm>
        </p:spPr>
        <p:txBody>
          <a:bodyPr/>
          <a:p>
            <a:r>
              <a:rPr lang="en-IN" altLang="en-US" sz="3600" u="sng">
                <a:latin typeface="Times New Roman" panose="02020603050405020304" pitchFamily="18" charset="0"/>
                <a:cs typeface="Times New Roman" panose="02020603050405020304" pitchFamily="18" charset="0"/>
              </a:rPr>
              <a:t>Summary:</a:t>
            </a:r>
            <a:endParaRPr lang="en-IN" altLang="en-US" sz="3600" u="sng">
              <a:latin typeface="Times New Roman" panose="02020603050405020304" pitchFamily="18" charset="0"/>
              <a:cs typeface="Times New Roman" panose="02020603050405020304" pitchFamily="18" charset="0"/>
            </a:endParaRPr>
          </a:p>
        </p:txBody>
      </p:sp>
      <p:graphicFrame>
        <p:nvGraphicFramePr>
          <p:cNvPr id="4" name="Content Placeholder 3"/>
          <p:cNvGraphicFramePr/>
          <p:nvPr>
            <p:ph idx="1"/>
          </p:nvPr>
        </p:nvGraphicFramePr>
        <p:xfrm>
          <a:off x="213360" y="557530"/>
          <a:ext cx="11765280" cy="6205855"/>
        </p:xfrm>
        <a:graphic>
          <a:graphicData uri="http://schemas.openxmlformats.org/drawingml/2006/table">
            <a:tbl>
              <a:tblPr firstRow="1" bandRow="1">
                <a:tableStyleId>{5C22544A-7EE6-4342-B048-85BDC9FD1C3A}</a:tableStyleId>
              </a:tblPr>
              <a:tblGrid>
                <a:gridCol w="2941320"/>
                <a:gridCol w="2233930"/>
                <a:gridCol w="3735070"/>
                <a:gridCol w="2854960"/>
              </a:tblGrid>
              <a:tr h="433705">
                <a:tc>
                  <a:txBody>
                    <a:bodyPr/>
                    <a:p>
                      <a:pPr algn="ctr">
                        <a:buNone/>
                      </a:pPr>
                      <a:r>
                        <a:rPr lang="en-IN" altLang="en-US"/>
                        <a:t>Name</a:t>
                      </a:r>
                      <a:endParaRPr lang="en-IN" altLang="en-US"/>
                    </a:p>
                  </a:txBody>
                  <a:tcPr anchor="ctr" anchorCtr="0"/>
                </a:tc>
                <a:tc>
                  <a:txBody>
                    <a:bodyPr/>
                    <a:p>
                      <a:pPr algn="ctr">
                        <a:buNone/>
                      </a:pPr>
                      <a:r>
                        <a:rPr lang="en-IN" altLang="en-US"/>
                        <a:t>Dataset</a:t>
                      </a:r>
                      <a:endParaRPr lang="en-IN" altLang="en-US"/>
                    </a:p>
                  </a:txBody>
                  <a:tcPr anchor="ctr" anchorCtr="0"/>
                </a:tc>
                <a:tc>
                  <a:txBody>
                    <a:bodyPr/>
                    <a:p>
                      <a:pPr algn="ctr">
                        <a:buNone/>
                      </a:pPr>
                      <a:r>
                        <a:rPr lang="en-IN" altLang="en-US"/>
                        <a:t>Methodology</a:t>
                      </a:r>
                      <a:endParaRPr lang="en-IN" altLang="en-US"/>
                    </a:p>
                  </a:txBody>
                  <a:tcPr anchor="ctr" anchorCtr="0"/>
                </a:tc>
                <a:tc>
                  <a:txBody>
                    <a:bodyPr/>
                    <a:p>
                      <a:pPr algn="ctr">
                        <a:buNone/>
                      </a:pPr>
                      <a:r>
                        <a:rPr lang="en-IN" altLang="en-US"/>
                        <a:t>Result</a:t>
                      </a:r>
                      <a:endParaRPr lang="en-IN" altLang="en-US"/>
                    </a:p>
                  </a:txBody>
                  <a:tcPr anchor="ctr" anchorCtr="0"/>
                </a:tc>
              </a:tr>
              <a:tr h="1005840">
                <a:tc>
                  <a:txBody>
                    <a:bodyPr/>
                    <a:p>
                      <a:pPr>
                        <a:buNone/>
                      </a:pPr>
                      <a:r>
                        <a:rPr lang="en-US" sz="1400">
                          <a:latin typeface="Times New Roman" panose="02020603050405020304" pitchFamily="18" charset="0"/>
                          <a:cs typeface="Times New Roman" panose="02020603050405020304" pitchFamily="18" charset="0"/>
                          <a:sym typeface="+mn-ea"/>
                        </a:rPr>
                        <a:t>Automated EEG-Based Epileptic Seizure Detection Using Deep Neural Networks</a:t>
                      </a:r>
                      <a:r>
                        <a:rPr lang="en-IN" altLang="en-US" sz="1400">
                          <a:latin typeface="Times New Roman" panose="02020603050405020304" pitchFamily="18" charset="0"/>
                          <a:cs typeface="Times New Roman" panose="02020603050405020304" pitchFamily="18" charset="0"/>
                          <a:sym typeface="+mn-ea"/>
                        </a:rPr>
                        <a:t>[1]</a:t>
                      </a:r>
                      <a:endParaRPr lang="en-US" sz="1800">
                        <a:latin typeface="Times New Roman" panose="02020603050405020304" pitchFamily="18" charset="0"/>
                        <a:cs typeface="Times New Roman" panose="02020603050405020304" pitchFamily="18" charset="0"/>
                      </a:endParaRPr>
                    </a:p>
                    <a:p>
                      <a:pPr>
                        <a:buNone/>
                      </a:pPr>
                      <a:endParaRPr lang="en-US"/>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lang="en-IN" altLang="en-US" sz="1400">
                        <a:latin typeface="Times New Roman" panose="02020603050405020304" pitchFamily="18" charset="0"/>
                        <a:cs typeface="Times New Roman" panose="02020603050405020304" pitchFamily="18" charset="0"/>
                        <a:sym typeface="+mn-ea"/>
                      </a:endParaRPr>
                    </a:p>
                    <a:p>
                      <a:pPr indent="0">
                        <a:buFont typeface="Arial" panose="020B0604020202020204" pitchFamily="34" charset="0"/>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Power spectrum density (PSD) and fourier transform is used for preprocessing.</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Deep Neural Network</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The multilayer perceptron with two hidden layers provides the highest accuracy.</a:t>
                      </a:r>
                      <a:endParaRPr lang="en-US" sz="1400">
                        <a:latin typeface="Times New Roman" panose="02020603050405020304" pitchFamily="18" charset="0"/>
                        <a:cs typeface="Times New Roman" panose="02020603050405020304" pitchFamily="18" charset="0"/>
                      </a:endParaRPr>
                    </a:p>
                  </a:txBody>
                  <a:tcPr/>
                </a:tc>
              </a:tr>
              <a:tr h="989330">
                <a:tc>
                  <a:txBody>
                    <a:bodyPr/>
                    <a:p>
                      <a:pPr algn="l">
                        <a:buClrTx/>
                        <a:buSzTx/>
                        <a:buFontTx/>
                        <a:buNone/>
                      </a:pPr>
                      <a:r>
                        <a:rPr lang="en-US" sz="1400">
                          <a:latin typeface="Times New Roman" panose="02020603050405020304" pitchFamily="18" charset="0"/>
                          <a:cs typeface="Times New Roman" panose="02020603050405020304" pitchFamily="18" charset="0"/>
                          <a:sym typeface="+mn-ea"/>
                        </a:rPr>
                        <a:t>Efficient Approach to Detect Epileptic Seizure using Machine Learning Models for Modern Healthcare System</a:t>
                      </a:r>
                      <a:r>
                        <a:rPr lang="en-IN" altLang="en-US" sz="1400">
                          <a:latin typeface="Times New Roman" panose="02020603050405020304" pitchFamily="18" charset="0"/>
                          <a:cs typeface="Times New Roman" panose="02020603050405020304" pitchFamily="18" charset="0"/>
                          <a:sym typeface="+mn-ea"/>
                        </a:rPr>
                        <a:t>[2]</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Epileptic Seizure is retrieved from the UCI machine learning repository .</a:t>
                      </a: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ANN</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rPr>
                        <a:t>XgBoost</a:t>
                      </a:r>
                      <a:endParaRPr lang="en-IN" alt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Artificial Neural Network (ANN) gave 98.26% accuracy.</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XGBoost gave 96.6% accuracy.</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r>
              <a:tr h="989330">
                <a:tc>
                  <a:txBody>
                    <a:bodyPr/>
                    <a:p>
                      <a:pPr algn="l">
                        <a:buClrTx/>
                        <a:buSzTx/>
                        <a:buFontTx/>
                        <a:buNone/>
                      </a:pPr>
                      <a:r>
                        <a:rPr lang="en-US" sz="1400">
                          <a:latin typeface="Times New Roman" panose="02020603050405020304" pitchFamily="18" charset="0"/>
                          <a:cs typeface="Times New Roman" panose="02020603050405020304" pitchFamily="18" charset="0"/>
                          <a:sym typeface="+mn-ea"/>
                        </a:rPr>
                        <a:t>Epileptic Seizure Detection Using Multi-Channel EEG Wavelet </a:t>
                      </a:r>
                      <a:br>
                        <a:rPr lang="en-US" sz="1400">
                          <a:latin typeface="Times New Roman" panose="02020603050405020304" pitchFamily="18" charset="0"/>
                          <a:cs typeface="Times New Roman" panose="02020603050405020304" pitchFamily="18" charset="0"/>
                          <a:sym typeface="+mn-ea"/>
                        </a:rPr>
                      </a:br>
                      <a:r>
                        <a:rPr lang="en-US" sz="1400">
                          <a:latin typeface="Times New Roman" panose="02020603050405020304" pitchFamily="18" charset="0"/>
                          <a:cs typeface="Times New Roman" panose="02020603050405020304" pitchFamily="18" charset="0"/>
                          <a:sym typeface="+mn-ea"/>
                        </a:rPr>
                        <a:t>Power Spectra and 1-D Convolutional Neural Networks</a:t>
                      </a:r>
                      <a:r>
                        <a:rPr lang="en-IN" altLang="en-US" sz="1400">
                          <a:latin typeface="Times New Roman" panose="02020603050405020304" pitchFamily="18" charset="0"/>
                          <a:cs typeface="Times New Roman" panose="02020603050405020304" pitchFamily="18" charset="0"/>
                          <a:sym typeface="+mn-ea"/>
                        </a:rPr>
                        <a:t>[3]</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Fast Fourier transform and Wavelet transform.</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rPr>
                        <a:t>CNN</a:t>
                      </a:r>
                      <a:endParaRPr lang="en-IN" alt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An accuracy of 97.25% is achieved using using WT*</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93.01% we achieved using FFT</a:t>
                      </a:r>
                      <a:endParaRPr lang="en-US" sz="1400">
                        <a:latin typeface="Times New Roman" panose="02020603050405020304" pitchFamily="18" charset="0"/>
                        <a:cs typeface="Times New Roman" panose="02020603050405020304" pitchFamily="18" charset="0"/>
                      </a:endParaRPr>
                    </a:p>
                  </a:txBody>
                  <a:tcPr/>
                </a:tc>
              </a:tr>
              <a:tr h="1660525">
                <a:tc>
                  <a:txBody>
                    <a:bodyPr/>
                    <a:p>
                      <a:pPr algn="l">
                        <a:buClrTx/>
                        <a:buSzTx/>
                        <a:buFontTx/>
                        <a:buNone/>
                      </a:pPr>
                      <a:r>
                        <a:rPr lang="en-US" sz="1400">
                          <a:latin typeface="Times New Roman" panose="02020603050405020304" pitchFamily="18" charset="0"/>
                          <a:cs typeface="Times New Roman" panose="02020603050405020304" pitchFamily="18" charset="0"/>
                          <a:sym typeface="+mn-ea"/>
                        </a:rPr>
                        <a:t>A Review of Machine Learning Approaches for Epileptic Seizure Prediction</a:t>
                      </a:r>
                      <a:r>
                        <a:rPr lang="en-IN" altLang="en-US" sz="1400">
                          <a:latin typeface="Times New Roman" panose="02020603050405020304" pitchFamily="18" charset="0"/>
                          <a:cs typeface="Times New Roman" panose="02020603050405020304" pitchFamily="18" charset="0"/>
                          <a:sym typeface="+mn-ea"/>
                        </a:rPr>
                        <a:t>[4]</a:t>
                      </a:r>
                      <a:endParaRPr lang="en-US" sz="1400">
                        <a:latin typeface="Times New Roman" panose="02020603050405020304" pitchFamily="18" charset="0"/>
                        <a:cs typeface="Times New Roman" panose="02020603050405020304" pitchFamily="18" charset="0"/>
                      </a:endParaRPr>
                    </a:p>
                    <a:p>
                      <a:pPr algn="l">
                        <a:buClrTx/>
                        <a:buSzTx/>
                        <a:buFontTx/>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Intracrania Freiburg dataset ,merged into the European Epilepsy Database.</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IN" altLang="en-US" sz="1400">
                        <a:latin typeface="Times New Roman" panose="02020603050405020304" pitchFamily="18" charset="0"/>
                        <a:cs typeface="Times New Roman" panose="02020603050405020304" pitchFamily="18" charset="0"/>
                        <a:sym typeface="+mn-ea"/>
                      </a:endParaRPr>
                    </a:p>
                    <a:p>
                      <a:pPr algn="l">
                        <a:buClrTx/>
                        <a:buSzTx/>
                        <a:buFontTx/>
                        <a:buNone/>
                      </a:pPr>
                      <a:endParaRPr lang="en-US" sz="1400">
                        <a:latin typeface="Times New Roman" panose="02020603050405020304" pitchFamily="18" charset="0"/>
                        <a:cs typeface="Times New Roman" panose="02020603050405020304" pitchFamily="18" charset="0"/>
                      </a:endParaRPr>
                    </a:p>
                  </a:txBody>
                  <a:tcPr/>
                </a:tc>
                <a:tc>
                  <a:txBody>
                    <a:bodyPr/>
                    <a:p>
                      <a:pPr marL="571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SVM ,The Linear Discriminant Analysis </a:t>
                      </a:r>
                      <a:endParaRPr lang="en-IN" altLang="en-US" sz="1400">
                        <a:latin typeface="Times New Roman" panose="02020603050405020304" pitchFamily="18" charset="0"/>
                        <a:cs typeface="Times New Roman" panose="02020603050405020304" pitchFamily="18" charset="0"/>
                        <a:sym typeface="+mn-ea"/>
                      </a:endParaRPr>
                    </a:p>
                    <a:p>
                      <a:pPr marL="571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The three linear classifiers; SVM, K-Nearest  Neighbor (KNN) and Naïve Bayes.</a:t>
                      </a:r>
                      <a:endParaRPr lang="en-IN" altLang="en-US" sz="1400">
                        <a:latin typeface="Times New Roman" panose="02020603050405020304" pitchFamily="18" charset="0"/>
                        <a:cs typeface="Times New Roman" panose="02020603050405020304" pitchFamily="18" charset="0"/>
                        <a:sym typeface="+mn-ea"/>
                      </a:endParaRPr>
                    </a:p>
                    <a:p>
                      <a:pPr marL="571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CNN </a:t>
                      </a:r>
                      <a:endParaRPr lang="en-IN" altLang="en-US" sz="1400">
                        <a:latin typeface="Times New Roman" panose="02020603050405020304" pitchFamily="18" charset="0"/>
                        <a:cs typeface="Times New Roman" panose="02020603050405020304" pitchFamily="18" charset="0"/>
                        <a:sym typeface="+mn-ea"/>
                      </a:endParaRPr>
                    </a:p>
                    <a:p>
                      <a:pPr marL="571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LSTM is used recently in seizure prediction in RNN.</a:t>
                      </a:r>
                      <a:endParaRPr lang="en-IN" altLang="en-US" sz="1400">
                        <a:latin typeface="Times New Roman" panose="02020603050405020304" pitchFamily="18" charset="0"/>
                        <a:cs typeface="Times New Roman" panose="02020603050405020304" pitchFamily="18" charset="0"/>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rPr>
                        <a:t>The results are compared.</a:t>
                      </a:r>
                      <a:endParaRPr lang="en-IN" altLang="en-US" sz="1400">
                        <a:latin typeface="Times New Roman" panose="02020603050405020304" pitchFamily="18" charset="0"/>
                        <a:cs typeface="Times New Roman" panose="02020603050405020304" pitchFamily="18" charset="0"/>
                      </a:endParaRPr>
                    </a:p>
                  </a:txBody>
                  <a:tcPr/>
                </a:tc>
              </a:tr>
              <a:tr h="989330">
                <a:tc>
                  <a:txBody>
                    <a:bodyPr/>
                    <a:p>
                      <a:pPr algn="l">
                        <a:buClrTx/>
                        <a:buSzTx/>
                        <a:buFontTx/>
                        <a:buNone/>
                      </a:pPr>
                      <a:r>
                        <a:rPr lang="en-US" sz="1400">
                          <a:latin typeface="Times New Roman" panose="02020603050405020304" pitchFamily="18" charset="0"/>
                          <a:cs typeface="Times New Roman" panose="02020603050405020304" pitchFamily="18" charset="0"/>
                          <a:sym typeface="+mn-ea"/>
                        </a:rPr>
                        <a:t>A Multi-View Deep Learning Framework</a:t>
                      </a: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for EEG Seizure Detection</a:t>
                      </a:r>
                      <a:r>
                        <a:rPr lang="en-IN" altLang="en-US" sz="1400">
                          <a:latin typeface="Times New Roman" panose="02020603050405020304" pitchFamily="18" charset="0"/>
                          <a:cs typeface="Times New Roman" panose="02020603050405020304" pitchFamily="18" charset="0"/>
                          <a:sym typeface="+mn-ea"/>
                        </a:rPr>
                        <a:t>[5]</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EEG Spectrogram Representation</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EEG Multi-View Feature Learning</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 Denoising Autoencoder ,Convolutional Autoencoder</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90000"/>
                        </a:lnSpc>
                        <a:spcAft>
                          <a:spcPts val="0"/>
                        </a:spcAft>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STFT-mConvA model is able to achieve higher average Accuracy </a:t>
                      </a:r>
                      <a:endParaRPr lang="en-IN" altLang="en-US" sz="1400">
                        <a:latin typeface="Times New Roman" panose="02020603050405020304" pitchFamily="18" charset="0"/>
                        <a:cs typeface="Times New Roman" panose="02020603050405020304" pitchFamily="18" charset="0"/>
                      </a:endParaRPr>
                    </a:p>
                    <a:p>
                      <a:pPr marL="0" indent="0" algn="l">
                        <a:lnSpc>
                          <a:spcPct val="90000"/>
                        </a:lnSpc>
                        <a:spcAft>
                          <a:spcPts val="0"/>
                        </a:spcAft>
                        <a:buClrTx/>
                        <a:buSzTx/>
                        <a:buNone/>
                      </a:pPr>
                      <a:r>
                        <a:rPr lang="en-IN" altLang="en-US" sz="1400">
                          <a:latin typeface="Times New Roman" panose="02020603050405020304" pitchFamily="18" charset="0"/>
                          <a:cs typeface="Times New Roman" panose="02020603050405020304" pitchFamily="18" charset="0"/>
                          <a:sym typeface="+mn-ea"/>
                        </a:rPr>
                        <a:t>       at 94.37% .</a:t>
                      </a:r>
                      <a:endParaRPr lang="en-US" sz="14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190500" y="193675"/>
          <a:ext cx="11709400" cy="6456680"/>
        </p:xfrm>
        <a:graphic>
          <a:graphicData uri="http://schemas.openxmlformats.org/drawingml/2006/table">
            <a:tbl>
              <a:tblPr firstRow="1" bandRow="1">
                <a:tableStyleId>{5C22544A-7EE6-4342-B048-85BDC9FD1C3A}</a:tableStyleId>
              </a:tblPr>
              <a:tblGrid>
                <a:gridCol w="2927350"/>
                <a:gridCol w="2167890"/>
                <a:gridCol w="3781425"/>
                <a:gridCol w="2832735"/>
              </a:tblGrid>
              <a:tr h="503555">
                <a:tc>
                  <a:txBody>
                    <a:bodyPr/>
                    <a:p>
                      <a:pPr algn="ctr">
                        <a:buNone/>
                      </a:pPr>
                      <a:r>
                        <a:rPr lang="en-IN" altLang="en-US"/>
                        <a:t>Name</a:t>
                      </a:r>
                      <a:endParaRPr lang="en-IN" altLang="en-US"/>
                    </a:p>
                  </a:txBody>
                  <a:tcPr anchor="ctr" anchorCtr="0"/>
                </a:tc>
                <a:tc>
                  <a:txBody>
                    <a:bodyPr/>
                    <a:p>
                      <a:pPr algn="ctr">
                        <a:buNone/>
                      </a:pPr>
                      <a:r>
                        <a:rPr lang="en-IN" altLang="en-US"/>
                        <a:t>Dataset</a:t>
                      </a:r>
                      <a:endParaRPr lang="en-IN" altLang="en-US"/>
                    </a:p>
                  </a:txBody>
                  <a:tcPr anchor="ctr" anchorCtr="0"/>
                </a:tc>
                <a:tc>
                  <a:txBody>
                    <a:bodyPr/>
                    <a:p>
                      <a:pPr algn="ctr">
                        <a:buNone/>
                      </a:pPr>
                      <a:r>
                        <a:rPr lang="en-IN" altLang="en-US"/>
                        <a:t>Methodology</a:t>
                      </a:r>
                      <a:endParaRPr lang="en-IN" altLang="en-US"/>
                    </a:p>
                  </a:txBody>
                  <a:tcPr anchor="ctr" anchorCtr="0"/>
                </a:tc>
                <a:tc>
                  <a:txBody>
                    <a:bodyPr/>
                    <a:p>
                      <a:pPr algn="ctr">
                        <a:buNone/>
                      </a:pPr>
                      <a:r>
                        <a:rPr lang="en-IN" altLang="en-US"/>
                        <a:t>Result</a:t>
                      </a:r>
                      <a:endParaRPr lang="en-IN" altLang="en-US"/>
                    </a:p>
                  </a:txBody>
                  <a:tcPr anchor="ctr" anchorCtr="0"/>
                </a:tc>
              </a:tr>
              <a:tr h="1482725">
                <a:tc>
                  <a:txBody>
                    <a:bodyPr/>
                    <a:p>
                      <a:pPr>
                        <a:buNone/>
                      </a:pPr>
                      <a:r>
                        <a:rPr lang="en-US" sz="1400">
                          <a:latin typeface="Times New Roman" panose="02020603050405020304" pitchFamily="18" charset="0"/>
                          <a:cs typeface="Times New Roman" panose="02020603050405020304" pitchFamily="18" charset="0"/>
                          <a:sym typeface="+mn-ea"/>
                        </a:rPr>
                        <a:t>Automatic Epileptic Seizure Detection via Attention</a:t>
                      </a: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Based CNN-BiRNN</a:t>
                      </a:r>
                      <a:r>
                        <a:rPr lang="en-IN" altLang="en-US" sz="1400">
                          <a:latin typeface="Times New Roman" panose="02020603050405020304" pitchFamily="18" charset="0"/>
                          <a:cs typeface="Times New Roman" panose="02020603050405020304" pitchFamily="18" charset="0"/>
                          <a:sym typeface="+mn-ea"/>
                        </a:rPr>
                        <a:t>[6]</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lang="en-IN" altLang="en-US" sz="1400">
                        <a:latin typeface="Times New Roman" panose="02020603050405020304" pitchFamily="18" charset="0"/>
                        <a:cs typeface="Times New Roman" panose="02020603050405020304" pitchFamily="18" charset="0"/>
                        <a:sym typeface="+mn-ea"/>
                      </a:endParaRPr>
                    </a:p>
                    <a:p>
                      <a:pPr indent="0" algn="l">
                        <a:buClrTx/>
                        <a:buSzTx/>
                        <a:buFont typeface="Arial" panose="020B0604020202020204" pitchFamily="34" charset="0"/>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US" sz="1400">
                          <a:latin typeface="Times New Roman" panose="02020603050405020304" pitchFamily="18" charset="0"/>
                          <a:cs typeface="Times New Roman" panose="02020603050405020304" pitchFamily="18" charset="0"/>
                          <a:sym typeface="+mn-ea"/>
                        </a:rPr>
                        <a:t>Channel Dropout:</a:t>
                      </a:r>
                      <a:endParaRPr 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US" sz="1400">
                          <a:latin typeface="Times New Roman" panose="02020603050405020304" pitchFamily="18" charset="0"/>
                          <a:cs typeface="Times New Roman" panose="02020603050405020304" pitchFamily="18" charset="0"/>
                          <a:sym typeface="+mn-ea"/>
                        </a:rPr>
                        <a:t>The Multi-scale convoulution model</a:t>
                      </a:r>
                      <a:endParaRPr 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US" sz="1400">
                          <a:latin typeface="Times New Roman" panose="02020603050405020304" pitchFamily="18" charset="0"/>
                          <a:cs typeface="Times New Roman" panose="02020603050405020304" pitchFamily="18" charset="0"/>
                          <a:sym typeface="+mn-ea"/>
                        </a:rPr>
                        <a:t>The Multi-stream Bidirectional Recurrent Model</a:t>
                      </a:r>
                      <a:r>
                        <a:rPr lang="en-IN" altLang="en-US" sz="1400">
                          <a:latin typeface="Times New Roman" panose="02020603050405020304" pitchFamily="18" charset="0"/>
                          <a:cs typeface="Times New Roman" panose="02020603050405020304" pitchFamily="18" charset="0"/>
                          <a:sym typeface="+mn-ea"/>
                        </a:rPr>
                        <a:t>.</a:t>
                      </a:r>
                      <a:endParaRPr 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IN" altLang="en-US" sz="1400" u="sng">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The proposed model has a high specificity of 0.9394 and a high sensitivity of 0.9288.</a:t>
                      </a:r>
                      <a:endParaRPr lang="en-US" sz="1400">
                        <a:latin typeface="Times New Roman" panose="02020603050405020304" pitchFamily="18" charset="0"/>
                        <a:cs typeface="Times New Roman" panose="02020603050405020304" pitchFamily="18" charset="0"/>
                      </a:endParaRPr>
                    </a:p>
                  </a:txBody>
                  <a:tcPr/>
                </a:tc>
              </a:tr>
              <a:tr h="1073150">
                <a:tc>
                  <a:txBody>
                    <a:bodyPr/>
                    <a:p>
                      <a:pPr algn="l">
                        <a:buClrTx/>
                        <a:buSzTx/>
                        <a:buFontTx/>
                        <a:buNone/>
                      </a:pPr>
                      <a:r>
                        <a:rPr lang="en-US" sz="1400">
                          <a:latin typeface="Times New Roman" panose="02020603050405020304" pitchFamily="18" charset="0"/>
                          <a:cs typeface="Times New Roman" panose="02020603050405020304" pitchFamily="18" charset="0"/>
                          <a:sym typeface="+mn-ea"/>
                        </a:rPr>
                        <a:t>Epileptic Seizure Prediction using EEG Images</a:t>
                      </a:r>
                      <a:r>
                        <a:rPr lang="en-IN" altLang="en-US" sz="1400">
                          <a:latin typeface="Times New Roman" panose="02020603050405020304" pitchFamily="18" charset="0"/>
                          <a:cs typeface="Times New Roman" panose="02020603050405020304" pitchFamily="18" charset="0"/>
                          <a:sym typeface="+mn-ea"/>
                        </a:rPr>
                        <a:t>[7]</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ResNet-50 of 50 layers is used.</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The optimizer used was Adam Optimizer, and the loss was Categorical Cross Entropy.</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The training and validation phases provided accuracies of 99.47% and 94.98%, respectively.</a:t>
                      </a:r>
                      <a:endParaRPr lang="en-US" sz="1400">
                        <a:latin typeface="Times New Roman" panose="02020603050405020304" pitchFamily="18" charset="0"/>
                        <a:cs typeface="Times New Roman" panose="02020603050405020304" pitchFamily="18" charset="0"/>
                      </a:endParaRPr>
                    </a:p>
                  </a:txBody>
                  <a:tcPr/>
                </a:tc>
              </a:tr>
              <a:tr h="1072515">
                <a:tc>
                  <a:txBody>
                    <a:bodyPr/>
                    <a:p>
                      <a:pPr algn="l">
                        <a:buClrTx/>
                        <a:buSzTx/>
                        <a:buFontTx/>
                        <a:buNone/>
                      </a:pPr>
                      <a:r>
                        <a:rPr lang="en-US" sz="1400">
                          <a:latin typeface="Times New Roman" panose="02020603050405020304" pitchFamily="18" charset="0"/>
                          <a:cs typeface="Times New Roman" panose="02020603050405020304" pitchFamily="18" charset="0"/>
                          <a:sym typeface="+mn-ea"/>
                        </a:rPr>
                        <a:t>A Novel Multi-scale Dilated 3D CNN for Epileptic</a:t>
                      </a: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Seizure Prediction</a:t>
                      </a:r>
                      <a:r>
                        <a:rPr lang="en-IN" altLang="en-US" sz="1400">
                          <a:latin typeface="Times New Roman" panose="02020603050405020304" pitchFamily="18" charset="0"/>
                          <a:cs typeface="Times New Roman" panose="02020603050405020304" pitchFamily="18" charset="0"/>
                          <a:sym typeface="+mn-ea"/>
                        </a:rPr>
                        <a:t>[8]</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First convert and stack EEG signal into a 3D tensor by short time Fourier transform (STFT) </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rPr>
                        <a:t>CNN with ReLu activation fuction.</a:t>
                      </a:r>
                      <a:endParaRPr lang="en-IN" alt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 Our model has highest accuracy (80.5%) and sensitivity (85.8%)</a:t>
                      </a:r>
                      <a:endParaRPr lang="en-IN" altLang="en-US" sz="1400">
                        <a:latin typeface="Times New Roman" panose="02020603050405020304" pitchFamily="18" charset="0"/>
                        <a:cs typeface="Times New Roman" panose="02020603050405020304" pitchFamily="18" charset="0"/>
                        <a:sym typeface="+mn-ea"/>
                      </a:endParaRPr>
                    </a:p>
                    <a:p>
                      <a:pPr indent="0" algn="l">
                        <a:buClrTx/>
                        <a:buSzTx/>
                        <a:buFont typeface="Arial" panose="020B0604020202020204" pitchFamily="34" charset="0"/>
                        <a:buNone/>
                      </a:pPr>
                      <a:r>
                        <a:rPr lang="en-IN" altLang="en-US" sz="1400">
                          <a:latin typeface="Times New Roman" panose="02020603050405020304" pitchFamily="18" charset="0"/>
                          <a:cs typeface="Times New Roman" panose="02020603050405020304" pitchFamily="18" charset="0"/>
                        </a:rPr>
                        <a:t>       when compared to other models.</a:t>
                      </a:r>
                      <a:endParaRPr lang="en-IN" altLang="en-US" sz="1400">
                        <a:latin typeface="Times New Roman" panose="02020603050405020304" pitchFamily="18" charset="0"/>
                        <a:cs typeface="Times New Roman" panose="02020603050405020304" pitchFamily="18" charset="0"/>
                      </a:endParaRPr>
                    </a:p>
                  </a:txBody>
                  <a:tcPr/>
                </a:tc>
              </a:tr>
              <a:tr h="1252220">
                <a:tc>
                  <a:txBody>
                    <a:bodyPr/>
                    <a:p>
                      <a:pPr algn="l">
                        <a:buClrTx/>
                        <a:buSzTx/>
                        <a:buFontTx/>
                        <a:buNone/>
                      </a:pPr>
                      <a:r>
                        <a:rPr lang="en-US" sz="1400">
                          <a:latin typeface="Times New Roman" panose="02020603050405020304" pitchFamily="18" charset="0"/>
                          <a:cs typeface="Times New Roman" panose="02020603050405020304" pitchFamily="18" charset="0"/>
                          <a:sym typeface="+mn-ea"/>
                        </a:rPr>
                        <a:t>A Novel Multi-scale 3D CNN with Deep Neural Network</a:t>
                      </a:r>
                      <a:br>
                        <a:rPr lang="en-US" sz="1400">
                          <a:latin typeface="Times New Roman" panose="02020603050405020304" pitchFamily="18" charset="0"/>
                          <a:cs typeface="Times New Roman" panose="02020603050405020304" pitchFamily="18" charset="0"/>
                          <a:sym typeface="+mn-ea"/>
                        </a:rPr>
                      </a:br>
                      <a:r>
                        <a:rPr lang="en-US" sz="1400">
                          <a:latin typeface="Times New Roman" panose="02020603050405020304" pitchFamily="18" charset="0"/>
                          <a:cs typeface="Times New Roman" panose="02020603050405020304" pitchFamily="18" charset="0"/>
                          <a:sym typeface="+mn-ea"/>
                        </a:rPr>
                        <a:t>for Epileptic Seizure Detection</a:t>
                      </a:r>
                      <a:r>
                        <a:rPr lang="en-IN" altLang="en-US" sz="1400">
                          <a:latin typeface="Times New Roman" panose="02020603050405020304" pitchFamily="18" charset="0"/>
                          <a:cs typeface="Times New Roman" panose="02020603050405020304" pitchFamily="18" charset="0"/>
                          <a:sym typeface="+mn-ea"/>
                        </a:rPr>
                        <a:t>[9]</a:t>
                      </a:r>
                      <a:endParaRPr lang="en-US" sz="1400">
                        <a:latin typeface="Times New Roman" panose="02020603050405020304" pitchFamily="18" charset="0"/>
                        <a:cs typeface="Times New Roman" panose="02020603050405020304" pitchFamily="18" charset="0"/>
                      </a:endParaRPr>
                    </a:p>
                    <a:p>
                      <a:pPr algn="l">
                        <a:buClrTx/>
                        <a:buSzTx/>
                        <a:buFontTx/>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Seoul National University Hospital (SNUH) Scalp EEG database</a:t>
                      </a: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rPr>
                        <a:t>STFT is used for preprocessing</a:t>
                      </a:r>
                      <a:endParaRPr lang="en-IN" altLang="en-US" sz="1400">
                        <a:latin typeface="Times New Roman" panose="02020603050405020304" pitchFamily="18" charset="0"/>
                        <a:cs typeface="Times New Roman" panose="02020603050405020304" pitchFamily="18" charset="0"/>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3D-CNN Module for feature extraction.</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RNN Module with one layer of bidirectional GRUand Classification.</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Sensitivity of 89% for CHB-MIT</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Sensitivity of 97% for SNUH.</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r>
              <a:tr h="1072515">
                <a:tc>
                  <a:txBody>
                    <a:bodyPr/>
                    <a:p>
                      <a:pPr algn="l">
                        <a:buClrTx/>
                        <a:buSzTx/>
                        <a:buFontTx/>
                        <a:buNone/>
                      </a:pPr>
                      <a:r>
                        <a:rPr lang="en-US" sz="1400">
                          <a:latin typeface="Times New Roman" panose="02020603050405020304" pitchFamily="18" charset="0"/>
                          <a:cs typeface="Times New Roman" panose="02020603050405020304" pitchFamily="18" charset="0"/>
                          <a:sym typeface="+mn-ea"/>
                        </a:rPr>
                        <a:t>Detection of Epileptic Seizures using Unsupervised Learning Techniques</a:t>
                      </a:r>
                      <a:br>
                        <a:rPr lang="en-US" sz="1400">
                          <a:latin typeface="Times New Roman" panose="02020603050405020304" pitchFamily="18" charset="0"/>
                          <a:cs typeface="Times New Roman" panose="02020603050405020304" pitchFamily="18" charset="0"/>
                          <a:sym typeface="+mn-ea"/>
                        </a:rPr>
                      </a:br>
                      <a:r>
                        <a:rPr lang="en-US" sz="1400">
                          <a:latin typeface="Times New Roman" panose="02020603050405020304" pitchFamily="18" charset="0"/>
                          <a:cs typeface="Times New Roman" panose="02020603050405020304" pitchFamily="18" charset="0"/>
                          <a:sym typeface="+mn-ea"/>
                        </a:rPr>
                        <a:t>for Feature Extraction</a:t>
                      </a:r>
                      <a:r>
                        <a:rPr lang="en-IN" altLang="en-US" sz="1400">
                          <a:latin typeface="Times New Roman" panose="02020603050405020304" pitchFamily="18" charset="0"/>
                          <a:cs typeface="Times New Roman" panose="02020603050405020304" pitchFamily="18" charset="0"/>
                          <a:sym typeface="+mn-ea"/>
                        </a:rPr>
                        <a:t>[10]</a:t>
                      </a:r>
                      <a:endParaRPr lang="en-US" sz="1400"/>
                    </a:p>
                    <a:p>
                      <a:pPr algn="l">
                        <a:buClrTx/>
                        <a:buSzTx/>
                        <a:buFontTx/>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Autoencoders</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 Proposed Network Architecture with 3 1D convolutional layer and </a:t>
                      </a:r>
                      <a:r>
                        <a:rPr lang="en-US" altLang="en-IN" sz="1400">
                          <a:latin typeface="Times New Roman" panose="02020603050405020304" pitchFamily="18" charset="0"/>
                          <a:cs typeface="Times New Roman" panose="02020603050405020304" pitchFamily="18" charset="0"/>
                          <a:sym typeface="+mn-ea"/>
                        </a:rPr>
                        <a:t>SVM classifier</a:t>
                      </a:r>
                      <a:r>
                        <a:rPr lang="en-IN" altLang="en-US" sz="1400">
                          <a:latin typeface="Times New Roman" panose="02020603050405020304" pitchFamily="18" charset="0"/>
                          <a:cs typeface="Times New Roman" panose="02020603050405020304" pitchFamily="18" charset="0"/>
                          <a:sym typeface="+mn-ea"/>
                        </a:rPr>
                        <a:t>.</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Parameter tunning is used.</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A mean accuracy of 92.12% is achieved.</a:t>
                      </a:r>
                      <a:endParaRPr lang="en-US" sz="14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169545" y="53340"/>
          <a:ext cx="11859260" cy="6797040"/>
        </p:xfrm>
        <a:graphic>
          <a:graphicData uri="http://schemas.openxmlformats.org/drawingml/2006/table">
            <a:tbl>
              <a:tblPr firstRow="1" bandRow="1">
                <a:tableStyleId>{5C22544A-7EE6-4342-B048-85BDC9FD1C3A}</a:tableStyleId>
              </a:tblPr>
              <a:tblGrid>
                <a:gridCol w="3688715"/>
                <a:gridCol w="2138045"/>
                <a:gridCol w="3490595"/>
                <a:gridCol w="2541905"/>
              </a:tblGrid>
              <a:tr h="365760">
                <a:tc>
                  <a:txBody>
                    <a:bodyPr/>
                    <a:p>
                      <a:pPr algn="ctr">
                        <a:buNone/>
                      </a:pPr>
                      <a:r>
                        <a:rPr lang="en-IN" altLang="en-US"/>
                        <a:t>Name</a:t>
                      </a:r>
                      <a:endParaRPr lang="en-IN" altLang="en-US"/>
                    </a:p>
                  </a:txBody>
                  <a:tcPr/>
                </a:tc>
                <a:tc>
                  <a:txBody>
                    <a:bodyPr/>
                    <a:p>
                      <a:pPr algn="ctr">
                        <a:buNone/>
                      </a:pPr>
                      <a:r>
                        <a:rPr lang="en-IN" altLang="en-US"/>
                        <a:t>Dataset</a:t>
                      </a:r>
                      <a:endParaRPr lang="en-IN" altLang="en-US"/>
                    </a:p>
                  </a:txBody>
                  <a:tcPr/>
                </a:tc>
                <a:tc>
                  <a:txBody>
                    <a:bodyPr/>
                    <a:p>
                      <a:pPr algn="ctr">
                        <a:buNone/>
                      </a:pPr>
                      <a:r>
                        <a:rPr lang="en-IN" altLang="en-US"/>
                        <a:t>Methodology</a:t>
                      </a:r>
                      <a:endParaRPr lang="en-IN" altLang="en-US"/>
                    </a:p>
                  </a:txBody>
                  <a:tcPr/>
                </a:tc>
                <a:tc>
                  <a:txBody>
                    <a:bodyPr/>
                    <a:p>
                      <a:pPr algn="ctr">
                        <a:buNone/>
                      </a:pPr>
                      <a:r>
                        <a:rPr lang="en-IN" altLang="en-US"/>
                        <a:t>Result</a:t>
                      </a:r>
                      <a:endParaRPr lang="en-IN" altLang="en-US"/>
                    </a:p>
                  </a:txBody>
                  <a:tcPr/>
                </a:tc>
              </a:tr>
              <a:tr h="944880">
                <a:tc>
                  <a:txBody>
                    <a:bodyPr/>
                    <a:p>
                      <a:pPr>
                        <a:buNone/>
                      </a:pPr>
                      <a:r>
                        <a:rPr lang="en-US" sz="1400">
                          <a:latin typeface="Times New Roman" panose="02020603050405020304" pitchFamily="18" charset="0"/>
                          <a:cs typeface="Times New Roman" panose="02020603050405020304" pitchFamily="18" charset="0"/>
                          <a:sym typeface="+mn-ea"/>
                        </a:rPr>
                        <a:t>A novel epileptic seizure detection system using scalp EEG signals based on hybrid CNN-SVM classifier</a:t>
                      </a:r>
                      <a:r>
                        <a:rPr lang="en-IN" altLang="en-US" sz="1400">
                          <a:latin typeface="Times New Roman" panose="02020603050405020304" pitchFamily="18" charset="0"/>
                          <a:cs typeface="Times New Roman" panose="02020603050405020304" pitchFamily="18" charset="0"/>
                          <a:sym typeface="+mn-ea"/>
                        </a:rPr>
                        <a:t>.[11]</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STFT to extract features from both frequency and time domains</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CNN-SVM model is used.</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Average accuracy is 96.86%</a:t>
                      </a:r>
                      <a:endParaRPr lang="en-IN" altLang="en-US" sz="1400">
                        <a:latin typeface="Times New Roman" panose="02020603050405020304" pitchFamily="18" charset="0"/>
                        <a:cs typeface="Times New Roman" panose="02020603050405020304" pitchFamily="18" charset="0"/>
                        <a:sym typeface="+mn-ea"/>
                      </a:endParaRPr>
                    </a:p>
                  </a:txBody>
                  <a:tcPr/>
                </a:tc>
              </a:tr>
              <a:tr h="2011680">
                <a:tc>
                  <a:txBody>
                    <a:bodyPr/>
                    <a:p>
                      <a:pPr>
                        <a:buNone/>
                      </a:pPr>
                      <a:r>
                        <a:rPr lang="en-US" sz="1400">
                          <a:latin typeface="Times New Roman" panose="02020603050405020304" pitchFamily="18" charset="0"/>
                          <a:cs typeface="Times New Roman" panose="02020603050405020304" pitchFamily="18" charset="0"/>
                          <a:sym typeface="+mn-ea"/>
                        </a:rPr>
                        <a:t>An End-to-End Deep Learning Approach for</a:t>
                      </a: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Epileptic Seizure Prediction</a:t>
                      </a:r>
                      <a:r>
                        <a:rPr lang="en-IN" altLang="en-US" sz="1400">
                          <a:latin typeface="Times New Roman" panose="02020603050405020304" pitchFamily="18" charset="0"/>
                          <a:cs typeface="Times New Roman" panose="02020603050405020304" pitchFamily="18" charset="0"/>
                          <a:sym typeface="+mn-ea"/>
                        </a:rPr>
                        <a:t>[12]</a:t>
                      </a:r>
                      <a:endParaRPr lang="en-US" sz="1400">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 </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The Kaggle dataset consists of 5 dogs and 2 humans.</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1D and 2D kernels for convolution. rectified linear unit (ReLU) activation function.</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Output layer uses Softmax activation function</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 sensitivity,FPR and AUC reach 98.8%, 0.074, and 0.988 respectively.</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For Kaggle dataset reaches average 93.5% sensitivity, 0.063 false prediction rate(FPR), and 0.981 AUC score.</a:t>
                      </a:r>
                      <a:endParaRPr lang="en-IN" altLang="en-US" sz="1400">
                        <a:latin typeface="Times New Roman" panose="02020603050405020304" pitchFamily="18" charset="0"/>
                        <a:cs typeface="Times New Roman" panose="02020603050405020304" pitchFamily="18" charset="0"/>
                        <a:sym typeface="+mn-ea"/>
                      </a:endParaRPr>
                    </a:p>
                  </a:txBody>
                  <a:tcPr/>
                </a:tc>
              </a:tr>
              <a:tr h="1371600">
                <a:tc>
                  <a:txBody>
                    <a:bodyPr/>
                    <a:p>
                      <a:pPr>
                        <a:buNone/>
                      </a:pPr>
                      <a:r>
                        <a:rPr lang="en-US" sz="1400">
                          <a:latin typeface="Times New Roman" panose="02020603050405020304" pitchFamily="18" charset="0"/>
                          <a:cs typeface="Times New Roman" panose="02020603050405020304" pitchFamily="18" charset="0"/>
                          <a:sym typeface="+mn-ea"/>
                        </a:rPr>
                        <a:t>Detection of Epileptic Seizure from EEG Signal Data by Employing Machine Learning Algorithms with Hyperparameter Optimization</a:t>
                      </a:r>
                      <a:r>
                        <a:rPr lang="en-IN" altLang="en-US" sz="1400">
                          <a:latin typeface="Times New Roman" panose="02020603050405020304" pitchFamily="18" charset="0"/>
                          <a:cs typeface="Times New Roman" panose="02020603050405020304" pitchFamily="18" charset="0"/>
                          <a:sym typeface="+mn-ea"/>
                        </a:rPr>
                        <a:t> [13]</a:t>
                      </a:r>
                      <a:endParaRPr lang="en-US" sz="1400">
                        <a:latin typeface="Times New Roman" panose="02020603050405020304" pitchFamily="18" charset="0"/>
                        <a:cs typeface="Times New Roman" panose="02020603050405020304" pitchFamily="18" charset="0"/>
                      </a:endParaRPr>
                    </a:p>
                    <a:p>
                      <a:pPr>
                        <a:buNone/>
                      </a:pPr>
                      <a:endParaRPr lang="en-US" altLang="en-US" sz="1400">
                        <a:latin typeface="Times New Roman" panose="02020603050405020304" pitchFamily="18" charset="0"/>
                        <a:cs typeface="Times New Roman" panose="02020603050405020304" pitchFamily="18" charset="0"/>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UCI Epileptic Seizure dataset.</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4-fold cross validation for training and testing.</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Hyperparameters have been tuned with a view to accomplishing better performance.RandomSearchCV is used.</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SVM performed the best in terms of accuracy with over 97.86%.</a:t>
                      </a:r>
                      <a:endParaRPr lang="en-IN" altLang="en-US" sz="1400">
                        <a:latin typeface="Times New Roman" panose="02020603050405020304" pitchFamily="18" charset="0"/>
                        <a:cs typeface="Times New Roman" panose="02020603050405020304" pitchFamily="18" charset="0"/>
                        <a:sym typeface="+mn-ea"/>
                      </a:endParaRPr>
                    </a:p>
                  </a:txBody>
                  <a:tcPr/>
                </a:tc>
              </a:tr>
              <a:tr h="944880">
                <a:tc>
                  <a:txBody>
                    <a:bodyPr/>
                    <a:p>
                      <a:pPr>
                        <a:buNone/>
                      </a:pPr>
                      <a:r>
                        <a:rPr sz="1400">
                          <a:latin typeface="Times New Roman" panose="02020603050405020304" pitchFamily="18" charset="0"/>
                          <a:cs typeface="Times New Roman" panose="02020603050405020304" pitchFamily="18" charset="0"/>
                          <a:sym typeface="+mn-ea"/>
                        </a:rPr>
                        <a:t>Identification of Epileptic Seizures using </a:t>
                      </a:r>
                      <a:br>
                        <a:rPr sz="1400">
                          <a:latin typeface="Times New Roman" panose="02020603050405020304" pitchFamily="18" charset="0"/>
                          <a:cs typeface="Times New Roman" panose="02020603050405020304" pitchFamily="18" charset="0"/>
                          <a:sym typeface="+mn-ea"/>
                        </a:rPr>
                      </a:br>
                      <a:r>
                        <a:rPr sz="1400">
                          <a:latin typeface="Times New Roman" panose="02020603050405020304" pitchFamily="18" charset="0"/>
                          <a:cs typeface="Times New Roman" panose="02020603050405020304" pitchFamily="18" charset="0"/>
                          <a:sym typeface="+mn-ea"/>
                        </a:rPr>
                        <a:t>Autoencoders and Convolutional Neural Network</a:t>
                      </a:r>
                      <a:r>
                        <a:rPr lang="en-IN" sz="1400">
                          <a:latin typeface="Times New Roman" panose="02020603050405020304" pitchFamily="18" charset="0"/>
                          <a:cs typeface="Times New Roman" panose="02020603050405020304" pitchFamily="18" charset="0"/>
                          <a:sym typeface="+mn-ea"/>
                        </a:rPr>
                        <a:t> [14]</a:t>
                      </a:r>
                      <a:endParaRPr lang="en-IN" sz="1400">
                        <a:latin typeface="Times New Roman" panose="02020603050405020304" pitchFamily="18" charset="0"/>
                        <a:cs typeface="Times New Roman" panose="02020603050405020304" pitchFamily="18" charset="0"/>
                        <a:sym typeface="+mn-ea"/>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 </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rPr>
                        <a:t>P300 dataset</a:t>
                      </a:r>
                      <a:endParaRPr lang="en-IN" altLang="en-US" sz="1400">
                        <a:latin typeface="Times New Roman" panose="02020603050405020304" pitchFamily="18" charset="0"/>
                        <a:cs typeface="Times New Roman" panose="02020603050405020304" pitchFamily="18" charset="0"/>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DWT to analyze raw EEG signals.</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AE,CNN and Stacked AE-CNN is used.</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SAE-CN classifier outperformed the AE and CNN model for both dataset.</a:t>
                      </a:r>
                      <a:endParaRPr lang="en-IN" altLang="en-US" sz="1400">
                        <a:latin typeface="Times New Roman" panose="02020603050405020304" pitchFamily="18" charset="0"/>
                        <a:cs typeface="Times New Roman" panose="02020603050405020304" pitchFamily="18" charset="0"/>
                        <a:sym typeface="+mn-ea"/>
                      </a:endParaRPr>
                    </a:p>
                  </a:txBody>
                  <a:tcPr/>
                </a:tc>
              </a:tr>
              <a:tr h="1158240">
                <a:tc>
                  <a:txBody>
                    <a:bodyPr/>
                    <a:p>
                      <a:pPr>
                        <a:buNone/>
                      </a:pPr>
                      <a:r>
                        <a:rPr sz="1400">
                          <a:latin typeface="Times New Roman" panose="02020603050405020304" pitchFamily="18" charset="0"/>
                          <a:cs typeface="Times New Roman" panose="02020603050405020304" pitchFamily="18" charset="0"/>
                          <a:sym typeface="+mn-ea"/>
                        </a:rPr>
                        <a:t>Epileptic Seizure Classification based on Supervised </a:t>
                      </a:r>
                      <a:br>
                        <a:rPr sz="1400">
                          <a:latin typeface="Times New Roman" panose="02020603050405020304" pitchFamily="18" charset="0"/>
                          <a:cs typeface="Times New Roman" panose="02020603050405020304" pitchFamily="18" charset="0"/>
                          <a:sym typeface="+mn-ea"/>
                        </a:rPr>
                      </a:br>
                      <a:r>
                        <a:rPr sz="1400">
                          <a:latin typeface="Times New Roman" panose="02020603050405020304" pitchFamily="18" charset="0"/>
                          <a:cs typeface="Times New Roman" panose="02020603050405020304" pitchFamily="18" charset="0"/>
                          <a:sym typeface="+mn-ea"/>
                        </a:rPr>
                        <a:t>Learning Models</a:t>
                      </a:r>
                      <a:r>
                        <a:rPr lang="en-IN" sz="1400">
                          <a:latin typeface="Times New Roman" panose="02020603050405020304" pitchFamily="18" charset="0"/>
                          <a:cs typeface="Times New Roman" panose="02020603050405020304" pitchFamily="18" charset="0"/>
                          <a:sym typeface="+mn-ea"/>
                        </a:rPr>
                        <a:t> [15]</a:t>
                      </a:r>
                      <a:endParaRPr sz="1400">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 </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To filter the signal EEGlab(wavelet) </a:t>
                      </a:r>
                      <a:r>
                        <a:rPr lang="en-IN" altLang="en-US" sz="1400">
                          <a:latin typeface="Times New Roman" panose="02020603050405020304" pitchFamily="18" charset="0"/>
                          <a:cs typeface="Times New Roman" panose="02020603050405020304" pitchFamily="18" charset="0"/>
                          <a:sym typeface="+mn-ea"/>
                        </a:rPr>
                        <a:t>was used.</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Supervised classifier learner Support Vector Machine (SVM) that uses a linear kernel.</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Accuracy of EEG signals is 99.9%</a:t>
                      </a:r>
                      <a:endParaRPr lang="en-IN" altLang="en-US" sz="1400">
                        <a:latin typeface="Times New Roman" panose="02020603050405020304" pitchFamily="18" charset="0"/>
                        <a:cs typeface="Times New Roman" panose="02020603050405020304" pitchFamily="18" charset="0"/>
                        <a:sym typeface="+mn-ea"/>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48260" y="79375"/>
          <a:ext cx="12095480" cy="6708775"/>
        </p:xfrm>
        <a:graphic>
          <a:graphicData uri="http://schemas.openxmlformats.org/drawingml/2006/table">
            <a:tbl>
              <a:tblPr firstRow="1" bandRow="1">
                <a:tableStyleId>{5C22544A-7EE6-4342-B048-85BDC9FD1C3A}</a:tableStyleId>
              </a:tblPr>
              <a:tblGrid>
                <a:gridCol w="3115945"/>
                <a:gridCol w="2935605"/>
                <a:gridCol w="2935605"/>
                <a:gridCol w="3108325"/>
              </a:tblGrid>
              <a:tr h="478155">
                <a:tc>
                  <a:txBody>
                    <a:bodyPr/>
                    <a:p>
                      <a:pPr algn="ctr">
                        <a:buNone/>
                      </a:pPr>
                      <a:r>
                        <a:rPr lang="en-IN" altLang="en-US"/>
                        <a:t>Name</a:t>
                      </a:r>
                      <a:endParaRPr lang="en-IN" altLang="en-US"/>
                    </a:p>
                  </a:txBody>
                  <a:tcPr anchor="ctr" anchorCtr="0"/>
                </a:tc>
                <a:tc>
                  <a:txBody>
                    <a:bodyPr/>
                    <a:p>
                      <a:pPr algn="ctr">
                        <a:buNone/>
                      </a:pPr>
                      <a:r>
                        <a:rPr lang="en-IN" altLang="en-US"/>
                        <a:t>Dataset</a:t>
                      </a:r>
                      <a:endParaRPr lang="en-IN" altLang="en-US"/>
                    </a:p>
                  </a:txBody>
                  <a:tcPr anchor="ctr" anchorCtr="0"/>
                </a:tc>
                <a:tc>
                  <a:txBody>
                    <a:bodyPr/>
                    <a:p>
                      <a:pPr algn="ctr">
                        <a:buNone/>
                      </a:pPr>
                      <a:r>
                        <a:rPr lang="en-IN" altLang="en-US" sz="1800">
                          <a:sym typeface="+mn-ea"/>
                        </a:rPr>
                        <a:t>Methodology</a:t>
                      </a:r>
                      <a:endParaRPr lang="en-US"/>
                    </a:p>
                  </a:txBody>
                  <a:tcPr anchor="ctr" anchorCtr="0"/>
                </a:tc>
                <a:tc>
                  <a:txBody>
                    <a:bodyPr/>
                    <a:p>
                      <a:pPr algn="ctr">
                        <a:buNone/>
                      </a:pPr>
                      <a:r>
                        <a:rPr lang="en-IN" altLang="en-US"/>
                        <a:t>Result</a:t>
                      </a:r>
                      <a:endParaRPr lang="en-IN" altLang="en-US"/>
                    </a:p>
                  </a:txBody>
                  <a:tcPr anchor="ctr" anchorCtr="0"/>
                </a:tc>
              </a:tr>
              <a:tr h="1465580">
                <a:tc>
                  <a:txBody>
                    <a:bodyPr/>
                    <a:p>
                      <a:pPr>
                        <a:buNone/>
                      </a:pPr>
                      <a:r>
                        <a:rPr lang="en-US" sz="1400">
                          <a:latin typeface="Times New Roman" panose="02020603050405020304" pitchFamily="18" charset="0"/>
                          <a:cs typeface="Times New Roman" panose="02020603050405020304" pitchFamily="18" charset="0"/>
                          <a:sym typeface="+mn-ea"/>
                        </a:rPr>
                        <a:t>A Study on EEG Signals for Epileptic Seizure Detection using Machine Learning Classifiers</a:t>
                      </a:r>
                      <a:r>
                        <a:rPr lang="en-IN" altLang="en-US" sz="1400">
                          <a:latin typeface="Times New Roman" panose="02020603050405020304" pitchFamily="18" charset="0"/>
                          <a:cs typeface="Times New Roman" panose="02020603050405020304" pitchFamily="18" charset="0"/>
                          <a:sym typeface="+mn-ea"/>
                        </a:rPr>
                        <a:t> [16]</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Ramaiah Medical College and Hospital as RMCH</a:t>
                      </a: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University of Bonn.</a:t>
                      </a:r>
                      <a:endParaRPr lang="en-IN" altLang="en-US"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altLang="en-US" sz="1400">
                        <a:latin typeface="Times New Roman" panose="02020603050405020304" pitchFamily="18" charset="0"/>
                        <a:cs typeface="Times New Roman" panose="02020603050405020304" pitchFamily="18" charset="0"/>
                      </a:endParaRPr>
                    </a:p>
                  </a:txBody>
                  <a:tcPr/>
                </a:tc>
                <a:tc>
                  <a:txBody>
                    <a:bodyPr/>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Research work provides a comprehensive review for all the state-of-the art ML techniques applied for seizure detection.</a:t>
                      </a:r>
                      <a:endParaRPr lang="en-US" sz="1400">
                        <a:latin typeface="Times New Roman" panose="02020603050405020304" pitchFamily="18" charset="0"/>
                        <a:cs typeface="Times New Roman" panose="02020603050405020304" pitchFamily="18" charset="0"/>
                      </a:endParaRPr>
                    </a:p>
                  </a:txBody>
                  <a:tcPr/>
                </a:tc>
                <a:tc>
                  <a:txBody>
                    <a:bodyPr/>
                    <a:p>
                      <a:pPr marL="285750" indent="-285750">
                        <a:buFont typeface="Arial" panose="020B0604020202020204" pitchFamily="34" charset="0"/>
                        <a:buChar char="•"/>
                      </a:pPr>
                      <a:r>
                        <a:rPr lang="en-IN" altLang="en-US" sz="1200">
                          <a:latin typeface="Times New Roman" panose="02020603050405020304" pitchFamily="18" charset="0"/>
                          <a:cs typeface="Times New Roman" panose="02020603050405020304" pitchFamily="18" charset="0"/>
                          <a:sym typeface="+mn-ea"/>
                        </a:rPr>
                        <a:t>Provides insights on early prediction, feature selection and evaluation methodologies.</a:t>
                      </a:r>
                      <a:endParaRPr lang="en-IN" altLang="en-US" sz="12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sz="1200">
                          <a:latin typeface="Times New Roman" panose="02020603050405020304" pitchFamily="18" charset="0"/>
                          <a:cs typeface="Times New Roman" panose="02020603050405020304" pitchFamily="18" charset="0"/>
                          <a:sym typeface="+mn-ea"/>
                        </a:rPr>
                        <a:t> Using a hybrid or integrated approaches using machine learning techniques.</a:t>
                      </a:r>
                      <a:endParaRPr lang="en-IN" altLang="en-US" sz="12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IN" alt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r>
              <a:tr h="1184910">
                <a:tc>
                  <a:txBody>
                    <a:bodyPr/>
                    <a:p>
                      <a:pPr>
                        <a:buNone/>
                      </a:pPr>
                      <a:r>
                        <a:rPr lang="en-US" sz="1400">
                          <a:latin typeface="Times New Roman" panose="02020603050405020304" pitchFamily="18" charset="0"/>
                          <a:cs typeface="Times New Roman" panose="02020603050405020304" pitchFamily="18" charset="0"/>
                          <a:sym typeface="+mn-ea"/>
                        </a:rPr>
                        <a:t>A comparative study of AI systems for epileptic seizure recognition</a:t>
                      </a: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based on EEG or ECG</a:t>
                      </a:r>
                      <a:r>
                        <a:rPr lang="en-IN" altLang="en-US" sz="1400">
                          <a:latin typeface="Times New Roman" panose="02020603050405020304" pitchFamily="18" charset="0"/>
                          <a:cs typeface="Times New Roman" panose="02020603050405020304" pitchFamily="18" charset="0"/>
                          <a:sym typeface="+mn-ea"/>
                        </a:rPr>
                        <a:t> [17]</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buFont typeface="Arial" panose="020B0604020202020204" pitchFamily="34" charset="0"/>
                        <a:buChar char="•"/>
                      </a:pPr>
                      <a:r>
                        <a:rPr lang="en-US" sz="1400">
                          <a:latin typeface="Times New Roman" panose="02020603050405020304" pitchFamily="18" charset="0"/>
                          <a:cs typeface="Times New Roman" panose="02020603050405020304" pitchFamily="18" charset="0"/>
                          <a:sym typeface="+mn-ea"/>
                        </a:rPr>
                        <a:t>Temple University Hospita(TUH)</a:t>
                      </a:r>
                      <a:endParaRPr 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Royal Prince Alfred Hospital (RPAH) dataset.</a:t>
                      </a:r>
                      <a:endParaRPr lang="en-US" sz="140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 Short-time Fourier transform (STFT) for preprocessing.</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CNN-residual network,ReLU activation function.</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200">
                          <a:latin typeface="Times New Roman" panose="02020603050405020304" pitchFamily="18" charset="0"/>
                          <a:cs typeface="Times New Roman" panose="02020603050405020304" pitchFamily="18" charset="0"/>
                          <a:sym typeface="+mn-ea"/>
                        </a:rPr>
                        <a:t>Study ECG can achieve a comparable result with EEG</a:t>
                      </a:r>
                      <a:endParaRPr lang="en-IN" altLang="en-US" sz="12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200">
                          <a:latin typeface="Times New Roman" panose="02020603050405020304" pitchFamily="18" charset="0"/>
                          <a:cs typeface="Times New Roman" panose="02020603050405020304" pitchFamily="18" charset="0"/>
                          <a:sym typeface="+mn-ea"/>
                        </a:rPr>
                        <a:t>frontal and parietal focal seizures has AUC of 0.21 and 0.11 respectively.</a:t>
                      </a:r>
                      <a:endParaRPr lang="en-IN" altLang="en-US" sz="12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IN" altLang="en-US" sz="1200">
                        <a:latin typeface="Times New Roman" panose="02020603050405020304" pitchFamily="18" charset="0"/>
                        <a:cs typeface="Times New Roman" panose="02020603050405020304" pitchFamily="18" charset="0"/>
                        <a:sym typeface="+mn-ea"/>
                      </a:endParaRPr>
                    </a:p>
                  </a:txBody>
                  <a:tcPr/>
                </a:tc>
              </a:tr>
              <a:tr h="1088390">
                <a:tc>
                  <a:txBody>
                    <a:bodyPr/>
                    <a:p>
                      <a:pPr indent="0" algn="l">
                        <a:buClrTx/>
                        <a:buSzTx/>
                        <a:buFont typeface="Arial" panose="020B0604020202020204" pitchFamily="34" charset="0"/>
                        <a:buNone/>
                      </a:pPr>
                      <a:r>
                        <a:rPr lang="en-US" sz="1400">
                          <a:latin typeface="Times New Roman" panose="02020603050405020304" pitchFamily="18" charset="0"/>
                          <a:cs typeface="Times New Roman" panose="02020603050405020304" pitchFamily="18" charset="0"/>
                          <a:sym typeface="+mn-ea"/>
                        </a:rPr>
                        <a:t>Epileptic Seizure Detection Using Deep</a:t>
                      </a:r>
                      <a:br>
                        <a:rPr lang="en-US" sz="1400">
                          <a:latin typeface="Times New Roman" panose="02020603050405020304" pitchFamily="18" charset="0"/>
                          <a:cs typeface="Times New Roman" panose="02020603050405020304" pitchFamily="18" charset="0"/>
                          <a:sym typeface="+mn-ea"/>
                        </a:rPr>
                      </a:br>
                      <a:r>
                        <a:rPr lang="en-US" sz="1400">
                          <a:latin typeface="Times New Roman" panose="02020603050405020304" pitchFamily="18" charset="0"/>
                          <a:cs typeface="Times New Roman" panose="02020603050405020304" pitchFamily="18" charset="0"/>
                          <a:sym typeface="+mn-ea"/>
                        </a:rPr>
                        <a:t>Convolutional Network</a:t>
                      </a:r>
                      <a:r>
                        <a:rPr lang="en-IN" altLang="en-US" sz="1400">
                          <a:latin typeface="Times New Roman" panose="02020603050405020304" pitchFamily="18" charset="0"/>
                          <a:cs typeface="Times New Roman" panose="02020603050405020304" pitchFamily="18" charset="0"/>
                          <a:sym typeface="+mn-ea"/>
                        </a:rPr>
                        <a:t> [18]</a:t>
                      </a:r>
                      <a:endParaRPr lang="en-US" sz="1400">
                        <a:latin typeface="Times New Roman" panose="02020603050405020304" pitchFamily="18" charset="0"/>
                        <a:cs typeface="Times New Roman" panose="02020603050405020304" pitchFamily="18" charset="0"/>
                      </a:endParaRPr>
                    </a:p>
                    <a:p>
                      <a:pPr indent="0" algn="l">
                        <a:buClrTx/>
                        <a:buSzTx/>
                        <a:buFont typeface="Arial" panose="020B0604020202020204" pitchFamily="34" charset="0"/>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CR-CNN  is accomplished using TensorFlow framework.</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rPr>
                        <a:t>Two CR-CNN are used.</a:t>
                      </a:r>
                      <a:endParaRPr lang="en-IN" altLang="en-US" sz="1400">
                        <a:latin typeface="Times New Roman" panose="02020603050405020304" pitchFamily="18" charset="0"/>
                        <a:cs typeface="Times New Roman" panose="02020603050405020304" pitchFamily="18" charset="0"/>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200">
                          <a:latin typeface="Times New Roman" panose="02020603050405020304" pitchFamily="18" charset="0"/>
                          <a:cs typeface="Times New Roman" panose="02020603050405020304" pitchFamily="18" charset="0"/>
                          <a:sym typeface="+mn-ea"/>
                        </a:rPr>
                        <a:t>The average latency to detect a seizure range from 2.33 seconds to 22.00 seconds and about half of seizures were detected no late than six seconds after occurrence.</a:t>
                      </a:r>
                      <a:endParaRPr lang="en-IN" altLang="en-US" sz="1200">
                        <a:latin typeface="Times New Roman" panose="02020603050405020304" pitchFamily="18" charset="0"/>
                        <a:cs typeface="Times New Roman" panose="02020603050405020304" pitchFamily="18" charset="0"/>
                      </a:endParaRPr>
                    </a:p>
                    <a:p>
                      <a:pPr indent="0" algn="l">
                        <a:buClrTx/>
                        <a:buSzTx/>
                        <a:buFont typeface="Arial" panose="020B0604020202020204" pitchFamily="34" charset="0"/>
                        <a:buNone/>
                      </a:pPr>
                      <a:endParaRPr lang="en-IN" altLang="en-US" sz="1200">
                        <a:latin typeface="Times New Roman" panose="02020603050405020304" pitchFamily="18" charset="0"/>
                        <a:cs typeface="Times New Roman" panose="02020603050405020304" pitchFamily="18" charset="0"/>
                      </a:endParaRPr>
                    </a:p>
                  </a:txBody>
                  <a:tcPr/>
                </a:tc>
              </a:tr>
              <a:tr h="1403350">
                <a:tc>
                  <a:txBody>
                    <a:bodyPr/>
                    <a:p>
                      <a:pPr indent="0" algn="l">
                        <a:buClrTx/>
                        <a:buSzTx/>
                        <a:buFont typeface="Arial" panose="020B0604020202020204" pitchFamily="34" charset="0"/>
                        <a:buNone/>
                      </a:pPr>
                      <a:r>
                        <a:rPr lang="en-US" sz="1400">
                          <a:latin typeface="Times New Roman" panose="02020603050405020304" pitchFamily="18" charset="0"/>
                          <a:cs typeface="Times New Roman" panose="02020603050405020304" pitchFamily="18" charset="0"/>
                          <a:sym typeface="+mn-ea"/>
                        </a:rPr>
                        <a:t>Development of Neural Network Classifier For classification of epileptic seizures in EEG signals</a:t>
                      </a:r>
                      <a:r>
                        <a:rPr lang="en-IN" altLang="en-US" sz="1400">
                          <a:latin typeface="Times New Roman" panose="02020603050405020304" pitchFamily="18" charset="0"/>
                          <a:cs typeface="Times New Roman" panose="02020603050405020304" pitchFamily="18" charset="0"/>
                          <a:sym typeface="+mn-ea"/>
                        </a:rPr>
                        <a:t> [19]</a:t>
                      </a:r>
                      <a:endParaRPr lang="en-US" sz="1400">
                        <a:latin typeface="Times New Roman" panose="02020603050405020304" pitchFamily="18" charset="0"/>
                        <a:cs typeface="Times New Roman" panose="02020603050405020304" pitchFamily="18" charset="0"/>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University of Bonn</a:t>
                      </a: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Discrete Wavelet Transform</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Feed forward neural network</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Cascade Forward BP- NN</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Elman Network</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IN" altLang="en-US" sz="1400" u="sng">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Feed Forward , accuracy of 98.5%.</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Cascade Forward BP- NN, accuracy of 99%.</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Elman Network, accuracy of 99.5%</a:t>
                      </a:r>
                      <a:endParaRPr lang="en-US" sz="1400">
                        <a:latin typeface="Times New Roman" panose="02020603050405020304" pitchFamily="18" charset="0"/>
                        <a:cs typeface="Times New Roman" panose="02020603050405020304" pitchFamily="18" charset="0"/>
                      </a:endParaRPr>
                    </a:p>
                  </a:txBody>
                  <a:tcPr/>
                </a:tc>
              </a:tr>
              <a:tr h="1088390">
                <a:tc>
                  <a:txBody>
                    <a:bodyPr/>
                    <a:p>
                      <a:pPr indent="0" algn="l">
                        <a:buClrTx/>
                        <a:buSzTx/>
                        <a:buFont typeface="Arial" panose="020B0604020202020204" pitchFamily="34" charset="0"/>
                        <a:buNone/>
                      </a:pPr>
                      <a:r>
                        <a:rPr lang="en-US" sz="1400">
                          <a:latin typeface="Times New Roman" panose="02020603050405020304" pitchFamily="18" charset="0"/>
                          <a:cs typeface="Times New Roman" panose="02020603050405020304" pitchFamily="18" charset="0"/>
                          <a:sym typeface="+mn-ea"/>
                        </a:rPr>
                        <a:t>Epileptic Seizure Detection Using Discrete Wavelet Transform Based Support Vector Machine</a:t>
                      </a:r>
                      <a:r>
                        <a:rPr lang="en-IN" altLang="en-US" sz="1400">
                          <a:latin typeface="Times New Roman" panose="02020603050405020304" pitchFamily="18" charset="0"/>
                          <a:cs typeface="Times New Roman" panose="02020603050405020304" pitchFamily="18" charset="0"/>
                          <a:sym typeface="+mn-ea"/>
                        </a:rPr>
                        <a:t> [20]</a:t>
                      </a:r>
                      <a:endParaRPr lang="en-US" sz="1400">
                        <a:latin typeface="Times New Roman" panose="02020603050405020304" pitchFamily="18" charset="0"/>
                        <a:cs typeface="Times New Roman" panose="02020603050405020304" pitchFamily="18" charset="0"/>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University of Bonn</a:t>
                      </a:r>
                      <a:endParaRPr lang="en-US" sz="1400">
                        <a:latin typeface="Times New Roman" panose="02020603050405020304" pitchFamily="18" charset="0"/>
                        <a:cs typeface="Times New Roman" panose="02020603050405020304" pitchFamily="18" charset="0"/>
                      </a:endParaRPr>
                    </a:p>
                    <a:p>
                      <a:pPr marL="285750" indent="-285750" algn="l">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Discrete Wavelet Transform for feature extraction.</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Support Vector Machine is used as a classifier. </a:t>
                      </a: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The optimization is obtained at level five where accuracy is 95%. </a:t>
                      </a:r>
                      <a:endParaRPr lang="en-US" sz="14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242570" y="248285"/>
          <a:ext cx="11784965" cy="6381750"/>
        </p:xfrm>
        <a:graphic>
          <a:graphicData uri="http://schemas.openxmlformats.org/drawingml/2006/table">
            <a:tbl>
              <a:tblPr firstRow="1" bandRow="1">
                <a:tableStyleId>{5C22544A-7EE6-4342-B048-85BDC9FD1C3A}</a:tableStyleId>
              </a:tblPr>
              <a:tblGrid>
                <a:gridCol w="3094990"/>
                <a:gridCol w="1838325"/>
                <a:gridCol w="4062095"/>
                <a:gridCol w="2789555"/>
              </a:tblGrid>
              <a:tr h="506095">
                <a:tc>
                  <a:txBody>
                    <a:bodyPr/>
                    <a:p>
                      <a:pPr algn="ctr">
                        <a:lnSpc>
                          <a:spcPct val="100000"/>
                        </a:lnSpc>
                        <a:buNone/>
                      </a:pPr>
                      <a:r>
                        <a:rPr lang="en-IN" altLang="en-US"/>
                        <a:t>Name</a:t>
                      </a:r>
                      <a:endParaRPr lang="en-IN" altLang="en-US"/>
                    </a:p>
                  </a:txBody>
                  <a:tcPr/>
                </a:tc>
                <a:tc>
                  <a:txBody>
                    <a:bodyPr/>
                    <a:p>
                      <a:pPr algn="ctr">
                        <a:lnSpc>
                          <a:spcPct val="100000"/>
                        </a:lnSpc>
                        <a:buNone/>
                      </a:pPr>
                      <a:r>
                        <a:rPr lang="en-IN" altLang="en-US"/>
                        <a:t>Dataset</a:t>
                      </a:r>
                      <a:endParaRPr lang="en-IN" altLang="en-US"/>
                    </a:p>
                  </a:txBody>
                  <a:tcPr/>
                </a:tc>
                <a:tc>
                  <a:txBody>
                    <a:bodyPr/>
                    <a:p>
                      <a:pPr algn="ctr">
                        <a:lnSpc>
                          <a:spcPct val="100000"/>
                        </a:lnSpc>
                        <a:buNone/>
                      </a:pPr>
                      <a:r>
                        <a:rPr lang="en-IN" altLang="en-US"/>
                        <a:t>Methodology</a:t>
                      </a:r>
                      <a:endParaRPr lang="en-IN" altLang="en-US"/>
                    </a:p>
                  </a:txBody>
                  <a:tcPr/>
                </a:tc>
                <a:tc>
                  <a:txBody>
                    <a:bodyPr/>
                    <a:p>
                      <a:pPr algn="ctr">
                        <a:lnSpc>
                          <a:spcPct val="100000"/>
                        </a:lnSpc>
                        <a:buNone/>
                      </a:pPr>
                      <a:r>
                        <a:rPr lang="en-IN" altLang="en-US"/>
                        <a:t>Result</a:t>
                      </a:r>
                      <a:endParaRPr lang="en-IN" altLang="en-US"/>
                    </a:p>
                  </a:txBody>
                  <a:tcPr/>
                </a:tc>
              </a:tr>
              <a:tr h="1193165">
                <a:tc>
                  <a:txBody>
                    <a:bodyPr/>
                    <a:p>
                      <a:pPr>
                        <a:lnSpc>
                          <a:spcPct val="120000"/>
                        </a:lnSpc>
                        <a:buNone/>
                      </a:pPr>
                      <a:r>
                        <a:rPr lang="en-US" sz="1400">
                          <a:latin typeface="Times New Roman" panose="02020603050405020304" pitchFamily="18" charset="0"/>
                          <a:cs typeface="Times New Roman" panose="02020603050405020304" pitchFamily="18" charset="0"/>
                          <a:sym typeface="+mn-ea"/>
                        </a:rPr>
                        <a:t>A 1-D CNN-FSVM Model with a multi-scale sub-band feature learning for automated seizure detection</a:t>
                      </a:r>
                      <a:r>
                        <a:rPr lang="en-IN" altLang="en-US" sz="1400">
                          <a:latin typeface="Times New Roman" panose="02020603050405020304" pitchFamily="18" charset="0"/>
                          <a:cs typeface="Times New Roman" panose="02020603050405020304" pitchFamily="18" charset="0"/>
                          <a:sym typeface="+mn-ea"/>
                        </a:rPr>
                        <a:t> [21]</a:t>
                      </a:r>
                      <a:endParaRPr lang="en-US" sz="1400">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sz="1400">
                          <a:latin typeface="Times New Roman" panose="02020603050405020304" pitchFamily="18" charset="0"/>
                          <a:cs typeface="Times New Roman" panose="02020603050405020304" pitchFamily="18" charset="0"/>
                          <a:sym typeface="+mn-ea"/>
                        </a:rPr>
                        <a:t>Bonn University</a:t>
                      </a:r>
                      <a:endParaRPr lang="en-IN" sz="1400">
                        <a:latin typeface="Times New Roman" panose="02020603050405020304" pitchFamily="18" charset="0"/>
                        <a:cs typeface="Times New Roman" panose="02020603050405020304" pitchFamily="18" charset="0"/>
                        <a:sym typeface="+mn-ea"/>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rPr>
                        <a:t>EEG is transfered to frequency using WT.</a:t>
                      </a:r>
                      <a:endParaRPr lang="en-IN" altLang="en-US" sz="1400">
                        <a:latin typeface="Times New Roman" panose="02020603050405020304" pitchFamily="18" charset="0"/>
                        <a:cs typeface="Times New Roman" panose="02020603050405020304" pitchFamily="18" charset="0"/>
                      </a:endParaRPr>
                    </a:p>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rPr>
                        <a:t>Used CNN and </a:t>
                      </a:r>
                      <a:r>
                        <a:rPr lang="en-IN" altLang="en-US" sz="1400">
                          <a:latin typeface="Times New Roman" panose="02020603050405020304" pitchFamily="18" charset="0"/>
                          <a:cs typeface="Times New Roman" panose="02020603050405020304" pitchFamily="18" charset="0"/>
                          <a:sym typeface="+mn-ea"/>
                        </a:rPr>
                        <a:t>Fuzzy support vector machine.</a:t>
                      </a:r>
                      <a:endParaRPr lang="en-IN" alt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99.02% of accuracy in the case of healthy and ictal class.</a:t>
                      </a:r>
                      <a:endParaRPr lang="en-US" sz="1400">
                        <a:latin typeface="Times New Roman" panose="02020603050405020304" pitchFamily="18" charset="0"/>
                        <a:cs typeface="Times New Roman" panose="02020603050405020304" pitchFamily="18" charset="0"/>
                      </a:endParaRPr>
                    </a:p>
                  </a:txBody>
                  <a:tcPr/>
                </a:tc>
              </a:tr>
              <a:tr h="1054735">
                <a:tc>
                  <a:txBody>
                    <a:bodyPr/>
                    <a:p>
                      <a:pPr>
                        <a:lnSpc>
                          <a:spcPct val="120000"/>
                        </a:lnSpc>
                        <a:buNone/>
                      </a:pPr>
                      <a:r>
                        <a:rPr lang="en-US" sz="1400">
                          <a:latin typeface="Times New Roman" panose="02020603050405020304" pitchFamily="18" charset="0"/>
                          <a:cs typeface="Times New Roman" panose="02020603050405020304" pitchFamily="18" charset="0"/>
                          <a:sym typeface="+mn-ea"/>
                        </a:rPr>
                        <a:t>A Convolutional Neural Network for Seizure Detection</a:t>
                      </a:r>
                      <a:r>
                        <a:rPr lang="en-IN" altLang="en-US" sz="1400">
                          <a:latin typeface="Times New Roman" panose="02020603050405020304" pitchFamily="18" charset="0"/>
                          <a:cs typeface="Times New Roman" panose="02020603050405020304" pitchFamily="18" charset="0"/>
                          <a:sym typeface="+mn-ea"/>
                        </a:rPr>
                        <a:t> [22]</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rPr>
                        <a:t>CNN with 13 layers and </a:t>
                      </a:r>
                      <a:r>
                        <a:rPr lang="en-IN" altLang="en-US" sz="1400">
                          <a:latin typeface="Times New Roman" panose="02020603050405020304" pitchFamily="18" charset="0"/>
                          <a:cs typeface="Times New Roman" panose="02020603050405020304" pitchFamily="18" charset="0"/>
                          <a:sym typeface="+mn-ea"/>
                        </a:rPr>
                        <a:t>5-fold cross-validation.</a:t>
                      </a:r>
                      <a:endParaRPr lang="en-IN" alt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CNN showed a very high binary accuracy of 96.74%</a:t>
                      </a:r>
                      <a:endParaRPr lang="en-US" sz="1400">
                        <a:latin typeface="Times New Roman" panose="02020603050405020304" pitchFamily="18" charset="0"/>
                        <a:cs typeface="Times New Roman" panose="02020603050405020304" pitchFamily="18" charset="0"/>
                      </a:endParaRPr>
                    </a:p>
                  </a:txBody>
                  <a:tcPr/>
                </a:tc>
              </a:tr>
              <a:tr h="1193165">
                <a:tc>
                  <a:txBody>
                    <a:bodyPr/>
                    <a:p>
                      <a:pPr>
                        <a:lnSpc>
                          <a:spcPct val="120000"/>
                        </a:lnSpc>
                        <a:buNone/>
                      </a:pPr>
                      <a:r>
                        <a:rPr lang="en-US" sz="1400">
                          <a:latin typeface="Times New Roman" panose="02020603050405020304" pitchFamily="18" charset="0"/>
                          <a:cs typeface="Times New Roman" panose="02020603050405020304" pitchFamily="18" charset="0"/>
                          <a:sym typeface="+mn-ea"/>
                        </a:rPr>
                        <a:t>Classification Algorithms Used In The Study of</a:t>
                      </a: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EEG-Based Epileptic Seizure Detection</a:t>
                      </a:r>
                      <a:r>
                        <a:rPr lang="en-IN" altLang="en-US" sz="1400">
                          <a:latin typeface="Times New Roman" panose="02020603050405020304" pitchFamily="18" charset="0"/>
                          <a:cs typeface="Times New Roman" panose="02020603050405020304" pitchFamily="18" charset="0"/>
                          <a:sym typeface="+mn-ea"/>
                        </a:rPr>
                        <a:t> [23]</a:t>
                      </a:r>
                      <a:endParaRPr lang="en-US" sz="1400">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Bonn university </a:t>
                      </a: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Study on the classifiers used in machine learning and comparing the accuracy between the classifiers.</a:t>
                      </a: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rPr>
                        <a:t>SVM has the highest accuracy of 96.84% and lowest for perceptron model.</a:t>
                      </a:r>
                      <a:endParaRPr lang="en-IN" altLang="en-US" sz="1400">
                        <a:latin typeface="Times New Roman" panose="02020603050405020304" pitchFamily="18" charset="0"/>
                        <a:cs typeface="Times New Roman" panose="02020603050405020304" pitchFamily="18" charset="0"/>
                      </a:endParaRPr>
                    </a:p>
                  </a:txBody>
                  <a:tcPr/>
                </a:tc>
              </a:tr>
              <a:tr h="1193800">
                <a:tc>
                  <a:txBody>
                    <a:bodyPr/>
                    <a:p>
                      <a:pPr>
                        <a:lnSpc>
                          <a:spcPct val="120000"/>
                        </a:lnSpc>
                        <a:buNone/>
                      </a:pPr>
                      <a:r>
                        <a:rPr lang="en-US" sz="1400">
                          <a:latin typeface="Times New Roman" panose="02020603050405020304" pitchFamily="18" charset="0"/>
                          <a:cs typeface="Times New Roman" panose="02020603050405020304" pitchFamily="18" charset="0"/>
                          <a:sym typeface="+mn-ea"/>
                        </a:rPr>
                        <a:t>A N</a:t>
                      </a:r>
                      <a:r>
                        <a:rPr lang="en-IN" altLang="en-US" sz="1400">
                          <a:latin typeface="Times New Roman" panose="02020603050405020304" pitchFamily="18" charset="0"/>
                          <a:cs typeface="Times New Roman" panose="02020603050405020304" pitchFamily="18" charset="0"/>
                          <a:sym typeface="+mn-ea"/>
                        </a:rPr>
                        <a:t>ovel</a:t>
                      </a:r>
                      <a:r>
                        <a:rPr lang="en-US" sz="1400">
                          <a:latin typeface="Times New Roman" panose="02020603050405020304" pitchFamily="18" charset="0"/>
                          <a:cs typeface="Times New Roman" panose="02020603050405020304" pitchFamily="18" charset="0"/>
                          <a:sym typeface="+mn-ea"/>
                        </a:rPr>
                        <a:t> A</a:t>
                      </a:r>
                      <a:r>
                        <a:rPr lang="en-IN" altLang="en-US" sz="1400">
                          <a:latin typeface="Times New Roman" panose="02020603050405020304" pitchFamily="18" charset="0"/>
                          <a:cs typeface="Times New Roman" panose="02020603050405020304" pitchFamily="18" charset="0"/>
                          <a:sym typeface="+mn-ea"/>
                        </a:rPr>
                        <a:t>pproach for</a:t>
                      </a:r>
                      <a:r>
                        <a:rPr lang="en-US" sz="1400">
                          <a:latin typeface="Times New Roman" panose="02020603050405020304" pitchFamily="18" charset="0"/>
                          <a:cs typeface="Times New Roman" panose="02020603050405020304" pitchFamily="18" charset="0"/>
                          <a:sym typeface="+mn-ea"/>
                        </a:rPr>
                        <a:t> E</a:t>
                      </a:r>
                      <a:r>
                        <a:rPr lang="en-IN" altLang="en-US" sz="1400">
                          <a:latin typeface="Times New Roman" panose="02020603050405020304" pitchFamily="18" charset="0"/>
                          <a:cs typeface="Times New Roman" panose="02020603050405020304" pitchFamily="18" charset="0"/>
                          <a:sym typeface="+mn-ea"/>
                        </a:rPr>
                        <a:t>pileptic</a:t>
                      </a:r>
                      <a:r>
                        <a:rPr lang="en-US" sz="1400">
                          <a:latin typeface="Times New Roman" panose="02020603050405020304" pitchFamily="18" charset="0"/>
                          <a:cs typeface="Times New Roman" panose="02020603050405020304" pitchFamily="18" charset="0"/>
                          <a:sym typeface="+mn-ea"/>
                        </a:rPr>
                        <a:t> EEG S</a:t>
                      </a:r>
                      <a:r>
                        <a:rPr lang="en-IN" altLang="en-US" sz="1400">
                          <a:latin typeface="Times New Roman" panose="02020603050405020304" pitchFamily="18" charset="0"/>
                          <a:cs typeface="Times New Roman" panose="02020603050405020304" pitchFamily="18" charset="0"/>
                          <a:sym typeface="+mn-ea"/>
                        </a:rPr>
                        <a:t>ignals </a:t>
                      </a:r>
                      <a:r>
                        <a:rPr lang="en-US" sz="1400">
                          <a:latin typeface="Times New Roman" panose="02020603050405020304" pitchFamily="18" charset="0"/>
                          <a:cs typeface="Times New Roman" panose="02020603050405020304" pitchFamily="18" charset="0"/>
                          <a:sym typeface="+mn-ea"/>
                        </a:rPr>
                        <a:t>C</a:t>
                      </a:r>
                      <a:r>
                        <a:rPr lang="en-IN" altLang="en-US" sz="1400">
                          <a:latin typeface="Times New Roman" panose="02020603050405020304" pitchFamily="18" charset="0"/>
                          <a:cs typeface="Times New Roman" panose="02020603050405020304" pitchFamily="18" charset="0"/>
                          <a:sym typeface="+mn-ea"/>
                        </a:rPr>
                        <a:t>lassification</a:t>
                      </a:r>
                      <a:r>
                        <a:rPr lang="en-US" sz="1400">
                          <a:latin typeface="Times New Roman" panose="02020603050405020304" pitchFamily="18" charset="0"/>
                          <a:cs typeface="Times New Roman" panose="02020603050405020304" pitchFamily="18" charset="0"/>
                          <a:sym typeface="+mn-ea"/>
                        </a:rPr>
                        <a:t> B</a:t>
                      </a:r>
                      <a:r>
                        <a:rPr lang="en-IN" altLang="en-US" sz="1400">
                          <a:latin typeface="Times New Roman" panose="02020603050405020304" pitchFamily="18" charset="0"/>
                          <a:cs typeface="Times New Roman" panose="02020603050405020304" pitchFamily="18" charset="0"/>
                          <a:sym typeface="+mn-ea"/>
                        </a:rPr>
                        <a:t>ased On</a:t>
                      </a:r>
                      <a:r>
                        <a:rPr lang="en-US" sz="1400">
                          <a:latin typeface="Times New Roman" panose="02020603050405020304" pitchFamily="18" charset="0"/>
                          <a:cs typeface="Times New Roman" panose="02020603050405020304" pitchFamily="18" charset="0"/>
                          <a:sym typeface="+mn-ea"/>
                        </a:rPr>
                        <a:t> B</a:t>
                      </a:r>
                      <a:r>
                        <a:rPr lang="en-IN" altLang="en-US" sz="1400">
                          <a:latin typeface="Times New Roman" panose="02020603050405020304" pitchFamily="18" charset="0"/>
                          <a:cs typeface="Times New Roman" panose="02020603050405020304" pitchFamily="18" charset="0"/>
                          <a:sym typeface="+mn-ea"/>
                        </a:rPr>
                        <a:t>iclustering</a:t>
                      </a:r>
                      <a:r>
                        <a:rPr lang="en-US" sz="1400">
                          <a:latin typeface="Times New Roman" panose="02020603050405020304" pitchFamily="18" charset="0"/>
                          <a:cs typeface="Times New Roman" panose="02020603050405020304" pitchFamily="18" charset="0"/>
                          <a:sym typeface="+mn-ea"/>
                        </a:rPr>
                        <a:t> T</a:t>
                      </a:r>
                      <a:r>
                        <a:rPr lang="en-IN" altLang="en-US" sz="1400">
                          <a:latin typeface="Times New Roman" panose="02020603050405020304" pitchFamily="18" charset="0"/>
                          <a:cs typeface="Times New Roman" panose="02020603050405020304" pitchFamily="18" charset="0"/>
                          <a:sym typeface="+mn-ea"/>
                        </a:rPr>
                        <a:t>echnique [24]</a:t>
                      </a: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Bonn university </a:t>
                      </a:r>
                      <a:endParaRPr lang="en-US" sz="1400">
                        <a:latin typeface="Times New Roman" panose="02020603050405020304" pitchFamily="18" charset="0"/>
                        <a:cs typeface="Times New Roman" panose="02020603050405020304" pitchFamily="18" charset="0"/>
                      </a:endParaRPr>
                    </a:p>
                    <a:p>
                      <a:pPr indent="0" algn="l">
                        <a:buClrTx/>
                        <a:buSzTx/>
                        <a:buFont typeface="Arial" panose="020B0604020202020204" pitchFamily="34" charset="0"/>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CC biclustering and Constructing the bicluster membership matrix.</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Extreme learning machine.</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IN" alt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rPr>
                        <a:t>Accuracy of 98% is achieved.</a:t>
                      </a:r>
                      <a:endParaRPr lang="en-IN" altLang="en-US" sz="1400">
                        <a:latin typeface="Times New Roman" panose="02020603050405020304" pitchFamily="18" charset="0"/>
                        <a:cs typeface="Times New Roman" panose="02020603050405020304" pitchFamily="18" charset="0"/>
                      </a:endParaRPr>
                    </a:p>
                  </a:txBody>
                  <a:tcPr/>
                </a:tc>
              </a:tr>
              <a:tr h="1240790">
                <a:tc>
                  <a:txBody>
                    <a:bodyPr/>
                    <a:p>
                      <a:pPr>
                        <a:lnSpc>
                          <a:spcPct val="120000"/>
                        </a:lnSpc>
                        <a:buNone/>
                      </a:pPr>
                      <a:r>
                        <a:rPr lang="en-US" sz="1400">
                          <a:latin typeface="Times New Roman" panose="02020603050405020304" pitchFamily="18" charset="0"/>
                          <a:cs typeface="Times New Roman" panose="02020603050405020304" pitchFamily="18" charset="0"/>
                          <a:sym typeface="+mn-ea"/>
                        </a:rPr>
                        <a:t>A Multi-View Unified Feature Learning Network for EEG Epileptic Seizure Detection</a:t>
                      </a:r>
                      <a:r>
                        <a:rPr lang="en-IN" altLang="en-US" sz="1400">
                          <a:latin typeface="Times New Roman" panose="02020603050405020304" pitchFamily="18" charset="0"/>
                          <a:cs typeface="Times New Roman" panose="02020603050405020304" pitchFamily="18" charset="0"/>
                          <a:sym typeface="+mn-ea"/>
                        </a:rPr>
                        <a:t> [25]</a:t>
                      </a:r>
                      <a:endParaRPr lang="en-US" sz="1400">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lang="en-US" sz="1400">
                        <a:latin typeface="Times New Roman" panose="02020603050405020304" pitchFamily="18" charset="0"/>
                        <a:cs typeface="Times New Roman" panose="02020603050405020304" pitchFamily="18" charset="0"/>
                      </a:endParaRPr>
                    </a:p>
                    <a:p>
                      <a:pPr indent="0" algn="l">
                        <a:buClrTx/>
                        <a:buSzTx/>
                        <a:buFont typeface="Arial" panose="020B0604020202020204" pitchFamily="34" charset="0"/>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Preprocessing: WT.</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Construction of Multi-view Learning Framework.</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Unified Multi-domain Feature Learning Network.</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Classification and Decision Fusion Module.</a:t>
                      </a: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rPr>
                        <a:t>The accuracy is higher.</a:t>
                      </a:r>
                      <a:endParaRPr lang="en-IN" altLang="en-US" sz="1400">
                        <a:latin typeface="Times New Roman" panose="02020603050405020304" pitchFamily="18" charset="0"/>
                        <a:cs typeface="Times New Roman" panose="02020603050405020304" pitchFamily="18" charset="0"/>
                      </a:endParaRPr>
                    </a:p>
                    <a:p>
                      <a:pPr marL="285750" indent="-285750" algn="l">
                        <a:buClrTx/>
                        <a:buSzTx/>
                        <a:buFont typeface="Arial" panose="020B0604020202020204" pitchFamily="34" charset="0"/>
                        <a:buChar char="•"/>
                      </a:pPr>
                      <a:endParaRPr lang="en-IN" altLang="en-US" sz="14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346710" y="347345"/>
          <a:ext cx="11559540" cy="5797550"/>
        </p:xfrm>
        <a:graphic>
          <a:graphicData uri="http://schemas.openxmlformats.org/drawingml/2006/table">
            <a:tbl>
              <a:tblPr firstRow="1" bandRow="1">
                <a:tableStyleId>{5C22544A-7EE6-4342-B048-85BDC9FD1C3A}</a:tableStyleId>
              </a:tblPr>
              <a:tblGrid>
                <a:gridCol w="2907030"/>
                <a:gridCol w="1958340"/>
                <a:gridCol w="3640455"/>
                <a:gridCol w="3053715"/>
              </a:tblGrid>
              <a:tr h="504190">
                <a:tc>
                  <a:txBody>
                    <a:bodyPr/>
                    <a:p>
                      <a:pPr algn="ctr">
                        <a:lnSpc>
                          <a:spcPct val="120000"/>
                        </a:lnSpc>
                        <a:buNone/>
                      </a:pPr>
                      <a:r>
                        <a:rPr lang="en-IN" altLang="en-US"/>
                        <a:t>Name</a:t>
                      </a:r>
                      <a:endParaRPr lang="en-IN" altLang="en-US"/>
                    </a:p>
                  </a:txBody>
                  <a:tcPr/>
                </a:tc>
                <a:tc>
                  <a:txBody>
                    <a:bodyPr/>
                    <a:p>
                      <a:pPr algn="ctr">
                        <a:lnSpc>
                          <a:spcPct val="120000"/>
                        </a:lnSpc>
                        <a:buNone/>
                      </a:pPr>
                      <a:r>
                        <a:rPr lang="en-IN" altLang="en-US"/>
                        <a:t>Dataset</a:t>
                      </a:r>
                      <a:endParaRPr lang="en-IN" altLang="en-US"/>
                    </a:p>
                  </a:txBody>
                  <a:tcPr/>
                </a:tc>
                <a:tc>
                  <a:txBody>
                    <a:bodyPr/>
                    <a:p>
                      <a:pPr algn="ctr">
                        <a:lnSpc>
                          <a:spcPct val="120000"/>
                        </a:lnSpc>
                        <a:buNone/>
                      </a:pPr>
                      <a:r>
                        <a:rPr lang="en-IN" altLang="en-US"/>
                        <a:t>Methodology</a:t>
                      </a:r>
                      <a:endParaRPr lang="en-IN" altLang="en-US"/>
                    </a:p>
                  </a:txBody>
                  <a:tcPr/>
                </a:tc>
                <a:tc>
                  <a:txBody>
                    <a:bodyPr/>
                    <a:p>
                      <a:pPr algn="ctr">
                        <a:lnSpc>
                          <a:spcPct val="120000"/>
                        </a:lnSpc>
                        <a:buNone/>
                      </a:pPr>
                      <a:r>
                        <a:rPr lang="en-IN" altLang="en-US"/>
                        <a:t>Result</a:t>
                      </a:r>
                      <a:endParaRPr lang="en-IN" altLang="en-US"/>
                    </a:p>
                  </a:txBody>
                  <a:tcPr/>
                </a:tc>
              </a:tr>
              <a:tr h="1012825">
                <a:tc>
                  <a:txBody>
                    <a:bodyPr/>
                    <a:p>
                      <a:pPr>
                        <a:lnSpc>
                          <a:spcPct val="110000"/>
                        </a:lnSpc>
                        <a:buNone/>
                      </a:pPr>
                      <a:r>
                        <a:rPr sz="1400">
                          <a:latin typeface="Times New Roman" panose="02020603050405020304" pitchFamily="18" charset="0"/>
                          <a:cs typeface="Times New Roman" panose="02020603050405020304" pitchFamily="18" charset="0"/>
                          <a:sym typeface="+mn-ea"/>
                        </a:rPr>
                        <a:t>Detection of Epileptic Seizures using Convolutional Neural Network</a:t>
                      </a:r>
                      <a:r>
                        <a:rPr lang="en-IN" sz="1400">
                          <a:latin typeface="Times New Roman" panose="02020603050405020304" pitchFamily="18" charset="0"/>
                          <a:cs typeface="Times New Roman" panose="02020603050405020304" pitchFamily="18" charset="0"/>
                          <a:sym typeface="+mn-ea"/>
                        </a:rPr>
                        <a:t> [26]</a:t>
                      </a:r>
                      <a:endParaRPr sz="1400">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nSpc>
                          <a:spcPct val="110000"/>
                        </a:lnSpc>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University of Bonn</a:t>
                      </a:r>
                      <a:endParaRPr sz="1400">
                        <a:latin typeface="Times New Roman" panose="02020603050405020304" pitchFamily="18" charset="0"/>
                        <a:cs typeface="Times New Roman" panose="02020603050405020304" pitchFamily="18" charset="0"/>
                      </a:endParaRPr>
                    </a:p>
                  </a:txBody>
                  <a:tcPr/>
                </a:tc>
                <a:tc>
                  <a:txBody>
                    <a:bodyPr/>
                    <a:p>
                      <a:pPr marL="285750" indent="-285750" algn="l">
                        <a:lnSpc>
                          <a:spcPct val="110000"/>
                        </a:lnSpc>
                        <a:buClrTx/>
                        <a:buSzTx/>
                        <a:buFont typeface="Arial" panose="020B0604020202020204" pitchFamily="34" charset="0"/>
                        <a:buChar char="•"/>
                      </a:pPr>
                      <a:r>
                        <a:rPr lang="en-IN" sz="1400">
                          <a:latin typeface="Times New Roman" panose="02020603050405020304" pitchFamily="18" charset="0"/>
                          <a:cs typeface="Times New Roman" panose="02020603050405020304" pitchFamily="18" charset="0"/>
                        </a:rPr>
                        <a:t>L</a:t>
                      </a:r>
                      <a:r>
                        <a:rPr lang="en-IN" altLang="en-US" sz="1400">
                          <a:latin typeface="Times New Roman" panose="02020603050405020304" pitchFamily="18" charset="0"/>
                          <a:cs typeface="Times New Roman" panose="02020603050405020304" pitchFamily="18" charset="0"/>
                          <a:sym typeface="+mn-ea"/>
                        </a:rPr>
                        <a:t>ightweight CNN architecture. Three layers are used and finally batch normalization.</a:t>
                      </a:r>
                      <a:endParaRPr lang="en-IN" sz="1400">
                        <a:latin typeface="Times New Roman" panose="02020603050405020304" pitchFamily="18" charset="0"/>
                        <a:cs typeface="Times New Roman" panose="02020603050405020304" pitchFamily="18" charset="0"/>
                      </a:endParaRPr>
                    </a:p>
                  </a:txBody>
                  <a:tcPr/>
                </a:tc>
                <a:tc>
                  <a:txBody>
                    <a:bodyPr/>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High accuracy is achieved in 20 epochs with few trainable parameters for binary classification.</a:t>
                      </a:r>
                      <a:endParaRPr sz="1400">
                        <a:latin typeface="Times New Roman" panose="02020603050405020304" pitchFamily="18" charset="0"/>
                        <a:cs typeface="Times New Roman" panose="02020603050405020304" pitchFamily="18" charset="0"/>
                      </a:endParaRPr>
                    </a:p>
                  </a:txBody>
                  <a:tcPr/>
                </a:tc>
              </a:tr>
              <a:tr h="1012825">
                <a:tc>
                  <a:txBody>
                    <a:bodyPr/>
                    <a:p>
                      <a:pPr>
                        <a:lnSpc>
                          <a:spcPct val="110000"/>
                        </a:lnSpc>
                        <a:buNone/>
                      </a:pPr>
                      <a:r>
                        <a:rPr lang="en-US" sz="1400">
                          <a:latin typeface="Times New Roman" panose="02020603050405020304" pitchFamily="18" charset="0"/>
                          <a:cs typeface="Times New Roman" panose="02020603050405020304" pitchFamily="18" charset="0"/>
                          <a:sym typeface="+mn-ea"/>
                        </a:rPr>
                        <a:t>Efficient Epileptic Seizure Detection Using CNN-Aided Factor Graphs</a:t>
                      </a:r>
                      <a:r>
                        <a:rPr lang="en-IN" altLang="en-US" sz="1400">
                          <a:latin typeface="Times New Roman" panose="02020603050405020304" pitchFamily="18" charset="0"/>
                          <a:cs typeface="Times New Roman" panose="02020603050405020304" pitchFamily="18" charset="0"/>
                          <a:sym typeface="+mn-ea"/>
                        </a:rPr>
                        <a:t> [27]</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sz="1400">
                        <a:latin typeface="Times New Roman" panose="02020603050405020304" pitchFamily="18" charset="0"/>
                        <a:cs typeface="Times New Roman" panose="02020603050405020304" pitchFamily="18" charset="0"/>
                      </a:endParaRPr>
                    </a:p>
                  </a:txBody>
                  <a:tcPr/>
                </a:tc>
                <a:tc>
                  <a:txBody>
                    <a:bodyPr/>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1D CNN Architecture.</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Factor Graph Based Inference.</a:t>
                      </a:r>
                      <a:endParaRPr sz="1400">
                        <a:latin typeface="Times New Roman" panose="02020603050405020304" pitchFamily="18" charset="0"/>
                        <a:cs typeface="Times New Roman" panose="02020603050405020304" pitchFamily="18" charset="0"/>
                      </a:endParaRPr>
                    </a:p>
                  </a:txBody>
                  <a:tcPr/>
                </a:tc>
                <a:tc>
                  <a:txBody>
                    <a:bodyPr/>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Achieves up to 5% improvement in performance compared to prior work, while maintaining much lower computational complexity.</a:t>
                      </a:r>
                      <a:endParaRPr sz="1400">
                        <a:latin typeface="Times New Roman" panose="02020603050405020304" pitchFamily="18" charset="0"/>
                        <a:cs typeface="Times New Roman" panose="02020603050405020304" pitchFamily="18" charset="0"/>
                      </a:endParaRPr>
                    </a:p>
                  </a:txBody>
                  <a:tcPr/>
                </a:tc>
              </a:tr>
              <a:tr h="1242060">
                <a:tc>
                  <a:txBody>
                    <a:bodyPr/>
                    <a:p>
                      <a:pPr>
                        <a:lnSpc>
                          <a:spcPct val="110000"/>
                        </a:lnSpc>
                        <a:buNone/>
                      </a:pPr>
                      <a:r>
                        <a:rPr lang="en-US" sz="1400">
                          <a:latin typeface="Times New Roman" panose="02020603050405020304" pitchFamily="18" charset="0"/>
                          <a:cs typeface="Times New Roman" panose="02020603050405020304" pitchFamily="18" charset="0"/>
                          <a:sym typeface="+mn-ea"/>
                        </a:rPr>
                        <a:t>Epileptic Seizure Detection in Clinical EEGs Using an XGboost-based Method</a:t>
                      </a:r>
                      <a:r>
                        <a:rPr lang="en-IN" altLang="en-US" sz="1400">
                          <a:latin typeface="Times New Roman" panose="02020603050405020304" pitchFamily="18" charset="0"/>
                          <a:cs typeface="Times New Roman" panose="02020603050405020304" pitchFamily="18" charset="0"/>
                          <a:sym typeface="+mn-ea"/>
                        </a:rPr>
                        <a:t> [28]</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TUH-EEG Corpus</a:t>
                      </a:r>
                      <a:endParaRPr sz="1400">
                        <a:latin typeface="Times New Roman" panose="02020603050405020304" pitchFamily="18" charset="0"/>
                        <a:cs typeface="Times New Roman" panose="02020603050405020304" pitchFamily="18" charset="0"/>
                      </a:endParaRPr>
                    </a:p>
                  </a:txBody>
                  <a:tcPr/>
                </a:tc>
                <a:tc>
                  <a:txBody>
                    <a:bodyPr/>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Data Pre-processing: Notch Filter</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Feature Estimation: TKEO</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Classification Algorithms: XGBoost</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Data Post-processing.</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IN" alt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Sensitivity of 20.00% and FA/24hr of 15.29 by using four channels.</a:t>
                      </a:r>
                      <a:endParaRPr sz="1400">
                        <a:latin typeface="Times New Roman" panose="02020603050405020304" pitchFamily="18" charset="0"/>
                        <a:cs typeface="Times New Roman" panose="02020603050405020304" pitchFamily="18" charset="0"/>
                      </a:endParaRPr>
                    </a:p>
                  </a:txBody>
                  <a:tcPr/>
                </a:tc>
              </a:tr>
              <a:tr h="1012825">
                <a:tc>
                  <a:txBody>
                    <a:bodyPr/>
                    <a:p>
                      <a:pPr>
                        <a:lnSpc>
                          <a:spcPct val="110000"/>
                        </a:lnSpc>
                        <a:buNone/>
                      </a:pPr>
                      <a:r>
                        <a:rPr lang="en-US" sz="1400">
                          <a:latin typeface="Times New Roman" panose="02020603050405020304" pitchFamily="18" charset="0"/>
                          <a:cs typeface="Times New Roman" panose="02020603050405020304" pitchFamily="18" charset="0"/>
                          <a:sym typeface="+mn-ea"/>
                        </a:rPr>
                        <a:t>Epileptic Seizure Detection using EEG Signals based on 1D-CNN Approach</a:t>
                      </a:r>
                      <a:r>
                        <a:rPr lang="en-IN" altLang="en-US" sz="1400">
                          <a:latin typeface="Times New Roman" panose="02020603050405020304" pitchFamily="18" charset="0"/>
                          <a:cs typeface="Times New Roman" panose="02020603050405020304" pitchFamily="18" charset="0"/>
                          <a:sym typeface="+mn-ea"/>
                        </a:rPr>
                        <a:t> [29]</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sz="1400">
                        <a:latin typeface="Times New Roman" panose="02020603050405020304" pitchFamily="18" charset="0"/>
                        <a:cs typeface="Times New Roman" panose="02020603050405020304" pitchFamily="18" charset="0"/>
                      </a:endParaRPr>
                    </a:p>
                  </a:txBody>
                  <a:tcPr/>
                </a:tc>
                <a:tc>
                  <a:txBody>
                    <a:bodyPr/>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Seizure detection using VGGNET</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Seizure detection using ResNet</a:t>
                      </a:r>
                      <a:endParaRPr lang="en-IN" alt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VGGNET reached an accuracy value of 97.32%, with ReLu.</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ResNet reached an accuracy value of 97.60% with Elu.</a:t>
                      </a:r>
                      <a:endParaRPr sz="1400">
                        <a:latin typeface="Times New Roman" panose="02020603050405020304" pitchFamily="18" charset="0"/>
                        <a:cs typeface="Times New Roman" panose="02020603050405020304" pitchFamily="18" charset="0"/>
                      </a:endParaRPr>
                    </a:p>
                  </a:txBody>
                  <a:tcPr/>
                </a:tc>
              </a:tr>
              <a:tr h="1012825">
                <a:tc>
                  <a:txBody>
                    <a:bodyPr/>
                    <a:p>
                      <a:pPr>
                        <a:lnSpc>
                          <a:spcPct val="110000"/>
                        </a:lnSpc>
                        <a:buNone/>
                      </a:pPr>
                      <a:r>
                        <a:rPr lang="en-US" sz="1400">
                          <a:latin typeface="Times New Roman" panose="02020603050405020304" pitchFamily="18" charset="0"/>
                          <a:cs typeface="Times New Roman" panose="02020603050405020304" pitchFamily="18" charset="0"/>
                          <a:sym typeface="+mn-ea"/>
                        </a:rPr>
                        <a:t>Seizure and Non-Seizure EEG Signals Detection</a:t>
                      </a: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Using 1-D Convolutional Neural Network</a:t>
                      </a: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Architecture of Deep Learning Algorithm</a:t>
                      </a:r>
                      <a:r>
                        <a:rPr lang="en-IN" altLang="en-US" sz="1400">
                          <a:latin typeface="Times New Roman" panose="02020603050405020304" pitchFamily="18" charset="0"/>
                          <a:cs typeface="Times New Roman" panose="02020603050405020304" pitchFamily="18" charset="0"/>
                          <a:sym typeface="+mn-ea"/>
                        </a:rPr>
                        <a:t> [30]</a:t>
                      </a:r>
                      <a:endParaRPr lang="en-US" sz="1400">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University of Bonn</a:t>
                      </a:r>
                      <a:endParaRPr sz="1400">
                        <a:latin typeface="Times New Roman" panose="02020603050405020304" pitchFamily="18" charset="0"/>
                        <a:cs typeface="Times New Roman" panose="02020603050405020304" pitchFamily="18" charset="0"/>
                      </a:endParaRPr>
                    </a:p>
                  </a:txBody>
                  <a:tcPr/>
                </a:tc>
                <a:tc>
                  <a:txBody>
                    <a:bodyPr/>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A CNN has three layers. One input layer, one output layer and multiple hidden layers.</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Two </a:t>
                      </a:r>
                      <a:r>
                        <a:rPr lang="en-IN" altLang="en-US" sz="1400">
                          <a:latin typeface="Times New Roman" panose="02020603050405020304" pitchFamily="18" charset="0"/>
                          <a:cs typeface="Times New Roman" panose="02020603050405020304" pitchFamily="18" charset="0"/>
                          <a:sym typeface="+mn-ea"/>
                        </a:rPr>
                        <a:t>non linear </a:t>
                      </a:r>
                      <a:r>
                        <a:rPr lang="en-IN" altLang="en-US" sz="1400">
                          <a:latin typeface="Times New Roman" panose="02020603050405020304" pitchFamily="18" charset="0"/>
                          <a:cs typeface="Times New Roman" panose="02020603050405020304" pitchFamily="18" charset="0"/>
                          <a:sym typeface="+mn-ea"/>
                        </a:rPr>
                        <a:t>activation functions have been used, sigmoid and  softmax.</a:t>
                      </a:r>
                      <a:endParaRPr sz="1400">
                        <a:latin typeface="Times New Roman" panose="02020603050405020304" pitchFamily="18" charset="0"/>
                        <a:cs typeface="Times New Roman" panose="02020603050405020304" pitchFamily="18" charset="0"/>
                      </a:endParaRPr>
                    </a:p>
                  </a:txBody>
                  <a:tcPr/>
                </a:tc>
                <a:tc>
                  <a:txBody>
                    <a:bodyPr/>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 Accuracy result for A-E through the proposed methodology is 99.4%.</a:t>
                      </a:r>
                      <a:endParaRPr sz="14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2880" y="-95250"/>
            <a:ext cx="10515600" cy="1024890"/>
          </a:xfrm>
        </p:spPr>
        <p:txBody>
          <a:bodyPr/>
          <a:p>
            <a:r>
              <a:rPr lang="en-IN" altLang="en-US" sz="3600" u="sng">
                <a:latin typeface="Times New Roman" panose="02020603050405020304" pitchFamily="18" charset="0"/>
                <a:cs typeface="Times New Roman" panose="02020603050405020304" pitchFamily="18" charset="0"/>
              </a:rPr>
              <a:t>Summary:</a:t>
            </a:r>
            <a:endParaRPr lang="en-IN" altLang="en-US" sz="3600" u="sng">
              <a:latin typeface="Times New Roman" panose="02020603050405020304" pitchFamily="18" charset="0"/>
              <a:cs typeface="Times New Roman" panose="02020603050405020304" pitchFamily="18" charset="0"/>
            </a:endParaRPr>
          </a:p>
        </p:txBody>
      </p:sp>
      <p:graphicFrame>
        <p:nvGraphicFramePr>
          <p:cNvPr id="4" name="Content Placeholder 3"/>
          <p:cNvGraphicFramePr/>
          <p:nvPr>
            <p:ph idx="1"/>
          </p:nvPr>
        </p:nvGraphicFramePr>
        <p:xfrm>
          <a:off x="285115" y="612140"/>
          <a:ext cx="11759565" cy="6568440"/>
        </p:xfrm>
        <a:graphic>
          <a:graphicData uri="http://schemas.openxmlformats.org/drawingml/2006/table">
            <a:tbl>
              <a:tblPr firstRow="1" bandRow="1">
                <a:tableStyleId>{5C22544A-7EE6-4342-B048-85BDC9FD1C3A}</a:tableStyleId>
              </a:tblPr>
              <a:tblGrid>
                <a:gridCol w="3088005"/>
                <a:gridCol w="1834515"/>
                <a:gridCol w="4053205"/>
                <a:gridCol w="2783840"/>
              </a:tblGrid>
              <a:tr h="454660">
                <a:tc>
                  <a:txBody>
                    <a:bodyPr/>
                    <a:p>
                      <a:pPr algn="ctr">
                        <a:lnSpc>
                          <a:spcPct val="100000"/>
                        </a:lnSpc>
                        <a:buNone/>
                      </a:pPr>
                      <a:r>
                        <a:rPr lang="en-IN" altLang="en-US"/>
                        <a:t>Name</a:t>
                      </a:r>
                      <a:endParaRPr lang="en-IN" altLang="en-US"/>
                    </a:p>
                  </a:txBody>
                  <a:tcPr/>
                </a:tc>
                <a:tc>
                  <a:txBody>
                    <a:bodyPr/>
                    <a:p>
                      <a:pPr algn="ctr">
                        <a:lnSpc>
                          <a:spcPct val="100000"/>
                        </a:lnSpc>
                        <a:buNone/>
                      </a:pPr>
                      <a:r>
                        <a:rPr lang="en-IN" altLang="en-US"/>
                        <a:t>Dataset</a:t>
                      </a:r>
                      <a:endParaRPr lang="en-IN" altLang="en-US"/>
                    </a:p>
                  </a:txBody>
                  <a:tcPr/>
                </a:tc>
                <a:tc>
                  <a:txBody>
                    <a:bodyPr/>
                    <a:p>
                      <a:pPr algn="ctr">
                        <a:lnSpc>
                          <a:spcPct val="100000"/>
                        </a:lnSpc>
                        <a:buNone/>
                      </a:pPr>
                      <a:r>
                        <a:rPr lang="en-IN" altLang="en-US"/>
                        <a:t>Methodology</a:t>
                      </a:r>
                      <a:endParaRPr lang="en-IN" altLang="en-US"/>
                    </a:p>
                  </a:txBody>
                  <a:tcPr/>
                </a:tc>
                <a:tc>
                  <a:txBody>
                    <a:bodyPr/>
                    <a:p>
                      <a:pPr algn="ctr">
                        <a:lnSpc>
                          <a:spcPct val="100000"/>
                        </a:lnSpc>
                        <a:buNone/>
                      </a:pPr>
                      <a:r>
                        <a:rPr lang="en-IN" altLang="en-US"/>
                        <a:t>Result</a:t>
                      </a:r>
                      <a:endParaRPr lang="en-IN" altLang="en-US"/>
                    </a:p>
                  </a:txBody>
                  <a:tcPr/>
                </a:tc>
              </a:tr>
              <a:tr h="969010">
                <a:tc>
                  <a:txBody>
                    <a:bodyPr/>
                    <a:p>
                      <a:pPr>
                        <a:lnSpc>
                          <a:spcPct val="120000"/>
                        </a:lnSpc>
                        <a:buNone/>
                      </a:pPr>
                      <a:r>
                        <a:rPr sz="1400">
                          <a:latin typeface="Times New Roman" panose="02020603050405020304" pitchFamily="18" charset="0"/>
                          <a:cs typeface="Times New Roman" panose="02020603050405020304" pitchFamily="18" charset="0"/>
                          <a:sym typeface="+mn-ea"/>
                        </a:rPr>
                        <a:t>Epileptic Seizure Detection using Multicolumn Convolutional Neural Network</a:t>
                      </a:r>
                      <a:r>
                        <a:rPr lang="en-IN" sz="1400">
                          <a:latin typeface="Times New Roman" panose="02020603050405020304" pitchFamily="18" charset="0"/>
                          <a:cs typeface="Times New Roman" panose="02020603050405020304" pitchFamily="18" charset="0"/>
                          <a:sym typeface="+mn-ea"/>
                        </a:rPr>
                        <a:t>.</a:t>
                      </a:r>
                      <a:r>
                        <a:rPr lang="en-IN" altLang="en-US" sz="1400">
                          <a:latin typeface="Times New Roman" panose="02020603050405020304" pitchFamily="18" charset="0"/>
                          <a:cs typeface="Times New Roman" panose="02020603050405020304" pitchFamily="18" charset="0"/>
                          <a:sym typeface="+mn-ea"/>
                        </a:rPr>
                        <a:t>[31]</a:t>
                      </a:r>
                      <a:endParaRPr lang="en-US" sz="1400">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sz="1400">
                          <a:latin typeface="Times New Roman" panose="02020603050405020304" pitchFamily="18" charset="0"/>
                          <a:cs typeface="Times New Roman" panose="02020603050405020304" pitchFamily="18" charset="0"/>
                          <a:sym typeface="+mn-ea"/>
                        </a:rPr>
                        <a:t>Bonn University</a:t>
                      </a:r>
                      <a:endParaRPr lang="en-IN" sz="1400">
                        <a:latin typeface="Times New Roman" panose="02020603050405020304" pitchFamily="18" charset="0"/>
                        <a:cs typeface="Times New Roman" panose="02020603050405020304" pitchFamily="18" charset="0"/>
                        <a:sym typeface="+mn-ea"/>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DWT is performed on the raw EEG signal into   2-D image form. </a:t>
                      </a:r>
                      <a:endParaRPr lang="en-IN" altLang="en-US" sz="1400">
                        <a:latin typeface="Times New Roman" panose="02020603050405020304" pitchFamily="18" charset="0"/>
                        <a:cs typeface="Times New Roman" panose="02020603050405020304" pitchFamily="18" charset="0"/>
                      </a:endParaRPr>
                    </a:p>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Multi column CNN is applied .</a:t>
                      </a:r>
                      <a:endParaRPr lang="en-IN" alt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99.99 </a:t>
                      </a:r>
                      <a:r>
                        <a:rPr lang="en-IN" altLang="en-US" sz="1400">
                          <a:latin typeface="Times New Roman" panose="02020603050405020304" pitchFamily="18" charset="0"/>
                          <a:cs typeface="Times New Roman" panose="02020603050405020304" pitchFamily="18" charset="0"/>
                          <a:sym typeface="+mn-ea"/>
                        </a:rPr>
                        <a:t>% of accuracy </a:t>
                      </a:r>
                      <a:r>
                        <a:rPr lang="en-IN" altLang="en-US" sz="1400">
                          <a:latin typeface="Times New Roman" panose="02020603050405020304" pitchFamily="18" charset="0"/>
                          <a:cs typeface="Times New Roman" panose="02020603050405020304" pitchFamily="18" charset="0"/>
                          <a:sym typeface="+mn-ea"/>
                        </a:rPr>
                        <a:t>of the recognition rate out of the online Bonn database. </a:t>
                      </a:r>
                      <a:endParaRPr lang="en-US" sz="1400">
                        <a:latin typeface="Times New Roman" panose="02020603050405020304" pitchFamily="18" charset="0"/>
                        <a:cs typeface="Times New Roman" panose="02020603050405020304" pitchFamily="18" charset="0"/>
                      </a:endParaRPr>
                    </a:p>
                  </a:txBody>
                  <a:tcPr/>
                </a:tc>
              </a:tr>
              <a:tr h="947420">
                <a:tc>
                  <a:txBody>
                    <a:bodyPr/>
                    <a:p>
                      <a:pPr>
                        <a:lnSpc>
                          <a:spcPct val="120000"/>
                        </a:lnSpc>
                        <a:buNone/>
                      </a:pPr>
                      <a:r>
                        <a:rPr lang="en-US" sz="1400">
                          <a:latin typeface="Times New Roman" panose="02020603050405020304" pitchFamily="18" charset="0"/>
                          <a:cs typeface="Times New Roman" panose="02020603050405020304" pitchFamily="18" charset="0"/>
                          <a:sym typeface="+mn-ea"/>
                        </a:rPr>
                        <a:t>Epileptic Seizure Detection using Two-Layer Feature Extraction and Hyper-Parameter Optimization</a:t>
                      </a:r>
                      <a:r>
                        <a:rPr lang="en-IN" altLang="en-US" sz="1400">
                          <a:latin typeface="Times New Roman" panose="02020603050405020304" pitchFamily="18" charset="0"/>
                          <a:cs typeface="Times New Roman" panose="02020603050405020304" pitchFamily="18" charset="0"/>
                          <a:sym typeface="+mn-ea"/>
                        </a:rPr>
                        <a:t> [32]</a:t>
                      </a:r>
                      <a:endParaRPr lang="en-IN" altLang="en-US" sz="1400">
                        <a:latin typeface="Times New Roman" panose="02020603050405020304" pitchFamily="18" charset="0"/>
                        <a:cs typeface="Times New Roman" panose="02020603050405020304" pitchFamily="18" charset="0"/>
                        <a:sym typeface="+mn-ea"/>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CHB-MIT</a:t>
                      </a: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Two-layer Feature Extraction</a:t>
                      </a:r>
                      <a:r>
                        <a:rPr lang="en-IN" altLang="en-US" sz="1400">
                          <a:latin typeface="Times New Roman" panose="02020603050405020304" pitchFamily="18" charset="0"/>
                          <a:cs typeface="Times New Roman" panose="02020603050405020304" pitchFamily="18" charset="0"/>
                          <a:sym typeface="+mn-ea"/>
                        </a:rPr>
                        <a:t>.</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Hyperparameter Optimization</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ANN Classification</a:t>
                      </a:r>
                      <a:endParaRPr lang="en-IN" alt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98.07% of accuracy is obtained.</a:t>
                      </a:r>
                      <a:endParaRPr lang="en-US" sz="1400">
                        <a:latin typeface="Times New Roman" panose="02020603050405020304" pitchFamily="18" charset="0"/>
                        <a:cs typeface="Times New Roman" panose="02020603050405020304" pitchFamily="18" charset="0"/>
                      </a:endParaRPr>
                    </a:p>
                  </a:txBody>
                  <a:tcPr/>
                </a:tc>
              </a:tr>
              <a:tr h="1029970">
                <a:tc>
                  <a:txBody>
                    <a:bodyPr/>
                    <a:p>
                      <a:pPr>
                        <a:lnSpc>
                          <a:spcPct val="120000"/>
                        </a:lnSpc>
                        <a:buNone/>
                      </a:pPr>
                      <a:r>
                        <a:rPr lang="en-US" sz="1400">
                          <a:latin typeface="Times New Roman" panose="02020603050405020304" pitchFamily="18" charset="0"/>
                          <a:cs typeface="Times New Roman" panose="02020603050405020304" pitchFamily="18" charset="0"/>
                          <a:sym typeface="+mn-ea"/>
                        </a:rPr>
                        <a:t>Automated Detection of Epileptic Seizures Using Wavelet Entropy Feature with Recurrent Neural Network Classifier</a:t>
                      </a:r>
                      <a:r>
                        <a:rPr lang="en-IN" altLang="en-US" sz="1400">
                          <a:latin typeface="Times New Roman" panose="02020603050405020304" pitchFamily="18" charset="0"/>
                          <a:cs typeface="Times New Roman" panose="02020603050405020304" pitchFamily="18" charset="0"/>
                          <a:sym typeface="+mn-ea"/>
                        </a:rPr>
                        <a:t> [33]</a:t>
                      </a:r>
                      <a:endParaRPr lang="en-US" sz="1400">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Bonn university </a:t>
                      </a: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Wavelet entropy and spectral entropy are used as feature extraction parameters.</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Recurrent Neural Neywork Classifiers</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20000"/>
                        </a:lnSpc>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Overall classification accuracy of 99.75 was achieved</a:t>
                      </a:r>
                      <a:r>
                        <a:rPr lang="en-IN" altLang="en-US" sz="1400">
                          <a:latin typeface="Times New Roman" panose="02020603050405020304" pitchFamily="18" charset="0"/>
                          <a:cs typeface="Times New Roman" panose="02020603050405020304" pitchFamily="18" charset="0"/>
                        </a:rPr>
                        <a:t>.</a:t>
                      </a:r>
                      <a:endParaRPr lang="en-IN" altLang="en-US" sz="1400">
                        <a:latin typeface="Times New Roman" panose="02020603050405020304" pitchFamily="18" charset="0"/>
                        <a:cs typeface="Times New Roman" panose="02020603050405020304" pitchFamily="18" charset="0"/>
                      </a:endParaRPr>
                    </a:p>
                  </a:txBody>
                  <a:tcPr/>
                </a:tc>
              </a:tr>
              <a:tr h="685165">
                <a:tc>
                  <a:txBody>
                    <a:bodyPr/>
                    <a:p>
                      <a:pPr>
                        <a:lnSpc>
                          <a:spcPct val="120000"/>
                        </a:lnSpc>
                        <a:buNone/>
                      </a:pPr>
                      <a:r>
                        <a:rPr sz="1400">
                          <a:latin typeface="Times New Roman" panose="02020603050405020304" pitchFamily="18" charset="0"/>
                          <a:cs typeface="Times New Roman" panose="02020603050405020304" pitchFamily="18" charset="0"/>
                          <a:sym typeface="+mn-ea"/>
                        </a:rPr>
                        <a:t>Deep Recurrent Neural Network for Seizure Detection</a:t>
                      </a:r>
                      <a:r>
                        <a:rPr sz="1400">
                          <a:latin typeface="Times New Roman" panose="02020603050405020304" pitchFamily="18" charset="0"/>
                          <a:cs typeface="Times New Roman" panose="02020603050405020304" pitchFamily="18" charset="0"/>
                          <a:sym typeface="+mn-ea"/>
                        </a:rPr>
                        <a:t> [34]</a:t>
                      </a:r>
                      <a:endParaRPr sz="1400">
                        <a:latin typeface="Times New Roman" panose="02020603050405020304" pitchFamily="18" charset="0"/>
                        <a:cs typeface="Times New Roman" panose="02020603050405020304" pitchFamily="18" charset="0"/>
                      </a:endParaRPr>
                    </a:p>
                  </a:txBody>
                  <a:tcPr/>
                </a:tc>
                <a:tc>
                  <a:txBody>
                    <a:bodyPr/>
                    <a:p>
                      <a:pPr marL="285750" indent="-285750" algn="l">
                        <a:buClrTx/>
                        <a:buSzTx/>
                        <a:buFont typeface="Arial" panose="020B0604020202020204" pitchFamily="34" charset="0"/>
                        <a:buChar char="•"/>
                      </a:pPr>
                      <a:r>
                        <a:rPr sz="1400">
                          <a:latin typeface="Times New Roman" panose="02020603050405020304" pitchFamily="18" charset="0"/>
                          <a:cs typeface="Times New Roman" panose="02020603050405020304" pitchFamily="18" charset="0"/>
                          <a:sym typeface="+mn-ea"/>
                        </a:rPr>
                        <a:t>CHB-MIT</a:t>
                      </a:r>
                      <a:endParaRPr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EEG Dataset Processing with DRNN.</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DRNN Architecture</a:t>
                      </a:r>
                      <a:r>
                        <a:rPr lang="en-IN" altLang="en-US" sz="1400">
                          <a:latin typeface="Times New Roman" panose="02020603050405020304" pitchFamily="18" charset="0"/>
                          <a:cs typeface="Times New Roman" panose="02020603050405020304" pitchFamily="18" charset="0"/>
                          <a:sym typeface="+mn-ea"/>
                        </a:rPr>
                        <a:t>.</a:t>
                      </a:r>
                      <a:endParaRPr lang="en-IN" altLang="en-US" sz="1400">
                        <a:latin typeface="Times New Roman" panose="02020603050405020304" pitchFamily="18" charset="0"/>
                        <a:cs typeface="Times New Roman" panose="02020603050405020304" pitchFamily="18" charset="0"/>
                        <a:sym typeface="+mn-ea"/>
                      </a:endParaRPr>
                    </a:p>
                    <a:p>
                      <a:pPr marL="285750" indent="-285750" algn="l">
                        <a:buClrTx/>
                        <a:buSzTx/>
                        <a:buFont typeface="Arial" panose="020B0604020202020204" pitchFamily="34" charset="0"/>
                        <a:buChar char="•"/>
                      </a:pPr>
                      <a:endParaRPr lang="en-IN" alt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200">
                          <a:latin typeface="Times New Roman" panose="02020603050405020304" pitchFamily="18" charset="0"/>
                          <a:cs typeface="Times New Roman" panose="02020603050405020304" pitchFamily="18" charset="0"/>
                          <a:sym typeface="+mn-ea"/>
                        </a:rPr>
                        <a:t>The DRNN architecture successfully detects 100% seizure events with a mean detection delay of 7 sec </a:t>
                      </a:r>
                      <a:r>
                        <a:rPr lang="en-IN" altLang="en-US" sz="1200">
                          <a:latin typeface="Times New Roman" panose="02020603050405020304" pitchFamily="18" charset="0"/>
                          <a:cs typeface="Times New Roman" panose="02020603050405020304" pitchFamily="18" charset="0"/>
                        </a:rPr>
                        <a:t>.</a:t>
                      </a:r>
                      <a:endParaRPr lang="en-IN" altLang="en-US" sz="1200">
                        <a:latin typeface="Times New Roman" panose="02020603050405020304" pitchFamily="18" charset="0"/>
                        <a:cs typeface="Times New Roman" panose="02020603050405020304" pitchFamily="18" charset="0"/>
                      </a:endParaRPr>
                    </a:p>
                  </a:txBody>
                  <a:tcPr/>
                </a:tc>
              </a:tr>
              <a:tr h="1431290">
                <a:tc>
                  <a:txBody>
                    <a:bodyPr/>
                    <a:p>
                      <a:pPr>
                        <a:lnSpc>
                          <a:spcPct val="120000"/>
                        </a:lnSpc>
                        <a:buNone/>
                      </a:pPr>
                      <a:r>
                        <a:rPr lang="en-US" sz="1400">
                          <a:latin typeface="Times New Roman" panose="02020603050405020304" pitchFamily="18" charset="0"/>
                          <a:cs typeface="Times New Roman" panose="02020603050405020304" pitchFamily="18" charset="0"/>
                          <a:sym typeface="+mn-ea"/>
                        </a:rPr>
                        <a:t>Deep Convolutional Bidirectional LSTM Recurrent Neural Network for Epileptic Seizure Detection</a:t>
                      </a:r>
                      <a:r>
                        <a:rPr lang="en-IN" altLang="en-US" sz="1400">
                          <a:latin typeface="Times New Roman" panose="02020603050405020304" pitchFamily="18" charset="0"/>
                          <a:cs typeface="Times New Roman" panose="02020603050405020304" pitchFamily="18" charset="0"/>
                          <a:sym typeface="+mn-ea"/>
                        </a:rPr>
                        <a:t> </a:t>
                      </a:r>
                      <a:r>
                        <a:rPr lang="en-IN" altLang="en-US" sz="1400">
                          <a:latin typeface="Times New Roman" panose="02020603050405020304" pitchFamily="18" charset="0"/>
                          <a:cs typeface="Times New Roman" panose="02020603050405020304" pitchFamily="18" charset="0"/>
                          <a:sym typeface="+mn-ea"/>
                        </a:rPr>
                        <a:t> [35]</a:t>
                      </a:r>
                      <a:endParaRPr lang="en-US" sz="1400">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Bonn university </a:t>
                      </a:r>
                      <a:endParaRPr lang="en-US" sz="1400">
                        <a:latin typeface="Times New Roman" panose="02020603050405020304" pitchFamily="18" charset="0"/>
                        <a:cs typeface="Times New Roman" panose="02020603050405020304" pitchFamily="18" charset="0"/>
                      </a:endParaRPr>
                    </a:p>
                    <a:p>
                      <a:pPr marL="285750" indent="-285750" algn="l">
                        <a:lnSpc>
                          <a:spcPct val="120000"/>
                        </a:lnSpc>
                        <a:buClrTx/>
                        <a:buSzTx/>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indent="0" algn="l">
                        <a:buClrTx/>
                        <a:buSzTx/>
                        <a:buFont typeface="Arial" panose="020B0604020202020204" pitchFamily="34" charset="0"/>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1D Convolutional neural network</a:t>
                      </a:r>
                      <a:r>
                        <a:rPr lang="en-IN" altLang="en-US" sz="1400">
                          <a:latin typeface="Times New Roman" panose="02020603050405020304" pitchFamily="18" charset="0"/>
                          <a:cs typeface="Times New Roman" panose="02020603050405020304" pitchFamily="18" charset="0"/>
                          <a:sym typeface="+mn-ea"/>
                        </a:rPr>
                        <a:t>.</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Bidirectional LSTM</a:t>
                      </a:r>
                      <a:r>
                        <a:rPr lang="en-IN" altLang="en-US" sz="1400">
                          <a:latin typeface="Times New Roman" panose="02020603050405020304" pitchFamily="18" charset="0"/>
                          <a:cs typeface="Times New Roman" panose="02020603050405020304" pitchFamily="18" charset="0"/>
                          <a:sym typeface="+mn-ea"/>
                        </a:rPr>
                        <a:t>.</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Unified Multi-domain Feature Learning Network.</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2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Classification and Decision Fusion Module.</a:t>
                      </a:r>
                      <a:endParaRPr lang="en-US" sz="1400">
                        <a:latin typeface="Times New Roman" panose="02020603050405020304" pitchFamily="18" charset="0"/>
                        <a:cs typeface="Times New Roman" panose="02020603050405020304" pitchFamily="18" charset="0"/>
                      </a:endParaRPr>
                    </a:p>
                  </a:txBody>
                  <a:tcPr/>
                </a:tc>
                <a:tc>
                  <a:txBody>
                    <a:bodyPr/>
                    <a:p>
                      <a:pPr marL="285750" indent="-285750" algn="l">
                        <a:lnSpc>
                          <a:spcPct val="120000"/>
                        </a:lnSpc>
                        <a:buClrTx/>
                        <a:buSzTx/>
                        <a:buFont typeface="Arial" panose="020B0604020202020204" pitchFamily="34" charset="0"/>
                        <a:buChar char="•"/>
                      </a:pPr>
                      <a:r>
                        <a:rPr lang="en-IN" altLang="en-US" sz="1200">
                          <a:latin typeface="Times New Roman" panose="02020603050405020304" pitchFamily="18" charset="0"/>
                          <a:cs typeface="Times New Roman" panose="02020603050405020304" pitchFamily="18" charset="0"/>
                          <a:sym typeface="+mn-ea"/>
                        </a:rPr>
                        <a:t>Normal and ictal cases has achieved a 100% accuracy</a:t>
                      </a:r>
                      <a:r>
                        <a:rPr lang="en-IN" altLang="en-US" sz="1200">
                          <a:latin typeface="Times New Roman" panose="02020603050405020304" pitchFamily="18" charset="0"/>
                          <a:cs typeface="Times New Roman" panose="02020603050405020304" pitchFamily="18" charset="0"/>
                        </a:rPr>
                        <a:t>.</a:t>
                      </a:r>
                      <a:endParaRPr lang="en-IN" altLang="en-US" sz="1200">
                        <a:latin typeface="Times New Roman" panose="02020603050405020304" pitchFamily="18" charset="0"/>
                        <a:cs typeface="Times New Roman" panose="02020603050405020304" pitchFamily="18" charset="0"/>
                      </a:endParaRPr>
                    </a:p>
                    <a:p>
                      <a:pPr marL="285750" indent="-285750" algn="l">
                        <a:lnSpc>
                          <a:spcPct val="120000"/>
                        </a:lnSpc>
                        <a:buClrTx/>
                        <a:buSzTx/>
                        <a:buFont typeface="Arial" panose="020B0604020202020204" pitchFamily="34" charset="0"/>
                        <a:buChar char="•"/>
                      </a:pPr>
                      <a:r>
                        <a:rPr lang="en-IN" altLang="en-US" sz="1200">
                          <a:latin typeface="Times New Roman" panose="02020603050405020304" pitchFamily="18" charset="0"/>
                          <a:cs typeface="Times New Roman" panose="02020603050405020304" pitchFamily="18" charset="0"/>
                          <a:sym typeface="+mn-ea"/>
                        </a:rPr>
                        <a:t>Normal, interictal and ictal cases accomplished a 98.89% average overall accuracy</a:t>
                      </a:r>
                      <a:r>
                        <a:rPr lang="en-IN" altLang="en-US" sz="1400">
                          <a:latin typeface="Times New Roman" panose="02020603050405020304" pitchFamily="18" charset="0"/>
                          <a:cs typeface="Times New Roman" panose="02020603050405020304" pitchFamily="18" charset="0"/>
                          <a:sym typeface="+mn-ea"/>
                        </a:rPr>
                        <a:t>.</a:t>
                      </a:r>
                      <a:endParaRPr lang="en-IN" altLang="en-US" sz="14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346710" y="347345"/>
          <a:ext cx="11559540" cy="6292850"/>
        </p:xfrm>
        <a:graphic>
          <a:graphicData uri="http://schemas.openxmlformats.org/drawingml/2006/table">
            <a:tbl>
              <a:tblPr firstRow="1" bandRow="1">
                <a:tableStyleId>{5C22544A-7EE6-4342-B048-85BDC9FD1C3A}</a:tableStyleId>
              </a:tblPr>
              <a:tblGrid>
                <a:gridCol w="2907030"/>
                <a:gridCol w="1958340"/>
                <a:gridCol w="3640455"/>
                <a:gridCol w="3053715"/>
              </a:tblGrid>
              <a:tr h="504190">
                <a:tc>
                  <a:txBody>
                    <a:bodyPr/>
                    <a:p>
                      <a:pPr algn="ctr">
                        <a:lnSpc>
                          <a:spcPct val="120000"/>
                        </a:lnSpc>
                        <a:buNone/>
                      </a:pPr>
                      <a:r>
                        <a:rPr lang="en-IN" altLang="en-US"/>
                        <a:t>Name</a:t>
                      </a:r>
                      <a:endParaRPr lang="en-IN" altLang="en-US"/>
                    </a:p>
                  </a:txBody>
                  <a:tcPr/>
                </a:tc>
                <a:tc>
                  <a:txBody>
                    <a:bodyPr/>
                    <a:p>
                      <a:pPr algn="ctr">
                        <a:lnSpc>
                          <a:spcPct val="120000"/>
                        </a:lnSpc>
                        <a:buNone/>
                      </a:pPr>
                      <a:r>
                        <a:rPr lang="en-IN" altLang="en-US"/>
                        <a:t>Dataset</a:t>
                      </a:r>
                      <a:endParaRPr lang="en-IN" altLang="en-US"/>
                    </a:p>
                  </a:txBody>
                  <a:tcPr/>
                </a:tc>
                <a:tc>
                  <a:txBody>
                    <a:bodyPr/>
                    <a:p>
                      <a:pPr algn="ctr">
                        <a:lnSpc>
                          <a:spcPct val="120000"/>
                        </a:lnSpc>
                        <a:buNone/>
                      </a:pPr>
                      <a:r>
                        <a:rPr lang="en-IN" altLang="en-US"/>
                        <a:t>Methodology</a:t>
                      </a:r>
                      <a:endParaRPr lang="en-IN" altLang="en-US"/>
                    </a:p>
                  </a:txBody>
                  <a:tcPr/>
                </a:tc>
                <a:tc>
                  <a:txBody>
                    <a:bodyPr/>
                    <a:p>
                      <a:pPr algn="ctr">
                        <a:lnSpc>
                          <a:spcPct val="120000"/>
                        </a:lnSpc>
                        <a:buNone/>
                      </a:pPr>
                      <a:r>
                        <a:rPr lang="en-IN" altLang="en-US"/>
                        <a:t>Result</a:t>
                      </a:r>
                      <a:endParaRPr lang="en-IN" altLang="en-US"/>
                    </a:p>
                  </a:txBody>
                  <a:tcPr/>
                </a:tc>
              </a:tr>
              <a:tr h="1012825">
                <a:tc>
                  <a:txBody>
                    <a:bodyPr/>
                    <a:p>
                      <a:pPr>
                        <a:lnSpc>
                          <a:spcPct val="110000"/>
                        </a:lnSpc>
                        <a:buNone/>
                      </a:pPr>
                      <a:r>
                        <a:rPr sz="1400">
                          <a:latin typeface="Times New Roman" panose="02020603050405020304" pitchFamily="18" charset="0"/>
                          <a:cs typeface="Times New Roman" panose="02020603050405020304" pitchFamily="18" charset="0"/>
                          <a:sym typeface="+mn-ea"/>
                        </a:rPr>
                        <a:t>R</a:t>
                      </a:r>
                      <a:r>
                        <a:rPr lang="en-IN" sz="1400">
                          <a:latin typeface="Times New Roman" panose="02020603050405020304" pitchFamily="18" charset="0"/>
                          <a:cs typeface="Times New Roman" panose="02020603050405020304" pitchFamily="18" charset="0"/>
                          <a:sym typeface="+mn-ea"/>
                        </a:rPr>
                        <a:t>obust</a:t>
                      </a:r>
                      <a:r>
                        <a:rPr sz="1400">
                          <a:latin typeface="Times New Roman" panose="02020603050405020304" pitchFamily="18" charset="0"/>
                          <a:cs typeface="Times New Roman" panose="02020603050405020304" pitchFamily="18" charset="0"/>
                          <a:sym typeface="+mn-ea"/>
                        </a:rPr>
                        <a:t> D</a:t>
                      </a:r>
                      <a:r>
                        <a:rPr lang="en-IN" sz="1400">
                          <a:latin typeface="Times New Roman" panose="02020603050405020304" pitchFamily="18" charset="0"/>
                          <a:cs typeface="Times New Roman" panose="02020603050405020304" pitchFamily="18" charset="0"/>
                          <a:sym typeface="+mn-ea"/>
                        </a:rPr>
                        <a:t>etection Of </a:t>
                      </a:r>
                      <a:r>
                        <a:rPr sz="1400">
                          <a:latin typeface="Times New Roman" panose="02020603050405020304" pitchFamily="18" charset="0"/>
                          <a:cs typeface="Times New Roman" panose="02020603050405020304" pitchFamily="18" charset="0"/>
                          <a:sym typeface="+mn-ea"/>
                        </a:rPr>
                        <a:t>E</a:t>
                      </a:r>
                      <a:r>
                        <a:rPr lang="en-IN" sz="1400">
                          <a:latin typeface="Times New Roman" panose="02020603050405020304" pitchFamily="18" charset="0"/>
                          <a:cs typeface="Times New Roman" panose="02020603050405020304" pitchFamily="18" charset="0"/>
                          <a:sym typeface="+mn-ea"/>
                        </a:rPr>
                        <a:t>pileptic</a:t>
                      </a:r>
                      <a:r>
                        <a:rPr sz="1400">
                          <a:latin typeface="Times New Roman" panose="02020603050405020304" pitchFamily="18" charset="0"/>
                          <a:cs typeface="Times New Roman" panose="02020603050405020304" pitchFamily="18" charset="0"/>
                          <a:sym typeface="+mn-ea"/>
                        </a:rPr>
                        <a:t> S</a:t>
                      </a:r>
                      <a:r>
                        <a:rPr lang="en-IN" sz="1400">
                          <a:latin typeface="Times New Roman" panose="02020603050405020304" pitchFamily="18" charset="0"/>
                          <a:cs typeface="Times New Roman" panose="02020603050405020304" pitchFamily="18" charset="0"/>
                          <a:sym typeface="+mn-ea"/>
                        </a:rPr>
                        <a:t>eizures Using</a:t>
                      </a:r>
                      <a:r>
                        <a:rPr sz="1400">
                          <a:latin typeface="Times New Roman" panose="02020603050405020304" pitchFamily="18" charset="0"/>
                          <a:cs typeface="Times New Roman" panose="02020603050405020304" pitchFamily="18" charset="0"/>
                          <a:sym typeface="+mn-ea"/>
                        </a:rPr>
                        <a:t> D</a:t>
                      </a:r>
                      <a:r>
                        <a:rPr lang="en-IN" sz="1400">
                          <a:latin typeface="Times New Roman" panose="02020603050405020304" pitchFamily="18" charset="0"/>
                          <a:cs typeface="Times New Roman" panose="02020603050405020304" pitchFamily="18" charset="0"/>
                          <a:sym typeface="+mn-ea"/>
                        </a:rPr>
                        <a:t>eep</a:t>
                      </a:r>
                      <a:r>
                        <a:rPr sz="1400">
                          <a:latin typeface="Times New Roman" panose="02020603050405020304" pitchFamily="18" charset="0"/>
                          <a:cs typeface="Times New Roman" panose="02020603050405020304" pitchFamily="18" charset="0"/>
                          <a:sym typeface="+mn-ea"/>
                        </a:rPr>
                        <a:t> N</a:t>
                      </a:r>
                      <a:r>
                        <a:rPr lang="en-IN" sz="1400">
                          <a:latin typeface="Times New Roman" panose="02020603050405020304" pitchFamily="18" charset="0"/>
                          <a:cs typeface="Times New Roman" panose="02020603050405020304" pitchFamily="18" charset="0"/>
                          <a:sym typeface="+mn-ea"/>
                        </a:rPr>
                        <a:t>eural</a:t>
                      </a:r>
                      <a:r>
                        <a:rPr sz="1400">
                          <a:latin typeface="Times New Roman" panose="02020603050405020304" pitchFamily="18" charset="0"/>
                          <a:cs typeface="Times New Roman" panose="02020603050405020304" pitchFamily="18" charset="0"/>
                          <a:sym typeface="+mn-ea"/>
                        </a:rPr>
                        <a:t> N</a:t>
                      </a:r>
                      <a:r>
                        <a:rPr lang="en-IN" sz="1400">
                          <a:latin typeface="Times New Roman" panose="02020603050405020304" pitchFamily="18" charset="0"/>
                          <a:cs typeface="Times New Roman" panose="02020603050405020304" pitchFamily="18" charset="0"/>
                          <a:sym typeface="+mn-ea"/>
                        </a:rPr>
                        <a:t>etworks </a:t>
                      </a:r>
                      <a:r>
                        <a:rPr lang="en-IN" sz="1400">
                          <a:latin typeface="Times New Roman" panose="02020603050405020304" pitchFamily="18" charset="0"/>
                          <a:cs typeface="Times New Roman" panose="02020603050405020304" pitchFamily="18" charset="0"/>
                          <a:sym typeface="+mn-ea"/>
                        </a:rPr>
                        <a:t>[36]</a:t>
                      </a:r>
                      <a:endParaRPr sz="1400">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a:txBody>
                  <a:tcPr/>
                </a:tc>
                <a:tc>
                  <a:txBody>
                    <a:bodyPr/>
                    <a:p>
                      <a:pPr marL="285750" indent="-285750">
                        <a:lnSpc>
                          <a:spcPct val="110000"/>
                        </a:lnSpc>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University of Bonn</a:t>
                      </a:r>
                      <a:endParaRPr sz="1400">
                        <a:latin typeface="Times New Roman" panose="02020603050405020304" pitchFamily="18" charset="0"/>
                        <a:cs typeface="Times New Roman" panose="02020603050405020304" pitchFamily="18" charset="0"/>
                      </a:endParaRPr>
                    </a:p>
                  </a:txBody>
                  <a:tcPr/>
                </a:tc>
                <a:tc>
                  <a:txBody>
                    <a:bodyPr/>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The time-series EEG signals are divided into non-overlapping segments of a specific length.</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The deep learning model of LSTM was deployed to extract the discriminative EEG features that best describe seizure characteristics. </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MaxPooling layer.</a:t>
                      </a:r>
                      <a:endParaRPr lang="en-IN" altLang="en-US" sz="1400">
                        <a:latin typeface="Times New Roman" panose="02020603050405020304" pitchFamily="18" charset="0"/>
                        <a:cs typeface="Times New Roman" panose="02020603050405020304" pitchFamily="18" charset="0"/>
                        <a:sym typeface="+mn-ea"/>
                      </a:endParaRPr>
                    </a:p>
                    <a:p>
                      <a:pPr marL="285750" indent="-285750" algn="l">
                        <a:lnSpc>
                          <a:spcPct val="110000"/>
                        </a:lnSpc>
                        <a:buClrTx/>
                        <a:buSzTx/>
                        <a:buFont typeface="Arial" panose="020B0604020202020204" pitchFamily="34" charset="0"/>
                        <a:buChar char="•"/>
                      </a:pPr>
                      <a:endParaRPr lang="en-IN" sz="1400">
                        <a:latin typeface="Times New Roman" panose="02020603050405020304" pitchFamily="18" charset="0"/>
                        <a:cs typeface="Times New Roman" panose="02020603050405020304" pitchFamily="18" charset="0"/>
                      </a:endParaRPr>
                    </a:p>
                  </a:txBody>
                  <a:tcPr/>
                </a:tc>
                <a:tc>
                  <a:txBody>
                    <a:bodyPr/>
                    <a:p>
                      <a:pPr marL="285750" indent="-285750" algn="l">
                        <a:lnSpc>
                          <a:spcPct val="110000"/>
                        </a:lnSpc>
                        <a:buClrTx/>
                        <a:buSzTx/>
                        <a:buFont typeface="Arial" panose="020B0604020202020204" pitchFamily="34" charset="0"/>
                        <a:buChar char="•"/>
                      </a:pPr>
                      <a:r>
                        <a:rPr lang="en-IN" altLang="en-US" sz="1400">
                          <a:latin typeface="Times New Roman" panose="02020603050405020304" pitchFamily="18" charset="0"/>
                          <a:cs typeface="Times New Roman" panose="02020603050405020304" pitchFamily="18" charset="0"/>
                          <a:sym typeface="+mn-ea"/>
                        </a:rPr>
                        <a:t>For the ideal conditions, i.e., when the EEG signals are completely free of noise; we could our proposed model achieves an accurancy of 100%</a:t>
                      </a:r>
                      <a:r>
                        <a:rPr lang="en-IN" altLang="en-US" sz="1400">
                          <a:latin typeface="Times New Roman" panose="02020603050405020304" pitchFamily="18" charset="0"/>
                          <a:cs typeface="Times New Roman" panose="02020603050405020304" pitchFamily="18" charset="0"/>
                          <a:sym typeface="+mn-ea"/>
                        </a:rPr>
                        <a:t>.</a:t>
                      </a:r>
                      <a:endParaRPr sz="14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Epilepsy</a:t>
            </a:r>
            <a:endParaRPr lang="en-US" dirty="0"/>
          </a:p>
        </p:txBody>
      </p:sp>
      <p:sp>
        <p:nvSpPr>
          <p:cNvPr id="3" name="Content Placeholder 2"/>
          <p:cNvSpPr>
            <a:spLocks noGrp="1"/>
          </p:cNvSpPr>
          <p:nvPr>
            <p:ph idx="1"/>
          </p:nvPr>
        </p:nvSpPr>
        <p:spPr>
          <a:xfrm>
            <a:off x="838200" y="1691640"/>
            <a:ext cx="10515600" cy="4485640"/>
          </a:xfrm>
        </p:spPr>
        <p:txBody>
          <a:bodyPr>
            <a:normAutofit lnSpcReduction="20000"/>
          </a:bodyPr>
          <a:lstStyle/>
          <a:p>
            <a:r>
              <a:rPr lang="en-IN" sz="1400" dirty="0" smtClean="0">
                <a:latin typeface="Times New Roman" panose="02020603050405020304" pitchFamily="18" charset="0"/>
                <a:cs typeface="Times New Roman" panose="02020603050405020304" pitchFamily="18" charset="0"/>
              </a:rPr>
              <a:t>Brain cells communicate with other by swapping the chemicals, when they do this ,they generate electricity.</a:t>
            </a:r>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Seizures: The sudden burst of that electrical activity can cause a person to experience new sensations or movements. (Firing rate increases and group of neurons fires at the same time).</a:t>
            </a:r>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Epilepsy: It is a condition that causes people to have seizers.(person has repeated seizures)</a:t>
            </a:r>
            <a:endParaRPr lang="en-IN" sz="1400" dirty="0" smtClean="0">
              <a:latin typeface="Times New Roman" panose="02020603050405020304" pitchFamily="18" charset="0"/>
              <a:cs typeface="Times New Roman" panose="02020603050405020304" pitchFamily="18" charset="0"/>
            </a:endParaRPr>
          </a:p>
          <a:p>
            <a:endParaRPr lang="en-IN" sz="1400" dirty="0" smtClean="0">
              <a:latin typeface="Times New Roman" panose="02020603050405020304" pitchFamily="18" charset="0"/>
              <a:cs typeface="Times New Roman" panose="02020603050405020304" pitchFamily="18" charset="0"/>
            </a:endParaRPr>
          </a:p>
          <a:p>
            <a:r>
              <a:rPr lang="en-IN" sz="1800" b="1" u="sng" dirty="0" smtClean="0">
                <a:latin typeface="Times New Roman" panose="02020603050405020304" pitchFamily="18" charset="0"/>
                <a:cs typeface="Times New Roman" panose="02020603050405020304" pitchFamily="18" charset="0"/>
              </a:rPr>
              <a:t>Types :</a:t>
            </a:r>
            <a:endParaRPr lang="en-IN" sz="1800" b="1" u="sng" dirty="0" smtClean="0">
              <a:latin typeface="Times New Roman" panose="02020603050405020304" pitchFamily="18" charset="0"/>
              <a:cs typeface="Times New Roman" panose="02020603050405020304" pitchFamily="18" charset="0"/>
            </a:endParaRPr>
          </a:p>
          <a:p>
            <a:pPr>
              <a:buFont typeface="+mj-lt"/>
              <a:buAutoNum type="arabicPeriod"/>
            </a:pPr>
            <a:r>
              <a:rPr lang="en-IN" sz="1400" dirty="0" smtClean="0">
                <a:latin typeface="Times New Roman" panose="02020603050405020304" pitchFamily="18" charset="0"/>
                <a:cs typeface="Times New Roman" panose="02020603050405020304" pitchFamily="18" charset="0"/>
              </a:rPr>
              <a:t>Tonic-</a:t>
            </a:r>
            <a:r>
              <a:rPr lang="en-IN" sz="1400" dirty="0" err="1" smtClean="0">
                <a:latin typeface="Times New Roman" panose="02020603050405020304" pitchFamily="18" charset="0"/>
                <a:cs typeface="Times New Roman" panose="02020603050405020304" pitchFamily="18" charset="0"/>
              </a:rPr>
              <a:t>clonic</a:t>
            </a:r>
            <a:r>
              <a:rPr lang="en-IN" sz="1400" dirty="0" smtClean="0">
                <a:latin typeface="Times New Roman" panose="02020603050405020304" pitchFamily="18" charset="0"/>
                <a:cs typeface="Times New Roman" panose="02020603050405020304" pitchFamily="18" charset="0"/>
              </a:rPr>
              <a:t> seizure: Person falls on the floor and whole body jerks.</a:t>
            </a:r>
            <a:endParaRPr lang="en-IN" sz="1400" dirty="0" smtClean="0">
              <a:latin typeface="Times New Roman" panose="02020603050405020304" pitchFamily="18" charset="0"/>
              <a:cs typeface="Times New Roman" panose="02020603050405020304" pitchFamily="18" charset="0"/>
            </a:endParaRPr>
          </a:p>
          <a:p>
            <a:pPr>
              <a:buFont typeface="+mj-lt"/>
              <a:buAutoNum type="arabicPeriod"/>
            </a:pPr>
            <a:r>
              <a:rPr lang="en-IN" sz="1400" dirty="0" smtClean="0">
                <a:latin typeface="Times New Roman" panose="02020603050405020304" pitchFamily="18" charset="0"/>
                <a:cs typeface="Times New Roman" panose="02020603050405020304" pitchFamily="18" charset="0"/>
              </a:rPr>
              <a:t>Focal seizure: only one part of the brain is affected.</a:t>
            </a:r>
            <a:endParaRPr lang="en-IN" sz="1400" dirty="0" smtClean="0">
              <a:latin typeface="Times New Roman" panose="02020603050405020304" pitchFamily="18" charset="0"/>
              <a:cs typeface="Times New Roman" panose="02020603050405020304" pitchFamily="18" charset="0"/>
            </a:endParaRPr>
          </a:p>
          <a:p>
            <a:pPr>
              <a:buFont typeface="+mj-lt"/>
              <a:buAutoNum type="arabicPeriod"/>
            </a:pPr>
            <a:r>
              <a:rPr lang="en-IN" sz="1400" dirty="0" smtClean="0">
                <a:latin typeface="Times New Roman" panose="02020603050405020304" pitchFamily="18" charset="0"/>
                <a:cs typeface="Times New Roman" panose="02020603050405020304" pitchFamily="18" charset="0"/>
              </a:rPr>
              <a:t>Absence seizure: person might seem distant for a moment.</a:t>
            </a:r>
            <a:endParaRPr lang="en-IN" sz="1400" dirty="0" smtClean="0">
              <a:latin typeface="Times New Roman" panose="02020603050405020304" pitchFamily="18" charset="0"/>
              <a:cs typeface="Times New Roman" panose="02020603050405020304" pitchFamily="18" charset="0"/>
            </a:endParaRPr>
          </a:p>
          <a:p>
            <a:pPr>
              <a:buFont typeface="+mj-lt"/>
              <a:buAutoNum type="arabicPeriod"/>
            </a:pPr>
            <a:r>
              <a:rPr lang="en-IN" sz="1400" dirty="0" smtClean="0">
                <a:latin typeface="Times New Roman" panose="02020603050405020304" pitchFamily="18" charset="0"/>
                <a:cs typeface="Times New Roman" panose="02020603050405020304" pitchFamily="18" charset="0"/>
              </a:rPr>
              <a:t>Myoclonic seizure:  One part of the body suddenly jerk.</a:t>
            </a:r>
            <a:endParaRPr lang="en-IN" sz="1400" dirty="0" smtClean="0">
              <a:latin typeface="Times New Roman" panose="02020603050405020304" pitchFamily="18" charset="0"/>
              <a:cs typeface="Times New Roman" panose="02020603050405020304" pitchFamily="18" charset="0"/>
            </a:endParaRPr>
          </a:p>
          <a:p>
            <a:pPr>
              <a:buFont typeface="+mj-lt"/>
              <a:buAutoNum type="arabicPeriod"/>
            </a:pPr>
            <a:r>
              <a:rPr lang="en-IN" sz="1400" dirty="0" smtClean="0">
                <a:latin typeface="Times New Roman" panose="02020603050405020304" pitchFamily="18" charset="0"/>
                <a:cs typeface="Times New Roman" panose="02020603050405020304" pitchFamily="18" charset="0"/>
              </a:rPr>
              <a:t>Tonic seizure: Where the person will be suddenly stiff .</a:t>
            </a:r>
            <a:endParaRPr lang="en-IN" sz="1400" dirty="0" smtClean="0">
              <a:latin typeface="Times New Roman" panose="02020603050405020304" pitchFamily="18" charset="0"/>
              <a:cs typeface="Times New Roman" panose="02020603050405020304" pitchFamily="18" charset="0"/>
            </a:endParaRPr>
          </a:p>
          <a:p>
            <a:pPr>
              <a:buFont typeface="+mj-lt"/>
              <a:buAutoNum type="arabicPeriod"/>
            </a:pPr>
            <a:r>
              <a:rPr lang="en-IN" sz="1400" dirty="0" err="1" smtClean="0">
                <a:latin typeface="Times New Roman" panose="02020603050405020304" pitchFamily="18" charset="0"/>
                <a:cs typeface="Times New Roman" panose="02020603050405020304" pitchFamily="18" charset="0"/>
              </a:rPr>
              <a:t>Atonic</a:t>
            </a:r>
            <a:r>
              <a:rPr lang="en-IN" sz="1400" dirty="0" smtClean="0">
                <a:latin typeface="Times New Roman" panose="02020603050405020304" pitchFamily="18" charset="0"/>
                <a:cs typeface="Times New Roman" panose="02020603050405020304" pitchFamily="18" charset="0"/>
              </a:rPr>
              <a:t> seizure: Where all their muscles relaxes at once.</a:t>
            </a:r>
            <a:endParaRPr lang="en-IN" sz="1400"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800" b="1" u="sng" dirty="0">
                <a:latin typeface="Times New Roman" panose="02020603050405020304" pitchFamily="18" charset="0"/>
                <a:cs typeface="Times New Roman" panose="02020603050405020304" pitchFamily="18" charset="0"/>
              </a:rPr>
              <a:t>Tests</a:t>
            </a:r>
            <a:r>
              <a:rPr lang="en-IN" sz="1800" b="1" u="sng" dirty="0" smtClean="0">
                <a:latin typeface="Times New Roman" panose="02020603050405020304" pitchFamily="18" charset="0"/>
                <a:cs typeface="Times New Roman" panose="02020603050405020304" pitchFamily="18" charset="0"/>
              </a:rPr>
              <a:t>:</a:t>
            </a:r>
            <a:endParaRPr lang="en-IN" sz="1800" b="1" u="sng"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Prolonged video EEG done during a stay in the epilepsy monitoring unit.</a:t>
            </a:r>
            <a:endParaRPr lang="en-IN" sz="1400" dirty="0">
              <a:latin typeface="Times New Roman" panose="02020603050405020304" pitchFamily="18" charset="0"/>
              <a:cs typeface="Times New Roman" panose="02020603050405020304" pitchFamily="18" charset="0"/>
            </a:endParaRPr>
          </a:p>
          <a:p>
            <a:pPr>
              <a:buNone/>
            </a:pPr>
            <a:endParaRPr lang="en-IN" sz="1400" dirty="0" smtClean="0">
              <a:latin typeface="Times New Roman" panose="02020603050405020304" pitchFamily="18" charset="0"/>
              <a:cs typeface="Times New Roman" panose="02020603050405020304" pitchFamily="18" charset="0"/>
            </a:endParaRPr>
          </a:p>
          <a:p>
            <a:pPr>
              <a:buNone/>
            </a:pPr>
            <a:endParaRPr lang="en-IN"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pPr algn="l">
              <a:buClrTx/>
              <a:buSzTx/>
              <a:buFontTx/>
            </a:pPr>
            <a:r>
              <a:rPr lang="en-IN" altLang="en-US" sz="3600" u="sng">
                <a:latin typeface="Times New Roman" panose="02020603050405020304" pitchFamily="18" charset="0"/>
                <a:cs typeface="Times New Roman" panose="02020603050405020304" pitchFamily="18" charset="0"/>
              </a:rPr>
              <a:t>Conclusion:</a:t>
            </a:r>
            <a:endParaRPr lang="en-IN" altLang="en-US" sz="3600"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53160"/>
            <a:ext cx="10515600" cy="5024120"/>
          </a:xfrm>
        </p:spPr>
        <p:txBody>
          <a:bodyPr>
            <a:normAutofit/>
          </a:bodyPr>
          <a:p>
            <a:r>
              <a:rPr lang="en-IN" altLang="en-US" sz="1600">
                <a:latin typeface="Times New Roman" panose="02020603050405020304" pitchFamily="18" charset="0"/>
                <a:cs typeface="Times New Roman" panose="02020603050405020304" pitchFamily="18" charset="0"/>
              </a:rPr>
              <a:t>Each methodology has it advantages and are efficient in classifying the seizures using EEG.</a:t>
            </a:r>
            <a:endParaRPr lang="en-IN" altLang="en-US" sz="1600">
              <a:latin typeface="Times New Roman" panose="02020603050405020304" pitchFamily="18" charset="0"/>
              <a:cs typeface="Times New Roman" panose="02020603050405020304" pitchFamily="18" charset="0"/>
            </a:endParaRPr>
          </a:p>
          <a:p>
            <a:r>
              <a:rPr lang="en-IN" altLang="en-US" sz="1600">
                <a:latin typeface="Times New Roman" panose="02020603050405020304" pitchFamily="18" charset="0"/>
                <a:cs typeface="Times New Roman" panose="02020603050405020304" pitchFamily="18" charset="0"/>
              </a:rPr>
              <a:t>We could mostly see ,the EEG images are preprocessed before classification .The widely used technique for preprocessing is discrete wavelet transform.</a:t>
            </a:r>
            <a:endParaRPr lang="en-IN" altLang="en-US" sz="1600">
              <a:latin typeface="Times New Roman" panose="02020603050405020304" pitchFamily="18" charset="0"/>
              <a:cs typeface="Times New Roman" panose="02020603050405020304" pitchFamily="18" charset="0"/>
            </a:endParaRPr>
          </a:p>
          <a:p>
            <a:r>
              <a:rPr lang="en-IN" altLang="en-US" sz="1600">
                <a:latin typeface="Times New Roman" panose="02020603050405020304" pitchFamily="18" charset="0"/>
                <a:cs typeface="Times New Roman" panose="02020603050405020304" pitchFamily="18" charset="0"/>
              </a:rPr>
              <a:t>CNN is used for processing the data and classification.</a:t>
            </a:r>
            <a:endParaRPr lang="en-IN" altLang="en-US" sz="1600">
              <a:latin typeface="Times New Roman" panose="02020603050405020304" pitchFamily="18" charset="0"/>
              <a:cs typeface="Times New Roman" panose="02020603050405020304" pitchFamily="18" charset="0"/>
            </a:endParaRPr>
          </a:p>
          <a:p>
            <a:r>
              <a:rPr lang="en-IN" altLang="en-US" sz="1600">
                <a:latin typeface="Times New Roman" panose="02020603050405020304" pitchFamily="18" charset="0"/>
                <a:cs typeface="Times New Roman" panose="02020603050405020304" pitchFamily="18" charset="0"/>
              </a:rPr>
              <a:t>For the dataset CHB-MIT: The highest average accuracy is obtained when we use the CNN-SVM .From the paper[11] , the average accuracy of 96.86% is achieved,CNN with 13 layers and 5-fold cross-validation[22] also achieves highest accuracy.</a:t>
            </a:r>
            <a:endParaRPr lang="en-IN" altLang="en-US" sz="1600">
              <a:latin typeface="Times New Roman" panose="02020603050405020304" pitchFamily="18" charset="0"/>
              <a:cs typeface="Times New Roman" panose="02020603050405020304" pitchFamily="18" charset="0"/>
            </a:endParaRPr>
          </a:p>
          <a:p>
            <a:r>
              <a:rPr lang="en-IN" altLang="en-US" sz="1600">
                <a:latin typeface="Times New Roman" panose="02020603050405020304" pitchFamily="18" charset="0"/>
                <a:cs typeface="Times New Roman" panose="02020603050405020304" pitchFamily="18" charset="0"/>
              </a:rPr>
              <a:t>There are papers where Hyperparameter Optimization is used and have achieved highest accuracy for dataset UCI Epileptic Seizure dataset.[13]</a:t>
            </a:r>
            <a:endParaRPr lang="en-IN" altLang="en-US" sz="1600">
              <a:latin typeface="Times New Roman" panose="02020603050405020304" pitchFamily="18" charset="0"/>
              <a:cs typeface="Times New Roman" panose="02020603050405020304" pitchFamily="18" charset="0"/>
            </a:endParaRPr>
          </a:p>
          <a:p>
            <a:r>
              <a:rPr lang="en-IN" altLang="en-US" sz="1600">
                <a:latin typeface="Times New Roman" panose="02020603050405020304" pitchFamily="18" charset="0"/>
                <a:cs typeface="Times New Roman" panose="02020603050405020304" pitchFamily="18" charset="0"/>
              </a:rPr>
              <a:t>For the dataset University of Bonn: The highest accuracy is achieved when us use the methodologies like Multi-column CNN[31],CNN and Fuzzy support vector machine[21] are applied.</a:t>
            </a:r>
            <a:endParaRPr lang="en-IN"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0650" y="-144145"/>
            <a:ext cx="10515600" cy="1325563"/>
          </a:xfrm>
        </p:spPr>
        <p:txBody>
          <a:bodyPr/>
          <a:p>
            <a:r>
              <a:rPr lang="en-IN" altLang="en-US" sz="3600" u="sng">
                <a:latin typeface="Times New Roman" panose="02020603050405020304" pitchFamily="18" charset="0"/>
                <a:cs typeface="Times New Roman" panose="02020603050405020304" pitchFamily="18" charset="0"/>
              </a:rPr>
              <a:t>Reference:</a:t>
            </a:r>
            <a:endParaRPr lang="en-IN" altLang="en-US" sz="3600"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267970" y="864235"/>
            <a:ext cx="11240135" cy="6083300"/>
          </a:xfrm>
        </p:spPr>
        <p:txBody>
          <a:bodyPr/>
          <a:p>
            <a:pPr marL="342900" indent="-342900">
              <a:buAutoNum type="arabicPeriod"/>
            </a:pPr>
            <a:r>
              <a:rPr lang="en-US" sz="1400">
                <a:latin typeface="Times New Roman" panose="02020603050405020304" pitchFamily="18" charset="0"/>
                <a:cs typeface="Times New Roman" panose="02020603050405020304" pitchFamily="18" charset="0"/>
              </a:rPr>
              <a:t>J. Birjandtalab, M. Heydarzadeh and M. Nourani, "Automated EEG-Based Epileptic Seizure Detection Using Deep Neural Networks,"</a:t>
            </a:r>
            <a:r>
              <a:rPr lang="en-US" sz="1400" i="1">
                <a:latin typeface="Times New Roman" panose="02020603050405020304" pitchFamily="18" charset="0"/>
                <a:cs typeface="Times New Roman" panose="02020603050405020304" pitchFamily="18" charset="0"/>
              </a:rPr>
              <a:t> 2017 IEEE International Conference on Healthcare Informatics (ICHI)</a:t>
            </a:r>
            <a:r>
              <a:rPr lang="en-US" sz="1400">
                <a:latin typeface="Times New Roman" panose="02020603050405020304" pitchFamily="18" charset="0"/>
                <a:cs typeface="Times New Roman" panose="02020603050405020304" pitchFamily="18" charset="0"/>
              </a:rPr>
              <a:t>, 2017, pp. 552-555, doi: 10.1109/ICHI.2017.55.</a:t>
            </a:r>
            <a:endParaRPr lang="en-US" sz="1400">
              <a:latin typeface="Times New Roman" panose="02020603050405020304" pitchFamily="18" charset="0"/>
              <a:cs typeface="Times New Roman" panose="02020603050405020304" pitchFamily="18" charset="0"/>
            </a:endParaRPr>
          </a:p>
          <a:p>
            <a:pPr marL="342900" indent="-342900">
              <a:buAutoNum type="arabicPeriod"/>
            </a:pPr>
            <a:r>
              <a:rPr lang="en-US" sz="1400">
                <a:latin typeface="Times New Roman" panose="02020603050405020304" pitchFamily="18" charset="0"/>
                <a:cs typeface="Times New Roman" panose="02020603050405020304" pitchFamily="18" charset="0"/>
              </a:rPr>
              <a:t>T. I. Rohan, M. S. U. Yusuf, M. Islam and S. Roy, "Efficient Approach to Detect Epileptic Seizure using Machine Learning Models for Modern Healthcare System," </a:t>
            </a:r>
            <a:r>
              <a:rPr lang="en-US" sz="1400" i="1">
                <a:latin typeface="Times New Roman" panose="02020603050405020304" pitchFamily="18" charset="0"/>
                <a:cs typeface="Times New Roman" panose="02020603050405020304" pitchFamily="18" charset="0"/>
              </a:rPr>
              <a:t>2020 IEEE Region 10 Symposium (TENSYMP)</a:t>
            </a:r>
            <a:r>
              <a:rPr lang="en-US" sz="1400">
                <a:latin typeface="Times New Roman" panose="02020603050405020304" pitchFamily="18" charset="0"/>
                <a:cs typeface="Times New Roman" panose="02020603050405020304" pitchFamily="18" charset="0"/>
              </a:rPr>
              <a:t>, 2020, pp. 1783-1786, doi: 0.1109/TENSYMP50017.2020.9230731.</a:t>
            </a:r>
            <a:endParaRPr lang="en-US" sz="1400">
              <a:latin typeface="Times New Roman" panose="02020603050405020304" pitchFamily="18" charset="0"/>
              <a:cs typeface="Times New Roman" panose="02020603050405020304" pitchFamily="18" charset="0"/>
            </a:endParaRPr>
          </a:p>
          <a:p>
            <a:pPr marL="342900" indent="-342900">
              <a:buAutoNum type="arabicPeriod"/>
            </a:pPr>
            <a:r>
              <a:rPr lang="en-US" sz="1400">
                <a:latin typeface="Times New Roman" panose="02020603050405020304" pitchFamily="18" charset="0"/>
                <a:cs typeface="Times New Roman" panose="02020603050405020304" pitchFamily="18" charset="0"/>
              </a:rPr>
              <a:t>R. V. Sharan and S. Berkovsky, "Epileptic Seizure Detection Using Multi-Channel EEG Wavelet Power Spectra and 1-D Convolutional Neural Networks,"</a:t>
            </a:r>
            <a:r>
              <a:rPr lang="en-US" sz="1400" i="1">
                <a:latin typeface="Times New Roman" panose="02020603050405020304" pitchFamily="18" charset="0"/>
                <a:cs typeface="Times New Roman" panose="02020603050405020304" pitchFamily="18" charset="0"/>
              </a:rPr>
              <a:t> 2020 42nd Annual International Conference of the IEEE Engineering in Medicine &amp; Biology Society (EMBC)</a:t>
            </a:r>
            <a:r>
              <a:rPr lang="en-US" sz="1400">
                <a:latin typeface="Times New Roman" panose="02020603050405020304" pitchFamily="18" charset="0"/>
                <a:cs typeface="Times New Roman" panose="02020603050405020304" pitchFamily="18" charset="0"/>
              </a:rPr>
              <a:t>, 2020, pp. 545-548, doi: 10.1109/EMBC44109.2020.9176243.</a:t>
            </a:r>
            <a:endParaRPr lang="en-US" sz="1400">
              <a:latin typeface="Times New Roman" panose="02020603050405020304" pitchFamily="18" charset="0"/>
              <a:cs typeface="Times New Roman" panose="02020603050405020304" pitchFamily="18" charset="0"/>
            </a:endParaRPr>
          </a:p>
          <a:p>
            <a:pPr marL="342900" indent="-342900">
              <a:buAutoNum type="arabicPeriod"/>
            </a:pPr>
            <a:r>
              <a:rPr lang="en-US" sz="1400">
                <a:latin typeface="Times New Roman" panose="02020603050405020304" pitchFamily="18" charset="0"/>
                <a:cs typeface="Times New Roman" panose="02020603050405020304" pitchFamily="18" charset="0"/>
              </a:rPr>
              <a:t>S. Selim, E. Elhinamy, H. Othman, W. Abouelsaadat and M. A. -. Salem, "A Review of Machine Learning Approaches for Epileptic Seizure Prediction," </a:t>
            </a:r>
            <a:r>
              <a:rPr lang="en-US" sz="1400" i="1">
                <a:latin typeface="Times New Roman" panose="02020603050405020304" pitchFamily="18" charset="0"/>
                <a:cs typeface="Times New Roman" panose="02020603050405020304" pitchFamily="18" charset="0"/>
              </a:rPr>
              <a:t>2019 14th International Conference on Computer Engineering and Systems (ICCES)</a:t>
            </a:r>
            <a:r>
              <a:rPr lang="en-US" sz="1400">
                <a:latin typeface="Times New Roman" panose="02020603050405020304" pitchFamily="18" charset="0"/>
                <a:cs typeface="Times New Roman" panose="02020603050405020304" pitchFamily="18" charset="0"/>
              </a:rPr>
              <a:t>, 2019, pp. 239-244, doi: 10.1109/ICCES48960.2019.9068190.</a:t>
            </a:r>
            <a:endParaRPr lang="en-US" sz="1400">
              <a:latin typeface="Times New Roman" panose="02020603050405020304" pitchFamily="18" charset="0"/>
              <a:cs typeface="Times New Roman" panose="02020603050405020304" pitchFamily="18" charset="0"/>
            </a:endParaRPr>
          </a:p>
          <a:p>
            <a:pPr marL="342900" indent="-342900">
              <a:buAutoNum type="arabicPeriod"/>
            </a:pPr>
            <a:r>
              <a:rPr lang="en-US" sz="1400">
                <a:latin typeface="Times New Roman" panose="02020603050405020304" pitchFamily="18" charset="0"/>
                <a:cs typeface="Times New Roman" panose="02020603050405020304" pitchFamily="18" charset="0"/>
                <a:sym typeface="+mn-ea"/>
              </a:rPr>
              <a:t>Y. Yuan, G. Xun, K. Jia and A. Zhang, "A Multi-View Deep Learning Framework for EEG Seizure Detection," in</a:t>
            </a:r>
            <a:r>
              <a:rPr lang="en-US" sz="1400" i="1">
                <a:latin typeface="Times New Roman" panose="02020603050405020304" pitchFamily="18" charset="0"/>
                <a:cs typeface="Times New Roman" panose="02020603050405020304" pitchFamily="18" charset="0"/>
                <a:sym typeface="+mn-ea"/>
              </a:rPr>
              <a:t> IEEE Journal of Biomedical and Health Informatics</a:t>
            </a:r>
            <a:r>
              <a:rPr lang="en-US" sz="1400">
                <a:latin typeface="Times New Roman" panose="02020603050405020304" pitchFamily="18" charset="0"/>
                <a:cs typeface="Times New Roman" panose="02020603050405020304" pitchFamily="18" charset="0"/>
                <a:sym typeface="+mn-ea"/>
              </a:rPr>
              <a:t>, vol. 23, no. 1, pp. 83-94, Jan. 2019, doi: 10.1109/JBHI.2018.2871678.</a:t>
            </a: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a:pPr>
            <a:r>
              <a:rPr lang="en-US" sz="1400">
                <a:latin typeface="Times New Roman" panose="02020603050405020304" pitchFamily="18" charset="0"/>
                <a:cs typeface="Times New Roman" panose="02020603050405020304" pitchFamily="18" charset="0"/>
                <a:sym typeface="+mn-ea"/>
              </a:rPr>
              <a:t>C. Huang, W. Chen and G. Cao, "Automatic Epileptic Seizure Detection via Attention-Based CNN-BiRNN,"</a:t>
            </a:r>
            <a:r>
              <a:rPr lang="en-US" sz="1400" i="1">
                <a:latin typeface="Times New Roman" panose="02020603050405020304" pitchFamily="18" charset="0"/>
                <a:cs typeface="Times New Roman" panose="02020603050405020304" pitchFamily="18" charset="0"/>
                <a:sym typeface="+mn-ea"/>
              </a:rPr>
              <a:t> 2019 IEEE International Conference on Bioinformatics and Biomedicine (BIBM)</a:t>
            </a:r>
            <a:r>
              <a:rPr lang="en-US" sz="1400">
                <a:latin typeface="Times New Roman" panose="02020603050405020304" pitchFamily="18" charset="0"/>
                <a:cs typeface="Times New Roman" panose="02020603050405020304" pitchFamily="18" charset="0"/>
                <a:sym typeface="+mn-ea"/>
              </a:rPr>
              <a:t>, 2019, pp. 660-663, doi: 10.1109/BIBM47256.2019.8983420.</a:t>
            </a: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a:pPr>
            <a:r>
              <a:rPr lang="en-US" sz="1400">
                <a:latin typeface="Times New Roman" panose="02020603050405020304" pitchFamily="18" charset="0"/>
                <a:cs typeface="Times New Roman" panose="02020603050405020304" pitchFamily="18" charset="0"/>
                <a:sym typeface="+mn-ea"/>
              </a:rPr>
              <a:t>F. George et al., "Epileptic Seizure Prediction using EEG Images," </a:t>
            </a:r>
            <a:r>
              <a:rPr lang="en-US" sz="1400" i="1">
                <a:latin typeface="Times New Roman" panose="02020603050405020304" pitchFamily="18" charset="0"/>
                <a:cs typeface="Times New Roman" panose="02020603050405020304" pitchFamily="18" charset="0"/>
                <a:sym typeface="+mn-ea"/>
              </a:rPr>
              <a:t>2020 International Conference on Communication and Signal Processing (ICCSP)</a:t>
            </a:r>
            <a:r>
              <a:rPr lang="en-US" sz="1400">
                <a:latin typeface="Times New Roman" panose="02020603050405020304" pitchFamily="18" charset="0"/>
                <a:cs typeface="Times New Roman" panose="02020603050405020304" pitchFamily="18" charset="0"/>
                <a:sym typeface="+mn-ea"/>
              </a:rPr>
              <a:t>, 2020, pp. 1595-1598, doi: 10.1109/ICCSP48568.2020.9182327.</a:t>
            </a: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a:pPr>
            <a:r>
              <a:rPr lang="en-US" sz="1400">
                <a:latin typeface="Times New Roman" panose="02020603050405020304" pitchFamily="18" charset="0"/>
                <a:cs typeface="Times New Roman" panose="02020603050405020304" pitchFamily="18" charset="0"/>
                <a:sym typeface="+mn-ea"/>
              </a:rPr>
              <a:t>Z. Wang, J. Yang and M. Sawan, "A Novel Multi-scale Dilated 3D CNN for Epileptic Seizure Prediction," </a:t>
            </a:r>
            <a:r>
              <a:rPr lang="en-US" sz="1400" i="1">
                <a:latin typeface="Times New Roman" panose="02020603050405020304" pitchFamily="18" charset="0"/>
                <a:cs typeface="Times New Roman" panose="02020603050405020304" pitchFamily="18" charset="0"/>
                <a:sym typeface="+mn-ea"/>
              </a:rPr>
              <a:t>2021 IEEE 3rd International Conference on Artificial Intelligence Circuits and Systems (AICAS)</a:t>
            </a:r>
            <a:r>
              <a:rPr lang="en-US" sz="1400">
                <a:latin typeface="Times New Roman" panose="02020603050405020304" pitchFamily="18" charset="0"/>
                <a:cs typeface="Times New Roman" panose="02020603050405020304" pitchFamily="18" charset="0"/>
                <a:sym typeface="+mn-ea"/>
              </a:rPr>
              <a:t>, 2021, pp. 1-4, doi: 10.1109/AICAS51828.2021.9458571.</a:t>
            </a: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a:pPr>
            <a:r>
              <a:rPr lang="en-US" sz="1400">
                <a:latin typeface="Times New Roman" panose="02020603050405020304" pitchFamily="18" charset="0"/>
                <a:cs typeface="Times New Roman" panose="02020603050405020304" pitchFamily="18" charset="0"/>
                <a:sym typeface="+mn-ea"/>
              </a:rPr>
              <a:t>G. Choi et al., "A Novel Multi-scale 3D CNN with Deep Neural Network for Epileptic Seizure Detection," </a:t>
            </a:r>
            <a:r>
              <a:rPr lang="en-US" sz="1400" i="1">
                <a:latin typeface="Times New Roman" panose="02020603050405020304" pitchFamily="18" charset="0"/>
                <a:cs typeface="Times New Roman" panose="02020603050405020304" pitchFamily="18" charset="0"/>
                <a:sym typeface="+mn-ea"/>
              </a:rPr>
              <a:t>2019 IEEE International Conference on Consumer Electronics (ICCE)</a:t>
            </a:r>
            <a:r>
              <a:rPr lang="en-US" sz="1400">
                <a:latin typeface="Times New Roman" panose="02020603050405020304" pitchFamily="18" charset="0"/>
                <a:cs typeface="Times New Roman" panose="02020603050405020304" pitchFamily="18" charset="0"/>
                <a:sym typeface="+mn-ea"/>
              </a:rPr>
              <a:t>, 2019, pp. 1-2, doi: 10.1109/ICCE.2019.8661969.</a:t>
            </a: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a:pPr>
            <a:r>
              <a:rPr lang="en-US" sz="1400">
                <a:latin typeface="Times New Roman" panose="02020603050405020304" pitchFamily="18" charset="0"/>
                <a:cs typeface="Times New Roman" panose="02020603050405020304" pitchFamily="18" charset="0"/>
                <a:sym typeface="+mn-ea"/>
              </a:rPr>
              <a:t>A. -M. Tăuţan, M. Dogariu and B. Ionescu, "Detection of Epileptic Seizures using Unsupervised Learning Techniques for Feature Extraction," </a:t>
            </a:r>
            <a:r>
              <a:rPr lang="en-US" sz="1400" i="1">
                <a:latin typeface="Times New Roman" panose="02020603050405020304" pitchFamily="18" charset="0"/>
                <a:cs typeface="Times New Roman" panose="02020603050405020304" pitchFamily="18" charset="0"/>
                <a:sym typeface="+mn-ea"/>
              </a:rPr>
              <a:t>2019 41st Annual International Conference of the IEEE Engineering in Medicine and Biology Society (EMBC)</a:t>
            </a:r>
            <a:r>
              <a:rPr lang="en-US" sz="1400">
                <a:latin typeface="Times New Roman" panose="02020603050405020304" pitchFamily="18" charset="0"/>
                <a:cs typeface="Times New Roman" panose="02020603050405020304" pitchFamily="18" charset="0"/>
                <a:sym typeface="+mn-ea"/>
              </a:rPr>
              <a:t>, 2019, pp. 2377-2381, doi: 10.1109/EMBC.2019.8856315.</a:t>
            </a: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a:pP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a:pP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a:pPr>
            <a:endParaRPr lang="en-US" sz="1400">
              <a:latin typeface="Times New Roman" panose="02020603050405020304" pitchFamily="18" charset="0"/>
              <a:cs typeface="Times New Roman" panose="02020603050405020304" pitchFamily="18" charset="0"/>
            </a:endParaRPr>
          </a:p>
          <a:p>
            <a:pPr marL="342900" indent="-342900">
              <a:buAutoNum type="arabicPeriod"/>
            </a:pP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5615" y="441325"/>
            <a:ext cx="11240135" cy="6083300"/>
          </a:xfrm>
        </p:spPr>
        <p:txBody>
          <a:bodyPr>
            <a:normAutofit lnSpcReduction="20000"/>
          </a:bodyPr>
          <a:p>
            <a:pPr marL="342900" indent="-342900">
              <a:lnSpc>
                <a:spcPct val="100000"/>
              </a:lnSpc>
              <a:buFont typeface="+mj-lt"/>
              <a:buAutoNum type="arabicPeriod" startAt="11"/>
            </a:pPr>
            <a:r>
              <a:rPr lang="en-US" sz="1400">
                <a:latin typeface="Times New Roman" panose="02020603050405020304" pitchFamily="18" charset="0"/>
                <a:cs typeface="Times New Roman" panose="02020603050405020304" pitchFamily="18" charset="0"/>
                <a:sym typeface="+mn-ea"/>
              </a:rPr>
              <a:t>A. Saidi, S. Ben Othman and S. Ben Saoud, "A novel epileptic seizure detection system using scalp EEG signals based on hybrid CNN-SVM classifier,"</a:t>
            </a:r>
            <a:r>
              <a:rPr lang="en-US" sz="1400" i="1">
                <a:latin typeface="Times New Roman" panose="02020603050405020304" pitchFamily="18" charset="0"/>
                <a:cs typeface="Times New Roman" panose="02020603050405020304" pitchFamily="18" charset="0"/>
                <a:sym typeface="+mn-ea"/>
              </a:rPr>
              <a:t> 2021 IEEE Symposium on Industrial Electronics &amp; Applications (ISIEA)</a:t>
            </a:r>
            <a:r>
              <a:rPr lang="en-US" sz="1400">
                <a:latin typeface="Times New Roman" panose="02020603050405020304" pitchFamily="18" charset="0"/>
                <a:cs typeface="Times New Roman" panose="02020603050405020304" pitchFamily="18" charset="0"/>
                <a:sym typeface="+mn-ea"/>
              </a:rPr>
              <a:t>, 2021, pp. 1-6, doi: 10.1109/ISIEA51897.2021.9510002.</a:t>
            </a:r>
            <a:endParaRPr lang="en-US" sz="1400">
              <a:latin typeface="Times New Roman" panose="02020603050405020304" pitchFamily="18" charset="0"/>
              <a:cs typeface="Times New Roman" panose="02020603050405020304" pitchFamily="18" charset="0"/>
              <a:sym typeface="+mn-ea"/>
            </a:endParaRPr>
          </a:p>
          <a:p>
            <a:pPr marL="342900" indent="-342900">
              <a:lnSpc>
                <a:spcPct val="100000"/>
              </a:lnSpc>
              <a:buFont typeface="+mj-lt"/>
              <a:buAutoNum type="arabicPeriod" startAt="11"/>
            </a:pPr>
            <a:r>
              <a:rPr lang="en-US" sz="1400">
                <a:latin typeface="Times New Roman" panose="02020603050405020304" pitchFamily="18" charset="0"/>
                <a:cs typeface="Times New Roman" panose="02020603050405020304" pitchFamily="18" charset="0"/>
                <a:sym typeface="+mn-ea"/>
              </a:rPr>
              <a:t>Y. Xu, J. Yang, S. Zhao, H. Wu and M. Sawan, "An End-to-End Deep Learning Approach for Epileptic Seizure Prediction," 2</a:t>
            </a:r>
            <a:r>
              <a:rPr lang="en-US" sz="1400" i="1">
                <a:latin typeface="Times New Roman" panose="02020603050405020304" pitchFamily="18" charset="0"/>
                <a:cs typeface="Times New Roman" panose="02020603050405020304" pitchFamily="18" charset="0"/>
                <a:sym typeface="+mn-ea"/>
              </a:rPr>
              <a:t>020 2nd IEEE International Conference on Artificial Intelligence Circuits and Systems (AICAS)</a:t>
            </a:r>
            <a:r>
              <a:rPr lang="en-US" sz="1400">
                <a:latin typeface="Times New Roman" panose="02020603050405020304" pitchFamily="18" charset="0"/>
                <a:cs typeface="Times New Roman" panose="02020603050405020304" pitchFamily="18" charset="0"/>
                <a:sym typeface="+mn-ea"/>
              </a:rPr>
              <a:t>, 2020, pp. 266-270, doi: 10.1109/AICAS48895.2020.9073988.</a:t>
            </a:r>
            <a:endParaRPr lang="en-US" sz="1400">
              <a:latin typeface="Times New Roman" panose="02020603050405020304" pitchFamily="18" charset="0"/>
              <a:cs typeface="Times New Roman" panose="02020603050405020304" pitchFamily="18" charset="0"/>
              <a:sym typeface="+mn-ea"/>
            </a:endParaRPr>
          </a:p>
          <a:p>
            <a:pPr marL="342900" indent="-342900">
              <a:lnSpc>
                <a:spcPct val="100000"/>
              </a:lnSpc>
              <a:buFont typeface="+mj-lt"/>
              <a:buAutoNum type="arabicPeriod" startAt="11"/>
            </a:pPr>
            <a:r>
              <a:rPr lang="en-US" sz="1400">
                <a:latin typeface="Times New Roman" panose="02020603050405020304" pitchFamily="18" charset="0"/>
                <a:cs typeface="Times New Roman" panose="02020603050405020304" pitchFamily="18" charset="0"/>
                <a:sym typeface="+mn-ea"/>
              </a:rPr>
              <a:t>A. A. Rahman et al., "Detection of Epileptic Seizure from EEG Signal Data by Employing Machine Learning Algorithms with Hyperparameter Optimization,"</a:t>
            </a:r>
            <a:r>
              <a:rPr lang="en-US" sz="1400" i="1">
                <a:latin typeface="Times New Roman" panose="02020603050405020304" pitchFamily="18" charset="0"/>
                <a:cs typeface="Times New Roman" panose="02020603050405020304" pitchFamily="18" charset="0"/>
                <a:sym typeface="+mn-ea"/>
              </a:rPr>
              <a:t> 2021 4th International Conference on Bio-Engineering for Smart Technologies (BioSMART)</a:t>
            </a:r>
            <a:r>
              <a:rPr lang="en-US" sz="1400">
                <a:latin typeface="Times New Roman" panose="02020603050405020304" pitchFamily="18" charset="0"/>
                <a:cs typeface="Times New Roman" panose="02020603050405020304" pitchFamily="18" charset="0"/>
                <a:sym typeface="+mn-ea"/>
              </a:rPr>
              <a:t>, 2021, pp. 1-4, doi: 10.1109/BioSMART54244.2021.9677770.</a:t>
            </a:r>
            <a:endParaRPr lang="en-US" sz="1400">
              <a:latin typeface="Times New Roman" panose="02020603050405020304" pitchFamily="18" charset="0"/>
              <a:cs typeface="Times New Roman" panose="02020603050405020304" pitchFamily="18" charset="0"/>
              <a:sym typeface="+mn-ea"/>
            </a:endParaRPr>
          </a:p>
          <a:p>
            <a:pPr marL="342900" indent="-342900">
              <a:lnSpc>
                <a:spcPct val="100000"/>
              </a:lnSpc>
              <a:buFont typeface="+mj-lt"/>
              <a:buAutoNum type="arabicPeriod" startAt="11"/>
            </a:pPr>
            <a:r>
              <a:rPr lang="en-US" sz="1400">
                <a:latin typeface="Times New Roman" panose="02020603050405020304" pitchFamily="18" charset="0"/>
                <a:cs typeface="Times New Roman" panose="02020603050405020304" pitchFamily="18" charset="0"/>
                <a:sym typeface="+mn-ea"/>
              </a:rPr>
              <a:t>P. Divya et al., "Identification of Epileptic Seizures using Autoencoders and Convolutional Neural Network,"</a:t>
            </a:r>
            <a:r>
              <a:rPr lang="en-US" sz="1400" i="1">
                <a:latin typeface="Times New Roman" panose="02020603050405020304" pitchFamily="18" charset="0"/>
                <a:cs typeface="Times New Roman" panose="02020603050405020304" pitchFamily="18" charset="0"/>
                <a:sym typeface="+mn-ea"/>
              </a:rPr>
              <a:t> 2020 8th International Conference on Intelligent and Advanced Systems (ICIAS)</a:t>
            </a:r>
            <a:r>
              <a:rPr lang="en-US" sz="1400">
                <a:latin typeface="Times New Roman" panose="02020603050405020304" pitchFamily="18" charset="0"/>
                <a:cs typeface="Times New Roman" panose="02020603050405020304" pitchFamily="18" charset="0"/>
                <a:sym typeface="+mn-ea"/>
              </a:rPr>
              <a:t>, 2021, pp. 1-6, doi: 10.1109/ICIAS49414.2021.9642570.</a:t>
            </a:r>
            <a:endParaRPr lang="en-US" sz="1400">
              <a:latin typeface="Times New Roman" panose="02020603050405020304" pitchFamily="18" charset="0"/>
              <a:cs typeface="Times New Roman" panose="02020603050405020304" pitchFamily="18" charset="0"/>
              <a:sym typeface="+mn-ea"/>
            </a:endParaRPr>
          </a:p>
          <a:p>
            <a:pPr marL="342900" indent="-342900">
              <a:lnSpc>
                <a:spcPct val="100000"/>
              </a:lnSpc>
              <a:buFont typeface="+mj-lt"/>
              <a:buAutoNum type="arabicPeriod" startAt="11"/>
            </a:pPr>
            <a:r>
              <a:rPr lang="en-US" sz="1400">
                <a:latin typeface="Times New Roman" panose="02020603050405020304" pitchFamily="18" charset="0"/>
                <a:cs typeface="Times New Roman" panose="02020603050405020304" pitchFamily="18" charset="0"/>
                <a:sym typeface="+mn-ea"/>
              </a:rPr>
              <a:t>R. M. AILENI, S. PAŞCA and A. FLORESCU, "Epileptic Seizure Classification based on Supervised Learning Models," </a:t>
            </a:r>
            <a:r>
              <a:rPr lang="en-US" sz="1400" i="1">
                <a:latin typeface="Times New Roman" panose="02020603050405020304" pitchFamily="18" charset="0"/>
                <a:cs typeface="Times New Roman" panose="02020603050405020304" pitchFamily="18" charset="0"/>
                <a:sym typeface="+mn-ea"/>
              </a:rPr>
              <a:t>2019 11th International Symposium on Advanced Topics in Electrical Engineering (ATEE)</a:t>
            </a:r>
            <a:r>
              <a:rPr lang="en-US" sz="1400">
                <a:latin typeface="Times New Roman" panose="02020603050405020304" pitchFamily="18" charset="0"/>
                <a:cs typeface="Times New Roman" panose="02020603050405020304" pitchFamily="18" charset="0"/>
                <a:sym typeface="+mn-ea"/>
              </a:rPr>
              <a:t>, 2019, pp. 1-4, doi: 10.1109/ATEE.2019.8725004.</a:t>
            </a:r>
            <a:endParaRPr lang="en-US" sz="1400">
              <a:latin typeface="Times New Roman" panose="02020603050405020304" pitchFamily="18" charset="0"/>
              <a:cs typeface="Times New Roman" panose="02020603050405020304" pitchFamily="18" charset="0"/>
              <a:sym typeface="+mn-ea"/>
            </a:endParaRPr>
          </a:p>
          <a:p>
            <a:pPr marL="342900" indent="-342900">
              <a:lnSpc>
                <a:spcPct val="100000"/>
              </a:lnSpc>
              <a:buFont typeface="+mj-lt"/>
              <a:buAutoNum type="arabicPeriod" startAt="11"/>
            </a:pPr>
            <a:r>
              <a:rPr lang="en-US" sz="1400">
                <a:latin typeface="Times New Roman" panose="02020603050405020304" pitchFamily="18" charset="0"/>
                <a:cs typeface="Times New Roman" panose="02020603050405020304" pitchFamily="18" charset="0"/>
                <a:sym typeface="+mn-ea"/>
              </a:rPr>
              <a:t>T. J. Rani and D. Kavitha, "A Study on EEG Signals for Epileptic Seizure Detection using Machine Learning Classifiers,"</a:t>
            </a:r>
            <a:r>
              <a:rPr lang="en-US" sz="1400" i="1">
                <a:latin typeface="Times New Roman" panose="02020603050405020304" pitchFamily="18" charset="0"/>
                <a:cs typeface="Times New Roman" panose="02020603050405020304" pitchFamily="18" charset="0"/>
                <a:sym typeface="+mn-ea"/>
              </a:rPr>
              <a:t> 2021 6th International Conference on Communication and Electronics Systems (ICCES)</a:t>
            </a:r>
            <a:r>
              <a:rPr lang="en-US" sz="1400">
                <a:latin typeface="Times New Roman" panose="02020603050405020304" pitchFamily="18" charset="0"/>
                <a:cs typeface="Times New Roman" panose="02020603050405020304" pitchFamily="18" charset="0"/>
                <a:sym typeface="+mn-ea"/>
              </a:rPr>
              <a:t>, 2021, pp. 369-375, doi: 10.1109/ICCES51350.2021.9488951.</a:t>
            </a:r>
            <a:endParaRPr lang="en-US" sz="1400">
              <a:latin typeface="Times New Roman" panose="02020603050405020304" pitchFamily="18" charset="0"/>
              <a:cs typeface="Times New Roman" panose="02020603050405020304" pitchFamily="18" charset="0"/>
              <a:sym typeface="+mn-ea"/>
            </a:endParaRPr>
          </a:p>
          <a:p>
            <a:pPr marL="342900" indent="-342900">
              <a:lnSpc>
                <a:spcPct val="100000"/>
              </a:lnSpc>
              <a:buFont typeface="+mj-lt"/>
              <a:buAutoNum type="arabicPeriod" startAt="11"/>
            </a:pPr>
            <a:r>
              <a:rPr lang="en-US" sz="1400">
                <a:latin typeface="Times New Roman" panose="02020603050405020304" pitchFamily="18" charset="0"/>
                <a:cs typeface="Times New Roman" panose="02020603050405020304" pitchFamily="18" charset="0"/>
                <a:sym typeface="+mn-ea"/>
              </a:rPr>
              <a:t>Y. Yang, N. D. Truong, C. Maher, A. Nikpour and O. Kavehei, "A comparative study of AI systems for epileptic seizure recognition based on EEG or ECG," </a:t>
            </a:r>
            <a:r>
              <a:rPr lang="en-US" sz="1400" i="1">
                <a:latin typeface="Times New Roman" panose="02020603050405020304" pitchFamily="18" charset="0"/>
                <a:cs typeface="Times New Roman" panose="02020603050405020304" pitchFamily="18" charset="0"/>
                <a:sym typeface="+mn-ea"/>
              </a:rPr>
              <a:t>2021 43rd Annual International Conference of the IEEE Engineering in Medicine &amp; Biology Society (EMBC)</a:t>
            </a:r>
            <a:r>
              <a:rPr lang="en-US" sz="1400">
                <a:latin typeface="Times New Roman" panose="02020603050405020304" pitchFamily="18" charset="0"/>
                <a:cs typeface="Times New Roman" panose="02020603050405020304" pitchFamily="18" charset="0"/>
                <a:sym typeface="+mn-ea"/>
              </a:rPr>
              <a:t>, 2021, pp. 2191-2196, doi: 10.1109/EMBC46164.2021.9630994.</a:t>
            </a:r>
            <a:endParaRPr lang="en-US" sz="1400">
              <a:latin typeface="Times New Roman" panose="02020603050405020304" pitchFamily="18" charset="0"/>
              <a:cs typeface="Times New Roman" panose="02020603050405020304" pitchFamily="18" charset="0"/>
              <a:sym typeface="+mn-ea"/>
            </a:endParaRPr>
          </a:p>
          <a:p>
            <a:pPr marL="342900" indent="-342900">
              <a:lnSpc>
                <a:spcPct val="100000"/>
              </a:lnSpc>
              <a:buFont typeface="+mj-lt"/>
              <a:buAutoNum type="arabicPeriod" startAt="11"/>
            </a:pPr>
            <a:r>
              <a:rPr lang="en-US" sz="1400">
                <a:latin typeface="Times New Roman" panose="02020603050405020304" pitchFamily="18" charset="0"/>
                <a:cs typeface="Times New Roman" panose="02020603050405020304" pitchFamily="18" charset="0"/>
                <a:sym typeface="+mn-ea"/>
              </a:rPr>
              <a:t>L. Zou, X. Liu, A. Jiang and X. Zhousp, "Epileptic Seizure Detection Using Deep Convolutional Network," </a:t>
            </a:r>
            <a:r>
              <a:rPr lang="en-US" sz="1400" i="1">
                <a:latin typeface="Times New Roman" panose="02020603050405020304" pitchFamily="18" charset="0"/>
                <a:cs typeface="Times New Roman" panose="02020603050405020304" pitchFamily="18" charset="0"/>
                <a:sym typeface="+mn-ea"/>
              </a:rPr>
              <a:t>2018 IEEE 23rd International Conference on Digital Signal Processing (DSP)</a:t>
            </a:r>
            <a:r>
              <a:rPr lang="en-US" sz="1400">
                <a:latin typeface="Times New Roman" panose="02020603050405020304" pitchFamily="18" charset="0"/>
                <a:cs typeface="Times New Roman" panose="02020603050405020304" pitchFamily="18" charset="0"/>
                <a:sym typeface="+mn-ea"/>
              </a:rPr>
              <a:t>, 2018, pp. 1-4, doi: 10.1109/ICDSP.2018.8631789.</a:t>
            </a:r>
            <a:endParaRPr lang="en-US" sz="1400">
              <a:latin typeface="Times New Roman" panose="02020603050405020304" pitchFamily="18" charset="0"/>
              <a:cs typeface="Times New Roman" panose="02020603050405020304" pitchFamily="18" charset="0"/>
              <a:sym typeface="+mn-ea"/>
            </a:endParaRPr>
          </a:p>
          <a:p>
            <a:pPr marL="342900" indent="-342900">
              <a:lnSpc>
                <a:spcPct val="100000"/>
              </a:lnSpc>
              <a:buFont typeface="+mj-lt"/>
              <a:buAutoNum type="arabicPeriod" startAt="11"/>
            </a:pPr>
            <a:r>
              <a:rPr lang="en-US" sz="1400">
                <a:latin typeface="Times New Roman" panose="02020603050405020304" pitchFamily="18" charset="0"/>
                <a:cs typeface="Times New Roman" panose="02020603050405020304" pitchFamily="18" charset="0"/>
                <a:sym typeface="+mn-ea"/>
              </a:rPr>
              <a:t>V. S. Jebakumari, D. Shanthi and D. Devaraj, "Development of neural network classifier for classification of epileptic seizures in EEG signals,"</a:t>
            </a:r>
            <a:r>
              <a:rPr lang="en-US" sz="1400" i="1">
                <a:latin typeface="Times New Roman" panose="02020603050405020304" pitchFamily="18" charset="0"/>
                <a:cs typeface="Times New Roman" panose="02020603050405020304" pitchFamily="18" charset="0"/>
                <a:sym typeface="+mn-ea"/>
              </a:rPr>
              <a:t> 2017 2nd International Conference on Communication and Electronics Systems (ICCES)</a:t>
            </a:r>
            <a:r>
              <a:rPr lang="en-US" sz="1400">
                <a:latin typeface="Times New Roman" panose="02020603050405020304" pitchFamily="18" charset="0"/>
                <a:cs typeface="Times New Roman" panose="02020603050405020304" pitchFamily="18" charset="0"/>
                <a:sym typeface="+mn-ea"/>
              </a:rPr>
              <a:t>, 2017, pp. 980-986, doi: 10.1109/CESYS.2017.8321228.</a:t>
            </a:r>
            <a:endParaRPr lang="en-US" sz="1400">
              <a:latin typeface="Times New Roman" panose="02020603050405020304" pitchFamily="18" charset="0"/>
              <a:cs typeface="Times New Roman" panose="02020603050405020304" pitchFamily="18" charset="0"/>
              <a:sym typeface="+mn-ea"/>
            </a:endParaRPr>
          </a:p>
          <a:p>
            <a:pPr marL="342900" indent="-342900">
              <a:lnSpc>
                <a:spcPct val="100000"/>
              </a:lnSpc>
              <a:buFont typeface="+mj-lt"/>
              <a:buAutoNum type="arabicPeriod" startAt="11"/>
            </a:pPr>
            <a:r>
              <a:rPr lang="en-US" sz="1400">
                <a:latin typeface="Times New Roman" panose="02020603050405020304" pitchFamily="18" charset="0"/>
                <a:cs typeface="Times New Roman" panose="02020603050405020304" pitchFamily="18" charset="0"/>
                <a:sym typeface="+mn-ea"/>
              </a:rPr>
              <a:t>Deshmukh, R. Ingle, V. Kehri and R. N. Awale, "Epileptic seizure detection using discrete wavelet transform based support vector machine," </a:t>
            </a:r>
            <a:r>
              <a:rPr lang="en-US" sz="1400" i="1">
                <a:latin typeface="Times New Roman" panose="02020603050405020304" pitchFamily="18" charset="0"/>
                <a:cs typeface="Times New Roman" panose="02020603050405020304" pitchFamily="18" charset="0"/>
                <a:sym typeface="+mn-ea"/>
              </a:rPr>
              <a:t>2017 International Conference on Communication and Signal Processing (ICCSP)</a:t>
            </a:r>
            <a:r>
              <a:rPr lang="en-US" sz="1400">
                <a:latin typeface="Times New Roman" panose="02020603050405020304" pitchFamily="18" charset="0"/>
                <a:cs typeface="Times New Roman" panose="02020603050405020304" pitchFamily="18" charset="0"/>
                <a:sym typeface="+mn-ea"/>
              </a:rPr>
              <a:t>, 2017, pp. 1933-1937, doi: 10.1109/ICCSP.2017.8286736.</a:t>
            </a:r>
            <a:endParaRPr lang="en-US" sz="1400">
              <a:latin typeface="Times New Roman" panose="02020603050405020304" pitchFamily="18" charset="0"/>
              <a:cs typeface="Times New Roman" panose="02020603050405020304" pitchFamily="18" charset="0"/>
              <a:sym typeface="+mn-ea"/>
            </a:endParaRPr>
          </a:p>
          <a:p>
            <a:pPr marL="342900" indent="-342900">
              <a:lnSpc>
                <a:spcPct val="100000"/>
              </a:lnSpc>
              <a:buAutoNum type="arabicPeriod"/>
            </a:pPr>
            <a:endParaRPr lang="en-US" sz="1400">
              <a:latin typeface="Times New Roman" panose="02020603050405020304" pitchFamily="18" charset="0"/>
              <a:cs typeface="Times New Roman" panose="02020603050405020304" pitchFamily="18" charset="0"/>
              <a:sym typeface="+mn-ea"/>
            </a:endParaRPr>
          </a:p>
          <a:p>
            <a:pPr marL="0" indent="0">
              <a:buNone/>
            </a:pP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a:pP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a:pP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a:pP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a:pP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a:pP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a:pPr>
            <a:endParaRPr lang="en-US" sz="1400">
              <a:latin typeface="Times New Roman" panose="02020603050405020304" pitchFamily="18" charset="0"/>
              <a:cs typeface="Times New Roman" panose="02020603050405020304" pitchFamily="18" charset="0"/>
            </a:endParaRPr>
          </a:p>
          <a:p>
            <a:pPr marL="342900" indent="-342900">
              <a:buAutoNum type="arabicPeriod"/>
            </a:pP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5615" y="441325"/>
            <a:ext cx="11240135" cy="6083300"/>
          </a:xfrm>
        </p:spPr>
        <p:txBody>
          <a:bodyPr>
            <a:normAutofit lnSpcReduction="20000"/>
          </a:bodyPr>
          <a:p>
            <a:pPr marL="342900" indent="-342900">
              <a:lnSpc>
                <a:spcPct val="110000"/>
              </a:lnSpc>
              <a:buFont typeface="+mj-lt"/>
              <a:buAutoNum type="arabicPeriod" startAt="21"/>
            </a:pPr>
            <a:r>
              <a:rPr lang="en-US" sz="1400">
                <a:latin typeface="Times New Roman" panose="02020603050405020304" pitchFamily="18" charset="0"/>
                <a:cs typeface="Times New Roman" panose="02020603050405020304" pitchFamily="18" charset="0"/>
              </a:rPr>
              <a:t>S. K. C. Reddy and M. Suchetha, "A 1-D CNN-FSVM Model with a multi-scale sub-band feature learning for automated seizure detection,"</a:t>
            </a:r>
            <a:r>
              <a:rPr lang="en-US" sz="1400" i="1">
                <a:latin typeface="Times New Roman" panose="02020603050405020304" pitchFamily="18" charset="0"/>
                <a:cs typeface="Times New Roman" panose="02020603050405020304" pitchFamily="18" charset="0"/>
              </a:rPr>
              <a:t> 2022 International Conference on Advances in Computing, Communication and Applied Informatics (ACCAI)</a:t>
            </a:r>
            <a:r>
              <a:rPr lang="en-US" sz="1400">
                <a:latin typeface="Times New Roman" panose="02020603050405020304" pitchFamily="18" charset="0"/>
                <a:cs typeface="Times New Roman" panose="02020603050405020304" pitchFamily="18" charset="0"/>
              </a:rPr>
              <a:t>, 2022, pp. 1-6, doi: 10.1109/ACCAI53970.2022.9752500.</a:t>
            </a:r>
            <a:endParaRPr lang="en-US" sz="1400">
              <a:latin typeface="Times New Roman" panose="02020603050405020304" pitchFamily="18" charset="0"/>
              <a:cs typeface="Times New Roman" panose="02020603050405020304" pitchFamily="18" charset="0"/>
            </a:endParaRPr>
          </a:p>
          <a:p>
            <a:pPr marL="342900" indent="-342900">
              <a:lnSpc>
                <a:spcPct val="110000"/>
              </a:lnSpc>
              <a:buAutoNum type="arabicPeriod" startAt="21"/>
            </a:pPr>
            <a:r>
              <a:rPr lang="en-US" sz="1400">
                <a:latin typeface="Times New Roman" panose="02020603050405020304" pitchFamily="18" charset="0"/>
                <a:cs typeface="Times New Roman" panose="02020603050405020304" pitchFamily="18" charset="0"/>
              </a:rPr>
              <a:t>O. Kaziha and T. Bonny, "A Convolutional Neural Network for Seizure Detection,"</a:t>
            </a:r>
            <a:r>
              <a:rPr lang="en-US" sz="1400" i="1">
                <a:latin typeface="Times New Roman" panose="02020603050405020304" pitchFamily="18" charset="0"/>
                <a:cs typeface="Times New Roman" panose="02020603050405020304" pitchFamily="18" charset="0"/>
              </a:rPr>
              <a:t> 2020 Advances in Science and Engineering Technology International Conferences (ASET)</a:t>
            </a:r>
            <a:r>
              <a:rPr lang="en-US" sz="1400">
                <a:latin typeface="Times New Roman" panose="02020603050405020304" pitchFamily="18" charset="0"/>
                <a:cs typeface="Times New Roman" panose="02020603050405020304" pitchFamily="18" charset="0"/>
              </a:rPr>
              <a:t>, 2020, pp. 1-5, doi: 10.1109/ASET48392.2020.9118362.</a:t>
            </a:r>
            <a:endParaRPr lang="en-US" sz="1400">
              <a:latin typeface="Times New Roman" panose="02020603050405020304" pitchFamily="18" charset="0"/>
              <a:cs typeface="Times New Roman" panose="02020603050405020304" pitchFamily="18" charset="0"/>
            </a:endParaRPr>
          </a:p>
          <a:p>
            <a:pPr marL="342900" indent="-342900">
              <a:lnSpc>
                <a:spcPct val="110000"/>
              </a:lnSpc>
              <a:buAutoNum type="arabicPeriod" startAt="21"/>
            </a:pPr>
            <a:r>
              <a:rPr lang="en-US" sz="1400">
                <a:latin typeface="Times New Roman" panose="02020603050405020304" pitchFamily="18" charset="0"/>
                <a:cs typeface="Times New Roman" panose="02020603050405020304" pitchFamily="18" charset="0"/>
                <a:sym typeface="+mn-ea"/>
              </a:rPr>
              <a:t>M. Umme salma and Najmusseher, "Classification Algorithms Used In The Study of EEG-Based Epileptic Seizure Detection," </a:t>
            </a:r>
            <a:r>
              <a:rPr lang="en-US" sz="1400" i="1">
                <a:latin typeface="Times New Roman" panose="02020603050405020304" pitchFamily="18" charset="0"/>
                <a:cs typeface="Times New Roman" panose="02020603050405020304" pitchFamily="18" charset="0"/>
                <a:sym typeface="+mn-ea"/>
              </a:rPr>
              <a:t>2021 2nd International Conference on Smart Electronics and Communication (ICOSEC)</a:t>
            </a:r>
            <a:r>
              <a:rPr lang="en-US" sz="1400">
                <a:latin typeface="Times New Roman" panose="02020603050405020304" pitchFamily="18" charset="0"/>
                <a:cs typeface="Times New Roman" panose="02020603050405020304" pitchFamily="18" charset="0"/>
                <a:sym typeface="+mn-ea"/>
              </a:rPr>
              <a:t>, 2021, pp. 1518-1521, doi: 10.1109/ICOSEC51865.2021.9591824.</a:t>
            </a:r>
            <a:endParaRPr lang="en-US" sz="1400">
              <a:latin typeface="Times New Roman" panose="02020603050405020304" pitchFamily="18" charset="0"/>
              <a:cs typeface="Times New Roman" panose="02020603050405020304" pitchFamily="18" charset="0"/>
              <a:sym typeface="+mn-ea"/>
            </a:endParaRPr>
          </a:p>
          <a:p>
            <a:pPr marL="342900" indent="-342900">
              <a:lnSpc>
                <a:spcPct val="110000"/>
              </a:lnSpc>
              <a:buAutoNum type="arabicPeriod" startAt="21"/>
            </a:pPr>
            <a:r>
              <a:rPr lang="en-US" sz="1400">
                <a:latin typeface="Times New Roman" panose="02020603050405020304" pitchFamily="18" charset="0"/>
                <a:cs typeface="Times New Roman" panose="02020603050405020304" pitchFamily="18" charset="0"/>
                <a:sym typeface="+mn-ea"/>
              </a:rPr>
              <a:t>Q. Lin et al., "A novel approach for epileptic EEG signals classification based on biclustering technique,"</a:t>
            </a:r>
            <a:r>
              <a:rPr lang="en-US" sz="1400" i="1">
                <a:latin typeface="Times New Roman" panose="02020603050405020304" pitchFamily="18" charset="0"/>
                <a:cs typeface="Times New Roman" panose="02020603050405020304" pitchFamily="18" charset="0"/>
                <a:sym typeface="+mn-ea"/>
              </a:rPr>
              <a:t> 2016 International Conference on Machine Learning and Cybernetics (ICMLC)</a:t>
            </a:r>
            <a:r>
              <a:rPr lang="en-US" sz="1400">
                <a:latin typeface="Times New Roman" panose="02020603050405020304" pitchFamily="18" charset="0"/>
                <a:cs typeface="Times New Roman" panose="02020603050405020304" pitchFamily="18" charset="0"/>
                <a:sym typeface="+mn-ea"/>
              </a:rPr>
              <a:t>, 2016, pp. 756-760, doi: 10.1109/ICMLC.2016.7872982.</a:t>
            </a:r>
            <a:endParaRPr lang="en-US" sz="1400">
              <a:latin typeface="Times New Roman" panose="02020603050405020304" pitchFamily="18" charset="0"/>
              <a:cs typeface="Times New Roman" panose="02020603050405020304" pitchFamily="18" charset="0"/>
              <a:sym typeface="+mn-ea"/>
            </a:endParaRPr>
          </a:p>
          <a:p>
            <a:pPr marL="342900" indent="-342900">
              <a:lnSpc>
                <a:spcPct val="110000"/>
              </a:lnSpc>
              <a:buAutoNum type="arabicPeriod" startAt="21"/>
            </a:pPr>
            <a:r>
              <a:rPr lang="en-US" sz="1400">
                <a:latin typeface="Times New Roman" panose="02020603050405020304" pitchFamily="18" charset="0"/>
                <a:cs typeface="Times New Roman" panose="02020603050405020304" pitchFamily="18" charset="0"/>
                <a:sym typeface="+mn-ea"/>
              </a:rPr>
              <a:t>Y. Liu and Y. Li, "A Multi-View Unified Feature Learning Network for EEG Epileptic Seizure Detection,"</a:t>
            </a:r>
            <a:r>
              <a:rPr lang="en-US" sz="1400" i="1">
                <a:latin typeface="Times New Roman" panose="02020603050405020304" pitchFamily="18" charset="0"/>
                <a:cs typeface="Times New Roman" panose="02020603050405020304" pitchFamily="18" charset="0"/>
                <a:sym typeface="+mn-ea"/>
              </a:rPr>
              <a:t> 2019 IEEE Symposium Series on Computational Intelligence (SSCI)</a:t>
            </a:r>
            <a:r>
              <a:rPr lang="en-US" sz="1400">
                <a:latin typeface="Times New Roman" panose="02020603050405020304" pitchFamily="18" charset="0"/>
                <a:cs typeface="Times New Roman" panose="02020603050405020304" pitchFamily="18" charset="0"/>
                <a:sym typeface="+mn-ea"/>
              </a:rPr>
              <a:t>, 2019, pp. 2608-2612, doi: 10.1109/SSCI44817.2019.9002782.</a:t>
            </a:r>
            <a:endParaRPr lang="en-US" sz="1400">
              <a:latin typeface="Times New Roman" panose="02020603050405020304" pitchFamily="18" charset="0"/>
              <a:cs typeface="Times New Roman" panose="02020603050405020304" pitchFamily="18" charset="0"/>
              <a:sym typeface="+mn-ea"/>
            </a:endParaRPr>
          </a:p>
          <a:p>
            <a:pPr marL="342900" indent="-342900">
              <a:lnSpc>
                <a:spcPct val="110000"/>
              </a:lnSpc>
              <a:buAutoNum type="arabicPeriod" startAt="21"/>
            </a:pPr>
            <a:r>
              <a:rPr lang="en-US" sz="1400">
                <a:latin typeface="Times New Roman" panose="02020603050405020304" pitchFamily="18" charset="0"/>
                <a:cs typeface="Times New Roman" panose="02020603050405020304" pitchFamily="18" charset="0"/>
                <a:sym typeface="+mn-ea"/>
              </a:rPr>
              <a:t>S. Gupta, M. Sameer and N. Mohan, "Detection of Epileptic Seizures using Convolutional Neural Network,"</a:t>
            </a:r>
            <a:r>
              <a:rPr lang="en-US" sz="1400" i="1">
                <a:latin typeface="Times New Roman" panose="02020603050405020304" pitchFamily="18" charset="0"/>
                <a:cs typeface="Times New Roman" panose="02020603050405020304" pitchFamily="18" charset="0"/>
                <a:sym typeface="+mn-ea"/>
              </a:rPr>
              <a:t> 2021 International Conference on Emerging Smart Computing and Informatics (ESCI)</a:t>
            </a:r>
            <a:r>
              <a:rPr lang="en-US" sz="1400">
                <a:latin typeface="Times New Roman" panose="02020603050405020304" pitchFamily="18" charset="0"/>
                <a:cs typeface="Times New Roman" panose="02020603050405020304" pitchFamily="18" charset="0"/>
                <a:sym typeface="+mn-ea"/>
              </a:rPr>
              <a:t>, 2021, pp. 786-790, doi: 10.1109/ESCI50559.2021.9396983.</a:t>
            </a:r>
            <a:endParaRPr lang="en-US" sz="1400">
              <a:latin typeface="Times New Roman" panose="02020603050405020304" pitchFamily="18" charset="0"/>
              <a:cs typeface="Times New Roman" panose="02020603050405020304" pitchFamily="18" charset="0"/>
              <a:sym typeface="+mn-ea"/>
            </a:endParaRPr>
          </a:p>
          <a:p>
            <a:pPr marL="342900" indent="-342900">
              <a:lnSpc>
                <a:spcPct val="110000"/>
              </a:lnSpc>
              <a:buAutoNum type="arabicPeriod" startAt="21"/>
            </a:pPr>
            <a:r>
              <a:rPr lang="en-US" sz="1400">
                <a:latin typeface="Times New Roman" panose="02020603050405020304" pitchFamily="18" charset="0"/>
                <a:cs typeface="Times New Roman" panose="02020603050405020304" pitchFamily="18" charset="0"/>
                <a:sym typeface="+mn-ea"/>
              </a:rPr>
              <a:t>B. Salafian, E. Fishel Ben, N. Shlezinger, S. de Ribaupierre and N. Farsad, "Efficient Epileptic Seizure Detection Using CNN-Aided Factor Graphs," </a:t>
            </a:r>
            <a:r>
              <a:rPr lang="en-US" sz="1400" i="1">
                <a:latin typeface="Times New Roman" panose="02020603050405020304" pitchFamily="18" charset="0"/>
                <a:cs typeface="Times New Roman" panose="02020603050405020304" pitchFamily="18" charset="0"/>
                <a:sym typeface="+mn-ea"/>
              </a:rPr>
              <a:t>2021 43rd Annual International Conference of the IEEE Engineering in Medicine &amp; Biology Society (EMBC)</a:t>
            </a:r>
            <a:r>
              <a:rPr lang="en-US" sz="1400">
                <a:latin typeface="Times New Roman" panose="02020603050405020304" pitchFamily="18" charset="0"/>
                <a:cs typeface="Times New Roman" panose="02020603050405020304" pitchFamily="18" charset="0"/>
                <a:sym typeface="+mn-ea"/>
              </a:rPr>
              <a:t>, 2021, pp. 424-429, doi: 10.1109/EMBC46164.2021.9629917.</a:t>
            </a:r>
            <a:endParaRPr lang="en-US" sz="1400">
              <a:latin typeface="Times New Roman" panose="02020603050405020304" pitchFamily="18" charset="0"/>
              <a:cs typeface="Times New Roman" panose="02020603050405020304" pitchFamily="18" charset="0"/>
              <a:sym typeface="+mn-ea"/>
            </a:endParaRPr>
          </a:p>
          <a:p>
            <a:pPr marL="342900" indent="-342900">
              <a:lnSpc>
                <a:spcPct val="110000"/>
              </a:lnSpc>
              <a:buAutoNum type="arabicPeriod" startAt="21"/>
            </a:pPr>
            <a:r>
              <a:rPr lang="en-US" sz="1400">
                <a:latin typeface="Times New Roman" panose="02020603050405020304" pitchFamily="18" charset="0"/>
                <a:cs typeface="Times New Roman" panose="02020603050405020304" pitchFamily="18" charset="0"/>
                <a:sym typeface="+mn-ea"/>
              </a:rPr>
              <a:t>L. Wei and C. Mooney, "Epileptic Seizure Detection in Clinical EEGs Using an XGboost-based Method,"</a:t>
            </a:r>
            <a:r>
              <a:rPr lang="en-US" sz="1400" i="1">
                <a:latin typeface="Times New Roman" panose="02020603050405020304" pitchFamily="18" charset="0"/>
                <a:cs typeface="Times New Roman" panose="02020603050405020304" pitchFamily="18" charset="0"/>
                <a:sym typeface="+mn-ea"/>
              </a:rPr>
              <a:t> 2020 IEEE Signal Processing in Medicine and Biology Symposium (SPMB)</a:t>
            </a:r>
            <a:r>
              <a:rPr lang="en-US" sz="1400">
                <a:latin typeface="Times New Roman" panose="02020603050405020304" pitchFamily="18" charset="0"/>
                <a:cs typeface="Times New Roman" panose="02020603050405020304" pitchFamily="18" charset="0"/>
                <a:sym typeface="+mn-ea"/>
              </a:rPr>
              <a:t>, 2020, pp. 1-6, doi: 10.1109/SPMB50085.2020.9353625.</a:t>
            </a:r>
            <a:endParaRPr lang="en-US" sz="1400">
              <a:latin typeface="Times New Roman" panose="02020603050405020304" pitchFamily="18" charset="0"/>
              <a:cs typeface="Times New Roman" panose="02020603050405020304" pitchFamily="18" charset="0"/>
              <a:sym typeface="+mn-ea"/>
            </a:endParaRPr>
          </a:p>
          <a:p>
            <a:pPr marL="342900" indent="-342900">
              <a:lnSpc>
                <a:spcPct val="110000"/>
              </a:lnSpc>
              <a:buAutoNum type="arabicPeriod" startAt="21"/>
            </a:pPr>
            <a:r>
              <a:rPr lang="en-US" sz="1400">
                <a:latin typeface="Times New Roman" panose="02020603050405020304" pitchFamily="18" charset="0"/>
                <a:cs typeface="Times New Roman" panose="02020603050405020304" pitchFamily="18" charset="0"/>
                <a:sym typeface="+mn-ea"/>
              </a:rPr>
              <a:t>D. Sagga, A. Echtioui, R. Khemakhem and M. Ghorbel, "Epileptic Seizure Detection using EEG Signals based on 1D-CNN Approach," </a:t>
            </a:r>
            <a:r>
              <a:rPr lang="en-US" sz="1400" i="1">
                <a:latin typeface="Times New Roman" panose="02020603050405020304" pitchFamily="18" charset="0"/>
                <a:cs typeface="Times New Roman" panose="02020603050405020304" pitchFamily="18" charset="0"/>
                <a:sym typeface="+mn-ea"/>
              </a:rPr>
              <a:t>2020 20th International Conference on Sciences and Techniques of Automatic Control and Computer Engineering (STA)</a:t>
            </a:r>
            <a:r>
              <a:rPr lang="en-US" sz="1400">
                <a:latin typeface="Times New Roman" panose="02020603050405020304" pitchFamily="18" charset="0"/>
                <a:cs typeface="Times New Roman" panose="02020603050405020304" pitchFamily="18" charset="0"/>
                <a:sym typeface="+mn-ea"/>
              </a:rPr>
              <a:t>, 2020, pp. 51-56, doi: 10.1109/STA50679.2020.9329321.</a:t>
            </a:r>
            <a:endParaRPr lang="en-US" sz="1400">
              <a:latin typeface="Times New Roman" panose="02020603050405020304" pitchFamily="18" charset="0"/>
              <a:cs typeface="Times New Roman" panose="02020603050405020304" pitchFamily="18" charset="0"/>
              <a:sym typeface="+mn-ea"/>
            </a:endParaRPr>
          </a:p>
          <a:p>
            <a:pPr marL="342900" indent="-342900">
              <a:lnSpc>
                <a:spcPct val="110000"/>
              </a:lnSpc>
              <a:buAutoNum type="arabicPeriod" startAt="21"/>
            </a:pPr>
            <a:r>
              <a:rPr lang="en-US" sz="1400">
                <a:latin typeface="Times New Roman" panose="02020603050405020304" pitchFamily="18" charset="0"/>
                <a:cs typeface="Times New Roman" panose="02020603050405020304" pitchFamily="18" charset="0"/>
                <a:sym typeface="+mn-ea"/>
              </a:rPr>
              <a:t>T. T. Chowdhury, A. Hossain, S. A. Fattah and C. Shahnaz, "Seizure and Non-Seizure EEG Signals Detection Using 1-D Convolutional Neural Network Architecture of Deep Learning Algorithm," </a:t>
            </a:r>
            <a:r>
              <a:rPr lang="en-US" sz="1400" i="1">
                <a:latin typeface="Times New Roman" panose="02020603050405020304" pitchFamily="18" charset="0"/>
                <a:cs typeface="Times New Roman" panose="02020603050405020304" pitchFamily="18" charset="0"/>
                <a:sym typeface="+mn-ea"/>
              </a:rPr>
              <a:t>2019 1st International Conference on Advances in Science, Engineering and Robotics Technology (ICASERT)</a:t>
            </a:r>
            <a:r>
              <a:rPr lang="en-US" sz="1400">
                <a:latin typeface="Times New Roman" panose="02020603050405020304" pitchFamily="18" charset="0"/>
                <a:cs typeface="Times New Roman" panose="02020603050405020304" pitchFamily="18" charset="0"/>
                <a:sym typeface="+mn-ea"/>
              </a:rPr>
              <a:t>, 2019, pp. 1-4, doi: 10.1109/ICASERT.2019.8934564.</a:t>
            </a: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startAt="21"/>
            </a:pP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startAt="21"/>
            </a:pPr>
            <a:endParaRPr lang="en-US" sz="1400">
              <a:latin typeface="Times New Roman" panose="02020603050405020304" pitchFamily="18" charset="0"/>
              <a:cs typeface="Times New Roman" panose="02020603050405020304" pitchFamily="18" charset="0"/>
            </a:endParaRPr>
          </a:p>
          <a:p>
            <a:pPr marL="342900" indent="-342900">
              <a:buAutoNum type="arabicPeriod" startAt="21"/>
            </a:pP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5615" y="441325"/>
            <a:ext cx="11240135" cy="6083300"/>
          </a:xfrm>
        </p:spPr>
        <p:txBody>
          <a:bodyPr>
            <a:normAutofit lnSpcReduction="20000"/>
          </a:bodyPr>
          <a:p>
            <a:pPr marL="342900" indent="-342900">
              <a:lnSpc>
                <a:spcPct val="110000"/>
              </a:lnSpc>
              <a:buFont typeface="+mj-lt"/>
              <a:buAutoNum type="arabicPeriod" startAt="31"/>
            </a:pPr>
            <a:r>
              <a:rPr lang="en-US" sz="1400">
                <a:latin typeface="Times New Roman" panose="02020603050405020304" pitchFamily="18" charset="0"/>
                <a:cs typeface="Times New Roman" panose="02020603050405020304" pitchFamily="18" charset="0"/>
              </a:rPr>
              <a:t>I. Bhattacherjee, "Epileptic Seizure Detection using Multicolumn Convolutional Neural Network," </a:t>
            </a:r>
            <a:r>
              <a:rPr lang="en-US" sz="1400" i="1">
                <a:latin typeface="Times New Roman" panose="02020603050405020304" pitchFamily="18" charset="0"/>
                <a:cs typeface="Times New Roman" panose="02020603050405020304" pitchFamily="18" charset="0"/>
              </a:rPr>
              <a:t>2020 7th International Conference on Computing for Sustainable Global Development (INDIACom),</a:t>
            </a:r>
            <a:r>
              <a:rPr lang="en-US" sz="1400">
                <a:latin typeface="Times New Roman" panose="02020603050405020304" pitchFamily="18" charset="0"/>
                <a:cs typeface="Times New Roman" panose="02020603050405020304" pitchFamily="18" charset="0"/>
              </a:rPr>
              <a:t> 2020, pp. 58-63, doi: 10.23919/INDIACom49435.2020.9083698.</a:t>
            </a:r>
            <a:endParaRPr lang="en-US" sz="1400">
              <a:latin typeface="Times New Roman" panose="02020603050405020304" pitchFamily="18" charset="0"/>
              <a:cs typeface="Times New Roman" panose="02020603050405020304" pitchFamily="18" charset="0"/>
            </a:endParaRPr>
          </a:p>
          <a:p>
            <a:pPr marL="342900" indent="-342900">
              <a:lnSpc>
                <a:spcPct val="110000"/>
              </a:lnSpc>
              <a:buAutoNum type="arabicPeriod" startAt="31"/>
            </a:pPr>
            <a:r>
              <a:rPr lang="en-US" sz="1400">
                <a:latin typeface="Times New Roman" panose="02020603050405020304" pitchFamily="18" charset="0"/>
                <a:cs typeface="Times New Roman" panose="02020603050405020304" pitchFamily="18" charset="0"/>
              </a:rPr>
              <a:t>P. S, B. P, V. S and S. K, "Epileptic Seizure Detection using Two-Layer Feature Extraction and Hyper-Parameter Optimization,"</a:t>
            </a:r>
            <a:r>
              <a:rPr lang="en-US" sz="1400" i="1">
                <a:latin typeface="Times New Roman" panose="02020603050405020304" pitchFamily="18" charset="0"/>
                <a:cs typeface="Times New Roman" panose="02020603050405020304" pitchFamily="18" charset="0"/>
              </a:rPr>
              <a:t> 2022 6th International Conference on Computing Methodologies and Communication (ICCMC)</a:t>
            </a:r>
            <a:r>
              <a:rPr lang="en-US" sz="1400">
                <a:latin typeface="Times New Roman" panose="02020603050405020304" pitchFamily="18" charset="0"/>
                <a:cs typeface="Times New Roman" panose="02020603050405020304" pitchFamily="18" charset="0"/>
              </a:rPr>
              <a:t>, 2022, pp. 1489-1492, doi: 10.1109/ICCMC53470.2022.9753964.</a:t>
            </a:r>
            <a:endParaRPr lang="en-US" sz="1400">
              <a:latin typeface="Times New Roman" panose="02020603050405020304" pitchFamily="18" charset="0"/>
              <a:cs typeface="Times New Roman" panose="02020603050405020304" pitchFamily="18" charset="0"/>
            </a:endParaRPr>
          </a:p>
          <a:p>
            <a:pPr marL="342900" indent="-342900">
              <a:lnSpc>
                <a:spcPct val="110000"/>
              </a:lnSpc>
              <a:buAutoNum type="arabicPeriod" startAt="31"/>
            </a:pPr>
            <a:r>
              <a:rPr lang="en-US" sz="1400">
                <a:latin typeface="Times New Roman" panose="02020603050405020304" pitchFamily="18" charset="0"/>
                <a:cs typeface="Times New Roman" panose="02020603050405020304" pitchFamily="18" charset="0"/>
              </a:rPr>
              <a:t>S. Pravin Kumar, N. Sriraam and P. G. Benakop, "Automated Detection of Epileptic Seizures Using Wavelet Entropy Feature with Recurrent Neural Network Classifier,"</a:t>
            </a:r>
            <a:r>
              <a:rPr lang="en-US" sz="1400" i="1">
                <a:latin typeface="Times New Roman" panose="02020603050405020304" pitchFamily="18" charset="0"/>
                <a:cs typeface="Times New Roman" panose="02020603050405020304" pitchFamily="18" charset="0"/>
              </a:rPr>
              <a:t> TENCON 2008 - 2008 IEEE Region 10 Conference,</a:t>
            </a:r>
            <a:r>
              <a:rPr lang="en-US" sz="1400">
                <a:latin typeface="Times New Roman" panose="02020603050405020304" pitchFamily="18" charset="0"/>
                <a:cs typeface="Times New Roman" panose="02020603050405020304" pitchFamily="18" charset="0"/>
              </a:rPr>
              <a:t> 2008, pp. 1-5, doi: 10.1109/TENCON.2008.4766836.</a:t>
            </a:r>
            <a:endParaRPr lang="en-US" sz="1400">
              <a:latin typeface="Times New Roman" panose="02020603050405020304" pitchFamily="18" charset="0"/>
              <a:cs typeface="Times New Roman" panose="02020603050405020304" pitchFamily="18" charset="0"/>
            </a:endParaRPr>
          </a:p>
          <a:p>
            <a:pPr marL="342900" indent="-342900">
              <a:lnSpc>
                <a:spcPct val="110000"/>
              </a:lnSpc>
              <a:buAutoNum type="arabicPeriod" startAt="31"/>
            </a:pPr>
            <a:r>
              <a:rPr lang="en-US" sz="1400">
                <a:latin typeface="Times New Roman" panose="02020603050405020304" pitchFamily="18" charset="0"/>
                <a:cs typeface="Times New Roman" panose="02020603050405020304" pitchFamily="18" charset="0"/>
              </a:rPr>
              <a:t>L. Vidyaratne, A. Glandon, M. Alam and K. M. Iftekharuddin, "Deep recurrent neural network for seizure detection," </a:t>
            </a:r>
            <a:r>
              <a:rPr lang="en-US" sz="1400" i="1">
                <a:latin typeface="Times New Roman" panose="02020603050405020304" pitchFamily="18" charset="0"/>
                <a:cs typeface="Times New Roman" panose="02020603050405020304" pitchFamily="18" charset="0"/>
              </a:rPr>
              <a:t>2016 International Joint Conference on Neural Networks (IJCNN)</a:t>
            </a:r>
            <a:r>
              <a:rPr lang="en-US" sz="1400">
                <a:latin typeface="Times New Roman" panose="02020603050405020304" pitchFamily="18" charset="0"/>
                <a:cs typeface="Times New Roman" panose="02020603050405020304" pitchFamily="18" charset="0"/>
              </a:rPr>
              <a:t>, 2016, pp. 1202-1207, doi: 10.1109/IJCNN.2016.7727334.</a:t>
            </a:r>
            <a:endParaRPr lang="en-US" sz="1400">
              <a:latin typeface="Times New Roman" panose="02020603050405020304" pitchFamily="18" charset="0"/>
              <a:cs typeface="Times New Roman" panose="02020603050405020304" pitchFamily="18" charset="0"/>
            </a:endParaRPr>
          </a:p>
          <a:p>
            <a:pPr marL="342900" indent="-342900">
              <a:lnSpc>
                <a:spcPct val="110000"/>
              </a:lnSpc>
              <a:buAutoNum type="arabicPeriod" startAt="31"/>
            </a:pPr>
            <a:r>
              <a:rPr lang="en-US" sz="1400">
                <a:latin typeface="Times New Roman" panose="02020603050405020304" pitchFamily="18" charset="0"/>
                <a:cs typeface="Times New Roman" panose="02020603050405020304" pitchFamily="18" charset="0"/>
              </a:rPr>
              <a:t>A. M. Abdelhameed, H. G. Daoud and M. Bayoumi, "Deep Convolutional Bidirectional LSTM Recurrent Neural Network for Epileptic Seizure Detection," </a:t>
            </a:r>
            <a:r>
              <a:rPr lang="en-US" sz="1400" i="1">
                <a:latin typeface="Times New Roman" panose="02020603050405020304" pitchFamily="18" charset="0"/>
                <a:cs typeface="Times New Roman" panose="02020603050405020304" pitchFamily="18" charset="0"/>
              </a:rPr>
              <a:t>2018 16th IEEE International New Circuits and Systems Conference (NEWCAS)</a:t>
            </a:r>
            <a:r>
              <a:rPr lang="en-US" sz="1400">
                <a:latin typeface="Times New Roman" panose="02020603050405020304" pitchFamily="18" charset="0"/>
                <a:cs typeface="Times New Roman" panose="02020603050405020304" pitchFamily="18" charset="0"/>
              </a:rPr>
              <a:t>, 2018, pp. 139-143, doi: 10.1109/NEWCAS.2018.8585542.</a:t>
            </a:r>
            <a:endParaRPr lang="en-US" sz="1400">
              <a:latin typeface="Times New Roman" panose="02020603050405020304" pitchFamily="18" charset="0"/>
              <a:cs typeface="Times New Roman" panose="02020603050405020304" pitchFamily="18" charset="0"/>
            </a:endParaRPr>
          </a:p>
          <a:p>
            <a:pPr marL="342900" indent="-342900">
              <a:lnSpc>
                <a:spcPct val="110000"/>
              </a:lnSpc>
              <a:buAutoNum type="arabicPeriod" startAt="31"/>
            </a:pPr>
            <a:r>
              <a:rPr lang="en-US" sz="1400">
                <a:latin typeface="Times New Roman" panose="02020603050405020304" pitchFamily="18" charset="0"/>
                <a:cs typeface="Times New Roman" panose="02020603050405020304" pitchFamily="18" charset="0"/>
              </a:rPr>
              <a:t>R. Hussein, H. Palangi, Z. J. Wang and R. Ward, "Robust Detection of Epileptic Seizures Using Deep Neural Networks," </a:t>
            </a:r>
            <a:r>
              <a:rPr lang="en-US" sz="1400" i="1">
                <a:latin typeface="Times New Roman" panose="02020603050405020304" pitchFamily="18" charset="0"/>
                <a:cs typeface="Times New Roman" panose="02020603050405020304" pitchFamily="18" charset="0"/>
              </a:rPr>
              <a:t>2018 IEEE International Conference on Acoustics, Speech and Signal Processing (ICASSP)</a:t>
            </a:r>
            <a:r>
              <a:rPr lang="en-US" sz="1400">
                <a:latin typeface="Times New Roman" panose="02020603050405020304" pitchFamily="18" charset="0"/>
                <a:cs typeface="Times New Roman" panose="02020603050405020304" pitchFamily="18" charset="0"/>
              </a:rPr>
              <a:t>, 2018, pp. 2546-2550, doi: 10.1109/ICASSP.2018.8462029.</a:t>
            </a:r>
            <a:endParaRPr lang="en-US" sz="1400">
              <a:latin typeface="Times New Roman" panose="02020603050405020304" pitchFamily="18" charset="0"/>
              <a:cs typeface="Times New Roman" panose="02020603050405020304" pitchFamily="18" charset="0"/>
            </a:endParaRPr>
          </a:p>
          <a:p>
            <a:pPr marL="342900" indent="-342900">
              <a:lnSpc>
                <a:spcPct val="110000"/>
              </a:lnSpc>
              <a:buAutoNum type="arabicPeriod" startAt="31"/>
            </a:pPr>
            <a:endParaRPr lang="en-US" sz="1400">
              <a:latin typeface="Times New Roman" panose="02020603050405020304" pitchFamily="18" charset="0"/>
              <a:cs typeface="Times New Roman" panose="02020603050405020304" pitchFamily="18" charset="0"/>
            </a:endParaRPr>
          </a:p>
          <a:p>
            <a:pPr marL="342900" indent="-342900">
              <a:lnSpc>
                <a:spcPct val="110000"/>
              </a:lnSpc>
              <a:buAutoNum type="arabicPeriod" startAt="31"/>
            </a:pPr>
            <a:endParaRPr lang="en-US" sz="1400">
              <a:latin typeface="Times New Roman" panose="02020603050405020304" pitchFamily="18" charset="0"/>
              <a:cs typeface="Times New Roman" panose="02020603050405020304" pitchFamily="18" charset="0"/>
            </a:endParaRPr>
          </a:p>
          <a:p>
            <a:pPr marL="342900" indent="-342900">
              <a:buAutoNum type="arabicPeriod" startAt="31"/>
            </a:pPr>
            <a:endParaRPr lang="en-US" sz="1400">
              <a:latin typeface="Times New Roman" panose="02020603050405020304" pitchFamily="18" charset="0"/>
              <a:cs typeface="Times New Roman" panose="02020603050405020304" pitchFamily="18" charset="0"/>
              <a:sym typeface="+mn-ea"/>
            </a:endParaRPr>
          </a:p>
          <a:p>
            <a:pPr marL="342900" indent="-342900">
              <a:buAutoNum type="arabicPeriod" startAt="31"/>
            </a:pPr>
            <a:endParaRPr lang="en-US" sz="1400">
              <a:latin typeface="Times New Roman" panose="02020603050405020304" pitchFamily="18" charset="0"/>
              <a:cs typeface="Times New Roman" panose="02020603050405020304" pitchFamily="18" charset="0"/>
            </a:endParaRPr>
          </a:p>
          <a:p>
            <a:pPr marL="342900" indent="-342900">
              <a:buAutoNum type="arabicPeriod" startAt="31"/>
            </a:pP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EEG</a:t>
            </a:r>
            <a:endParaRPr lang="en-US" dirty="0"/>
          </a:p>
        </p:txBody>
      </p:sp>
      <p:sp>
        <p:nvSpPr>
          <p:cNvPr id="3" name="Content Placeholder 2"/>
          <p:cNvSpPr>
            <a:spLocks noGrp="1"/>
          </p:cNvSpPr>
          <p:nvPr>
            <p:ph idx="1"/>
          </p:nvPr>
        </p:nvSpPr>
        <p:spPr/>
        <p:txBody>
          <a:bodyPr>
            <a:normAutofit/>
          </a:bodyPr>
          <a:lstStyle/>
          <a:p>
            <a:r>
              <a:rPr lang="en-IN" sz="1400" dirty="0" smtClean="0">
                <a:latin typeface="Times New Roman" panose="02020603050405020304" pitchFamily="18" charset="0"/>
                <a:cs typeface="Times New Roman" panose="02020603050405020304" pitchFamily="18" charset="0"/>
              </a:rPr>
              <a:t>Used to measure the electrical activity</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of the brain .</a:t>
            </a:r>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It helps to identifying the type of epilepsy  ,what may be triggering the seizures and how to treat it.</a:t>
            </a:r>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 It detects the activity of large groups of neurons that are active at the same time.</a:t>
            </a:r>
            <a:endParaRPr lang="en-IN"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cstate="print"/>
          <a:srcRect/>
          <a:stretch>
            <a:fillRect/>
          </a:stretch>
        </p:blipFill>
        <p:spPr bwMode="auto">
          <a:xfrm>
            <a:off x="1952596" y="3071810"/>
            <a:ext cx="3286148" cy="2742490"/>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5738810" y="3429634"/>
            <a:ext cx="4286280" cy="22401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635" y="502285"/>
            <a:ext cx="10427970" cy="5898515"/>
          </a:xfrm>
        </p:spPr>
        <p:txBody>
          <a:bodyPr>
            <a:normAutofit/>
          </a:bodyPr>
          <a:lstStyle/>
          <a:p>
            <a:pPr>
              <a:buNone/>
            </a:pPr>
            <a:r>
              <a:rPr lang="en-IN" sz="1800" dirty="0" smtClean="0">
                <a:latin typeface="Times New Roman" panose="02020603050405020304" pitchFamily="18" charset="0"/>
                <a:cs typeface="Times New Roman" panose="02020603050405020304" pitchFamily="18" charset="0"/>
              </a:rPr>
              <a:t>Phases of an EPILEPTIC Seizures: </a:t>
            </a:r>
            <a:endParaRPr lang="en-IN" sz="1800"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Pre-</a:t>
            </a:r>
            <a:r>
              <a:rPr lang="en-IN" sz="1400" dirty="0" err="1" smtClean="0">
                <a:latin typeface="Times New Roman" panose="02020603050405020304" pitchFamily="18" charset="0"/>
                <a:cs typeface="Times New Roman" panose="02020603050405020304" pitchFamily="18" charset="0"/>
              </a:rPr>
              <a:t>ictal</a:t>
            </a:r>
            <a:r>
              <a:rPr lang="en-IN" sz="1400" dirty="0" smtClean="0">
                <a:latin typeface="Times New Roman" panose="02020603050405020304" pitchFamily="18" charset="0"/>
                <a:cs typeface="Times New Roman" panose="02020603050405020304" pitchFamily="18" charset="0"/>
              </a:rPr>
              <a:t> state:</a:t>
            </a:r>
            <a:endParaRPr lang="en-IN" sz="1400" dirty="0" smtClean="0">
              <a:latin typeface="Times New Roman" panose="02020603050405020304" pitchFamily="18" charset="0"/>
              <a:cs typeface="Times New Roman" panose="02020603050405020304" pitchFamily="18" charset="0"/>
            </a:endParaRPr>
          </a:p>
          <a:p>
            <a:pPr>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An hour duration before each seizure.</a:t>
            </a:r>
            <a:endParaRPr lang="en-IN" sz="1400" dirty="0" smtClean="0">
              <a:latin typeface="Times New Roman" panose="02020603050405020304" pitchFamily="18" charset="0"/>
              <a:cs typeface="Times New Roman" panose="02020603050405020304" pitchFamily="18" charset="0"/>
            </a:endParaRPr>
          </a:p>
          <a:p>
            <a:r>
              <a:rPr lang="en-IN" sz="1400" dirty="0" err="1" smtClean="0">
                <a:latin typeface="Times New Roman" panose="02020603050405020304" pitchFamily="18" charset="0"/>
                <a:cs typeface="Times New Roman" panose="02020603050405020304" pitchFamily="18" charset="0"/>
              </a:rPr>
              <a:t>Ictal</a:t>
            </a:r>
            <a:r>
              <a:rPr lang="en-IN" sz="1400" dirty="0" smtClean="0">
                <a:latin typeface="Times New Roman" panose="02020603050405020304" pitchFamily="18" charset="0"/>
                <a:cs typeface="Times New Roman" panose="02020603050405020304" pitchFamily="18" charset="0"/>
              </a:rPr>
              <a:t> state:</a:t>
            </a:r>
            <a:endParaRPr lang="en-IN" sz="1400" dirty="0" smtClean="0">
              <a:latin typeface="Times New Roman" panose="02020603050405020304" pitchFamily="18" charset="0"/>
              <a:cs typeface="Times New Roman" panose="02020603050405020304" pitchFamily="18" charset="0"/>
            </a:endParaRPr>
          </a:p>
          <a:p>
            <a:pPr>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During a seizure.</a:t>
            </a:r>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Inter-</a:t>
            </a:r>
            <a:r>
              <a:rPr lang="en-IN" sz="1400" dirty="0" err="1" smtClean="0">
                <a:latin typeface="Times New Roman" panose="02020603050405020304" pitchFamily="18" charset="0"/>
                <a:cs typeface="Times New Roman" panose="02020603050405020304" pitchFamily="18" charset="0"/>
              </a:rPr>
              <a:t>ictal</a:t>
            </a:r>
            <a:r>
              <a:rPr lang="en-IN" sz="1400" dirty="0" smtClean="0">
                <a:latin typeface="Times New Roman" panose="02020603050405020304" pitchFamily="18" charset="0"/>
                <a:cs typeface="Times New Roman" panose="02020603050405020304" pitchFamily="18" charset="0"/>
              </a:rPr>
              <a:t> state:</a:t>
            </a:r>
            <a:endParaRPr lang="en-IN" sz="1400" dirty="0" smtClean="0">
              <a:latin typeface="Times New Roman" panose="02020603050405020304" pitchFamily="18" charset="0"/>
              <a:cs typeface="Times New Roman" panose="02020603050405020304" pitchFamily="18" charset="0"/>
            </a:endParaRPr>
          </a:p>
          <a:p>
            <a:pPr>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Between two successive seizures.</a:t>
            </a:r>
            <a:endParaRPr lang="en-IN" sz="1400" dirty="0" smtClean="0">
              <a:latin typeface="Times New Roman" panose="02020603050405020304" pitchFamily="18" charset="0"/>
              <a:cs typeface="Times New Roman" panose="02020603050405020304" pitchFamily="18" charset="0"/>
            </a:endParaRPr>
          </a:p>
          <a:p>
            <a:pPr>
              <a:buNone/>
            </a:pPr>
            <a:endParaRPr lang="en-IN" sz="1400" dirty="0">
              <a:latin typeface="Times New Roman" panose="02020603050405020304" pitchFamily="18" charset="0"/>
              <a:cs typeface="Times New Roman" panose="02020603050405020304" pitchFamily="18" charset="0"/>
            </a:endParaRPr>
          </a:p>
          <a:p>
            <a:pPr>
              <a:buNone/>
            </a:pPr>
            <a:endParaRPr lang="en-IN" sz="1400" dirty="0" smtClean="0">
              <a:latin typeface="Times New Roman" panose="02020603050405020304" pitchFamily="18" charset="0"/>
              <a:cs typeface="Times New Roman" panose="02020603050405020304" pitchFamily="18" charset="0"/>
            </a:endParaRPr>
          </a:p>
          <a:p>
            <a:pPr>
              <a:buNone/>
            </a:pPr>
            <a:r>
              <a:rPr lang="en-IN" sz="1400" dirty="0" smtClean="0">
                <a:latin typeface="Times New Roman" panose="02020603050405020304" pitchFamily="18" charset="0"/>
                <a:cs typeface="Times New Roman" panose="02020603050405020304" pitchFamily="18" charset="0"/>
              </a:rPr>
              <a:t>During seizure, the EEG can show sinusoidal activity pattern. i.e.; rhythmic pattern.</a:t>
            </a:r>
            <a:endParaRPr lang="en-IN" sz="1400" dirty="0" smtClean="0">
              <a:latin typeface="Times New Roman" panose="02020603050405020304" pitchFamily="18" charset="0"/>
              <a:cs typeface="Times New Roman" panose="02020603050405020304" pitchFamily="18" charset="0"/>
            </a:endParaRPr>
          </a:p>
          <a:p>
            <a:pPr>
              <a:buNone/>
            </a:pPr>
            <a:r>
              <a:rPr lang="en-IN" sz="1400" dirty="0" smtClean="0">
                <a:latin typeface="Times New Roman" panose="02020603050405020304" pitchFamily="18" charset="0"/>
                <a:cs typeface="Times New Roman" panose="02020603050405020304" pitchFamily="18" charset="0"/>
              </a:rPr>
              <a:t>Normally evolution in frequency and amplitude of rhythmic patterns are </a:t>
            </a:r>
            <a:r>
              <a:rPr lang="en-IN" sz="1400" dirty="0">
                <a:latin typeface="Times New Roman" panose="02020603050405020304" pitchFamily="18" charset="0"/>
                <a:cs typeface="Times New Roman" panose="02020603050405020304" pitchFamily="18" charset="0"/>
              </a:rPr>
              <a:t>o</a:t>
            </a:r>
            <a:r>
              <a:rPr lang="en-IN" sz="1400" dirty="0" smtClean="0">
                <a:latin typeface="Times New Roman" panose="02020603050405020304" pitchFamily="18" charset="0"/>
                <a:cs typeface="Times New Roman" panose="02020603050405020304" pitchFamily="18" charset="0"/>
              </a:rPr>
              <a:t>bserved during seizures.</a:t>
            </a:r>
            <a:endParaRPr lang="en-IN"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455" y="382905"/>
            <a:ext cx="10515600" cy="1325563"/>
          </a:xfrm>
        </p:spPr>
        <p:txBody>
          <a:bodyPr>
            <a:noAutofit/>
          </a:bodyPr>
          <a:lstStyle/>
          <a:p>
            <a:r>
              <a:rPr lang="en-US" sz="3600" dirty="0">
                <a:latin typeface="Times New Roman" panose="02020603050405020304" pitchFamily="18" charset="0"/>
                <a:cs typeface="Times New Roman" panose="02020603050405020304" pitchFamily="18" charset="0"/>
              </a:rPr>
              <a:t>Machine Learning Algorithms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3427" y="1475725"/>
            <a:ext cx="8229600" cy="4525963"/>
          </a:xfrm>
        </p:spPr>
        <p:txBody>
          <a:bodyPr>
            <a:normAutofit/>
          </a:bodyPr>
          <a:lstStyle/>
          <a:p>
            <a:r>
              <a:rPr lang="en-US" sz="1800" dirty="0"/>
              <a:t>Linear Regression</a:t>
            </a:r>
            <a:endParaRPr lang="en-US" sz="1800" dirty="0"/>
          </a:p>
          <a:p>
            <a:r>
              <a:rPr lang="en-US" sz="1800" dirty="0"/>
              <a:t>Logistic Regression</a:t>
            </a:r>
            <a:endParaRPr lang="en-US" sz="1800" dirty="0"/>
          </a:p>
          <a:p>
            <a:r>
              <a:rPr lang="en-US" sz="1800" dirty="0"/>
              <a:t>Decision Tree</a:t>
            </a:r>
            <a:endParaRPr lang="en-US" sz="1800" dirty="0"/>
          </a:p>
          <a:p>
            <a:r>
              <a:rPr lang="en-US" sz="1800" dirty="0"/>
              <a:t>SVM (Support Vector Machine) Algorithm</a:t>
            </a:r>
            <a:endParaRPr lang="en-US" sz="1800" dirty="0"/>
          </a:p>
          <a:p>
            <a:r>
              <a:rPr lang="en-US" sz="1800" dirty="0"/>
              <a:t>Naive </a:t>
            </a:r>
            <a:r>
              <a:rPr lang="en-US" sz="1800" dirty="0" err="1"/>
              <a:t>Bayes</a:t>
            </a:r>
            <a:r>
              <a:rPr lang="en-US" sz="1800" dirty="0"/>
              <a:t> Algorithm</a:t>
            </a:r>
            <a:endParaRPr lang="en-US" sz="1800" dirty="0"/>
          </a:p>
          <a:p>
            <a:r>
              <a:rPr lang="en-US" sz="1800" dirty="0"/>
              <a:t>KNN (K- Nearest Neighbors) Algorithm</a:t>
            </a:r>
            <a:endParaRPr lang="en-US" sz="1800" dirty="0"/>
          </a:p>
          <a:p>
            <a:r>
              <a:rPr lang="en-US" sz="1800" dirty="0"/>
              <a:t>K-Means</a:t>
            </a:r>
            <a:endParaRPr lang="en-US" sz="1800" dirty="0"/>
          </a:p>
          <a:p>
            <a:r>
              <a:rPr lang="en-US" sz="1800" dirty="0"/>
              <a:t>Random Forest Algorithm</a:t>
            </a:r>
            <a:endParaRPr lang="en-US" sz="1800" dirty="0"/>
          </a:p>
          <a:p>
            <a:r>
              <a:rPr lang="en-US" sz="1800" dirty="0"/>
              <a:t>Dimensionality Reduction Algorithms</a:t>
            </a:r>
            <a:endParaRPr lang="en-US" sz="1800" dirty="0"/>
          </a:p>
          <a:p>
            <a:r>
              <a:rPr lang="en-US" sz="1800" dirty="0"/>
              <a:t>Gradient Boosting Algorithm</a:t>
            </a:r>
            <a:endParaRPr lang="en-US" sz="1800" dirty="0"/>
          </a:p>
          <a:p>
            <a:pPr>
              <a:buNone/>
            </a:pPr>
            <a:endParaRPr lang="en-IN" sz="1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anose="02020603050405020304" pitchFamily="18" charset="0"/>
                <a:cs typeface="Times New Roman" panose="02020603050405020304" pitchFamily="18" charset="0"/>
              </a:rPr>
              <a:t>Convolution Neural Network</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4405" y="1494790"/>
            <a:ext cx="8851265" cy="5105400"/>
          </a:xfrm>
        </p:spPr>
        <p:txBody>
          <a:bodyPr>
            <a:normAutofit/>
          </a:bodyPr>
          <a:lstStyle/>
          <a:p>
            <a:r>
              <a:rPr lang="en-IN" sz="1400" dirty="0" smtClean="0">
                <a:latin typeface="Times New Roman" panose="02020603050405020304" pitchFamily="18" charset="0"/>
                <a:cs typeface="Times New Roman" panose="02020603050405020304" pitchFamily="18" charset="0"/>
              </a:rPr>
              <a:t>It is used because it can detect patterns and widely used for image processing.</a:t>
            </a:r>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Convolution Layer: It contains filters which is basically a matrix with random values ,which is used to extract features from the images.</a:t>
            </a:r>
            <a:endParaRPr lang="en-IN" sz="1400" dirty="0" smtClean="0">
              <a:latin typeface="Times New Roman" panose="02020603050405020304" pitchFamily="18" charset="0"/>
              <a:cs typeface="Times New Roman" panose="02020603050405020304" pitchFamily="18" charset="0"/>
            </a:endParaRPr>
          </a:p>
          <a:p>
            <a:r>
              <a:rPr lang="en-IN" sz="1400" dirty="0" err="1" smtClean="0">
                <a:latin typeface="Times New Roman" panose="02020603050405020304" pitchFamily="18" charset="0"/>
                <a:cs typeface="Times New Roman" panose="02020603050405020304" pitchFamily="18" charset="0"/>
              </a:rPr>
              <a:t>ReLU</a:t>
            </a:r>
            <a:r>
              <a:rPr lang="en-IN" sz="1400" dirty="0" smtClean="0">
                <a:latin typeface="Times New Roman" panose="02020603050405020304" pitchFamily="18" charset="0"/>
                <a:cs typeface="Times New Roman" panose="02020603050405020304" pitchFamily="18" charset="0"/>
              </a:rPr>
              <a:t> Layer: It is a non-linear layer. </a:t>
            </a:r>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Padding: We add padding at the corner of the image to solve the border problem and preserve the same information.</a:t>
            </a:r>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Pooling: Down sample the detection of features in feature maps.</a:t>
            </a:r>
            <a:endParaRPr lang="en-IN" sz="1400" dirty="0" smtClean="0">
              <a:latin typeface="Times New Roman" panose="02020603050405020304" pitchFamily="18" charset="0"/>
              <a:cs typeface="Times New Roman" panose="02020603050405020304" pitchFamily="18" charset="0"/>
            </a:endParaRPr>
          </a:p>
          <a:p>
            <a:endParaRPr lang="en-IN" sz="1400" dirty="0" smtClean="0">
              <a:latin typeface="Times New Roman" panose="02020603050405020304" pitchFamily="18" charset="0"/>
              <a:cs typeface="Times New Roman" panose="02020603050405020304" pitchFamily="18" charset="0"/>
            </a:endParaRPr>
          </a:p>
          <a:p>
            <a:endParaRPr lang="en-IN"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cstate="print"/>
          <a:srcRect/>
          <a:stretch>
            <a:fillRect/>
          </a:stretch>
        </p:blipFill>
        <p:spPr bwMode="auto">
          <a:xfrm>
            <a:off x="2282164" y="3433444"/>
            <a:ext cx="7454371" cy="316705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2420" y="186055"/>
            <a:ext cx="11618595" cy="6421755"/>
          </a:xfrm>
        </p:spPr>
        <p:txBody>
          <a:bodyPr>
            <a:normAutofit fontScale="40000"/>
          </a:bodyPr>
          <a:p>
            <a:pPr marL="0" indent="0">
              <a:buNone/>
            </a:pPr>
            <a:r>
              <a:rPr lang="en-US" sz="4000" b="1" u="sng">
                <a:latin typeface="Times New Roman" panose="02020603050405020304" pitchFamily="18" charset="0"/>
                <a:cs typeface="Times New Roman" panose="02020603050405020304" pitchFamily="18" charset="0"/>
              </a:rPr>
              <a:t>Literature Overview/Abstract:</a:t>
            </a:r>
            <a:endParaRPr lang="en-US" sz="4000" b="1" u="sng">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500">
                <a:latin typeface="Times New Roman" panose="02020603050405020304" pitchFamily="18" charset="0"/>
                <a:cs typeface="Times New Roman" panose="02020603050405020304" pitchFamily="18" charset="0"/>
              </a:rPr>
              <a:t>In this paper,have used the frequency domain features to extract information from EEG signals. They have used non-linear techinques and deep machine learning techniques based on multilayer perceptrons to improve he accuracy of seizure detection.[1]</a:t>
            </a:r>
            <a:endParaRPr lang="en-US" sz="3500">
              <a:latin typeface="Times New Roman" panose="02020603050405020304" pitchFamily="18" charset="0"/>
              <a:cs typeface="Times New Roman" panose="02020603050405020304" pitchFamily="18" charset="0"/>
            </a:endParaRPr>
          </a:p>
          <a:p>
            <a:pPr marL="342900" indent="-342900">
              <a:buAutoNum type="arabicPeriod"/>
            </a:pPr>
            <a:r>
              <a:rPr lang="en-US" sz="3500">
                <a:latin typeface="Times New Roman" panose="02020603050405020304" pitchFamily="18" charset="0"/>
                <a:cs typeface="Times New Roman" panose="02020603050405020304" pitchFamily="18" charset="0"/>
              </a:rPr>
              <a:t>They have used two approches ,XGBoost is used for the Machine learning approach and ANN is used for Deep learning approach. Also,10-fold cross validation is used for the validation purpose.[2]</a:t>
            </a:r>
            <a:endParaRPr lang="en-US" sz="3500">
              <a:latin typeface="Times New Roman" panose="02020603050405020304" pitchFamily="18" charset="0"/>
              <a:cs typeface="Times New Roman" panose="02020603050405020304" pitchFamily="18" charset="0"/>
            </a:endParaRPr>
          </a:p>
          <a:p>
            <a:pPr marL="342900" indent="-342900">
              <a:buAutoNum type="arabicPeriod"/>
            </a:pPr>
            <a:r>
              <a:rPr lang="en-US" sz="3500">
                <a:latin typeface="Times New Roman" panose="02020603050405020304" pitchFamily="18" charset="0"/>
                <a:cs typeface="Times New Roman" panose="02020603050405020304" pitchFamily="18" charset="0"/>
              </a:rPr>
              <a:t>The main aim is to extend the conventional approach of epileptic seizure detection utilizing raw power spectra of EEG signals and use of Convolutional neural networks (CNN). It utilizes wavelet transform to compute the frequency characteristics of multi-channel EEG signals.[3]</a:t>
            </a:r>
            <a:endParaRPr lang="en-US" sz="3500">
              <a:latin typeface="Times New Roman" panose="02020603050405020304" pitchFamily="18" charset="0"/>
              <a:cs typeface="Times New Roman" panose="02020603050405020304" pitchFamily="18" charset="0"/>
            </a:endParaRPr>
          </a:p>
          <a:p>
            <a:pPr marL="342900" indent="-342900">
              <a:buAutoNum type="arabicPeriod"/>
            </a:pPr>
            <a:r>
              <a:rPr lang="en-US" sz="3500">
                <a:latin typeface="Times New Roman" panose="02020603050405020304" pitchFamily="18" charset="0"/>
                <a:cs typeface="Times New Roman" panose="02020603050405020304" pitchFamily="18" charset="0"/>
              </a:rPr>
              <a:t>This paper provides an up-to-date review of the recent epileptic seizures approaches. It is focused mainly on feature extraction methods and classification algorithms.The algorithms discussed are Naïve Bayes, Support Vector Machine (SVM), and Linear Discriminant Analysis (LDA); and also LSTM, CNN .[4]</a:t>
            </a:r>
            <a:endParaRPr lang="en-US" sz="3500">
              <a:latin typeface="Times New Roman" panose="02020603050405020304" pitchFamily="18" charset="0"/>
              <a:cs typeface="Times New Roman" panose="02020603050405020304" pitchFamily="18" charset="0"/>
            </a:endParaRPr>
          </a:p>
          <a:p>
            <a:pPr marL="342900" indent="-342900">
              <a:buAutoNum type="arabicPeriod"/>
            </a:pPr>
            <a:r>
              <a:rPr lang="en-US" sz="3500">
                <a:latin typeface="Times New Roman" panose="02020603050405020304" pitchFamily="18" charset="0"/>
                <a:cs typeface="Times New Roman" panose="02020603050405020304" pitchFamily="18" charset="0"/>
              </a:rPr>
              <a:t>In this Paper ,they have combined deep learning framework to jointly extract multi-view features from both unsupervised multi-channel EEG reconstruction and supervised seizure detection. They have constructed a new autoencoder-based multi-view learning model by incorporating both inter and intra correlations of EEG channels to maximize the power of multi-channel information. They have develop a channel-aware seizure detection module that guides the model to focus on important and relevant EEG channels via a channel-wise competition mechanism.[5]</a:t>
            </a:r>
            <a:endParaRPr lang="en-US" sz="3500">
              <a:latin typeface="Times New Roman" panose="02020603050405020304" pitchFamily="18" charset="0"/>
              <a:cs typeface="Times New Roman" panose="02020603050405020304" pitchFamily="18" charset="0"/>
            </a:endParaRPr>
          </a:p>
          <a:p>
            <a:pPr marL="342900" indent="-342900">
              <a:buAutoNum type="arabicPeriod"/>
            </a:pPr>
            <a:r>
              <a:rPr lang="en-US" sz="3500">
                <a:latin typeface="Times New Roman" panose="02020603050405020304" pitchFamily="18" charset="0"/>
                <a:cs typeface="Times New Roman" panose="02020603050405020304" pitchFamily="18" charset="0"/>
              </a:rPr>
              <a:t>CNN-BiRNN mainly consists of three parts: the multi-scale convolution model(to extract multi-scale features), the attention model(exploits the differences among channels for seizure detection), and the multi-stream bidirectional recurrent(the robust temporal features are obtained) model.Moreover a channel dropout method is proposed, for the model training stage, to obtain inconspicuous characteristics from all the channels of a certain EEG signal.[6]</a:t>
            </a:r>
            <a:endParaRPr lang="en-US" sz="3500">
              <a:latin typeface="Times New Roman" panose="02020603050405020304" pitchFamily="18" charset="0"/>
              <a:cs typeface="Times New Roman" panose="02020603050405020304" pitchFamily="18" charset="0"/>
            </a:endParaRPr>
          </a:p>
          <a:p>
            <a:pPr marL="342900" indent="-342900">
              <a:buAutoNum type="arabicPeriod"/>
            </a:pPr>
            <a:r>
              <a:rPr lang="en-US" sz="3500">
                <a:latin typeface="Times New Roman" panose="02020603050405020304" pitchFamily="18" charset="0"/>
                <a:cs typeface="Times New Roman" panose="02020603050405020304" pitchFamily="18" charset="0"/>
              </a:rPr>
              <a:t>Have proposed an automated system to classify the EEG data into ictal, non-ictal, and pre-ictal classes using ResNET-50, a subclass of convolutional neural networks, by converting 1D EEG data into 2D EEG images.[7]</a:t>
            </a:r>
            <a:endParaRPr lang="en-US" sz="3500">
              <a:latin typeface="Times New Roman" panose="02020603050405020304" pitchFamily="18" charset="0"/>
              <a:cs typeface="Times New Roman" panose="02020603050405020304" pitchFamily="18" charset="0"/>
            </a:endParaRPr>
          </a:p>
          <a:p>
            <a:pPr marL="342900" indent="-342900">
              <a:buAutoNum type="arabicPeriod"/>
            </a:pPr>
            <a:r>
              <a:rPr lang="en-US" sz="3500">
                <a:latin typeface="Times New Roman" panose="02020603050405020304" pitchFamily="18" charset="0"/>
                <a:cs typeface="Times New Roman" panose="02020603050405020304" pitchFamily="18" charset="0"/>
              </a:rPr>
              <a:t>A novel convolutional neural network is proposed to analyze time, frequency, and channel information of EEG signals. . The model uses three-dimensional (3D) kernels to facilitate the feature extraction which helps to have more flexible receptive fields. [8]</a:t>
            </a:r>
            <a:endParaRPr lang="en-US" sz="3500">
              <a:latin typeface="Times New Roman" panose="02020603050405020304" pitchFamily="18" charset="0"/>
              <a:cs typeface="Times New Roman" panose="02020603050405020304" pitchFamily="18" charset="0"/>
            </a:endParaRPr>
          </a:p>
          <a:p>
            <a:pPr marL="342900" indent="-342900">
              <a:buAutoNum type="arabicPeriod"/>
            </a:pPr>
            <a:r>
              <a:rPr lang="en-US" sz="3500">
                <a:latin typeface="Times New Roman" panose="02020603050405020304" pitchFamily="18" charset="0"/>
                <a:cs typeface="Times New Roman" panose="02020603050405020304" pitchFamily="18" charset="0"/>
              </a:rPr>
              <a:t>Proposed model is a Multi-scale 3D-CNN along with bidirectional Gated Recurrent Unit (GRU) with Deep Neural Network (DNN) model for non-patient-specific detection using multi-channel scalp EEG signals.. The EEG signals are transformed to frequency domain using Short Time Fourier Transform (STFT) to extract spectral features.[9]</a:t>
            </a:r>
            <a:endParaRPr lang="en-US" sz="3500">
              <a:latin typeface="Times New Roman" panose="02020603050405020304" pitchFamily="18" charset="0"/>
              <a:cs typeface="Times New Roman" panose="02020603050405020304" pitchFamily="18" charset="0"/>
            </a:endParaRPr>
          </a:p>
          <a:p>
            <a:pPr marL="342900" indent="-342900">
              <a:buAutoNum type="arabicPeriod"/>
            </a:pPr>
            <a:r>
              <a:rPr lang="en-US" sz="3500">
                <a:latin typeface="Times New Roman" panose="02020603050405020304" pitchFamily="18" charset="0"/>
                <a:cs typeface="Times New Roman" panose="02020603050405020304" pitchFamily="18" charset="0"/>
              </a:rPr>
              <a:t>In this paper ,they have investigated on deep network architectures i.e. stacked autoencoders and convolutional networks, for unsupervised EEG feature extraction.The proposed EEG features are used to solve the prediction of epileptic seizures via Support Vector Machines.[10]</a:t>
            </a:r>
            <a:endParaRPr lang="en-US" sz="35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99415" y="325755"/>
            <a:ext cx="11394440" cy="6273165"/>
          </a:xfrm>
        </p:spPr>
        <p:txBody>
          <a:bodyPr>
            <a:normAutofit fontScale="50000"/>
          </a:bodyPr>
          <a:p>
            <a:pPr marL="342900" indent="-342900">
              <a:buFont typeface="+mj-lt"/>
              <a:buAutoNum type="arabicPeriod" startAt="11"/>
            </a:pPr>
            <a:r>
              <a:rPr lang="en-US">
                <a:latin typeface="Times New Roman" panose="02020603050405020304" pitchFamily="18" charset="0"/>
                <a:cs typeface="Times New Roman" panose="02020603050405020304" pitchFamily="18" charset="0"/>
              </a:rPr>
              <a:t>A hybrid model ,convolutional neural network (CNN) is used for automatic feature extraction of EEG signals and support vector machines (SVM) is used for epileptic seizure classification.[11]</a:t>
            </a:r>
            <a:endParaRPr lang="en-US">
              <a:latin typeface="Times New Roman" panose="02020603050405020304" pitchFamily="18" charset="0"/>
              <a:cs typeface="Times New Roman" panose="02020603050405020304" pitchFamily="18" charset="0"/>
            </a:endParaRPr>
          </a:p>
          <a:p>
            <a:pPr marL="342900" indent="-342900">
              <a:buFont typeface="+mj-lt"/>
              <a:buAutoNum type="arabicPeriod" startAt="11"/>
            </a:pPr>
            <a:r>
              <a:rPr lang="en-US">
                <a:latin typeface="Times New Roman" panose="02020603050405020304" pitchFamily="18" charset="0"/>
                <a:cs typeface="Times New Roman" panose="02020603050405020304" pitchFamily="18" charset="0"/>
              </a:rPr>
              <a:t>They have proposed an end-to-end deep learning solution using a convolutional neural network (CNN) in this paper.In CNN, one and two dimensional kernels are adopted in the early- and late-stage convolution and max-pooling layers,respectively. [12]</a:t>
            </a:r>
            <a:endParaRPr lang="en-US">
              <a:latin typeface="Times New Roman" panose="02020603050405020304" pitchFamily="18" charset="0"/>
              <a:cs typeface="Times New Roman" panose="02020603050405020304" pitchFamily="18" charset="0"/>
            </a:endParaRPr>
          </a:p>
          <a:p>
            <a:pPr marL="342900" indent="-342900">
              <a:buFont typeface="+mj-lt"/>
              <a:buAutoNum type="arabicPeriod" startAt="11"/>
            </a:pPr>
            <a:r>
              <a:rPr lang="en-US">
                <a:latin typeface="Times New Roman" panose="02020603050405020304" pitchFamily="18" charset="0"/>
                <a:cs typeface="Times New Roman" panose="02020603050405020304" pitchFamily="18" charset="0"/>
              </a:rPr>
              <a:t>In this paper, nine machine learning algorithms(Gaussian Naïve Bias (GNB), K-Nearest Neighbor (KNN), Decision Tree (DT), Random Forest (RF), AdaBoost (AdaB), Support Vector Machine (SVM), Gradient Boosting (GB), Multilayer Perceptron (MLP) and XGBoost (XGB)) have  been noted and detailed comparative analysis has been exhibited for both hyperparameter tuning and without hyperparameter tuning.Random search cross validation has been used for tuning the hyperparameters.[13]</a:t>
            </a:r>
            <a:endParaRPr lang="en-US">
              <a:latin typeface="Times New Roman" panose="02020603050405020304" pitchFamily="18" charset="0"/>
              <a:cs typeface="Times New Roman" panose="02020603050405020304" pitchFamily="18" charset="0"/>
            </a:endParaRPr>
          </a:p>
          <a:p>
            <a:pPr marL="342900" indent="-342900">
              <a:buFont typeface="+mj-lt"/>
              <a:buAutoNum type="arabicPeriod" startAt="11"/>
            </a:pPr>
            <a:r>
              <a:rPr lang="en-US">
                <a:latin typeface="Times New Roman" panose="02020603050405020304" pitchFamily="18" charset="0"/>
                <a:cs typeface="Times New Roman" panose="02020603050405020304" pitchFamily="18" charset="0"/>
              </a:rPr>
              <a:t>This paper analyzes on the detection of EEG epileptic seizures using Autoencoders, CNN, and a multi class Stacked Autoencoder-CN model.[14]</a:t>
            </a:r>
            <a:endParaRPr lang="en-US">
              <a:latin typeface="Times New Roman" panose="02020603050405020304" pitchFamily="18" charset="0"/>
              <a:cs typeface="Times New Roman" panose="02020603050405020304" pitchFamily="18" charset="0"/>
            </a:endParaRPr>
          </a:p>
          <a:p>
            <a:pPr marL="342900" indent="-342900">
              <a:buFont typeface="+mj-lt"/>
              <a:buAutoNum type="arabicPeriod" startAt="11"/>
            </a:pPr>
            <a:r>
              <a:rPr lang="en-US">
                <a:latin typeface="Times New Roman" panose="02020603050405020304" pitchFamily="18" charset="0"/>
                <a:cs typeface="Times New Roman" panose="02020603050405020304" pitchFamily="18" charset="0"/>
              </a:rPr>
              <a:t>In this Paper  ,to detect the epileptic seizures support vector machine model is used . Support Vector Machine (SVM) is a classifier formally defined by a separating hyperplane being based on training data (supervised learning) and the algorithm outputs representing the optimal hyperplane.The adopted approach was to extract features from the data in order to be used to train and test data by using machine learning models in MATLAB.[15]</a:t>
            </a:r>
            <a:endParaRPr lang="en-US">
              <a:latin typeface="Times New Roman" panose="02020603050405020304" pitchFamily="18" charset="0"/>
              <a:cs typeface="Times New Roman" panose="02020603050405020304" pitchFamily="18" charset="0"/>
            </a:endParaRPr>
          </a:p>
          <a:p>
            <a:pPr marL="342900" indent="-342900">
              <a:buFont typeface="+mj-lt"/>
              <a:buAutoNum type="arabicPeriod" startAt="11"/>
            </a:pPr>
            <a:r>
              <a:rPr lang="en-US">
                <a:latin typeface="Times New Roman" panose="02020603050405020304" pitchFamily="18" charset="0"/>
                <a:cs typeface="Times New Roman" panose="02020603050405020304" pitchFamily="18" charset="0"/>
              </a:rPr>
              <a:t>This paper presents the research work provides a comprehensive review for all the state-of-the art ML techniques applied for seizure detection at an early stage by using Electroencephalograph (EEG) signals.[16]</a:t>
            </a:r>
            <a:endParaRPr lang="en-US">
              <a:latin typeface="Times New Roman" panose="02020603050405020304" pitchFamily="18" charset="0"/>
              <a:cs typeface="Times New Roman" panose="02020603050405020304" pitchFamily="18" charset="0"/>
            </a:endParaRPr>
          </a:p>
          <a:p>
            <a:pPr marL="342900" indent="-342900">
              <a:buFont typeface="+mj-lt"/>
              <a:buAutoNum type="arabicPeriod" startAt="11"/>
            </a:pPr>
            <a:r>
              <a:rPr lang="en-US">
                <a:latin typeface="Times New Roman" panose="02020603050405020304" pitchFamily="18" charset="0"/>
                <a:cs typeface="Times New Roman" panose="02020603050405020304" pitchFamily="18" charset="0"/>
              </a:rPr>
              <a:t>The aim is to implement convolutional neural network (CNN) model with residual layers and an EEG-specific convolutional long short-term memory (ConvLSTM) model.[17]</a:t>
            </a:r>
            <a:endParaRPr lang="en-US">
              <a:latin typeface="Times New Roman" panose="02020603050405020304" pitchFamily="18" charset="0"/>
              <a:cs typeface="Times New Roman" panose="02020603050405020304" pitchFamily="18" charset="0"/>
            </a:endParaRPr>
          </a:p>
          <a:p>
            <a:pPr marL="342900" indent="-342900">
              <a:buFont typeface="+mj-lt"/>
              <a:buAutoNum type="arabicPeriod" startAt="11"/>
            </a:pPr>
            <a:r>
              <a:rPr lang="en-US">
                <a:latin typeface="Times New Roman" panose="02020603050405020304" pitchFamily="18" charset="0"/>
                <a:cs typeface="Times New Roman" panose="02020603050405020304" pitchFamily="18" charset="0"/>
              </a:rPr>
              <a:t>In this paper, a patient specific seizure detection system using channel-restricted convolutional neural network(CR-CNN) with deep structure is represented. EEG are auto-memorized based on back-propagation mechanism.[18]</a:t>
            </a:r>
            <a:endParaRPr lang="en-US">
              <a:latin typeface="Times New Roman" panose="02020603050405020304" pitchFamily="18" charset="0"/>
              <a:cs typeface="Times New Roman" panose="02020603050405020304" pitchFamily="18" charset="0"/>
            </a:endParaRPr>
          </a:p>
          <a:p>
            <a:pPr marL="342900" indent="-342900">
              <a:buFont typeface="+mj-lt"/>
              <a:buAutoNum type="arabicPeriod" startAt="11"/>
            </a:pPr>
            <a:r>
              <a:rPr lang="en-US">
                <a:latin typeface="Times New Roman" panose="02020603050405020304" pitchFamily="18" charset="0"/>
                <a:cs typeface="Times New Roman" panose="02020603050405020304" pitchFamily="18" charset="0"/>
              </a:rPr>
              <a:t>This paper presents various neural network architectures to identify if a person has epileptic seizure or not. This is done by extracting different statistical features like mean, median,standard deviation from the collected EEG signals.The three network architectures like Feed Forward network, Elman Network, Cascade Forward Backpropagation Network are used and compared using various performance measures.[19]</a:t>
            </a:r>
            <a:endParaRPr lang="en-US">
              <a:latin typeface="Times New Roman" panose="02020603050405020304" pitchFamily="18" charset="0"/>
              <a:cs typeface="Times New Roman" panose="02020603050405020304" pitchFamily="18" charset="0"/>
            </a:endParaRPr>
          </a:p>
          <a:p>
            <a:pPr marL="342900" indent="-342900">
              <a:buFont typeface="+mj-lt"/>
              <a:buAutoNum type="arabicPeriod" startAt="11"/>
            </a:pPr>
            <a:r>
              <a:rPr lang="en-US">
                <a:latin typeface="Times New Roman" panose="02020603050405020304" pitchFamily="18" charset="0"/>
                <a:cs typeface="Times New Roman" panose="02020603050405020304" pitchFamily="18" charset="0"/>
              </a:rPr>
              <a:t>In this paper ,they have three stages: In first stage, DWT is used for EEG signal decomposition into its corresponding sub bands. In second stage, extraction of the statistical features from each subband and finally classification of the EEG signals into epileptic seizure and normal has been done using SVM.[20]</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6250" y="341630"/>
            <a:ext cx="11351260" cy="6266180"/>
          </a:xfrm>
        </p:spPr>
        <p:txBody>
          <a:bodyPr>
            <a:noAutofit/>
          </a:bodyPr>
          <a:p>
            <a:pPr marL="342900" indent="-342900">
              <a:buFont typeface="+mj-lt"/>
              <a:buAutoNum type="arabicPeriod" startAt="21"/>
            </a:pPr>
            <a:r>
              <a:rPr lang="en-US" sz="1400">
                <a:latin typeface="Times New Roman" panose="02020603050405020304" pitchFamily="18" charset="0"/>
                <a:cs typeface="Times New Roman" panose="02020603050405020304" pitchFamily="18" charset="0"/>
              </a:rPr>
              <a:t>In this paper,the work presents a deep learning based multi-scale frequency band feature fusion method to classify seizure EEG signals. All the input signals are transformed into frequency sub-band domain using wavelet transform. Then three different sub-band combinations are formed and are separately given to the convolutional neural network (CNN) to extract the convoluted features.These obtained individual feature maps are combined to form a multi-scale frequency band feature vector. Finally, the Fuzzy based SVM is trained with the resultant feature vector for seizure classification.[21]</a:t>
            </a:r>
            <a:endParaRPr lang="en-US" sz="1400">
              <a:latin typeface="Times New Roman" panose="02020603050405020304" pitchFamily="18" charset="0"/>
              <a:cs typeface="Times New Roman" panose="02020603050405020304" pitchFamily="18" charset="0"/>
            </a:endParaRPr>
          </a:p>
          <a:p>
            <a:pPr marL="342900" indent="-342900">
              <a:buFont typeface="+mj-lt"/>
              <a:buAutoNum type="arabicPeriod" startAt="21"/>
            </a:pPr>
            <a:r>
              <a:rPr lang="en-US" sz="1400">
                <a:latin typeface="Times New Roman" panose="02020603050405020304" pitchFamily="18" charset="0"/>
                <a:cs typeface="Times New Roman" panose="02020603050405020304" pitchFamily="18" charset="0"/>
              </a:rPr>
              <a:t>A neural network is designed based on a convolutional neural network (CNN) and trained on the electroencephalogram (EEG).</a:t>
            </a:r>
            <a:r>
              <a:rPr lang="en-IN" altLang="en-US" sz="1400">
                <a:latin typeface="Times New Roman" panose="02020603050405020304" pitchFamily="18" charset="0"/>
                <a:cs typeface="Times New Roman" panose="02020603050405020304" pitchFamily="18" charset="0"/>
              </a:rPr>
              <a:t>[22]</a:t>
            </a:r>
            <a:endParaRPr lang="en-US" sz="1400">
              <a:latin typeface="Times New Roman" panose="02020603050405020304" pitchFamily="18" charset="0"/>
              <a:cs typeface="Times New Roman" panose="02020603050405020304" pitchFamily="18" charset="0"/>
            </a:endParaRPr>
          </a:p>
          <a:p>
            <a:pPr marL="342900" indent="-342900">
              <a:buFont typeface="+mj-lt"/>
              <a:buAutoNum type="arabicPeriod" startAt="21"/>
            </a:pPr>
            <a:r>
              <a:rPr lang="en-US" sz="1400">
                <a:latin typeface="Times New Roman" panose="02020603050405020304" pitchFamily="18" charset="0"/>
                <a:cs typeface="Times New Roman" panose="02020603050405020304" pitchFamily="18" charset="0"/>
              </a:rPr>
              <a:t>A study on the classifiers used in machine learning and comparing the accuracy between the classifiers.Support Vector Machine(SVM), Extreme Gradient Boosting(Xgboost), Decision Tree Classifier, Linear Discriminant Analysis(LDA), Perceptron, Naive Bayes Classifier, k-Nearest Neighbor(k-NN), and Logistic Regression are eight of the most widely used machine learning classification algorithms used to classify EEG based mostly Epileptic Seizures.[23]</a:t>
            </a:r>
            <a:endParaRPr lang="en-US" sz="1400">
              <a:latin typeface="Times New Roman" panose="02020603050405020304" pitchFamily="18" charset="0"/>
              <a:cs typeface="Times New Roman" panose="02020603050405020304" pitchFamily="18" charset="0"/>
            </a:endParaRPr>
          </a:p>
          <a:p>
            <a:pPr marL="342900" indent="-342900">
              <a:buFont typeface="+mj-lt"/>
              <a:buAutoNum type="arabicPeriod" startAt="21"/>
            </a:pPr>
            <a:r>
              <a:rPr lang="en-US" sz="1400">
                <a:latin typeface="Times New Roman" panose="02020603050405020304" pitchFamily="18" charset="0"/>
                <a:cs typeface="Times New Roman" panose="02020603050405020304" pitchFamily="18" charset="0"/>
              </a:rPr>
              <a:t>In this paper a novel approach named CC-ELM of automatic epileptic EEG signals detection is proposed.The proposed approach adopts biclustering to perform an unsupervised dimension reduction, which is more suitable to the characteristic of EEG signals.[24]</a:t>
            </a:r>
            <a:endParaRPr lang="en-US" sz="1400">
              <a:latin typeface="Times New Roman" panose="02020603050405020304" pitchFamily="18" charset="0"/>
              <a:cs typeface="Times New Roman" panose="02020603050405020304" pitchFamily="18" charset="0"/>
            </a:endParaRPr>
          </a:p>
          <a:p>
            <a:pPr marL="342900" indent="-342900">
              <a:buFont typeface="+mj-lt"/>
              <a:buAutoNum type="arabicPeriod" startAt="21"/>
            </a:pPr>
            <a:r>
              <a:rPr lang="en-US" sz="1400">
                <a:latin typeface="Times New Roman" panose="02020603050405020304" pitchFamily="18" charset="0"/>
                <a:cs typeface="Times New Roman" panose="02020603050405020304" pitchFamily="18" charset="0"/>
              </a:rPr>
              <a:t>In this paper they proposed a novel multi-view learning framework with a unified multi-domain feature learning method for seizure epilepsy detection. The discrete wavelet transform (DWT) method to generalize selected five-channel signals into five sets of sub-band frequency components corresponding to five views, which enhances intra-view coherence and cross-view complementary efficiently. Moreover a unified feature learning method is proposed with common spatial patterns (CSP) for statistical and morphological features and a semi-supervised maximum mean discrepancy autoencoder (semi-MMDAE) for cross-channel time-frequency domain representations extraction.[25]</a:t>
            </a:r>
            <a:endParaRPr lang="en-US" sz="1400">
              <a:latin typeface="Times New Roman" panose="02020603050405020304" pitchFamily="18" charset="0"/>
              <a:cs typeface="Times New Roman" panose="02020603050405020304" pitchFamily="18" charset="0"/>
            </a:endParaRPr>
          </a:p>
          <a:p>
            <a:pPr marL="342900" indent="-342900">
              <a:buFont typeface="+mj-lt"/>
              <a:buAutoNum type="arabicPeriod" startAt="21"/>
            </a:pPr>
            <a:r>
              <a:rPr lang="en-US" sz="1400">
                <a:latin typeface="Times New Roman" panose="02020603050405020304" pitchFamily="18" charset="0"/>
                <a:cs typeface="Times New Roman" panose="02020603050405020304" pitchFamily="18" charset="0"/>
              </a:rPr>
              <a:t>The author proposed a lightweight CNN architecture for seizure classification.[26]</a:t>
            </a:r>
            <a:endParaRPr lang="en-US" sz="1400">
              <a:latin typeface="Times New Roman" panose="02020603050405020304" pitchFamily="18" charset="0"/>
              <a:cs typeface="Times New Roman" panose="02020603050405020304" pitchFamily="18" charset="0"/>
            </a:endParaRPr>
          </a:p>
          <a:p>
            <a:pPr marL="342900" indent="-342900">
              <a:buFont typeface="+mj-lt"/>
              <a:buAutoNum type="arabicPeriod" startAt="21"/>
            </a:pPr>
            <a:r>
              <a:rPr lang="en-US" sz="1400">
                <a:latin typeface="Times New Roman" panose="02020603050405020304" pitchFamily="18" charset="0"/>
                <a:cs typeface="Times New Roman" panose="02020603050405020304" pitchFamily="18" charset="0"/>
              </a:rPr>
              <a:t>Have proposed a computationally efficient algorithm for seizure detection. Instead of using a purely data-driven approach, we develop a hybrid model-based/data-driven method,combining convolutional neural networks with factor graph inference. Proposed method can generalize well in a 6 fold leave-4-patient out evaluation.[27]</a:t>
            </a:r>
            <a:endParaRPr lang="en-US" sz="1400">
              <a:latin typeface="Times New Roman" panose="02020603050405020304" pitchFamily="18" charset="0"/>
              <a:cs typeface="Times New Roman" panose="02020603050405020304" pitchFamily="18" charset="0"/>
            </a:endParaRPr>
          </a:p>
          <a:p>
            <a:pPr marL="342900" indent="-342900">
              <a:buFont typeface="+mj-lt"/>
              <a:buAutoNum type="arabicPeriod" startAt="21"/>
            </a:pPr>
            <a:r>
              <a:rPr lang="en-US" sz="1400">
                <a:latin typeface="Times New Roman" panose="02020603050405020304" pitchFamily="18" charset="0"/>
                <a:cs typeface="Times New Roman" panose="02020603050405020304" pitchFamily="18" charset="0"/>
              </a:rPr>
              <a:t>In this study, we present an XGBoost-based method to detect seizures in EEGs. Sixty-four features were selected as the input to the training set, and Synthetic Minority over-sampling Technique was used to balance the dataset.[28]</a:t>
            </a:r>
            <a:endParaRPr lang="en-US" sz="1400">
              <a:latin typeface="Times New Roman" panose="02020603050405020304" pitchFamily="18" charset="0"/>
              <a:cs typeface="Times New Roman" panose="02020603050405020304" pitchFamily="18" charset="0"/>
            </a:endParaRPr>
          </a:p>
          <a:p>
            <a:pPr marL="342900" indent="-342900">
              <a:buFont typeface="+mj-lt"/>
              <a:buAutoNum type="arabicPeriod" startAt="21"/>
            </a:pPr>
            <a:r>
              <a:rPr lang="en-US" sz="1400">
                <a:latin typeface="Times New Roman" panose="02020603050405020304" pitchFamily="18" charset="0"/>
                <a:cs typeface="Times New Roman" panose="02020603050405020304" pitchFamily="18" charset="0"/>
              </a:rPr>
              <a:t>This paper is based one Deep learning based on 1D convolutional neural networks , as used as models for DL, VGGNET, and ResNet.[29]</a:t>
            </a:r>
            <a:endParaRPr lang="en-US" sz="1400">
              <a:latin typeface="Times New Roman" panose="02020603050405020304" pitchFamily="18" charset="0"/>
              <a:cs typeface="Times New Roman" panose="02020603050405020304" pitchFamily="18" charset="0"/>
            </a:endParaRPr>
          </a:p>
          <a:p>
            <a:pPr marL="342900" indent="-342900">
              <a:buFont typeface="+mj-lt"/>
              <a:buAutoNum type="arabicPeriod" startAt="21"/>
            </a:pPr>
            <a:r>
              <a:rPr lang="en-US" sz="1400">
                <a:latin typeface="Times New Roman" panose="02020603050405020304" pitchFamily="18" charset="0"/>
                <a:cs typeface="Times New Roman" panose="02020603050405020304" pitchFamily="18" charset="0"/>
              </a:rPr>
              <a:t>In this paper, seizure activities of EEG signals have been detected exploiting 1-D convolutional neural network architecture of deep learning algorithm.  It involves the smallest and simplest 1-D convolutional neural network architecture for automated feature selection.[30]</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36942</Words>
  <Application>WPS Presentation</Application>
  <PresentationFormat>Widescreen</PresentationFormat>
  <Paragraphs>680</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SimSun</vt:lpstr>
      <vt:lpstr>Wingdings</vt:lpstr>
      <vt:lpstr>Calibri Light</vt:lpstr>
      <vt:lpstr>Calibri</vt:lpstr>
      <vt:lpstr>Microsoft YaHei</vt:lpstr>
      <vt:lpstr>Arial Unicode MS</vt:lpstr>
      <vt:lpstr>Times New Roman</vt:lpstr>
      <vt:lpstr>Office Theme</vt:lpstr>
      <vt:lpstr>PowerPoint 演示文稿</vt:lpstr>
      <vt:lpstr>Epilepsy</vt:lpstr>
      <vt:lpstr>EEG</vt:lpstr>
      <vt:lpstr>PowerPoint 演示文稿</vt:lpstr>
      <vt:lpstr>Machine Learning Algorithms </vt:lpstr>
      <vt:lpstr>Convolution Neural Network</vt:lpstr>
      <vt:lpstr>PowerPoint 演示文稿</vt:lpstr>
      <vt:lpstr>PowerPoint 演示文稿</vt:lpstr>
      <vt:lpstr>PowerPoint 演示文稿</vt:lpstr>
      <vt:lpstr>PowerPoint 演示文稿</vt:lpstr>
      <vt:lpstr>PowerPoint 演示文稿</vt:lpstr>
      <vt:lpstr>Summary:</vt:lpstr>
      <vt:lpstr>PowerPoint 演示文稿</vt:lpstr>
      <vt:lpstr>Summary:</vt:lpstr>
      <vt:lpstr>PowerPoint 演示文稿</vt:lpstr>
      <vt:lpstr>Summary:</vt:lpstr>
      <vt:lpstr>PowerPoint 演示文稿</vt:lpstr>
      <vt:lpstr>Summary:</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2022 (CS-7000-108)</dc:title>
  <dc:creator>x512</dc:creator>
  <cp:lastModifiedBy>x512</cp:lastModifiedBy>
  <cp:revision>23</cp:revision>
  <dcterms:created xsi:type="dcterms:W3CDTF">2022-06-29T06:50:38Z</dcterms:created>
  <dcterms:modified xsi:type="dcterms:W3CDTF">2022-06-29T15:01:40Z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25406D8605744086808444BC556471A0</vt:lpwstr>
  </property>
  <property fmtid="{D5CDD505-2E9C-101B-9397-08002B2CF9AE}" pid="3" name="KSOProductBuildVer">
    <vt:lpwstr>1033-11.2.0.11156</vt:lpwstr>
  </property>
</Properties>
</file>