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casos de prueba por medio de grabación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084" y="609600"/>
            <a:ext cx="38100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1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más comunes</a:t>
            </a:r>
          </a:p>
        </p:txBody>
      </p:sp>
      <p:grpSp>
        <p:nvGrpSpPr>
          <p:cNvPr id="273" name="Shape 273"/>
          <p:cNvGrpSpPr/>
          <p:nvPr/>
        </p:nvGrpSpPr>
        <p:grpSpPr>
          <a:xfrm>
            <a:off x="677862" y="1340019"/>
            <a:ext cx="9612356" cy="5047283"/>
            <a:chOff x="0" y="616"/>
            <a:chExt cx="9612356" cy="5047283"/>
          </a:xfrm>
        </p:grpSpPr>
        <p:cxnSp>
          <p:nvCxnSpPr>
            <p:cNvPr id="274" name="Shape 274"/>
            <p:cNvCxnSpPr/>
            <p:nvPr/>
          </p:nvCxnSpPr>
          <p:spPr>
            <a:xfrm>
              <a:off x="0" y="616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5" name="Shape 275"/>
            <p:cNvSpPr/>
            <p:nvPr/>
          </p:nvSpPr>
          <p:spPr>
            <a:xfrm>
              <a:off x="0" y="61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0" y="61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open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2066656" y="46455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2066656" y="46455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Navega hacia una página</a:t>
              </a:r>
            </a:p>
          </p:txBody>
        </p:sp>
        <p:cxnSp>
          <p:nvCxnSpPr>
            <p:cNvPr id="279" name="Shape 279"/>
            <p:cNvCxnSpPr/>
            <p:nvPr/>
          </p:nvCxnSpPr>
          <p:spPr>
            <a:xfrm>
              <a:off x="1922471" y="963247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0" y="1010073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0" y="101007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0" y="101007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click/clickAndWait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2066656" y="1055912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2066656" y="1055912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 clic en links o botones, y espera a que se cargue una página</a:t>
              </a:r>
            </a:p>
          </p:txBody>
        </p:sp>
        <p:cxnSp>
          <p:nvCxnSpPr>
            <p:cNvPr id="285" name="Shape 285"/>
            <p:cNvCxnSpPr/>
            <p:nvPr/>
          </p:nvCxnSpPr>
          <p:spPr>
            <a:xfrm>
              <a:off x="1922471" y="1972704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0" y="2019530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Shape 287"/>
            <p:cNvSpPr/>
            <p:nvPr/>
          </p:nvSpPr>
          <p:spPr>
            <a:xfrm>
              <a:off x="0" y="2019530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0" y="2019530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verifyTitle/assertTitle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2066656" y="2065369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2066656" y="2065369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el título de la página sea el correcto</a:t>
              </a:r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1922471" y="2982161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Shape 292"/>
            <p:cNvCxnSpPr/>
            <p:nvPr/>
          </p:nvCxnSpPr>
          <p:spPr>
            <a:xfrm>
              <a:off x="0" y="3028986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Shape 293"/>
            <p:cNvSpPr/>
            <p:nvPr/>
          </p:nvSpPr>
          <p:spPr>
            <a:xfrm>
              <a:off x="0" y="302898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0" y="302898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verifyTextPresent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2066656" y="3074826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2066656" y="3074826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cierto texto se despliegue en la página</a:t>
              </a:r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1922471" y="3991618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Shape 298"/>
            <p:cNvCxnSpPr/>
            <p:nvPr/>
          </p:nvCxnSpPr>
          <p:spPr>
            <a:xfrm>
              <a:off x="0" y="4038443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Shape 299"/>
            <p:cNvSpPr/>
            <p:nvPr/>
          </p:nvSpPr>
          <p:spPr>
            <a:xfrm>
              <a:off x="0" y="403844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0" y="403844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verifyElementPresent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2066656" y="4084283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2066656" y="4084283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 elemento se despliegue en la página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</a:p>
          </p:txBody>
        </p:sp>
        <p:cxnSp>
          <p:nvCxnSpPr>
            <p:cNvPr id="303" name="Shape 303"/>
            <p:cNvCxnSpPr/>
            <p:nvPr/>
          </p:nvCxnSpPr>
          <p:spPr>
            <a:xfrm>
              <a:off x="1922471" y="5001075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más comunes</a:t>
            </a:r>
          </a:p>
        </p:txBody>
      </p:sp>
      <p:grpSp>
        <p:nvGrpSpPr>
          <p:cNvPr id="309" name="Shape 309"/>
          <p:cNvGrpSpPr/>
          <p:nvPr/>
        </p:nvGrpSpPr>
        <p:grpSpPr>
          <a:xfrm>
            <a:off x="677862" y="1339403"/>
            <a:ext cx="9612356" cy="5048516"/>
            <a:chOff x="0" y="0"/>
            <a:chExt cx="9612356" cy="5048516"/>
          </a:xfrm>
        </p:grpSpPr>
        <p:cxnSp>
          <p:nvCxnSpPr>
            <p:cNvPr id="310" name="Shape 310"/>
            <p:cNvCxnSpPr/>
            <p:nvPr/>
          </p:nvCxnSpPr>
          <p:spPr>
            <a:xfrm>
              <a:off x="0" y="0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" name="Shape 311"/>
            <p:cNvSpPr/>
            <p:nvPr/>
          </p:nvSpPr>
          <p:spPr>
            <a:xfrm>
              <a:off x="0" y="0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0" y="0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verifyText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2066656" y="57313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2066656" y="57313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 elemento html se despliegue con cierto texto en la pantalla</a:t>
              </a:r>
            </a:p>
          </p:txBody>
        </p:sp>
        <p:cxnSp>
          <p:nvCxnSpPr>
            <p:cNvPr id="315" name="Shape 315"/>
            <p:cNvCxnSpPr/>
            <p:nvPr/>
          </p:nvCxnSpPr>
          <p:spPr>
            <a:xfrm>
              <a:off x="1922471" y="1203583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0" y="1262129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" name="Shape 317"/>
            <p:cNvSpPr/>
            <p:nvPr/>
          </p:nvSpPr>
          <p:spPr>
            <a:xfrm>
              <a:off x="0" y="1262129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0" y="1262129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verifyTable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2066656" y="1319442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2066656" y="1319442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una tabla tenga la información esperada</a:t>
              </a:r>
            </a:p>
          </p:txBody>
        </p:sp>
        <p:cxnSp>
          <p:nvCxnSpPr>
            <p:cNvPr id="321" name="Shape 321"/>
            <p:cNvCxnSpPr/>
            <p:nvPr/>
          </p:nvCxnSpPr>
          <p:spPr>
            <a:xfrm>
              <a:off x="1922471" y="2465712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0" y="2524258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Shape 323"/>
            <p:cNvSpPr/>
            <p:nvPr/>
          </p:nvSpPr>
          <p:spPr>
            <a:xfrm>
              <a:off x="0" y="2524258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0" y="2524258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waitForPageToLoad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2066656" y="258157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2066656" y="258157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Pausa la ejecución hasta que una página se carga.  Se llama automáticamente al utilizar el comando clickAndWait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>
              <a:off x="1922471" y="3727841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0" y="3786387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Shape 329"/>
            <p:cNvSpPr/>
            <p:nvPr/>
          </p:nvSpPr>
          <p:spPr>
            <a:xfrm>
              <a:off x="0" y="3786387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0" y="3786387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waitForElementPresent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2066656" y="384370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066656" y="384370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Pausa la ejecución hasta que un elemento html se carga. 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</a:p>
          </p:txBody>
        </p:sp>
        <p:cxnSp>
          <p:nvCxnSpPr>
            <p:cNvPr id="333" name="Shape 333"/>
            <p:cNvCxnSpPr/>
            <p:nvPr/>
          </p:nvCxnSpPr>
          <p:spPr>
            <a:xfrm>
              <a:off x="1922471" y="4989970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Localizadores 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683252" y="2160588"/>
            <a:ext cx="8585533" cy="3734071"/>
            <a:chOff x="5389" y="0"/>
            <a:chExt cx="8585533" cy="3734071"/>
          </a:xfrm>
        </p:grpSpPr>
        <p:sp>
          <p:nvSpPr>
            <p:cNvPr id="340" name="Shape 340"/>
            <p:cNvSpPr/>
            <p:nvPr/>
          </p:nvSpPr>
          <p:spPr>
            <a:xfrm>
              <a:off x="5389" y="885120"/>
              <a:ext cx="4188065" cy="492713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389" y="1070163"/>
              <a:ext cx="307670" cy="30767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389" y="0"/>
              <a:ext cx="4188065" cy="885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5389" y="0"/>
              <a:ext cx="4188065" cy="885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850" lIns="104775" rIns="104775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5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Absoluto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389" y="1787334"/>
              <a:ext cx="307662" cy="307662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98553" y="1582584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298553" y="1582584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rIns="184900" wrap="square" tIns="184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id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5389" y="2504497"/>
              <a:ext cx="307662" cy="307662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98553" y="2299747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 txBox="1"/>
            <p:nvPr/>
          </p:nvSpPr>
          <p:spPr>
            <a:xfrm>
              <a:off x="298553" y="2299747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rIns="184900" wrap="square" tIns="184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name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4402857" y="885120"/>
              <a:ext cx="4188065" cy="492713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02857" y="1070163"/>
              <a:ext cx="307670" cy="30767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402857" y="0"/>
              <a:ext cx="4188065" cy="885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4402857" y="0"/>
              <a:ext cx="4188065" cy="885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850" lIns="104775" rIns="104775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5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Relativo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4402857" y="1787334"/>
              <a:ext cx="307662" cy="307662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696022" y="1582584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4696022" y="1582584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rIns="184900" wrap="square" tIns="184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xpath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4402857" y="2504497"/>
              <a:ext cx="307662" cy="307662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696022" y="2299747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4696022" y="2299747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rIns="184900" wrap="square" tIns="184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css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4402857" y="3221659"/>
              <a:ext cx="307662" cy="307662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696022" y="3016909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696022" y="3016909"/>
              <a:ext cx="3894900" cy="71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rIns="184900" wrap="square" tIns="184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Texto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793245" y="404708"/>
            <a:ext cx="8389393" cy="76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XPATH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77335" y="1584101"/>
            <a:ext cx="3598452" cy="4457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s-ES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XPATH se utiliza para transversar documentos XML, incluyendo XHTML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▶"/>
            </a:pPr>
            <a:r>
              <a:rPr b="0" i="0" lang="es-E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▶"/>
            </a:pPr>
            <a:r>
              <a:rPr b="0" i="0" lang="es-E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Ruta (Path)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Nodos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Listas de nodos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▶"/>
            </a:pPr>
            <a:r>
              <a:rPr b="0" i="0" lang="es-E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Funciones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Cadena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Númericos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Fechas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129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69" name="Shape 369"/>
          <p:cNvGrpSpPr/>
          <p:nvPr/>
        </p:nvGrpSpPr>
        <p:grpSpPr>
          <a:xfrm>
            <a:off x="3835042" y="1140883"/>
            <a:ext cx="6390783" cy="5343694"/>
            <a:chOff x="0" y="2611"/>
            <a:chExt cx="6390783" cy="5343694"/>
          </a:xfrm>
        </p:grpSpPr>
        <p:cxnSp>
          <p:nvCxnSpPr>
            <p:cNvPr id="370" name="Shape 370"/>
            <p:cNvCxnSpPr/>
            <p:nvPr/>
          </p:nvCxnSpPr>
          <p:spPr>
            <a:xfrm>
              <a:off x="0" y="2611"/>
              <a:ext cx="6390783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Shape 371"/>
            <p:cNvSpPr/>
            <p:nvPr/>
          </p:nvSpPr>
          <p:spPr>
            <a:xfrm>
              <a:off x="0" y="2611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0" y="2611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Nombre-nodo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1374018" y="43054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1374018" y="43054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Proporciona lista de nodos con dicho nombre</a:t>
              </a:r>
            </a:p>
          </p:txBody>
        </p:sp>
        <p:cxnSp>
          <p:nvCxnSpPr>
            <p:cNvPr id="375" name="Shape 375"/>
            <p:cNvCxnSpPr/>
            <p:nvPr/>
          </p:nvCxnSpPr>
          <p:spPr>
            <a:xfrm>
              <a:off x="1278156" y="851914"/>
              <a:ext cx="511262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Shape 376"/>
            <p:cNvCxnSpPr/>
            <p:nvPr/>
          </p:nvCxnSpPr>
          <p:spPr>
            <a:xfrm>
              <a:off x="0" y="893227"/>
              <a:ext cx="6390783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Shape 377"/>
            <p:cNvSpPr/>
            <p:nvPr/>
          </p:nvSpPr>
          <p:spPr>
            <a:xfrm>
              <a:off x="0" y="893227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0" y="893227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1374018" y="933670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1374018" y="933670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una ruta desde la raíz</a:t>
              </a:r>
            </a:p>
          </p:txBody>
        </p:sp>
        <p:cxnSp>
          <p:nvCxnSpPr>
            <p:cNvPr id="381" name="Shape 381"/>
            <p:cNvCxnSpPr/>
            <p:nvPr/>
          </p:nvCxnSpPr>
          <p:spPr>
            <a:xfrm>
              <a:off x="1278156" y="1742530"/>
              <a:ext cx="511262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0" y="1783843"/>
              <a:ext cx="6390783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3" name="Shape 383"/>
            <p:cNvSpPr/>
            <p:nvPr/>
          </p:nvSpPr>
          <p:spPr>
            <a:xfrm>
              <a:off x="0" y="1783843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0" y="1783843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//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1374018" y="1824286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1374018" y="1824286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Comienza la selección desde el nodo actual</a:t>
              </a:r>
            </a:p>
          </p:txBody>
        </p:sp>
        <p:cxnSp>
          <p:nvCxnSpPr>
            <p:cNvPr id="387" name="Shape 387"/>
            <p:cNvCxnSpPr/>
            <p:nvPr/>
          </p:nvCxnSpPr>
          <p:spPr>
            <a:xfrm>
              <a:off x="1278156" y="2633146"/>
              <a:ext cx="511262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Shape 388"/>
            <p:cNvCxnSpPr/>
            <p:nvPr/>
          </p:nvCxnSpPr>
          <p:spPr>
            <a:xfrm>
              <a:off x="0" y="2674458"/>
              <a:ext cx="6390783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9" name="Shape 389"/>
            <p:cNvSpPr/>
            <p:nvPr/>
          </p:nvSpPr>
          <p:spPr>
            <a:xfrm>
              <a:off x="0" y="2674458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0" y="2674458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1374018" y="2714901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 txBox="1"/>
            <p:nvPr/>
          </p:nvSpPr>
          <p:spPr>
            <a:xfrm>
              <a:off x="1374018" y="2714901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actual</a:t>
              </a:r>
            </a:p>
          </p:txBody>
        </p:sp>
        <p:cxnSp>
          <p:nvCxnSpPr>
            <p:cNvPr id="393" name="Shape 393"/>
            <p:cNvCxnSpPr/>
            <p:nvPr/>
          </p:nvCxnSpPr>
          <p:spPr>
            <a:xfrm>
              <a:off x="1278156" y="3523761"/>
              <a:ext cx="511262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Shape 394"/>
            <p:cNvCxnSpPr/>
            <p:nvPr/>
          </p:nvCxnSpPr>
          <p:spPr>
            <a:xfrm>
              <a:off x="0" y="3565074"/>
              <a:ext cx="6390783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Shape 395"/>
            <p:cNvSpPr/>
            <p:nvPr/>
          </p:nvSpPr>
          <p:spPr>
            <a:xfrm>
              <a:off x="0" y="3565074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0" y="3565074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..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1374018" y="3605517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1374018" y="3605517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padre</a:t>
              </a:r>
            </a:p>
          </p:txBody>
        </p:sp>
        <p:cxnSp>
          <p:nvCxnSpPr>
            <p:cNvPr id="399" name="Shape 399"/>
            <p:cNvCxnSpPr/>
            <p:nvPr/>
          </p:nvCxnSpPr>
          <p:spPr>
            <a:xfrm>
              <a:off x="1278156" y="4414377"/>
              <a:ext cx="511262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Shape 400"/>
            <p:cNvCxnSpPr/>
            <p:nvPr/>
          </p:nvCxnSpPr>
          <p:spPr>
            <a:xfrm>
              <a:off x="0" y="4455690"/>
              <a:ext cx="6390783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" name="Shape 401"/>
            <p:cNvSpPr/>
            <p:nvPr/>
          </p:nvSpPr>
          <p:spPr>
            <a:xfrm>
              <a:off x="0" y="4455690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0" y="4455690"/>
              <a:ext cx="1278156" cy="890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1374018" y="4496133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1374018" y="4496133"/>
              <a:ext cx="5016764" cy="808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atributos</a:t>
              </a:r>
            </a:p>
          </p:txBody>
        </p:sp>
        <p:cxnSp>
          <p:nvCxnSpPr>
            <p:cNvPr id="405" name="Shape 405"/>
            <p:cNvCxnSpPr/>
            <p:nvPr/>
          </p:nvCxnSpPr>
          <p:spPr>
            <a:xfrm>
              <a:off x="1278156" y="5304993"/>
              <a:ext cx="5112626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XPATH - Ejes</a:t>
            </a:r>
          </a:p>
        </p:txBody>
      </p:sp>
      <p:grpSp>
        <p:nvGrpSpPr>
          <p:cNvPr id="411" name="Shape 411"/>
          <p:cNvGrpSpPr/>
          <p:nvPr/>
        </p:nvGrpSpPr>
        <p:grpSpPr>
          <a:xfrm>
            <a:off x="677862" y="1416676"/>
            <a:ext cx="9032807" cy="4778061"/>
            <a:chOff x="0" y="0"/>
            <a:chExt cx="9032807" cy="4778061"/>
          </a:xfrm>
        </p:grpSpPr>
        <p:cxnSp>
          <p:nvCxnSpPr>
            <p:cNvPr id="412" name="Shape 412"/>
            <p:cNvCxnSpPr/>
            <p:nvPr/>
          </p:nvCxnSpPr>
          <p:spPr>
            <a:xfrm>
              <a:off x="0" y="0"/>
              <a:ext cx="9032807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3" name="Shape 413"/>
            <p:cNvSpPr/>
            <p:nvPr/>
          </p:nvSpPr>
          <p:spPr>
            <a:xfrm>
              <a:off x="0" y="0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0" y="0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ancestor, ancestor-or-self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1942053" y="27121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1942053" y="27121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los ancestros del nodo hasta la raíz/incluyendo el nodo actual</a:t>
              </a:r>
            </a:p>
          </p:txBody>
        </p:sp>
        <p:cxnSp>
          <p:nvCxnSpPr>
            <p:cNvPr id="417" name="Shape 417"/>
            <p:cNvCxnSpPr/>
            <p:nvPr/>
          </p:nvCxnSpPr>
          <p:spPr>
            <a:xfrm>
              <a:off x="1806561" y="569552"/>
              <a:ext cx="722624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Shape 418"/>
            <p:cNvCxnSpPr/>
            <p:nvPr/>
          </p:nvCxnSpPr>
          <p:spPr>
            <a:xfrm>
              <a:off x="0" y="597257"/>
              <a:ext cx="9032807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0" y="597257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0" y="597257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1942053" y="624379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1942053" y="624379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los atributos del nodo actual</a:t>
              </a:r>
            </a:p>
          </p:txBody>
        </p:sp>
        <p:cxnSp>
          <p:nvCxnSpPr>
            <p:cNvPr id="423" name="Shape 423"/>
            <p:cNvCxnSpPr/>
            <p:nvPr/>
          </p:nvCxnSpPr>
          <p:spPr>
            <a:xfrm>
              <a:off x="1806561" y="1166810"/>
              <a:ext cx="722624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Shape 424"/>
            <p:cNvCxnSpPr/>
            <p:nvPr/>
          </p:nvCxnSpPr>
          <p:spPr>
            <a:xfrm>
              <a:off x="0" y="1194515"/>
              <a:ext cx="9032807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0" y="1194515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0" y="1194515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child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1942053" y="1221637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1942053" y="1221637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los hijos del nodo actual</a:t>
              </a:r>
            </a:p>
          </p:txBody>
        </p:sp>
        <p:cxnSp>
          <p:nvCxnSpPr>
            <p:cNvPr id="429" name="Shape 429"/>
            <p:cNvCxnSpPr/>
            <p:nvPr/>
          </p:nvCxnSpPr>
          <p:spPr>
            <a:xfrm>
              <a:off x="1806561" y="1764068"/>
              <a:ext cx="722624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Shape 430"/>
            <p:cNvCxnSpPr/>
            <p:nvPr/>
          </p:nvCxnSpPr>
          <p:spPr>
            <a:xfrm>
              <a:off x="0" y="1791773"/>
              <a:ext cx="9032807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Shape 431"/>
            <p:cNvSpPr/>
            <p:nvPr/>
          </p:nvSpPr>
          <p:spPr>
            <a:xfrm>
              <a:off x="0" y="1791773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0" y="1791773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Descendant/descendant-or-self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1942053" y="1818894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 txBox="1"/>
            <p:nvPr/>
          </p:nvSpPr>
          <p:spPr>
            <a:xfrm>
              <a:off x="1942053" y="1818894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los descencientes del nodo hasta la raíz/incluyendo el nodo actual</a:t>
              </a:r>
            </a:p>
          </p:txBody>
        </p:sp>
        <p:cxnSp>
          <p:nvCxnSpPr>
            <p:cNvPr id="435" name="Shape 435"/>
            <p:cNvCxnSpPr/>
            <p:nvPr/>
          </p:nvCxnSpPr>
          <p:spPr>
            <a:xfrm>
              <a:off x="1806561" y="2361326"/>
              <a:ext cx="722624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Shape 436"/>
            <p:cNvCxnSpPr/>
            <p:nvPr/>
          </p:nvCxnSpPr>
          <p:spPr>
            <a:xfrm>
              <a:off x="0" y="2389031"/>
              <a:ext cx="9032807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7" name="Shape 437"/>
            <p:cNvSpPr/>
            <p:nvPr/>
          </p:nvSpPr>
          <p:spPr>
            <a:xfrm>
              <a:off x="0" y="2389031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0" y="2389031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following, following-sibling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42053" y="2416152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 txBox="1"/>
            <p:nvPr/>
          </p:nvSpPr>
          <p:spPr>
            <a:xfrm>
              <a:off x="1942053" y="2416152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todos los nodos que van después del actual/siguiente nodo en el mismo nivel </a:t>
              </a:r>
            </a:p>
          </p:txBody>
        </p:sp>
        <p:cxnSp>
          <p:nvCxnSpPr>
            <p:cNvPr id="441" name="Shape 441"/>
            <p:cNvCxnSpPr/>
            <p:nvPr/>
          </p:nvCxnSpPr>
          <p:spPr>
            <a:xfrm>
              <a:off x="1806561" y="2958583"/>
              <a:ext cx="722624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Shape 442"/>
            <p:cNvCxnSpPr/>
            <p:nvPr/>
          </p:nvCxnSpPr>
          <p:spPr>
            <a:xfrm>
              <a:off x="0" y="2986288"/>
              <a:ext cx="9032807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Shape 443"/>
            <p:cNvSpPr/>
            <p:nvPr/>
          </p:nvSpPr>
          <p:spPr>
            <a:xfrm>
              <a:off x="0" y="2986288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0" y="2986288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Preceding/preceding-sibling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1942053" y="3013410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1942053" y="3013410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todos los nodos que van antes del actual/anterior nodo en el mismo nivel </a:t>
              </a:r>
            </a:p>
          </p:txBody>
        </p:sp>
        <p:cxnSp>
          <p:nvCxnSpPr>
            <p:cNvPr id="447" name="Shape 447"/>
            <p:cNvCxnSpPr/>
            <p:nvPr/>
          </p:nvCxnSpPr>
          <p:spPr>
            <a:xfrm>
              <a:off x="1806561" y="3555841"/>
              <a:ext cx="722624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Shape 448"/>
            <p:cNvCxnSpPr/>
            <p:nvPr/>
          </p:nvCxnSpPr>
          <p:spPr>
            <a:xfrm>
              <a:off x="0" y="3583546"/>
              <a:ext cx="9032807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9" name="Shape 449"/>
            <p:cNvSpPr/>
            <p:nvPr/>
          </p:nvSpPr>
          <p:spPr>
            <a:xfrm>
              <a:off x="0" y="3583546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 txBox="1"/>
            <p:nvPr/>
          </p:nvSpPr>
          <p:spPr>
            <a:xfrm>
              <a:off x="0" y="3583546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parent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1942053" y="3610668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1942053" y="3610668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Nodo padre inmediato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1806561" y="4153099"/>
              <a:ext cx="722624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Shape 454"/>
            <p:cNvCxnSpPr/>
            <p:nvPr/>
          </p:nvCxnSpPr>
          <p:spPr>
            <a:xfrm>
              <a:off x="0" y="4180804"/>
              <a:ext cx="9032807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5" name="Shape 455"/>
            <p:cNvSpPr/>
            <p:nvPr/>
          </p:nvSpPr>
          <p:spPr>
            <a:xfrm>
              <a:off x="0" y="4180804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0" y="4180804"/>
              <a:ext cx="1806561" cy="597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Self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1942053" y="4207925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1942053" y="4207925"/>
              <a:ext cx="7090753" cy="54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Nodo actual</a:t>
              </a:r>
            </a:p>
          </p:txBody>
        </p:sp>
        <p:cxnSp>
          <p:nvCxnSpPr>
            <p:cNvPr id="459" name="Shape 459"/>
            <p:cNvCxnSpPr/>
            <p:nvPr/>
          </p:nvCxnSpPr>
          <p:spPr>
            <a:xfrm>
              <a:off x="1806561" y="4750357"/>
              <a:ext cx="7226245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409892" y="1584235"/>
            <a:ext cx="7132252" cy="4457657"/>
            <a:chOff x="732029" y="133"/>
            <a:chExt cx="7132252" cy="4457657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Automatización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Selenium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IDE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Selenese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Comandos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Puntos de verificación y aserción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Esperas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Identificadores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XPATH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677863" y="170001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Proceso de la Automatización</a:t>
              </a: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Creación de una infraestructura de automatización.</a:t>
              </a: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 pruebas es el uso de software para: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 contra los resultados esperados,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 de ejecución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regular, la automatización de pruebas involucra la automatización de un proceso manual funcional en una organización que ya utiliza un proceso formal de pruebas.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Pruebas de aceptación de usuario,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Reducir el esfuerzo humano,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</a:p>
        </p:txBody>
      </p:sp>
      <p:grpSp>
        <p:nvGrpSpPr>
          <p:cNvPr id="246" name="Shape 246"/>
          <p:cNvGrpSpPr/>
          <p:nvPr/>
        </p:nvGrpSpPr>
        <p:grpSpPr>
          <a:xfrm>
            <a:off x="1842436" y="2161469"/>
            <a:ext cx="6267165" cy="3879673"/>
            <a:chOff x="1164573" y="881"/>
            <a:chExt cx="6267165" cy="3879673"/>
          </a:xfrm>
        </p:grpSpPr>
        <p:sp>
          <p:nvSpPr>
            <p:cNvPr id="247" name="Shape 247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WebDriver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