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59" r:id="rId7"/>
    <p:sldId id="263" r:id="rId8"/>
    <p:sldId id="262" r:id="rId9"/>
    <p:sldId id="264"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0000"/>
    <a:srgbClr val="000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60"/>
  </p:normalViewPr>
  <p:slideViewPr>
    <p:cSldViewPr>
      <p:cViewPr varScale="1">
        <p:scale>
          <a:sx n="75" d="100"/>
          <a:sy n="75" d="100"/>
        </p:scale>
        <p:origin x="124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C:\Documents and Settings\Administrator\桌面\225_2116x1704_zcool.com.cn_195896.jpg"/>
          <p:cNvPicPr>
            <a:picLocks noChangeAspect="1" noChangeArrowheads="1"/>
          </p:cNvPicPr>
          <p:nvPr userDrawn="1"/>
        </p:nvPicPr>
        <p:blipFill>
          <a:blip r:embed="rId13" cstate="print"/>
          <a:srcRect b="6869"/>
          <a:stretch>
            <a:fillRect/>
          </a:stretch>
        </p:blipFill>
        <p:spPr bwMode="auto">
          <a:xfrm>
            <a:off x="0" y="-1"/>
            <a:ext cx="9144000" cy="6858001"/>
          </a:xfrm>
          <a:prstGeom prst="rect">
            <a:avLst/>
          </a:prstGeom>
          <a:noFill/>
        </p:spPr>
      </p:pic>
      <p:sp>
        <p:nvSpPr>
          <p:cNvPr id="8" name="矩形 7"/>
          <p:cNvSpPr/>
          <p:nvPr userDrawn="1"/>
        </p:nvSpPr>
        <p:spPr>
          <a:xfrm>
            <a:off x="357158" y="357166"/>
            <a:ext cx="8429684" cy="6143668"/>
          </a:xfrm>
          <a:prstGeom prst="rect">
            <a:avLst/>
          </a:prstGeom>
          <a:solidFill>
            <a:srgbClr val="000000">
              <a:alpha val="54902"/>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700118" y="357174"/>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2016/12/8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b="1" kern="1200">
          <a:solidFill>
            <a:srgbClr val="FF0000"/>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C:\Documents and Settings\Administrator\桌面\225_2116x1704_zcool.com.cn_195896.jpg"/>
          <p:cNvPicPr>
            <a:picLocks noChangeAspect="1" noChangeArrowheads="1"/>
          </p:cNvPicPr>
          <p:nvPr/>
        </p:nvPicPr>
        <p:blipFill>
          <a:blip r:embed="rId2" cstate="print"/>
          <a:srcRect b="6869"/>
          <a:stretch>
            <a:fillRect/>
          </a:stretch>
        </p:blipFill>
        <p:spPr bwMode="auto">
          <a:xfrm>
            <a:off x="0" y="-1"/>
            <a:ext cx="9144000" cy="6858001"/>
          </a:xfrm>
          <a:prstGeom prst="rect">
            <a:avLst/>
          </a:prstGeom>
          <a:noFill/>
        </p:spPr>
      </p:pic>
      <p:sp>
        <p:nvSpPr>
          <p:cNvPr id="5" name="矩形 4"/>
          <p:cNvSpPr/>
          <p:nvPr/>
        </p:nvSpPr>
        <p:spPr>
          <a:xfrm>
            <a:off x="225161" y="764704"/>
            <a:ext cx="6974424" cy="1714512"/>
          </a:xfrm>
          <a:prstGeom prst="rect">
            <a:avLst/>
          </a:prstGeom>
          <a:solidFill>
            <a:srgbClr val="D9D9D9">
              <a:alpha val="8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755576" y="1028626"/>
            <a:ext cx="2441694" cy="769441"/>
          </a:xfrm>
          <a:prstGeom prst="rect">
            <a:avLst/>
          </a:prstGeom>
          <a:noFill/>
        </p:spPr>
        <p:txBody>
          <a:bodyPr wrap="none" rtlCol="0">
            <a:spAutoFit/>
          </a:bodyPr>
          <a:lstStyle/>
          <a:p>
            <a:r>
              <a:rPr lang="zh-CN" altLang="en-US" sz="4400" b="1" dirty="0" smtClean="0">
                <a:solidFill>
                  <a:srgbClr val="E60000"/>
                </a:solidFill>
                <a:latin typeface="微软雅黑" pitchFamily="34" charset="-122"/>
                <a:ea typeface="微软雅黑" pitchFamily="34" charset="-122"/>
              </a:rPr>
              <a:t>心之馨家</a:t>
            </a:r>
            <a:endParaRPr lang="zh-CN" altLang="en-US" sz="4400" b="1" dirty="0">
              <a:solidFill>
                <a:srgbClr val="E60000"/>
              </a:solidFill>
              <a:latin typeface="微软雅黑" pitchFamily="34" charset="-122"/>
              <a:ea typeface="微软雅黑" pitchFamily="34" charset="-122"/>
            </a:endParaRPr>
          </a:p>
        </p:txBody>
      </p:sp>
      <p:sp>
        <p:nvSpPr>
          <p:cNvPr id="7" name="TextBox 6"/>
          <p:cNvSpPr txBox="1"/>
          <p:nvPr/>
        </p:nvSpPr>
        <p:spPr>
          <a:xfrm>
            <a:off x="3851920" y="1798067"/>
            <a:ext cx="3108543" cy="461665"/>
          </a:xfrm>
          <a:prstGeom prst="rect">
            <a:avLst/>
          </a:prstGeom>
          <a:noFill/>
        </p:spPr>
        <p:txBody>
          <a:bodyPr wrap="none" rtlCol="0">
            <a:spAutoFit/>
          </a:bodyPr>
          <a:lstStyle/>
          <a:p>
            <a:r>
              <a:rPr lang="en-US" altLang="zh-CN" sz="2400" dirty="0">
                <a:solidFill>
                  <a:srgbClr val="FF0000"/>
                </a:solidFill>
                <a:latin typeface="宋体" pitchFamily="2" charset="-122"/>
              </a:rPr>
              <a:t>Prehistorical power</a:t>
            </a:r>
            <a:endParaRPr lang="en-US" altLang="zh-CN" sz="2400" dirty="0">
              <a:solidFill>
                <a:srgbClr val="FF0000"/>
              </a:solidFill>
              <a:latin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smtClean="0"/>
              <a:t>团队组成</a:t>
            </a:r>
            <a:endParaRPr lang="zh-CN" altLang="en-US" dirty="0"/>
          </a:p>
        </p:txBody>
      </p:sp>
      <p:sp>
        <p:nvSpPr>
          <p:cNvPr id="12" name="圆角矩形 11"/>
          <p:cNvSpPr/>
          <p:nvPr/>
        </p:nvSpPr>
        <p:spPr>
          <a:xfrm>
            <a:off x="1928794" y="2357430"/>
            <a:ext cx="5357850" cy="642942"/>
          </a:xfrm>
          <a:prstGeom prst="round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1928794" y="3214686"/>
            <a:ext cx="5357850" cy="642942"/>
          </a:xfrm>
          <a:prstGeom prst="round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1928794" y="4071942"/>
            <a:ext cx="5357850" cy="642942"/>
          </a:xfrm>
          <a:prstGeom prst="round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4053721" y="3305325"/>
            <a:ext cx="1107996" cy="461665"/>
          </a:xfrm>
          <a:prstGeom prst="rect">
            <a:avLst/>
          </a:prstGeom>
          <a:noFill/>
        </p:spPr>
        <p:txBody>
          <a:bodyPr wrap="none" rtlCol="0">
            <a:spAutoFit/>
          </a:bodyPr>
          <a:lstStyle/>
          <a:p>
            <a:r>
              <a:rPr lang="zh-CN" altLang="en-US" sz="2400" dirty="0">
                <a:latin typeface="微软雅黑" pitchFamily="34" charset="-122"/>
                <a:ea typeface="微软雅黑" pitchFamily="34" charset="-122"/>
              </a:rPr>
              <a:t>杜李刚</a:t>
            </a:r>
            <a:endParaRPr lang="zh-CN" altLang="en-US" sz="2400" dirty="0">
              <a:latin typeface="微软雅黑" pitchFamily="34" charset="-122"/>
              <a:ea typeface="微软雅黑" pitchFamily="34" charset="-122"/>
            </a:endParaRPr>
          </a:p>
        </p:txBody>
      </p:sp>
      <p:sp>
        <p:nvSpPr>
          <p:cNvPr id="17" name="TextBox 16"/>
          <p:cNvSpPr txBox="1"/>
          <p:nvPr/>
        </p:nvSpPr>
        <p:spPr>
          <a:xfrm>
            <a:off x="4207609" y="4162580"/>
            <a:ext cx="800219" cy="461665"/>
          </a:xfrm>
          <a:prstGeom prst="rect">
            <a:avLst/>
          </a:prstGeom>
          <a:noFill/>
        </p:spPr>
        <p:txBody>
          <a:bodyPr wrap="none" rtlCol="0">
            <a:spAutoFit/>
          </a:bodyPr>
          <a:lstStyle/>
          <a:p>
            <a:r>
              <a:rPr lang="zh-CN" altLang="en-US" sz="2400" dirty="0">
                <a:latin typeface="微软雅黑" pitchFamily="34" charset="-122"/>
                <a:ea typeface="微软雅黑" pitchFamily="34" charset="-122"/>
              </a:rPr>
              <a:t>李瑞</a:t>
            </a:r>
            <a:endParaRPr lang="zh-CN" altLang="en-US" sz="2400" dirty="0">
              <a:latin typeface="微软雅黑" pitchFamily="34" charset="-122"/>
              <a:ea typeface="微软雅黑" pitchFamily="34" charset="-122"/>
            </a:endParaRPr>
          </a:p>
        </p:txBody>
      </p:sp>
      <p:sp>
        <p:nvSpPr>
          <p:cNvPr id="9" name="圆角矩形 8"/>
          <p:cNvSpPr/>
          <p:nvPr/>
        </p:nvSpPr>
        <p:spPr>
          <a:xfrm>
            <a:off x="1928794" y="4894918"/>
            <a:ext cx="5357850" cy="642942"/>
          </a:xfrm>
          <a:prstGeom prst="round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6"/>
          <p:cNvSpPr txBox="1"/>
          <p:nvPr/>
        </p:nvSpPr>
        <p:spPr>
          <a:xfrm>
            <a:off x="4053721" y="4985556"/>
            <a:ext cx="1107996" cy="461665"/>
          </a:xfrm>
          <a:prstGeom prst="rect">
            <a:avLst/>
          </a:prstGeom>
          <a:noFill/>
        </p:spPr>
        <p:txBody>
          <a:bodyPr wrap="none" rtlCol="0">
            <a:spAutoFit/>
          </a:bodyPr>
          <a:lstStyle/>
          <a:p>
            <a:r>
              <a:rPr lang="zh-CN" altLang="en-US" sz="2400" dirty="0">
                <a:latin typeface="微软雅黑" pitchFamily="34" charset="-122"/>
                <a:ea typeface="微软雅黑" pitchFamily="34" charset="-122"/>
              </a:rPr>
              <a:t>张晓宇</a:t>
            </a:r>
            <a:endParaRPr lang="zh-CN" altLang="en-US" sz="2400" dirty="0">
              <a:latin typeface="微软雅黑" pitchFamily="34" charset="-122"/>
              <a:ea typeface="微软雅黑" pitchFamily="34" charset="-122"/>
            </a:endParaRPr>
          </a:p>
        </p:txBody>
      </p:sp>
      <p:sp>
        <p:nvSpPr>
          <p:cNvPr id="18" name="TextBox 16"/>
          <p:cNvSpPr txBox="1"/>
          <p:nvPr/>
        </p:nvSpPr>
        <p:spPr>
          <a:xfrm>
            <a:off x="4053721" y="2448068"/>
            <a:ext cx="1107996" cy="461665"/>
          </a:xfrm>
          <a:prstGeom prst="rect">
            <a:avLst/>
          </a:prstGeom>
          <a:noFill/>
        </p:spPr>
        <p:txBody>
          <a:bodyPr wrap="none" rtlCol="0">
            <a:spAutoFit/>
          </a:bodyPr>
          <a:lstStyle/>
          <a:p>
            <a:r>
              <a:rPr lang="zh-CN" altLang="en-US" sz="2400" dirty="0" smtClean="0">
                <a:latin typeface="微软雅黑" pitchFamily="34" charset="-122"/>
                <a:ea typeface="微软雅黑" pitchFamily="34" charset="-122"/>
              </a:rPr>
              <a:t>赵姣姣</a:t>
            </a:r>
            <a:endParaRPr lang="zh-CN" altLang="en-US" sz="2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项目介绍</a:t>
            </a:r>
            <a:endParaRPr lang="zh-CN" altLang="en-US" dirty="0"/>
          </a:p>
        </p:txBody>
      </p:sp>
      <p:sp>
        <p:nvSpPr>
          <p:cNvPr id="4" name="TextBox 5"/>
          <p:cNvSpPr txBox="1">
            <a:spLocks noChangeArrowheads="1"/>
          </p:cNvSpPr>
          <p:nvPr/>
        </p:nvSpPr>
        <p:spPr bwMode="auto">
          <a:xfrm>
            <a:off x="3856861" y="1500174"/>
            <a:ext cx="4679947" cy="4893647"/>
          </a:xfrm>
          <a:prstGeom prst="rect">
            <a:avLst/>
          </a:prstGeom>
          <a:noFill/>
          <a:ln w="9525">
            <a:noFill/>
            <a:miter lim="800000"/>
            <a:headEnd/>
            <a:tailEnd/>
          </a:ln>
        </p:spPr>
        <p:txBody>
          <a:bodyPr wrap="square">
            <a:spAutoFit/>
          </a:bodyPr>
          <a:lstStyle/>
          <a:p>
            <a:pPr>
              <a:lnSpc>
                <a:spcPct val="150000"/>
              </a:lnSpc>
            </a:pPr>
            <a:r>
              <a:rPr lang="zh-CN" altLang="en-US" sz="1600" dirty="0">
                <a:solidFill>
                  <a:schemeClr val="bg1"/>
                </a:solidFill>
                <a:latin typeface="微软雅黑" pitchFamily="34" charset="-122"/>
                <a:ea typeface="微软雅黑" pitchFamily="34" charset="-122"/>
              </a:rPr>
              <a:t>本</a:t>
            </a:r>
            <a:r>
              <a:rPr lang="zh-CN" altLang="en-US" sz="1600" dirty="0" smtClean="0">
                <a:solidFill>
                  <a:schemeClr val="bg1"/>
                </a:solidFill>
                <a:latin typeface="微软雅黑" pitchFamily="34" charset="-122"/>
                <a:ea typeface="微软雅黑" pitchFamily="34" charset="-122"/>
              </a:rPr>
              <a:t>项目主要是以心理健康方面相关而开发的一款面向大众的</a:t>
            </a:r>
            <a:r>
              <a:rPr lang="en-US" altLang="zh-CN" sz="1600" dirty="0" smtClean="0">
                <a:solidFill>
                  <a:schemeClr val="bg1"/>
                </a:solidFill>
                <a:latin typeface="微软雅黑" pitchFamily="34" charset="-122"/>
                <a:ea typeface="微软雅黑" pitchFamily="34" charset="-122"/>
              </a:rPr>
              <a:t>B/S</a:t>
            </a:r>
            <a:r>
              <a:rPr lang="zh-CN" altLang="en-US" sz="1600" dirty="0" smtClean="0">
                <a:solidFill>
                  <a:schemeClr val="bg1"/>
                </a:solidFill>
                <a:latin typeface="微软雅黑" pitchFamily="34" charset="-122"/>
                <a:ea typeface="微软雅黑" pitchFamily="34" charset="-122"/>
              </a:rPr>
              <a:t>架构系统</a:t>
            </a:r>
            <a:endParaRPr lang="en-US" altLang="zh-CN" sz="1600" dirty="0">
              <a:solidFill>
                <a:schemeClr val="bg1"/>
              </a:solidFill>
              <a:latin typeface="微软雅黑" pitchFamily="34" charset="-122"/>
              <a:ea typeface="微软雅黑" pitchFamily="34" charset="-122"/>
            </a:endParaRPr>
          </a:p>
          <a:p>
            <a:pPr>
              <a:lnSpc>
                <a:spcPct val="150000"/>
              </a:lnSpc>
            </a:pPr>
            <a:endParaRPr lang="en-US" altLang="zh-CN" sz="1600" dirty="0">
              <a:solidFill>
                <a:schemeClr val="bg1"/>
              </a:solidFill>
              <a:latin typeface="微软雅黑" pitchFamily="34" charset="-122"/>
              <a:ea typeface="微软雅黑" pitchFamily="34" charset="-122"/>
            </a:endParaRPr>
          </a:p>
          <a:p>
            <a:pPr>
              <a:lnSpc>
                <a:spcPct val="150000"/>
              </a:lnSpc>
            </a:pPr>
            <a:r>
              <a:rPr lang="zh-CN" altLang="en-US" sz="1600" dirty="0" smtClean="0">
                <a:solidFill>
                  <a:schemeClr val="bg1"/>
                </a:solidFill>
                <a:latin typeface="微软雅黑" pitchFamily="34" charset="-122"/>
                <a:ea typeface="微软雅黑" pitchFamily="34" charset="-122"/>
              </a:rPr>
              <a:t>此系统主要目的是帮助在生活中心理遇到一些问题及困扰的人们所提供的一种解决或减缓他们心理上的困惑的一个平台，通过互联网的方便快捷方式来帮助人们。</a:t>
            </a:r>
            <a:endParaRPr lang="en-US" altLang="zh-CN" sz="1600" dirty="0" smtClean="0">
              <a:solidFill>
                <a:schemeClr val="bg1"/>
              </a:solidFill>
              <a:latin typeface="微软雅黑" pitchFamily="34" charset="-122"/>
              <a:ea typeface="微软雅黑" pitchFamily="34" charset="-122"/>
            </a:endParaRPr>
          </a:p>
          <a:p>
            <a:pPr>
              <a:lnSpc>
                <a:spcPct val="150000"/>
              </a:lnSpc>
            </a:pPr>
            <a:endParaRPr lang="en-US" altLang="zh-CN" sz="1600" dirty="0">
              <a:solidFill>
                <a:schemeClr val="bg1"/>
              </a:solidFill>
              <a:latin typeface="微软雅黑" pitchFamily="34" charset="-122"/>
              <a:ea typeface="微软雅黑" pitchFamily="34" charset="-122"/>
            </a:endParaRPr>
          </a:p>
          <a:p>
            <a:pPr>
              <a:lnSpc>
                <a:spcPct val="150000"/>
              </a:lnSpc>
            </a:pPr>
            <a:r>
              <a:rPr lang="zh-CN" altLang="en-US" sz="1600" dirty="0" smtClean="0">
                <a:solidFill>
                  <a:schemeClr val="bg1"/>
                </a:solidFill>
                <a:latin typeface="微软雅黑" pitchFamily="34" charset="-122"/>
                <a:ea typeface="微软雅黑" pitchFamily="34" charset="-122"/>
              </a:rPr>
              <a:t>该系统以六大不同模块来适应不同的人的选择，从而使大多数人都可以找到自己喜欢的方式去缓解他们心理上困扰，同样也适用于喜欢阅读和喜欢音乐的人们的使用，总之，是一款非常不错的系统平台</a:t>
            </a:r>
            <a:endParaRPr lang="en-US" altLang="zh-CN" sz="1600" dirty="0">
              <a:solidFill>
                <a:schemeClr val="bg1"/>
              </a:solidFill>
              <a:latin typeface="微软雅黑" pitchFamily="34" charset="-122"/>
              <a:ea typeface="微软雅黑" pitchFamily="34" charset="-122"/>
            </a:endParaRPr>
          </a:p>
          <a:p>
            <a:pPr>
              <a:lnSpc>
                <a:spcPct val="150000"/>
              </a:lnSpc>
            </a:pPr>
            <a:endParaRPr lang="en-US" altLang="zh-CN" sz="1600" dirty="0">
              <a:solidFill>
                <a:schemeClr val="bg1"/>
              </a:solidFill>
              <a:latin typeface="微软雅黑" pitchFamily="34" charset="-122"/>
              <a:ea typeface="微软雅黑" pitchFamily="34" charset="-122"/>
            </a:endParaRPr>
          </a:p>
        </p:txBody>
      </p:sp>
      <p:cxnSp>
        <p:nvCxnSpPr>
          <p:cNvPr id="6" name="直接连接符 5"/>
          <p:cNvCxnSpPr/>
          <p:nvPr/>
        </p:nvCxnSpPr>
        <p:spPr>
          <a:xfrm>
            <a:off x="3964017" y="2492896"/>
            <a:ext cx="4465634" cy="0"/>
          </a:xfrm>
          <a:prstGeom prst="line">
            <a:avLst/>
          </a:prstGeom>
          <a:ln w="38100">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964017" y="4293096"/>
            <a:ext cx="4465634" cy="0"/>
          </a:xfrm>
          <a:prstGeom prst="line">
            <a:avLst/>
          </a:prstGeom>
          <a:ln w="38100">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118" y="1340768"/>
            <a:ext cx="2376264" cy="49685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anim calcmode="lin" valueType="num">
                                      <p:cBhvr>
                                        <p:cTn id="1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anim calcmode="lin" valueType="num">
                                      <p:cBhvr>
                                        <p:cTn id="2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4">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anim calcmode="lin" valueType="num">
                                      <p:cBhvr>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开发环境</a:t>
            </a:r>
            <a:endParaRPr lang="zh-CN" altLang="en-US" dirty="0"/>
          </a:p>
        </p:txBody>
      </p:sp>
      <p:cxnSp>
        <p:nvCxnSpPr>
          <p:cNvPr id="16" name="直接连接符 15"/>
          <p:cNvCxnSpPr/>
          <p:nvPr/>
        </p:nvCxnSpPr>
        <p:spPr>
          <a:xfrm>
            <a:off x="827584" y="1498587"/>
            <a:ext cx="6169025" cy="1587"/>
          </a:xfrm>
          <a:prstGeom prst="line">
            <a:avLst/>
          </a:prstGeom>
          <a:ln w="38100">
            <a:solidFill>
              <a:srgbClr val="E60000"/>
            </a:solidFill>
          </a:ln>
        </p:spPr>
        <p:style>
          <a:lnRef idx="1">
            <a:schemeClr val="accent1"/>
          </a:lnRef>
          <a:fillRef idx="0">
            <a:schemeClr val="accent1"/>
          </a:fillRef>
          <a:effectRef idx="0">
            <a:schemeClr val="accent1"/>
          </a:effectRef>
          <a:fontRef idx="minor">
            <a:schemeClr val="tx1"/>
          </a:fontRef>
        </p:style>
      </p:cxnSp>
      <p:sp>
        <p:nvSpPr>
          <p:cNvPr id="17" name="TextBox 19"/>
          <p:cNvSpPr txBox="1">
            <a:spLocks noChangeArrowheads="1"/>
          </p:cNvSpPr>
          <p:nvPr/>
        </p:nvSpPr>
        <p:spPr bwMode="auto">
          <a:xfrm>
            <a:off x="827584" y="1636881"/>
            <a:ext cx="6097587" cy="3970318"/>
          </a:xfrm>
          <a:prstGeom prst="rect">
            <a:avLst/>
          </a:prstGeom>
          <a:noFill/>
          <a:ln w="9525">
            <a:noFill/>
            <a:miter lim="800000"/>
            <a:headEnd/>
            <a:tailEnd/>
          </a:ln>
        </p:spPr>
        <p:txBody>
          <a:bodyPr>
            <a:spAutoFit/>
          </a:bodyPr>
          <a:lstStyle/>
          <a:p>
            <a:r>
              <a:rPr lang="zh-CN" altLang="en-US" dirty="0">
                <a:solidFill>
                  <a:schemeClr val="bg1"/>
                </a:solidFill>
                <a:latin typeface="宋体" pitchFamily="2" charset="-122"/>
              </a:rPr>
              <a:t>开发工具</a:t>
            </a:r>
            <a:endParaRPr lang="en-US" altLang="zh-CN" dirty="0">
              <a:solidFill>
                <a:schemeClr val="bg1"/>
              </a:solidFill>
              <a:latin typeface="宋体" pitchFamily="2" charset="-122"/>
            </a:endParaRPr>
          </a:p>
          <a:p>
            <a:pPr lvl="3"/>
            <a:r>
              <a:rPr lang="en-US" altLang="zh-CN" dirty="0">
                <a:solidFill>
                  <a:schemeClr val="bg1"/>
                </a:solidFill>
                <a:latin typeface="宋体" pitchFamily="2" charset="-122"/>
              </a:rPr>
              <a:t>Sublime </a:t>
            </a:r>
          </a:p>
          <a:p>
            <a:pPr lvl="3"/>
            <a:r>
              <a:rPr lang="en-US" altLang="zh-CN" dirty="0">
                <a:solidFill>
                  <a:schemeClr val="bg1"/>
                </a:solidFill>
                <a:latin typeface="宋体" pitchFamily="2" charset="-122"/>
              </a:rPr>
              <a:t>eclipse </a:t>
            </a:r>
          </a:p>
          <a:p>
            <a:pPr lvl="3"/>
            <a:r>
              <a:rPr lang="en-US" altLang="zh-CN" dirty="0">
                <a:solidFill>
                  <a:schemeClr val="bg1"/>
                </a:solidFill>
                <a:latin typeface="宋体" pitchFamily="2" charset="-122"/>
              </a:rPr>
              <a:t>mysql</a:t>
            </a:r>
          </a:p>
          <a:p>
            <a:r>
              <a:rPr lang="zh-CN" altLang="en-US" dirty="0">
                <a:solidFill>
                  <a:schemeClr val="bg1"/>
                </a:solidFill>
                <a:latin typeface="宋体" pitchFamily="2" charset="-122"/>
              </a:rPr>
              <a:t>运行环境</a:t>
            </a:r>
            <a:endParaRPr lang="en-US" altLang="zh-CN" dirty="0">
              <a:solidFill>
                <a:schemeClr val="bg1"/>
              </a:solidFill>
              <a:latin typeface="宋体" pitchFamily="2" charset="-122"/>
            </a:endParaRPr>
          </a:p>
          <a:p>
            <a:pPr lvl="3"/>
            <a:r>
              <a:rPr lang="zh-CN" altLang="en-US" dirty="0">
                <a:solidFill>
                  <a:schemeClr val="bg1"/>
                </a:solidFill>
                <a:latin typeface="宋体" pitchFamily="2" charset="-122"/>
              </a:rPr>
              <a:t>浏览器</a:t>
            </a:r>
            <a:endParaRPr lang="en-US" altLang="zh-CN" dirty="0">
              <a:solidFill>
                <a:schemeClr val="bg1"/>
              </a:solidFill>
              <a:latin typeface="宋体" pitchFamily="2" charset="-122"/>
            </a:endParaRPr>
          </a:p>
          <a:p>
            <a:r>
              <a:rPr lang="zh-CN" altLang="en-US" dirty="0">
                <a:solidFill>
                  <a:schemeClr val="bg1"/>
                </a:solidFill>
                <a:latin typeface="宋体" pitchFamily="2" charset="-122"/>
              </a:rPr>
              <a:t>涉及到的语言</a:t>
            </a:r>
            <a:endParaRPr lang="en-US" altLang="zh-CN" dirty="0">
              <a:solidFill>
                <a:schemeClr val="bg1"/>
              </a:solidFill>
              <a:latin typeface="宋体" pitchFamily="2" charset="-122"/>
            </a:endParaRPr>
          </a:p>
          <a:p>
            <a:pPr lvl="3"/>
            <a:r>
              <a:rPr lang="en-US" altLang="zh-CN" dirty="0">
                <a:solidFill>
                  <a:schemeClr val="bg1"/>
                </a:solidFill>
                <a:latin typeface="宋体" pitchFamily="2" charset="-122"/>
              </a:rPr>
              <a:t>Html</a:t>
            </a:r>
          </a:p>
          <a:p>
            <a:pPr lvl="3"/>
            <a:r>
              <a:rPr lang="en-US" altLang="zh-CN" dirty="0">
                <a:solidFill>
                  <a:schemeClr val="bg1"/>
                </a:solidFill>
                <a:latin typeface="宋体" pitchFamily="2" charset="-122"/>
              </a:rPr>
              <a:t>Css</a:t>
            </a:r>
          </a:p>
          <a:p>
            <a:pPr lvl="3"/>
            <a:r>
              <a:rPr lang="en-US" altLang="zh-CN" dirty="0">
                <a:solidFill>
                  <a:schemeClr val="bg1"/>
                </a:solidFill>
                <a:latin typeface="宋体" pitchFamily="2" charset="-122"/>
              </a:rPr>
              <a:t>Js</a:t>
            </a:r>
          </a:p>
          <a:p>
            <a:pPr lvl="3"/>
            <a:r>
              <a:rPr lang="en-US" altLang="zh-CN" dirty="0">
                <a:solidFill>
                  <a:schemeClr val="bg1"/>
                </a:solidFill>
                <a:latin typeface="宋体" pitchFamily="2" charset="-122"/>
              </a:rPr>
              <a:t>Jsp</a:t>
            </a:r>
          </a:p>
          <a:p>
            <a:pPr lvl="3"/>
            <a:r>
              <a:rPr lang="en-US" altLang="zh-CN" dirty="0">
                <a:solidFill>
                  <a:schemeClr val="bg1"/>
                </a:solidFill>
                <a:latin typeface="宋体" pitchFamily="2" charset="-122"/>
              </a:rPr>
              <a:t>Java</a:t>
            </a:r>
          </a:p>
          <a:p>
            <a:pPr lvl="3"/>
            <a:r>
              <a:rPr lang="en-US" altLang="zh-CN" dirty="0">
                <a:solidFill>
                  <a:schemeClr val="bg1"/>
                </a:solidFill>
                <a:latin typeface="宋体" pitchFamily="2" charset="-122"/>
              </a:rPr>
              <a:t>Mysql</a:t>
            </a:r>
          </a:p>
          <a:p>
            <a:pPr lvl="3"/>
            <a:r>
              <a:rPr lang="en-US" altLang="zh-CN" dirty="0">
                <a:solidFill>
                  <a:schemeClr val="bg1"/>
                </a:solidFill>
                <a:latin typeface="宋体" pitchFamily="2" charset="-122"/>
              </a:rPr>
              <a:t>Bootstrap</a:t>
            </a:r>
          </a:p>
        </p:txBody>
      </p:sp>
      <p:cxnSp>
        <p:nvCxnSpPr>
          <p:cNvPr id="18" name="直接连接符 17"/>
          <p:cNvCxnSpPr/>
          <p:nvPr/>
        </p:nvCxnSpPr>
        <p:spPr>
          <a:xfrm>
            <a:off x="827584" y="5607199"/>
            <a:ext cx="6169025" cy="1587"/>
          </a:xfrm>
          <a:prstGeom prst="line">
            <a:avLst/>
          </a:prstGeom>
          <a:ln w="38100">
            <a:solidFill>
              <a:srgbClr val="E6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开发背景</a:t>
            </a:r>
            <a:endParaRPr lang="zh-CN" altLang="en-US" dirty="0"/>
          </a:p>
        </p:txBody>
      </p:sp>
      <p:grpSp>
        <p:nvGrpSpPr>
          <p:cNvPr id="10" name="Group 3"/>
          <p:cNvGrpSpPr>
            <a:grpSpLocks/>
          </p:cNvGrpSpPr>
          <p:nvPr/>
        </p:nvGrpSpPr>
        <p:grpSpPr bwMode="auto">
          <a:xfrm>
            <a:off x="1320827" y="2395786"/>
            <a:ext cx="2295897" cy="3441393"/>
            <a:chOff x="-211054" y="563681"/>
            <a:chExt cx="3368675" cy="1488099"/>
          </a:xfrm>
        </p:grpSpPr>
        <p:sp>
          <p:nvSpPr>
            <p:cNvPr id="11" name="Rectangle 3"/>
            <p:cNvSpPr>
              <a:spLocks noChangeArrowheads="1"/>
            </p:cNvSpPr>
            <p:nvPr/>
          </p:nvSpPr>
          <p:spPr bwMode="auto">
            <a:xfrm>
              <a:off x="-211054" y="563681"/>
              <a:ext cx="3368675" cy="1488099"/>
            </a:xfrm>
            <a:prstGeom prst="rect">
              <a:avLst/>
            </a:prstGeom>
            <a:solidFill>
              <a:srgbClr val="CCECFF">
                <a:alpha val="50195"/>
              </a:srgbClr>
            </a:solidFill>
            <a:ln w="9525">
              <a:noFill/>
              <a:miter lim="800000"/>
              <a:headEnd/>
              <a:tailEnd/>
            </a:ln>
          </p:spPr>
          <p:txBody>
            <a:bodyPr wrap="none" anchor="ctr"/>
            <a:lstStyle/>
            <a:p>
              <a:endParaRPr lang="zh-CN" altLang="zh-CN">
                <a:latin typeface="Calibri" pitchFamily="34" charset="0"/>
              </a:endParaRPr>
            </a:p>
          </p:txBody>
        </p:sp>
        <p:sp>
          <p:nvSpPr>
            <p:cNvPr id="12" name="Rectangle 180"/>
            <p:cNvSpPr>
              <a:spLocks noChangeArrowheads="1"/>
            </p:cNvSpPr>
            <p:nvPr/>
          </p:nvSpPr>
          <p:spPr bwMode="auto">
            <a:xfrm>
              <a:off x="-113522" y="577234"/>
              <a:ext cx="3051166" cy="1237702"/>
            </a:xfrm>
            <a:prstGeom prst="rect">
              <a:avLst/>
            </a:prstGeom>
            <a:noFill/>
            <a:ln w="9525">
              <a:noFill/>
              <a:miter lim="800000"/>
              <a:headEnd/>
              <a:tailEnd/>
            </a:ln>
          </p:spPr>
          <p:txBody>
            <a:bodyPr>
              <a:spAutoFit/>
            </a:bodyPr>
            <a:lstStyle/>
            <a:p>
              <a:pPr>
                <a:lnSpc>
                  <a:spcPct val="150000"/>
                </a:lnSpc>
              </a:pPr>
              <a:r>
                <a:rPr lang="zh-CN" altLang="en-US" sz="1200" dirty="0" smtClean="0">
                  <a:solidFill>
                    <a:schemeClr val="bg1"/>
                  </a:solidFill>
                  <a:latin typeface="+mn-ea"/>
                </a:rPr>
                <a:t>心理学是一门研究人类的心理现象、精神功能和行为的科学，既是一门理论学科，也是一门应用学科。包括基础心理学与应用心理学两大领域</a:t>
              </a:r>
              <a:endParaRPr lang="en-US" altLang="zh-CN" sz="1200" dirty="0" smtClean="0">
                <a:solidFill>
                  <a:schemeClr val="bg1"/>
                </a:solidFill>
                <a:latin typeface="微软雅黑" pitchFamily="34" charset="-122"/>
                <a:ea typeface="微软雅黑" pitchFamily="34" charset="-122"/>
              </a:endParaRPr>
            </a:p>
            <a:p>
              <a:pPr>
                <a:lnSpc>
                  <a:spcPct val="150000"/>
                </a:lnSpc>
              </a:pPr>
              <a:r>
                <a:rPr lang="zh-CN" altLang="en-US" sz="1200" dirty="0" smtClean="0">
                  <a:solidFill>
                    <a:schemeClr val="bg1"/>
                  </a:solidFill>
                  <a:latin typeface="+mn-ea"/>
                </a:rPr>
                <a:t>心理学家</a:t>
              </a:r>
              <a:r>
                <a:rPr lang="zh-CN" altLang="en-US" sz="1200" dirty="0">
                  <a:solidFill>
                    <a:schemeClr val="bg1"/>
                  </a:solidFill>
                  <a:latin typeface="+mn-ea"/>
                </a:rPr>
                <a:t>从事基础研究的目的是描述、解释、预测和影响行为。提高人类生活的质量</a:t>
              </a:r>
              <a:endParaRPr lang="en-US" sz="1200" dirty="0">
                <a:solidFill>
                  <a:schemeClr val="bg1"/>
                </a:solidFill>
                <a:latin typeface="微软雅黑" pitchFamily="34" charset="-122"/>
                <a:ea typeface="微软雅黑" pitchFamily="34" charset="-122"/>
              </a:endParaRPr>
            </a:p>
          </p:txBody>
        </p:sp>
      </p:grpSp>
      <p:sp>
        <p:nvSpPr>
          <p:cNvPr id="14" name="Rectangle 174"/>
          <p:cNvSpPr>
            <a:spLocks noChangeArrowheads="1"/>
          </p:cNvSpPr>
          <p:nvPr/>
        </p:nvSpPr>
        <p:spPr bwMode="auto">
          <a:xfrm>
            <a:off x="1324841" y="1674086"/>
            <a:ext cx="2299911" cy="721701"/>
          </a:xfrm>
          <a:prstGeom prst="rect">
            <a:avLst/>
          </a:prstGeom>
          <a:gradFill flip="none" rotWithShape="1">
            <a:gsLst>
              <a:gs pos="0">
                <a:srgbClr val="E60000">
                  <a:shade val="30000"/>
                  <a:satMod val="115000"/>
                </a:srgbClr>
              </a:gs>
              <a:gs pos="50000">
                <a:srgbClr val="E60000">
                  <a:shade val="67500"/>
                  <a:satMod val="115000"/>
                </a:srgbClr>
              </a:gs>
              <a:gs pos="100000">
                <a:srgbClr val="E60000">
                  <a:shade val="100000"/>
                  <a:satMod val="115000"/>
                </a:srgbClr>
              </a:gs>
            </a:gsLst>
            <a:lin ang="13500000" scaled="1"/>
            <a:tileRect/>
          </a:gradFill>
          <a:ln w="9525">
            <a:noFill/>
            <a:miter lim="800000"/>
            <a:headEnd/>
            <a:tailEnd/>
          </a:ln>
        </p:spPr>
        <p:txBody>
          <a:bodyPr wrap="none" anchor="ctr"/>
          <a:lstStyle/>
          <a:p>
            <a:pPr algn="ctr" fontAlgn="auto">
              <a:spcBef>
                <a:spcPts val="0"/>
              </a:spcBef>
              <a:spcAft>
                <a:spcPts val="0"/>
              </a:spcAft>
              <a:defRPr/>
            </a:pPr>
            <a:r>
              <a:rPr lang="zh-CN" altLang="en-US" dirty="0" smtClean="0">
                <a:solidFill>
                  <a:schemeClr val="bg1"/>
                </a:solidFill>
              </a:rPr>
              <a:t>介绍与研究目的</a:t>
            </a:r>
            <a:endParaRPr lang="zh-CN" altLang="zh-CN" dirty="0">
              <a:solidFill>
                <a:schemeClr val="bg1"/>
              </a:solidFill>
              <a:latin typeface="+mn-lt"/>
              <a:ea typeface="+mn-ea"/>
            </a:endParaRPr>
          </a:p>
        </p:txBody>
      </p:sp>
      <p:sp>
        <p:nvSpPr>
          <p:cNvPr id="31" name="Rectangle 174"/>
          <p:cNvSpPr>
            <a:spLocks noChangeArrowheads="1"/>
          </p:cNvSpPr>
          <p:nvPr/>
        </p:nvSpPr>
        <p:spPr bwMode="auto">
          <a:xfrm>
            <a:off x="5364088" y="1674086"/>
            <a:ext cx="2299911" cy="721701"/>
          </a:xfrm>
          <a:prstGeom prst="rect">
            <a:avLst/>
          </a:prstGeom>
          <a:gradFill flip="none" rotWithShape="1">
            <a:gsLst>
              <a:gs pos="0">
                <a:srgbClr val="E60000">
                  <a:shade val="30000"/>
                  <a:satMod val="115000"/>
                </a:srgbClr>
              </a:gs>
              <a:gs pos="50000">
                <a:srgbClr val="E60000">
                  <a:shade val="67500"/>
                  <a:satMod val="115000"/>
                </a:srgbClr>
              </a:gs>
              <a:gs pos="100000">
                <a:srgbClr val="E60000">
                  <a:shade val="100000"/>
                  <a:satMod val="115000"/>
                </a:srgbClr>
              </a:gs>
            </a:gsLst>
            <a:lin ang="13500000" scaled="1"/>
            <a:tileRect/>
          </a:gradFill>
          <a:ln w="9525">
            <a:noFill/>
            <a:miter lim="800000"/>
            <a:headEnd/>
            <a:tailEnd/>
          </a:ln>
        </p:spPr>
        <p:txBody>
          <a:bodyPr wrap="none" anchor="ctr"/>
          <a:lstStyle/>
          <a:p>
            <a:pPr algn="ctr" fontAlgn="auto">
              <a:spcBef>
                <a:spcPts val="0"/>
              </a:spcBef>
              <a:spcAft>
                <a:spcPts val="0"/>
              </a:spcAft>
              <a:defRPr/>
            </a:pPr>
            <a:r>
              <a:rPr lang="zh-CN" altLang="en-US" dirty="0">
                <a:solidFill>
                  <a:schemeClr val="bg1"/>
                </a:solidFill>
              </a:rPr>
              <a:t>涉及范围</a:t>
            </a:r>
            <a:endParaRPr lang="zh-CN" altLang="zh-CN" dirty="0">
              <a:solidFill>
                <a:schemeClr val="bg1"/>
              </a:solidFill>
              <a:latin typeface="+mn-lt"/>
              <a:ea typeface="+mn-ea"/>
            </a:endParaRPr>
          </a:p>
        </p:txBody>
      </p:sp>
      <p:sp>
        <p:nvSpPr>
          <p:cNvPr id="33" name="Rectangle 3"/>
          <p:cNvSpPr>
            <a:spLocks noChangeArrowheads="1"/>
          </p:cNvSpPr>
          <p:nvPr/>
        </p:nvSpPr>
        <p:spPr bwMode="auto">
          <a:xfrm>
            <a:off x="5356060" y="2395785"/>
            <a:ext cx="2295897" cy="3441393"/>
          </a:xfrm>
          <a:prstGeom prst="rect">
            <a:avLst/>
          </a:prstGeom>
          <a:solidFill>
            <a:srgbClr val="CCECFF">
              <a:alpha val="50195"/>
            </a:srgbClr>
          </a:solidFill>
          <a:ln w="9525">
            <a:noFill/>
            <a:miter lim="800000"/>
            <a:headEnd/>
            <a:tailEnd/>
          </a:ln>
        </p:spPr>
        <p:txBody>
          <a:bodyPr wrap="none" anchor="ctr"/>
          <a:lstStyle/>
          <a:p>
            <a:endParaRPr lang="zh-CN" altLang="zh-CN">
              <a:latin typeface="Calibri" pitchFamily="34" charset="0"/>
            </a:endParaRPr>
          </a:p>
        </p:txBody>
      </p:sp>
      <p:sp>
        <p:nvSpPr>
          <p:cNvPr id="34" name="矩形 33"/>
          <p:cNvSpPr/>
          <p:nvPr/>
        </p:nvSpPr>
        <p:spPr>
          <a:xfrm>
            <a:off x="5407047" y="2395785"/>
            <a:ext cx="2117281" cy="3139321"/>
          </a:xfrm>
          <a:prstGeom prst="rect">
            <a:avLst/>
          </a:prstGeom>
        </p:spPr>
        <p:txBody>
          <a:bodyPr wrap="square">
            <a:spAutoFit/>
          </a:bodyPr>
          <a:lstStyle/>
          <a:p>
            <a:pPr>
              <a:lnSpc>
                <a:spcPct val="150000"/>
              </a:lnSpc>
            </a:pPr>
            <a:r>
              <a:rPr lang="zh-CN" altLang="en-US" sz="1200" dirty="0">
                <a:solidFill>
                  <a:schemeClr val="bg1"/>
                </a:solidFill>
                <a:latin typeface="+mn-ea"/>
              </a:rPr>
              <a:t>心理学研究涉及知觉、认知、情绪、人格、行为、人际关系、社会关系等许多领域，也与日常生活的许多领域</a:t>
            </a:r>
            <a:r>
              <a:rPr lang="en-US" altLang="zh-CN" sz="1200" dirty="0">
                <a:solidFill>
                  <a:schemeClr val="bg1"/>
                </a:solidFill>
                <a:latin typeface="+mn-ea"/>
              </a:rPr>
              <a:t>——</a:t>
            </a:r>
            <a:r>
              <a:rPr lang="zh-CN" altLang="en-US" sz="1200" dirty="0">
                <a:solidFill>
                  <a:schemeClr val="bg1"/>
                </a:solidFill>
                <a:latin typeface="+mn-ea"/>
              </a:rPr>
              <a:t>家庭、教育、健康、社会等发生关联。心理学一方面尝试用大脑运作来解释个体基本的行为与心理机能，同时，心理学也尝试解释个体心理机能在社会行为与社会动力中的角色</a:t>
            </a:r>
            <a:r>
              <a:rPr lang="zh-CN" altLang="en-US" sz="1200" dirty="0" smtClean="0">
                <a:solidFill>
                  <a:schemeClr val="bg1"/>
                </a:solidFill>
                <a:latin typeface="+mn-ea"/>
              </a:rPr>
              <a:t>；</a:t>
            </a:r>
            <a:endParaRPr lang="zh-CN" altLang="en-US" sz="1200" dirty="0">
              <a:solidFill>
                <a:schemeClr val="bg1"/>
              </a:solidFill>
              <a:latin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发展趋势</a:t>
            </a:r>
            <a:endParaRPr lang="zh-CN" altLang="en-US" dirty="0"/>
          </a:p>
        </p:txBody>
      </p:sp>
      <p:sp>
        <p:nvSpPr>
          <p:cNvPr id="4" name="Freeform 6"/>
          <p:cNvSpPr>
            <a:spLocks/>
          </p:cNvSpPr>
          <p:nvPr/>
        </p:nvSpPr>
        <p:spPr bwMode="gray">
          <a:xfrm>
            <a:off x="1443862" y="1500174"/>
            <a:ext cx="6742112" cy="1631950"/>
          </a:xfrm>
          <a:custGeom>
            <a:avLst/>
            <a:gdLst>
              <a:gd name="T0" fmla="*/ 0 w 4247"/>
              <a:gd name="T1" fmla="*/ 2147483647 h 1028"/>
              <a:gd name="T2" fmla="*/ 2147483647 w 4247"/>
              <a:gd name="T3" fmla="*/ 2147483647 h 1028"/>
              <a:gd name="T4" fmla="*/ 2147483647 w 4247"/>
              <a:gd name="T5" fmla="*/ 2147483647 h 1028"/>
              <a:gd name="T6" fmla="*/ 2147483647 w 4247"/>
              <a:gd name="T7" fmla="*/ 2147483647 h 1028"/>
              <a:gd name="T8" fmla="*/ 2147483647 w 4247"/>
              <a:gd name="T9" fmla="*/ 2147483647 h 1028"/>
              <a:gd name="T10" fmla="*/ 2147483647 w 4247"/>
              <a:gd name="T11" fmla="*/ 2147483647 h 1028"/>
              <a:gd name="T12" fmla="*/ 2147483647 w 4247"/>
              <a:gd name="T13" fmla="*/ 0 h 1028"/>
              <a:gd name="T14" fmla="*/ 2147483647 w 4247"/>
              <a:gd name="T15" fmla="*/ 2147483647 h 1028"/>
              <a:gd name="T16" fmla="*/ 2147483647 w 4247"/>
              <a:gd name="T17" fmla="*/ 2147483647 h 1028"/>
              <a:gd name="T18" fmla="*/ 2147483647 w 4247"/>
              <a:gd name="T19" fmla="*/ 2147483647 h 1028"/>
              <a:gd name="T20" fmla="*/ 2147483647 w 4247"/>
              <a:gd name="T21" fmla="*/ 2147483647 h 1028"/>
              <a:gd name="T22" fmla="*/ 2147483647 w 4247"/>
              <a:gd name="T23" fmla="*/ 2147483647 h 1028"/>
              <a:gd name="T24" fmla="*/ 2147483647 w 4247"/>
              <a:gd name="T25" fmla="*/ 2147483647 h 1028"/>
              <a:gd name="T26" fmla="*/ 2147483647 w 4247"/>
              <a:gd name="T27" fmla="*/ 2147483647 h 1028"/>
              <a:gd name="T28" fmla="*/ 0 w 4247"/>
              <a:gd name="T29" fmla="*/ 2147483647 h 1028"/>
              <a:gd name="T30" fmla="*/ 0 w 4247"/>
              <a:gd name="T31" fmla="*/ 2147483647 h 10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47"/>
              <a:gd name="T49" fmla="*/ 0 h 1028"/>
              <a:gd name="T50" fmla="*/ 4247 w 4247"/>
              <a:gd name="T51" fmla="*/ 1028 h 10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47" h="1028">
                <a:moveTo>
                  <a:pt x="0" y="761"/>
                </a:moveTo>
                <a:lnTo>
                  <a:pt x="1543" y="312"/>
                </a:lnTo>
                <a:lnTo>
                  <a:pt x="1543" y="579"/>
                </a:lnTo>
                <a:lnTo>
                  <a:pt x="2764" y="246"/>
                </a:lnTo>
                <a:lnTo>
                  <a:pt x="2757" y="485"/>
                </a:lnTo>
                <a:lnTo>
                  <a:pt x="3815" y="228"/>
                </a:lnTo>
                <a:lnTo>
                  <a:pt x="3815" y="0"/>
                </a:lnTo>
                <a:lnTo>
                  <a:pt x="4247" y="306"/>
                </a:lnTo>
                <a:lnTo>
                  <a:pt x="3851" y="744"/>
                </a:lnTo>
                <a:lnTo>
                  <a:pt x="3845" y="504"/>
                </a:lnTo>
                <a:lnTo>
                  <a:pt x="2501" y="870"/>
                </a:lnTo>
                <a:lnTo>
                  <a:pt x="2501" y="606"/>
                </a:lnTo>
                <a:lnTo>
                  <a:pt x="1277" y="930"/>
                </a:lnTo>
                <a:lnTo>
                  <a:pt x="1277" y="654"/>
                </a:lnTo>
                <a:lnTo>
                  <a:pt x="0" y="1028"/>
                </a:lnTo>
                <a:lnTo>
                  <a:pt x="0" y="761"/>
                </a:lnTo>
                <a:close/>
              </a:path>
            </a:pathLst>
          </a:custGeom>
          <a:solidFill>
            <a:srgbClr val="FF0000"/>
          </a:solidFill>
          <a:ln w="9525">
            <a:round/>
            <a:headEnd/>
            <a:tailEnd/>
          </a:ln>
          <a:scene3d>
            <a:camera prst="legacyPerspectiveTopRight">
              <a:rot lat="600000" lon="20999988" rev="0"/>
            </a:camera>
            <a:lightRig rig="threePt" dir="b"/>
          </a:scene3d>
          <a:sp3d extrusionH="163500" prstMaterial="legacyMatte">
            <a:bevelT w="13500" h="13500"/>
            <a:bevelB w="13500" h="13500" prst="angle"/>
            <a:extrusionClr>
              <a:srgbClr val="C00000"/>
            </a:extrusionClr>
            <a:contourClr>
              <a:schemeClr val="bg1"/>
            </a:contourClr>
          </a:sp3d>
        </p:spPr>
        <p:txBody>
          <a:bodyPr wrap="none" anchor="ctr">
            <a:flatTx/>
          </a:bodyPr>
          <a:lstStyle/>
          <a:p>
            <a:pPr fontAlgn="auto">
              <a:spcBef>
                <a:spcPts val="0"/>
              </a:spcBef>
              <a:spcAft>
                <a:spcPts val="0"/>
              </a:spcAft>
              <a:defRPr/>
            </a:pPr>
            <a:endParaRPr lang="zh-CN" altLang="en-US">
              <a:latin typeface="+mn-lt"/>
              <a:ea typeface="+mn-ea"/>
            </a:endParaRPr>
          </a:p>
        </p:txBody>
      </p:sp>
      <p:sp>
        <p:nvSpPr>
          <p:cNvPr id="3" name="矩形 2"/>
          <p:cNvSpPr/>
          <p:nvPr/>
        </p:nvSpPr>
        <p:spPr>
          <a:xfrm>
            <a:off x="1190128" y="3645024"/>
            <a:ext cx="6993886" cy="2585323"/>
          </a:xfrm>
          <a:prstGeom prst="rect">
            <a:avLst/>
          </a:prstGeom>
        </p:spPr>
        <p:txBody>
          <a:bodyPr wrap="square">
            <a:spAutoFit/>
          </a:bodyPr>
          <a:lstStyle/>
          <a:p>
            <a:r>
              <a:rPr lang="zh-CN" altLang="en-US" dirty="0">
                <a:solidFill>
                  <a:schemeClr val="bg1"/>
                </a:solidFill>
              </a:rPr>
              <a:t>心理学学科性质的</a:t>
            </a:r>
            <a:r>
              <a:rPr lang="zh-CN" altLang="en-US" dirty="0" smtClean="0">
                <a:solidFill>
                  <a:schemeClr val="bg1"/>
                </a:solidFill>
              </a:rPr>
              <a:t>二重性，即自然科学性质与人文社会科学性质的二重性。它</a:t>
            </a:r>
            <a:r>
              <a:rPr lang="zh-CN" altLang="en-US" dirty="0">
                <a:solidFill>
                  <a:schemeClr val="bg1"/>
                </a:solidFill>
              </a:rPr>
              <a:t>是研究</a:t>
            </a:r>
            <a:r>
              <a:rPr lang="zh-CN" altLang="en-US" dirty="0" smtClean="0">
                <a:solidFill>
                  <a:schemeClr val="bg1"/>
                </a:solidFill>
              </a:rPr>
              <a:t>人的</a:t>
            </a:r>
            <a:r>
              <a:rPr lang="zh-CN" altLang="en-US" dirty="0">
                <a:solidFill>
                  <a:schemeClr val="bg1"/>
                </a:solidFill>
              </a:rPr>
              <a:t>科学</a:t>
            </a:r>
            <a:r>
              <a:rPr lang="zh-CN" altLang="en-US" dirty="0" smtClean="0">
                <a:solidFill>
                  <a:schemeClr val="bg1"/>
                </a:solidFill>
              </a:rPr>
              <a:t>，但</a:t>
            </a:r>
            <a:r>
              <a:rPr lang="zh-CN" altLang="en-US" dirty="0">
                <a:solidFill>
                  <a:schemeClr val="bg1"/>
                </a:solidFill>
              </a:rPr>
              <a:t>不只是哲学范畴上的人的</a:t>
            </a:r>
            <a:r>
              <a:rPr lang="zh-CN" altLang="en-US" dirty="0" smtClean="0">
                <a:solidFill>
                  <a:schemeClr val="bg1"/>
                </a:solidFill>
              </a:rPr>
              <a:t>科学，也是研究自然科学范畴上的人的科学。国内外许多</a:t>
            </a:r>
            <a:r>
              <a:rPr lang="zh-CN" altLang="en-US" dirty="0">
                <a:solidFill>
                  <a:schemeClr val="bg1"/>
                </a:solidFill>
              </a:rPr>
              <a:t>心理学家都主张心理学应当研究整体的人和</a:t>
            </a:r>
            <a:r>
              <a:rPr lang="zh-CN" altLang="en-US" dirty="0" smtClean="0">
                <a:solidFill>
                  <a:schemeClr val="bg1"/>
                </a:solidFill>
              </a:rPr>
              <a:t>人性，一方面强调人文的研究，另一方面</a:t>
            </a:r>
            <a:r>
              <a:rPr lang="zh-CN" altLang="en-US" dirty="0">
                <a:solidFill>
                  <a:schemeClr val="bg1"/>
                </a:solidFill>
              </a:rPr>
              <a:t>又</a:t>
            </a:r>
            <a:r>
              <a:rPr lang="zh-CN" altLang="en-US" dirty="0" smtClean="0">
                <a:solidFill>
                  <a:schemeClr val="bg1"/>
                </a:solidFill>
              </a:rPr>
              <a:t>强调</a:t>
            </a:r>
            <a:r>
              <a:rPr lang="zh-CN" altLang="en-US" dirty="0">
                <a:solidFill>
                  <a:schemeClr val="bg1"/>
                </a:solidFill>
              </a:rPr>
              <a:t>科学的研究</a:t>
            </a:r>
            <a:r>
              <a:rPr lang="zh-CN" altLang="en-US" dirty="0" smtClean="0">
                <a:solidFill>
                  <a:schemeClr val="bg1"/>
                </a:solidFill>
              </a:rPr>
              <a:t>，这种</a:t>
            </a:r>
            <a:r>
              <a:rPr lang="zh-CN" altLang="en-US" dirty="0">
                <a:solidFill>
                  <a:schemeClr val="bg1"/>
                </a:solidFill>
              </a:rPr>
              <a:t>矛盾的相互作用，推动了心理学的发展</a:t>
            </a:r>
            <a:r>
              <a:rPr lang="zh-CN" altLang="en-US" dirty="0" smtClean="0">
                <a:solidFill>
                  <a:schemeClr val="bg1"/>
                </a:solidFill>
              </a:rPr>
              <a:t>。但</a:t>
            </a:r>
            <a:r>
              <a:rPr lang="zh-CN" altLang="en-US" dirty="0">
                <a:solidFill>
                  <a:schemeClr val="bg1"/>
                </a:solidFill>
              </a:rPr>
              <a:t>从当前的主流看</a:t>
            </a:r>
            <a:r>
              <a:rPr lang="zh-CN" altLang="en-US" dirty="0" smtClean="0">
                <a:solidFill>
                  <a:schemeClr val="bg1"/>
                </a:solidFill>
              </a:rPr>
              <a:t>，心理学研究</a:t>
            </a:r>
            <a:r>
              <a:rPr lang="zh-CN" altLang="en-US" dirty="0">
                <a:solidFill>
                  <a:schemeClr val="bg1"/>
                </a:solidFill>
              </a:rPr>
              <a:t>却是科技化的发展趋势，或称高新科技化</a:t>
            </a:r>
            <a:r>
              <a:rPr lang="zh-CN" altLang="en-US" dirty="0" smtClean="0">
                <a:solidFill>
                  <a:schemeClr val="bg1"/>
                </a:solidFill>
              </a:rPr>
              <a:t>。</a:t>
            </a:r>
            <a:endParaRPr lang="en-US" altLang="zh-CN" dirty="0" smtClean="0">
              <a:solidFill>
                <a:schemeClr val="bg1"/>
              </a:solidFill>
              <a:latin typeface="+mn-ea"/>
            </a:endParaRPr>
          </a:p>
          <a:p>
            <a:r>
              <a:rPr lang="zh-CN" altLang="en-US" dirty="0" smtClean="0">
                <a:solidFill>
                  <a:schemeClr val="bg1"/>
                </a:solidFill>
                <a:latin typeface="+mn-ea"/>
              </a:rPr>
              <a:t>互联网</a:t>
            </a:r>
            <a:r>
              <a:rPr lang="zh-CN" altLang="en-US" dirty="0">
                <a:solidFill>
                  <a:schemeClr val="bg1"/>
                </a:solidFill>
                <a:latin typeface="+mn-ea"/>
              </a:rPr>
              <a:t>的开放性、便利性和匿名性为心理服务提供了一个非常好的平台，通过</a:t>
            </a:r>
            <a:r>
              <a:rPr lang="en-US" altLang="zh-CN" dirty="0">
                <a:solidFill>
                  <a:schemeClr val="bg1"/>
                </a:solidFill>
                <a:latin typeface="+mn-ea"/>
              </a:rPr>
              <a:t>web</a:t>
            </a:r>
            <a:r>
              <a:rPr lang="zh-CN" altLang="en-US" dirty="0">
                <a:solidFill>
                  <a:schemeClr val="bg1"/>
                </a:solidFill>
                <a:latin typeface="+mn-ea"/>
              </a:rPr>
              <a:t>平台，连接需要心理帮助和提供心理帮助的人</a:t>
            </a:r>
            <a:endParaRPr lang="zh-CN" alt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创作意义</a:t>
            </a:r>
            <a:endParaRPr lang="zh-CN" altLang="en-US" dirty="0"/>
          </a:p>
        </p:txBody>
      </p:sp>
      <p:sp>
        <p:nvSpPr>
          <p:cNvPr id="4" name="Rectangle 2"/>
          <p:cNvSpPr>
            <a:spLocks noChangeArrowheads="1"/>
          </p:cNvSpPr>
          <p:nvPr/>
        </p:nvSpPr>
        <p:spPr bwMode="auto">
          <a:xfrm>
            <a:off x="3970360" y="4625943"/>
            <a:ext cx="3627437" cy="863600"/>
          </a:xfrm>
          <a:prstGeom prst="rect">
            <a:avLst/>
          </a:prstGeom>
          <a:solidFill>
            <a:schemeClr val="bg1"/>
          </a:solidFill>
          <a:ln w="9525">
            <a:noFill/>
            <a:miter lim="800000"/>
            <a:headEnd/>
            <a:tailEnd/>
          </a:ln>
        </p:spPr>
        <p:txBody>
          <a:bodyPr anchor="ctr"/>
          <a:lstStyle/>
          <a:p>
            <a:endParaRPr lang="zh-CN" altLang="zh-CN">
              <a:latin typeface="Calibri" pitchFamily="34" charset="0"/>
            </a:endParaRPr>
          </a:p>
        </p:txBody>
      </p:sp>
      <p:sp>
        <p:nvSpPr>
          <p:cNvPr id="5" name="Rectangle 3"/>
          <p:cNvSpPr>
            <a:spLocks noChangeArrowheads="1"/>
          </p:cNvSpPr>
          <p:nvPr/>
        </p:nvSpPr>
        <p:spPr bwMode="auto">
          <a:xfrm>
            <a:off x="3490737" y="3677313"/>
            <a:ext cx="4105275" cy="863600"/>
          </a:xfrm>
          <a:prstGeom prst="rect">
            <a:avLst/>
          </a:prstGeom>
          <a:solidFill>
            <a:schemeClr val="bg1"/>
          </a:solidFill>
          <a:ln w="9525">
            <a:noFill/>
            <a:miter lim="800000"/>
            <a:headEnd/>
            <a:tailEnd/>
          </a:ln>
        </p:spPr>
        <p:txBody>
          <a:bodyPr anchor="ctr"/>
          <a:lstStyle/>
          <a:p>
            <a:endParaRPr lang="zh-CN" altLang="zh-CN">
              <a:latin typeface="Calibri" pitchFamily="34" charset="0"/>
            </a:endParaRPr>
          </a:p>
        </p:txBody>
      </p:sp>
      <p:sp>
        <p:nvSpPr>
          <p:cNvPr id="6" name="Rectangle 4"/>
          <p:cNvSpPr>
            <a:spLocks noChangeArrowheads="1"/>
          </p:cNvSpPr>
          <p:nvPr/>
        </p:nvSpPr>
        <p:spPr bwMode="auto">
          <a:xfrm>
            <a:off x="3000397" y="2752693"/>
            <a:ext cx="4608513" cy="865187"/>
          </a:xfrm>
          <a:prstGeom prst="rect">
            <a:avLst/>
          </a:prstGeom>
          <a:solidFill>
            <a:schemeClr val="bg1"/>
          </a:solidFill>
          <a:ln w="9525">
            <a:noFill/>
            <a:miter lim="800000"/>
            <a:headEnd/>
            <a:tailEnd/>
          </a:ln>
        </p:spPr>
        <p:txBody>
          <a:bodyPr anchor="ctr"/>
          <a:lstStyle/>
          <a:p>
            <a:endParaRPr lang="zh-CN" altLang="zh-CN">
              <a:latin typeface="Calibri" pitchFamily="34" charset="0"/>
            </a:endParaRPr>
          </a:p>
        </p:txBody>
      </p:sp>
      <p:sp>
        <p:nvSpPr>
          <p:cNvPr id="7" name="Rectangle 5"/>
          <p:cNvSpPr>
            <a:spLocks noChangeArrowheads="1"/>
          </p:cNvSpPr>
          <p:nvPr/>
        </p:nvSpPr>
        <p:spPr bwMode="auto">
          <a:xfrm>
            <a:off x="2483813" y="1807355"/>
            <a:ext cx="5111750" cy="865187"/>
          </a:xfrm>
          <a:prstGeom prst="rect">
            <a:avLst/>
          </a:prstGeom>
          <a:solidFill>
            <a:schemeClr val="bg1"/>
          </a:solidFill>
          <a:ln w="9525">
            <a:noFill/>
            <a:miter lim="800000"/>
            <a:headEnd/>
            <a:tailEnd/>
          </a:ln>
        </p:spPr>
        <p:txBody>
          <a:bodyPr anchor="ctr"/>
          <a:lstStyle/>
          <a:p>
            <a:endParaRPr lang="zh-CN" altLang="zh-CN">
              <a:latin typeface="Calibri" pitchFamily="34" charset="0"/>
            </a:endParaRPr>
          </a:p>
        </p:txBody>
      </p:sp>
      <p:sp>
        <p:nvSpPr>
          <p:cNvPr id="8" name="Text Box 4"/>
          <p:cNvSpPr txBox="1">
            <a:spLocks noChangeArrowheads="1"/>
          </p:cNvSpPr>
          <p:nvPr/>
        </p:nvSpPr>
        <p:spPr bwMode="auto">
          <a:xfrm>
            <a:off x="3971947" y="4592506"/>
            <a:ext cx="3660304" cy="1200329"/>
          </a:xfrm>
          <a:prstGeom prst="rect">
            <a:avLst/>
          </a:prstGeom>
          <a:noFill/>
          <a:ln w="9525">
            <a:noFill/>
            <a:miter lim="800000"/>
            <a:headEnd/>
            <a:tailEnd/>
          </a:ln>
        </p:spPr>
        <p:txBody>
          <a:bodyPr wrap="square">
            <a:spAutoFit/>
          </a:bodyPr>
          <a:lstStyle/>
          <a:p>
            <a:pPr>
              <a:lnSpc>
                <a:spcPct val="150000"/>
              </a:lnSpc>
            </a:pPr>
            <a:r>
              <a:rPr lang="zh-CN" altLang="zh-CN" sz="1200" dirty="0">
                <a:solidFill>
                  <a:srgbClr val="333333"/>
                </a:solidFill>
                <a:latin typeface="+mn-ea"/>
              </a:rPr>
              <a:t>认知心理学中有“图式”的概念。即人学习时的认知结构，人们利用这样结构学习知识，即能提高效率，又不容易遗忘。</a:t>
            </a:r>
            <a:br>
              <a:rPr lang="zh-CN" altLang="zh-CN" sz="1200" dirty="0">
                <a:solidFill>
                  <a:srgbClr val="333333"/>
                </a:solidFill>
                <a:latin typeface="+mn-ea"/>
              </a:rPr>
            </a:br>
            <a:endParaRPr lang="en-US" sz="1200" dirty="0">
              <a:latin typeface="微软雅黑" pitchFamily="34" charset="-122"/>
              <a:ea typeface="微软雅黑" pitchFamily="34" charset="-122"/>
            </a:endParaRPr>
          </a:p>
        </p:txBody>
      </p:sp>
      <p:sp>
        <p:nvSpPr>
          <p:cNvPr id="9" name="Text Box 16"/>
          <p:cNvSpPr txBox="1">
            <a:spLocks noChangeArrowheads="1"/>
          </p:cNvSpPr>
          <p:nvPr/>
        </p:nvSpPr>
        <p:spPr bwMode="auto">
          <a:xfrm>
            <a:off x="3033734" y="2728881"/>
            <a:ext cx="4573588" cy="1167692"/>
          </a:xfrm>
          <a:prstGeom prst="rect">
            <a:avLst/>
          </a:prstGeom>
          <a:noFill/>
          <a:ln w="9525">
            <a:noFill/>
            <a:miter lim="800000"/>
            <a:headEnd/>
            <a:tailEnd/>
          </a:ln>
        </p:spPr>
        <p:txBody>
          <a:bodyPr>
            <a:spAutoFit/>
          </a:bodyPr>
          <a:lstStyle/>
          <a:p>
            <a:pPr>
              <a:lnSpc>
                <a:spcPct val="150000"/>
              </a:lnSpc>
            </a:pPr>
            <a:r>
              <a:rPr lang="zh-CN" altLang="zh-CN" sz="1200" dirty="0">
                <a:solidFill>
                  <a:srgbClr val="333333"/>
                </a:solidFill>
                <a:latin typeface="+mn-ea"/>
              </a:rPr>
              <a:t>社会心理学的研究发现，首因效应和</a:t>
            </a:r>
            <a:r>
              <a:rPr lang="zh-CN" altLang="zh-CN" sz="1200" dirty="0">
                <a:latin typeface="+mn-ea"/>
              </a:rPr>
              <a:t>近因效应</a:t>
            </a:r>
            <a:r>
              <a:rPr lang="zh-CN" altLang="zh-CN" sz="1200" dirty="0">
                <a:solidFill>
                  <a:srgbClr val="333333"/>
                </a:solidFill>
                <a:latin typeface="+mn-ea"/>
              </a:rPr>
              <a:t>。这样就告诉我们要注 意给别人留下的第一印象。同时也要防止偏见带来的对事物不正确的认知。</a:t>
            </a:r>
            <a:br>
              <a:rPr lang="zh-CN" altLang="zh-CN" sz="1200" dirty="0">
                <a:solidFill>
                  <a:srgbClr val="333333"/>
                </a:solidFill>
                <a:latin typeface="+mn-ea"/>
              </a:rPr>
            </a:br>
            <a:endParaRPr lang="en-US" sz="1200" dirty="0">
              <a:latin typeface="微软雅黑" pitchFamily="34" charset="-122"/>
              <a:ea typeface="微软雅黑" pitchFamily="34" charset="-122"/>
            </a:endParaRPr>
          </a:p>
        </p:txBody>
      </p:sp>
      <p:sp>
        <p:nvSpPr>
          <p:cNvPr id="10" name="Text Box 17"/>
          <p:cNvSpPr txBox="1">
            <a:spLocks noChangeArrowheads="1"/>
          </p:cNvSpPr>
          <p:nvPr/>
        </p:nvSpPr>
        <p:spPr bwMode="auto">
          <a:xfrm>
            <a:off x="3503635" y="3794093"/>
            <a:ext cx="4103687" cy="890693"/>
          </a:xfrm>
          <a:prstGeom prst="rect">
            <a:avLst/>
          </a:prstGeom>
          <a:noFill/>
          <a:ln w="9525">
            <a:noFill/>
            <a:miter lim="800000"/>
            <a:headEnd/>
            <a:tailEnd/>
          </a:ln>
        </p:spPr>
        <p:txBody>
          <a:bodyPr>
            <a:spAutoFit/>
          </a:bodyPr>
          <a:lstStyle/>
          <a:p>
            <a:pPr>
              <a:lnSpc>
                <a:spcPct val="150000"/>
              </a:lnSpc>
            </a:pPr>
            <a:r>
              <a:rPr lang="zh-CN" altLang="zh-CN" sz="1200" dirty="0">
                <a:solidFill>
                  <a:srgbClr val="333333"/>
                </a:solidFill>
                <a:latin typeface="+mn-ea"/>
              </a:rPr>
              <a:t>对情绪的研究表明，人情绪由三个部分组成：主观感受，生理反应，表情。改变表情可以引起积极的情绪体验。</a:t>
            </a:r>
            <a:br>
              <a:rPr lang="zh-CN" altLang="zh-CN" sz="1200" dirty="0">
                <a:solidFill>
                  <a:srgbClr val="333333"/>
                </a:solidFill>
                <a:latin typeface="+mn-ea"/>
              </a:rPr>
            </a:br>
            <a:endParaRPr lang="en-US" sz="1200" dirty="0">
              <a:latin typeface="微软雅黑" pitchFamily="34" charset="-122"/>
              <a:ea typeface="微软雅黑" pitchFamily="34" charset="-122"/>
            </a:endParaRPr>
          </a:p>
        </p:txBody>
      </p:sp>
      <p:sp>
        <p:nvSpPr>
          <p:cNvPr id="11" name="Text Box 18"/>
          <p:cNvSpPr txBox="1">
            <a:spLocks noChangeArrowheads="1"/>
          </p:cNvSpPr>
          <p:nvPr/>
        </p:nvSpPr>
        <p:spPr bwMode="auto">
          <a:xfrm>
            <a:off x="2506410" y="1787910"/>
            <a:ext cx="5041900" cy="923330"/>
          </a:xfrm>
          <a:prstGeom prst="rect">
            <a:avLst/>
          </a:prstGeom>
          <a:noFill/>
          <a:ln w="9525">
            <a:noFill/>
            <a:miter lim="800000"/>
            <a:headEnd/>
            <a:tailEnd/>
          </a:ln>
        </p:spPr>
        <p:txBody>
          <a:bodyPr>
            <a:spAutoFit/>
          </a:bodyPr>
          <a:lstStyle/>
          <a:p>
            <a:pPr>
              <a:lnSpc>
                <a:spcPct val="150000"/>
              </a:lnSpc>
            </a:pPr>
            <a:r>
              <a:rPr lang="zh-CN" altLang="zh-CN" sz="1200" dirty="0">
                <a:solidFill>
                  <a:srgbClr val="333333"/>
                </a:solidFill>
                <a:latin typeface="+mn-ea"/>
              </a:rPr>
              <a:t>各种</a:t>
            </a:r>
            <a:r>
              <a:rPr lang="zh-CN" altLang="zh-CN" sz="1200" dirty="0">
                <a:latin typeface="+mn-ea"/>
              </a:rPr>
              <a:t>心理疗法</a:t>
            </a:r>
            <a:r>
              <a:rPr lang="zh-CN" altLang="zh-CN" sz="1200" dirty="0">
                <a:solidFill>
                  <a:srgbClr val="333333"/>
                </a:solidFill>
                <a:latin typeface="+mn-ea"/>
              </a:rPr>
              <a:t>对心理疾病的治疗，疏散人们的心结</a:t>
            </a:r>
            <a:r>
              <a:rPr lang="zh-CN" altLang="zh-CN" sz="1200" dirty="0" smtClean="0">
                <a:solidFill>
                  <a:srgbClr val="333333"/>
                </a:solidFill>
                <a:latin typeface="+mn-ea"/>
              </a:rPr>
              <a:t>。其</a:t>
            </a:r>
            <a:r>
              <a:rPr lang="zh-CN" altLang="zh-CN" sz="1200" dirty="0">
                <a:solidFill>
                  <a:srgbClr val="333333"/>
                </a:solidFill>
                <a:latin typeface="+mn-ea"/>
              </a:rPr>
              <a:t>实心理学没有出现之前人们也一样活着，但是出现后对人们了解自己，改善生活质量有很大的帮助。</a:t>
            </a:r>
            <a:endParaRPr lang="en-US" sz="1400" dirty="0">
              <a:latin typeface="微软雅黑" pitchFamily="34" charset="-122"/>
              <a:ea typeface="微软雅黑" pitchFamily="34" charset="-122"/>
            </a:endParaRPr>
          </a:p>
        </p:txBody>
      </p:sp>
      <p:sp>
        <p:nvSpPr>
          <p:cNvPr id="13" name="Rectangle 5"/>
          <p:cNvSpPr>
            <a:spLocks noChangeArrowheads="1"/>
          </p:cNvSpPr>
          <p:nvPr/>
        </p:nvSpPr>
        <p:spPr bwMode="auto">
          <a:xfrm rot="5400000">
            <a:off x="1487489" y="1746239"/>
            <a:ext cx="923925" cy="1003300"/>
          </a:xfrm>
          <a:prstGeom prst="rect">
            <a:avLst/>
          </a:prstGeom>
          <a:solidFill>
            <a:srgbClr val="E60000"/>
          </a:solidFill>
          <a:ln w="38100">
            <a:noFill/>
            <a:miter lim="800000"/>
            <a:headEnd/>
            <a:tailEnd/>
          </a:ln>
        </p:spPr>
        <p:txBody>
          <a:bodyPr rot="10800000" vert="eaVert" wrap="none" anchor="ctr"/>
          <a:lstStyle/>
          <a:p>
            <a:pPr fontAlgn="auto">
              <a:spcBef>
                <a:spcPts val="0"/>
              </a:spcBef>
              <a:spcAft>
                <a:spcPts val="0"/>
              </a:spcAft>
              <a:defRPr/>
            </a:pPr>
            <a:endParaRPr lang="zh-CN" altLang="zh-CN">
              <a:solidFill>
                <a:schemeClr val="bg1"/>
              </a:solidFill>
              <a:latin typeface="+mn-lt"/>
              <a:ea typeface="+mn-ea"/>
            </a:endParaRPr>
          </a:p>
        </p:txBody>
      </p:sp>
      <p:grpSp>
        <p:nvGrpSpPr>
          <p:cNvPr id="16" name="Group 17"/>
          <p:cNvGrpSpPr>
            <a:grpSpLocks/>
          </p:cNvGrpSpPr>
          <p:nvPr/>
        </p:nvGrpSpPr>
        <p:grpSpPr bwMode="auto">
          <a:xfrm>
            <a:off x="2457472" y="3654393"/>
            <a:ext cx="1017588" cy="923925"/>
            <a:chOff x="0" y="0"/>
            <a:chExt cx="641" cy="582"/>
          </a:xfrm>
        </p:grpSpPr>
        <p:sp>
          <p:nvSpPr>
            <p:cNvPr id="17" name="Rectangle 5"/>
            <p:cNvSpPr>
              <a:spLocks noChangeArrowheads="1"/>
            </p:cNvSpPr>
            <p:nvPr/>
          </p:nvSpPr>
          <p:spPr bwMode="auto">
            <a:xfrm rot="5400000">
              <a:off x="25" y="-25"/>
              <a:ext cx="582" cy="632"/>
            </a:xfrm>
            <a:prstGeom prst="rect">
              <a:avLst/>
            </a:prstGeom>
            <a:solidFill>
              <a:srgbClr val="E60000"/>
            </a:solidFill>
            <a:ln w="38100">
              <a:noFill/>
              <a:miter lim="800000"/>
              <a:headEnd/>
              <a:tailEnd/>
            </a:ln>
          </p:spPr>
          <p:txBody>
            <a:bodyPr rot="10800000" vert="eaVert" wrap="none" anchor="ctr"/>
            <a:lstStyle/>
            <a:p>
              <a:endParaRPr lang="zh-CN" altLang="zh-CN">
                <a:solidFill>
                  <a:schemeClr val="bg1"/>
                </a:solidFill>
                <a:latin typeface="Calibri" pitchFamily="34" charset="0"/>
              </a:endParaRPr>
            </a:p>
          </p:txBody>
        </p:sp>
        <p:sp>
          <p:nvSpPr>
            <p:cNvPr id="18" name="Text Box 10"/>
            <p:cNvSpPr txBox="1">
              <a:spLocks noChangeArrowheads="1"/>
            </p:cNvSpPr>
            <p:nvPr/>
          </p:nvSpPr>
          <p:spPr bwMode="auto">
            <a:xfrm>
              <a:off x="38" y="5"/>
              <a:ext cx="603" cy="523"/>
            </a:xfrm>
            <a:prstGeom prst="rect">
              <a:avLst/>
            </a:prstGeom>
            <a:noFill/>
            <a:ln w="9525">
              <a:noFill/>
              <a:miter lim="800000"/>
              <a:headEnd/>
              <a:tailEnd/>
            </a:ln>
          </p:spPr>
          <p:txBody>
            <a:bodyPr wrap="square">
              <a:spAutoFit/>
            </a:bodyPr>
            <a:lstStyle/>
            <a:p>
              <a:pPr>
                <a:lnSpc>
                  <a:spcPct val="150000"/>
                </a:lnSpc>
              </a:pPr>
              <a:r>
                <a:rPr lang="zh-CN" altLang="zh-CN" sz="1600" spc="300" dirty="0">
                  <a:solidFill>
                    <a:schemeClr val="bg1"/>
                  </a:solidFill>
                  <a:latin typeface="+mn-ea"/>
                </a:rPr>
                <a:t>激发积极情绪</a:t>
              </a:r>
              <a:endParaRPr lang="zh-CN" altLang="zh-CN" sz="1600" spc="300" dirty="0">
                <a:solidFill>
                  <a:schemeClr val="bg1"/>
                </a:solidFill>
                <a:latin typeface="Calibri" pitchFamily="34" charset="0"/>
              </a:endParaRPr>
            </a:p>
          </p:txBody>
        </p:sp>
      </p:grpSp>
      <p:sp>
        <p:nvSpPr>
          <p:cNvPr id="25" name="Rectangle 5"/>
          <p:cNvSpPr>
            <a:spLocks noChangeArrowheads="1"/>
          </p:cNvSpPr>
          <p:nvPr/>
        </p:nvSpPr>
        <p:spPr bwMode="auto">
          <a:xfrm rot="5400000">
            <a:off x="2000252" y="2678102"/>
            <a:ext cx="923925" cy="1003300"/>
          </a:xfrm>
          <a:prstGeom prst="rect">
            <a:avLst/>
          </a:prstGeom>
          <a:solidFill>
            <a:schemeClr val="bg1">
              <a:lumMod val="85000"/>
            </a:schemeClr>
          </a:solidFill>
          <a:ln w="38100">
            <a:noFill/>
            <a:miter lim="800000"/>
            <a:headEnd/>
            <a:tailEnd/>
          </a:ln>
        </p:spPr>
        <p:txBody>
          <a:bodyPr rot="10800000" vert="eaVert" wrap="none" anchor="ctr"/>
          <a:lstStyle/>
          <a:p>
            <a:pPr fontAlgn="auto">
              <a:spcBef>
                <a:spcPts val="0"/>
              </a:spcBef>
              <a:spcAft>
                <a:spcPts val="0"/>
              </a:spcAft>
              <a:defRPr/>
            </a:pPr>
            <a:endParaRPr lang="zh-CN" altLang="zh-CN">
              <a:latin typeface="+mn-lt"/>
              <a:ea typeface="+mn-ea"/>
            </a:endParaRPr>
          </a:p>
        </p:txBody>
      </p:sp>
      <p:sp>
        <p:nvSpPr>
          <p:cNvPr id="28" name="Rectangle 5"/>
          <p:cNvSpPr>
            <a:spLocks noChangeArrowheads="1"/>
          </p:cNvSpPr>
          <p:nvPr/>
        </p:nvSpPr>
        <p:spPr bwMode="auto">
          <a:xfrm rot="5400000">
            <a:off x="2972293" y="4557651"/>
            <a:ext cx="923925" cy="1003300"/>
          </a:xfrm>
          <a:prstGeom prst="rect">
            <a:avLst/>
          </a:prstGeom>
          <a:solidFill>
            <a:schemeClr val="bg1">
              <a:lumMod val="85000"/>
            </a:schemeClr>
          </a:solidFill>
          <a:ln w="38100">
            <a:noFill/>
            <a:miter lim="800000"/>
            <a:headEnd/>
            <a:tailEnd/>
          </a:ln>
        </p:spPr>
        <p:txBody>
          <a:bodyPr rot="10800000" vert="eaVert" wrap="none" anchor="ctr"/>
          <a:lstStyle/>
          <a:p>
            <a:pPr fontAlgn="auto">
              <a:spcBef>
                <a:spcPts val="0"/>
              </a:spcBef>
              <a:spcAft>
                <a:spcPts val="0"/>
              </a:spcAft>
              <a:defRPr/>
            </a:pPr>
            <a:endParaRPr lang="zh-CN" altLang="zh-CN">
              <a:latin typeface="+mn-lt"/>
              <a:ea typeface="+mn-ea"/>
            </a:endParaRPr>
          </a:p>
        </p:txBody>
      </p:sp>
      <p:sp>
        <p:nvSpPr>
          <p:cNvPr id="29" name="Text Box 10"/>
          <p:cNvSpPr txBox="1">
            <a:spLocks noChangeArrowheads="1"/>
          </p:cNvSpPr>
          <p:nvPr/>
        </p:nvSpPr>
        <p:spPr bwMode="auto">
          <a:xfrm>
            <a:off x="2009256" y="2750354"/>
            <a:ext cx="957263" cy="788806"/>
          </a:xfrm>
          <a:prstGeom prst="rect">
            <a:avLst/>
          </a:prstGeom>
          <a:noFill/>
          <a:ln w="9525">
            <a:noFill/>
            <a:miter lim="800000"/>
            <a:headEnd/>
            <a:tailEnd/>
          </a:ln>
        </p:spPr>
        <p:txBody>
          <a:bodyPr wrap="square">
            <a:spAutoFit/>
          </a:bodyPr>
          <a:lstStyle/>
          <a:p>
            <a:pPr>
              <a:lnSpc>
                <a:spcPct val="150000"/>
              </a:lnSpc>
            </a:pPr>
            <a:r>
              <a:rPr lang="zh-CN" altLang="zh-CN" sz="1600" spc="300" dirty="0">
                <a:latin typeface="+mn-ea"/>
              </a:rPr>
              <a:t>处理人际关系</a:t>
            </a:r>
            <a:endParaRPr lang="zh-CN" altLang="zh-CN" sz="1600" spc="300" dirty="0">
              <a:latin typeface="Calibri" pitchFamily="34" charset="0"/>
            </a:endParaRPr>
          </a:p>
        </p:txBody>
      </p:sp>
      <p:sp>
        <p:nvSpPr>
          <p:cNvPr id="30" name="Text Box 10"/>
          <p:cNvSpPr txBox="1">
            <a:spLocks noChangeArrowheads="1"/>
          </p:cNvSpPr>
          <p:nvPr/>
        </p:nvSpPr>
        <p:spPr bwMode="auto">
          <a:xfrm>
            <a:off x="3008357" y="4603686"/>
            <a:ext cx="957263" cy="788806"/>
          </a:xfrm>
          <a:prstGeom prst="rect">
            <a:avLst/>
          </a:prstGeom>
          <a:noFill/>
          <a:ln w="9525">
            <a:noFill/>
            <a:miter lim="800000"/>
            <a:headEnd/>
            <a:tailEnd/>
          </a:ln>
        </p:spPr>
        <p:txBody>
          <a:bodyPr wrap="square">
            <a:spAutoFit/>
          </a:bodyPr>
          <a:lstStyle/>
          <a:p>
            <a:pPr>
              <a:lnSpc>
                <a:spcPct val="150000"/>
              </a:lnSpc>
            </a:pPr>
            <a:r>
              <a:rPr lang="zh-CN" altLang="en-US" sz="1600" spc="300" dirty="0">
                <a:latin typeface="Calibri" pitchFamily="34" charset="0"/>
              </a:rPr>
              <a:t>提高学习效率</a:t>
            </a:r>
            <a:endParaRPr lang="zh-CN" altLang="zh-CN" sz="1600" spc="300" dirty="0">
              <a:latin typeface="Calibri" pitchFamily="34" charset="0"/>
            </a:endParaRPr>
          </a:p>
        </p:txBody>
      </p:sp>
      <p:sp>
        <p:nvSpPr>
          <p:cNvPr id="31" name="Text Box 10"/>
          <p:cNvSpPr txBox="1">
            <a:spLocks noChangeArrowheads="1"/>
          </p:cNvSpPr>
          <p:nvPr/>
        </p:nvSpPr>
        <p:spPr bwMode="auto">
          <a:xfrm>
            <a:off x="1481932" y="1810542"/>
            <a:ext cx="957263" cy="788806"/>
          </a:xfrm>
          <a:prstGeom prst="rect">
            <a:avLst/>
          </a:prstGeom>
          <a:noFill/>
          <a:ln w="9525">
            <a:noFill/>
            <a:miter lim="800000"/>
            <a:headEnd/>
            <a:tailEnd/>
          </a:ln>
        </p:spPr>
        <p:txBody>
          <a:bodyPr wrap="square">
            <a:spAutoFit/>
          </a:bodyPr>
          <a:lstStyle/>
          <a:p>
            <a:pPr>
              <a:lnSpc>
                <a:spcPct val="150000"/>
              </a:lnSpc>
            </a:pPr>
            <a:r>
              <a:rPr lang="zh-CN" altLang="zh-CN" sz="1600" spc="300" dirty="0">
                <a:solidFill>
                  <a:schemeClr val="bg1"/>
                </a:solidFill>
                <a:latin typeface="+mn-ea"/>
              </a:rPr>
              <a:t>改善心理健康</a:t>
            </a:r>
            <a:endParaRPr lang="zh-CN" altLang="zh-CN" sz="1600" spc="300" dirty="0">
              <a:solidFill>
                <a:schemeClr val="bg1"/>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00"/>
                                        <p:tgtEl>
                                          <p:spTgt spid="7"/>
                                        </p:tgtEl>
                                      </p:cBhvr>
                                    </p:animEffect>
                                  </p:childTnLst>
                                </p:cTn>
                              </p:par>
                              <p:par>
                                <p:cTn id="8" presetID="22" presetClass="entr" presetSubtype="8" fill="hold" grpId="0" nodeType="withEffect">
                                  <p:stCondLst>
                                    <p:cond delay="20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200"/>
                                        <p:tgtEl>
                                          <p:spTgt spid="6"/>
                                        </p:tgtEl>
                                      </p:cBhvr>
                                    </p:animEffect>
                                  </p:childTnLst>
                                </p:cTn>
                              </p:par>
                              <p:par>
                                <p:cTn id="11" presetID="22" presetClass="entr" presetSubtype="8" fill="hold" grpId="0" nodeType="withEffect">
                                  <p:stCondLst>
                                    <p:cond delay="4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200"/>
                                        <p:tgtEl>
                                          <p:spTgt spid="5"/>
                                        </p:tgtEl>
                                      </p:cBhvr>
                                    </p:animEffect>
                                  </p:childTnLst>
                                </p:cTn>
                              </p:par>
                              <p:par>
                                <p:cTn id="14" presetID="22" presetClass="entr" presetSubtype="8" fill="hold" grpId="0" nodeType="withEffect">
                                  <p:stCondLst>
                                    <p:cond delay="60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200"/>
                                        <p:tgtEl>
                                          <p:spTgt spid="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300"/>
                                        <p:tgtEl>
                                          <p:spTgt spid="1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300"/>
                                        <p:tgtEl>
                                          <p:spTgt spid="9"/>
                                        </p:tgtEl>
                                      </p:cBhvr>
                                    </p:animEffect>
                                  </p:childTnLst>
                                </p:cTn>
                              </p:par>
                            </p:childTnLst>
                          </p:cTn>
                        </p:par>
                        <p:par>
                          <p:cTn id="23" fill="hold">
                            <p:stCondLst>
                              <p:cond delay="800"/>
                            </p:stCondLst>
                            <p:childTnLst>
                              <p:par>
                                <p:cTn id="24" presetID="2" presetClass="entr" presetSubtype="8"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200" fill="hold"/>
                                        <p:tgtEl>
                                          <p:spTgt spid="16"/>
                                        </p:tgtEl>
                                        <p:attrNameLst>
                                          <p:attrName>ppt_x</p:attrName>
                                        </p:attrNameLst>
                                      </p:cBhvr>
                                      <p:tavLst>
                                        <p:tav tm="0">
                                          <p:val>
                                            <p:strVal val="0-#ppt_w/2"/>
                                          </p:val>
                                        </p:tav>
                                        <p:tav tm="100000">
                                          <p:val>
                                            <p:strVal val="#ppt_x"/>
                                          </p:val>
                                        </p:tav>
                                      </p:tavLst>
                                    </p:anim>
                                    <p:anim calcmode="lin" valueType="num">
                                      <p:cBhvr additive="base">
                                        <p:cTn id="27" dur="200" fill="hold"/>
                                        <p:tgtEl>
                                          <p:spTgt spid="16"/>
                                        </p:tgtEl>
                                        <p:attrNameLst>
                                          <p:attrName>ppt_y</p:attrName>
                                        </p:attrNameLst>
                                      </p:cBhvr>
                                      <p:tavLst>
                                        <p:tav tm="0">
                                          <p:val>
                                            <p:strVal val="#ppt_y"/>
                                          </p:val>
                                        </p:tav>
                                        <p:tav tm="100000">
                                          <p:val>
                                            <p:strVal val="#ppt_y"/>
                                          </p:val>
                                        </p:tav>
                                      </p:tavLst>
                                    </p:anim>
                                  </p:childTnLst>
                                </p:cTn>
                              </p:par>
                              <p:par>
                                <p:cTn id="28" presetID="22" presetClass="entr" presetSubtype="8"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300"/>
                                        <p:tgtEl>
                                          <p:spTgt spid="10"/>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autoUpdateAnimBg="0"/>
      <p:bldP spid="7" grpId="0" animBg="1" autoUpdateAnimBg="0"/>
      <p:bldP spid="8" grpId="0" bldLvl="0" autoUpdateAnimBg="0"/>
      <p:bldP spid="9" grpId="0" bldLvl="0" autoUpdateAnimBg="0"/>
      <p:bldP spid="10" grpId="0" bldLvl="0" autoUpdateAnimBg="0"/>
      <p:bldP spid="11"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项目优势</a:t>
            </a:r>
            <a:endParaRPr lang="zh-CN" altLang="en-US" dirty="0"/>
          </a:p>
        </p:txBody>
      </p:sp>
      <p:cxnSp>
        <p:nvCxnSpPr>
          <p:cNvPr id="4" name="直接连接符 3"/>
          <p:cNvCxnSpPr/>
          <p:nvPr/>
        </p:nvCxnSpPr>
        <p:spPr>
          <a:xfrm>
            <a:off x="1489096" y="4398951"/>
            <a:ext cx="6000750" cy="1587"/>
          </a:xfrm>
          <a:prstGeom prst="line">
            <a:avLst/>
          </a:prstGeom>
          <a:ln w="57150">
            <a:solidFill>
              <a:srgbClr val="E6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487508" y="5486388"/>
            <a:ext cx="6000750" cy="1588"/>
          </a:xfrm>
          <a:prstGeom prst="line">
            <a:avLst/>
          </a:prstGeom>
          <a:ln w="57150">
            <a:solidFill>
              <a:srgbClr val="E6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489096" y="3300401"/>
            <a:ext cx="6000750" cy="1587"/>
          </a:xfrm>
          <a:prstGeom prst="line">
            <a:avLst/>
          </a:prstGeom>
          <a:ln w="57150">
            <a:solidFill>
              <a:srgbClr val="E6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endCxn id="8" idx="3"/>
          </p:cNvCxnSpPr>
          <p:nvPr/>
        </p:nvCxnSpPr>
        <p:spPr>
          <a:xfrm>
            <a:off x="1487508" y="2214551"/>
            <a:ext cx="6000750" cy="1587"/>
          </a:xfrm>
          <a:prstGeom prst="line">
            <a:avLst/>
          </a:prstGeom>
          <a:ln w="57150">
            <a:solidFill>
              <a:srgbClr val="E60000"/>
            </a:solidFill>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2344758" y="1785926"/>
            <a:ext cx="5143500" cy="857250"/>
          </a:xfrm>
          <a:prstGeom prst="roundRect">
            <a:avLst/>
          </a:prstGeom>
          <a:solidFill>
            <a:srgbClr val="E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endParaRPr>
          </a:p>
        </p:txBody>
      </p:sp>
      <p:sp>
        <p:nvSpPr>
          <p:cNvPr id="9" name="圆角矩形 8"/>
          <p:cNvSpPr/>
          <p:nvPr/>
        </p:nvSpPr>
        <p:spPr>
          <a:xfrm>
            <a:off x="2344758" y="2857488"/>
            <a:ext cx="5143500" cy="85725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0" name="圆角矩形 9"/>
          <p:cNvSpPr/>
          <p:nvPr/>
        </p:nvSpPr>
        <p:spPr>
          <a:xfrm>
            <a:off x="2344758" y="3959213"/>
            <a:ext cx="5143500" cy="857250"/>
          </a:xfrm>
          <a:prstGeom prst="roundRect">
            <a:avLst/>
          </a:prstGeom>
          <a:solidFill>
            <a:srgbClr val="E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1" name="圆角矩形 10"/>
          <p:cNvSpPr/>
          <p:nvPr/>
        </p:nvSpPr>
        <p:spPr>
          <a:xfrm>
            <a:off x="2344758" y="5045063"/>
            <a:ext cx="5143500" cy="85725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cxnSp>
        <p:nvCxnSpPr>
          <p:cNvPr id="12" name="直接连接符 11"/>
          <p:cNvCxnSpPr/>
          <p:nvPr/>
        </p:nvCxnSpPr>
        <p:spPr>
          <a:xfrm rot="5400000">
            <a:off x="-157141" y="3857613"/>
            <a:ext cx="3287712" cy="1587"/>
          </a:xfrm>
          <a:prstGeom prst="line">
            <a:avLst/>
          </a:prstGeom>
          <a:ln w="57150">
            <a:solidFill>
              <a:srgbClr val="E6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a:spLocks noChangeArrowheads="1"/>
          </p:cNvSpPr>
          <p:nvPr/>
        </p:nvSpPr>
        <p:spPr bwMode="auto">
          <a:xfrm>
            <a:off x="2357458" y="1861221"/>
            <a:ext cx="5143500" cy="646331"/>
          </a:xfrm>
          <a:prstGeom prst="rect">
            <a:avLst/>
          </a:prstGeom>
          <a:noFill/>
          <a:ln w="9525">
            <a:noFill/>
            <a:miter lim="800000"/>
            <a:headEnd/>
            <a:tailEnd/>
          </a:ln>
        </p:spPr>
        <p:txBody>
          <a:bodyPr>
            <a:spAutoFit/>
          </a:bodyPr>
          <a:lstStyle/>
          <a:p>
            <a:r>
              <a:rPr lang="zh-CN" altLang="en-US" sz="1200" spc="300" dirty="0" smtClean="0">
                <a:solidFill>
                  <a:schemeClr val="bg1"/>
                </a:solidFill>
                <a:latin typeface="+mn-ea"/>
              </a:rPr>
              <a:t>以</a:t>
            </a:r>
            <a:r>
              <a:rPr lang="zh-CN" altLang="en-US" sz="1200" spc="300" dirty="0">
                <a:solidFill>
                  <a:schemeClr val="bg1"/>
                </a:solidFill>
                <a:latin typeface="+mn-ea"/>
              </a:rPr>
              <a:t>内容吸引用户，包括心灵鸡汤，心理音频，心理学家专栏文章，主要作用是以专业的内容教育用户，并给予用户积极的心理暗示</a:t>
            </a:r>
            <a:r>
              <a:rPr lang="zh-CN" altLang="en-US" sz="1200" spc="300" dirty="0" smtClean="0">
                <a:solidFill>
                  <a:schemeClr val="bg1"/>
                </a:solidFill>
                <a:latin typeface="+mn-ea"/>
              </a:rPr>
              <a:t>。</a:t>
            </a:r>
            <a:endParaRPr lang="en-US" altLang="zh-CN" sz="1200" spc="300" dirty="0">
              <a:solidFill>
                <a:schemeClr val="bg1"/>
              </a:solidFill>
              <a:latin typeface="+mn-ea"/>
            </a:endParaRPr>
          </a:p>
        </p:txBody>
      </p:sp>
      <p:sp>
        <p:nvSpPr>
          <p:cNvPr id="14" name="TextBox 13"/>
          <p:cNvSpPr txBox="1">
            <a:spLocks noChangeArrowheads="1"/>
          </p:cNvSpPr>
          <p:nvPr/>
        </p:nvSpPr>
        <p:spPr bwMode="auto">
          <a:xfrm>
            <a:off x="2357458" y="2954326"/>
            <a:ext cx="5143500" cy="646331"/>
          </a:xfrm>
          <a:prstGeom prst="rect">
            <a:avLst/>
          </a:prstGeom>
          <a:noFill/>
          <a:ln w="9525">
            <a:noFill/>
            <a:miter lim="800000"/>
            <a:headEnd/>
            <a:tailEnd/>
          </a:ln>
        </p:spPr>
        <p:txBody>
          <a:bodyPr>
            <a:spAutoFit/>
          </a:bodyPr>
          <a:lstStyle/>
          <a:p>
            <a:r>
              <a:rPr lang="zh-CN" altLang="en-US" sz="1200" spc="300" dirty="0" smtClean="0">
                <a:latin typeface="+mn-ea"/>
              </a:rPr>
              <a:t>通过</a:t>
            </a:r>
            <a:r>
              <a:rPr lang="zh-CN" altLang="en-US" sz="1200" spc="300" dirty="0">
                <a:latin typeface="+mn-ea"/>
              </a:rPr>
              <a:t>工具帮助用户观察和了解自己的心理健康护状况，例如心理测试，心理及心率测量等，最终希望引入专业的心理咨询师，进行付费咨询。</a:t>
            </a:r>
            <a:endParaRPr lang="en-US" altLang="zh-CN" sz="1200" spc="300" dirty="0">
              <a:latin typeface="+mn-ea"/>
            </a:endParaRPr>
          </a:p>
        </p:txBody>
      </p:sp>
      <p:sp>
        <p:nvSpPr>
          <p:cNvPr id="15" name="TextBox 14"/>
          <p:cNvSpPr txBox="1">
            <a:spLocks noChangeArrowheads="1"/>
          </p:cNvSpPr>
          <p:nvPr/>
        </p:nvSpPr>
        <p:spPr bwMode="auto">
          <a:xfrm>
            <a:off x="2344758" y="3901071"/>
            <a:ext cx="5143500" cy="923330"/>
          </a:xfrm>
          <a:prstGeom prst="rect">
            <a:avLst/>
          </a:prstGeom>
          <a:noFill/>
          <a:ln w="9525">
            <a:noFill/>
            <a:miter lim="800000"/>
            <a:headEnd/>
            <a:tailEnd/>
          </a:ln>
        </p:spPr>
        <p:txBody>
          <a:bodyPr>
            <a:spAutoFit/>
          </a:bodyPr>
          <a:lstStyle/>
          <a:p>
            <a:pPr>
              <a:lnSpc>
                <a:spcPct val="150000"/>
              </a:lnSpc>
            </a:pPr>
            <a:r>
              <a:rPr lang="zh-CN" altLang="en-US" sz="1200" spc="300" dirty="0" smtClean="0">
                <a:solidFill>
                  <a:schemeClr val="bg1"/>
                </a:solidFill>
                <a:latin typeface="+mn-ea"/>
              </a:rPr>
              <a:t>本</a:t>
            </a:r>
            <a:r>
              <a:rPr lang="zh-CN" altLang="en-US" sz="1200" spc="300" dirty="0">
                <a:solidFill>
                  <a:schemeClr val="bg1"/>
                </a:solidFill>
                <a:latin typeface="+mn-ea"/>
              </a:rPr>
              <a:t>项目是以</a:t>
            </a:r>
            <a:r>
              <a:rPr lang="en-US" altLang="zh-CN" sz="1200" spc="300" dirty="0">
                <a:solidFill>
                  <a:schemeClr val="bg1"/>
                </a:solidFill>
                <a:latin typeface="+mn-ea"/>
              </a:rPr>
              <a:t>web</a:t>
            </a:r>
            <a:r>
              <a:rPr lang="zh-CN" altLang="en-US" sz="1200" spc="300" dirty="0">
                <a:solidFill>
                  <a:schemeClr val="bg1"/>
                </a:solidFill>
                <a:latin typeface="+mn-ea"/>
              </a:rPr>
              <a:t>平台为主而建立的心理服务平台，面向大众，基础服务完全可以满足当前社会人们心理上的一些问题的解决处理</a:t>
            </a:r>
            <a:endParaRPr lang="en-US" altLang="zh-CN" sz="1200" spc="300" dirty="0">
              <a:solidFill>
                <a:schemeClr val="bg1"/>
              </a:solidFill>
              <a:latin typeface="微软雅黑" pitchFamily="34" charset="-122"/>
              <a:ea typeface="微软雅黑" pitchFamily="34" charset="-122"/>
            </a:endParaRPr>
          </a:p>
        </p:txBody>
      </p:sp>
      <p:sp>
        <p:nvSpPr>
          <p:cNvPr id="16" name="TextBox 15"/>
          <p:cNvSpPr txBox="1">
            <a:spLocks noChangeArrowheads="1"/>
          </p:cNvSpPr>
          <p:nvPr/>
        </p:nvSpPr>
        <p:spPr bwMode="auto">
          <a:xfrm>
            <a:off x="2336841" y="5084751"/>
            <a:ext cx="5143500" cy="646331"/>
          </a:xfrm>
          <a:prstGeom prst="rect">
            <a:avLst/>
          </a:prstGeom>
          <a:noFill/>
          <a:ln w="9525">
            <a:noFill/>
            <a:miter lim="800000"/>
            <a:headEnd/>
            <a:tailEnd/>
          </a:ln>
        </p:spPr>
        <p:txBody>
          <a:bodyPr>
            <a:spAutoFit/>
          </a:bodyPr>
          <a:lstStyle/>
          <a:p>
            <a:pPr>
              <a:lnSpc>
                <a:spcPct val="150000"/>
              </a:lnSpc>
            </a:pPr>
            <a:r>
              <a:rPr lang="zh-CN" altLang="en-US" sz="1200" spc="300" dirty="0">
                <a:latin typeface="+mn-ea"/>
              </a:rPr>
              <a:t>本平台完全免费，旨在引导人们正确认识自我心理及对生活中的一些问题的心理认知。</a:t>
            </a:r>
            <a:endParaRPr lang="en-US" altLang="zh-CN" sz="1200" spc="3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nodeType="withEffect">
                                  <p:stCondLst>
                                    <p:cond delay="20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nodeType="withEffect">
                                  <p:stCondLst>
                                    <p:cond delay="40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8"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1000"/>
                            </p:stCondLst>
                            <p:childTnLst>
                              <p:par>
                                <p:cTn id="21" presetID="16" presetClass="entr" presetSubtype="42"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outHorizontal)">
                                      <p:cBhvr>
                                        <p:cTn id="23" dur="500"/>
                                        <p:tgtEl>
                                          <p:spTgt spid="8"/>
                                        </p:tgtEl>
                                      </p:cBhvr>
                                    </p:animEffect>
                                  </p:childTnLst>
                                </p:cTn>
                              </p:par>
                              <p:par>
                                <p:cTn id="24" presetID="16" presetClass="entr" presetSubtype="42"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outHorizontal)">
                                      <p:cBhvr>
                                        <p:cTn id="26" dur="500"/>
                                        <p:tgtEl>
                                          <p:spTgt spid="13"/>
                                        </p:tgtEl>
                                      </p:cBhvr>
                                    </p:animEffect>
                                  </p:childTnLst>
                                </p:cTn>
                              </p:par>
                            </p:childTnLst>
                          </p:cTn>
                        </p:par>
                        <p:par>
                          <p:cTn id="27" fill="hold">
                            <p:stCondLst>
                              <p:cond delay="1500"/>
                            </p:stCondLst>
                            <p:childTnLst>
                              <p:par>
                                <p:cTn id="28" presetID="16" presetClass="entr" presetSubtype="42"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arn(outHorizontal)">
                                      <p:cBhvr>
                                        <p:cTn id="30" dur="500"/>
                                        <p:tgtEl>
                                          <p:spTgt spid="9"/>
                                        </p:tgtEl>
                                      </p:cBhvr>
                                    </p:animEffect>
                                  </p:childTnLst>
                                </p:cTn>
                              </p:par>
                              <p:par>
                                <p:cTn id="31" presetID="16" presetClass="entr" presetSubtype="26"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arn(inHorizontal)">
                                      <p:cBhvr>
                                        <p:cTn id="33" dur="500"/>
                                        <p:tgtEl>
                                          <p:spTgt spid="14"/>
                                        </p:tgtEl>
                                      </p:cBhvr>
                                    </p:animEffect>
                                  </p:childTnLst>
                                </p:cTn>
                              </p:par>
                            </p:childTnLst>
                          </p:cTn>
                        </p:par>
                        <p:par>
                          <p:cTn id="34" fill="hold">
                            <p:stCondLst>
                              <p:cond delay="2000"/>
                            </p:stCondLst>
                            <p:childTnLst>
                              <p:par>
                                <p:cTn id="35" presetID="16" presetClass="entr" presetSubtype="42"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outHorizontal)">
                                      <p:cBhvr>
                                        <p:cTn id="37" dur="500"/>
                                        <p:tgtEl>
                                          <p:spTgt spid="10"/>
                                        </p:tgtEl>
                                      </p:cBhvr>
                                    </p:animEffect>
                                  </p:childTnLst>
                                </p:cTn>
                              </p:par>
                              <p:par>
                                <p:cTn id="38" presetID="16" presetClass="entr" presetSubtype="42"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outHorizontal)">
                                      <p:cBhvr>
                                        <p:cTn id="40" dur="500"/>
                                        <p:tgtEl>
                                          <p:spTgt spid="15"/>
                                        </p:tgtEl>
                                      </p:cBhvr>
                                    </p:animEffect>
                                  </p:childTnLst>
                                </p:cTn>
                              </p:par>
                            </p:childTnLst>
                          </p:cTn>
                        </p:par>
                        <p:par>
                          <p:cTn id="41" fill="hold">
                            <p:stCondLst>
                              <p:cond delay="2500"/>
                            </p:stCondLst>
                            <p:childTnLst>
                              <p:par>
                                <p:cTn id="42" presetID="16" presetClass="entr" presetSubtype="42"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barn(outHorizontal)">
                                      <p:cBhvr>
                                        <p:cTn id="44" dur="500"/>
                                        <p:tgtEl>
                                          <p:spTgt spid="11"/>
                                        </p:tgtEl>
                                      </p:cBhvr>
                                    </p:animEffect>
                                  </p:childTnLst>
                                </p:cTn>
                              </p:par>
                              <p:par>
                                <p:cTn id="45" presetID="16" presetClass="entr" presetSubtype="42"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arn(outHorizontal)">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p:bldP spid="14"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71678"/>
            <a:ext cx="8229600" cy="1143000"/>
          </a:xfrm>
        </p:spPr>
        <p:txBody>
          <a:bodyPr>
            <a:normAutofit/>
          </a:bodyPr>
          <a:lstStyle/>
          <a:p>
            <a:pPr algn="ctr"/>
            <a:r>
              <a:rPr lang="en-US" altLang="zh-CN" sz="4400" dirty="0" smtClean="0"/>
              <a:t>THANKS</a:t>
            </a:r>
            <a:endParaRPr lang="zh-CN" altLang="en-US" sz="44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712</Words>
  <Application>Microsoft Office PowerPoint</Application>
  <PresentationFormat>全屏显示(4:3)</PresentationFormat>
  <Paragraphs>52</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宋体</vt:lpstr>
      <vt:lpstr>微软雅黑</vt:lpstr>
      <vt:lpstr>Arial</vt:lpstr>
      <vt:lpstr>Calibri</vt:lpstr>
      <vt:lpstr>Office 主题</vt:lpstr>
      <vt:lpstr>PowerPoint 演示文稿</vt:lpstr>
      <vt:lpstr>团队组成</vt:lpstr>
      <vt:lpstr>项目介绍</vt:lpstr>
      <vt:lpstr>开发环境</vt:lpstr>
      <vt:lpstr>开发背景</vt:lpstr>
      <vt:lpstr>发展趋势</vt:lpstr>
      <vt:lpstr>创作意义</vt:lpstr>
      <vt:lpstr>项目优势</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Windows</cp:lastModifiedBy>
  <cp:revision>20</cp:revision>
  <dcterms:modified xsi:type="dcterms:W3CDTF">2016-12-08T15:30:29Z</dcterms:modified>
</cp:coreProperties>
</file>