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8288000" cy="10287000"/>
  <p:notesSz cx="6858000" cy="9144000"/>
  <p:embeddedFontLst>
    <p:embeddedFont>
      <p:font typeface="Tomorrow Bold" charset="1" panose="00000000000000000000"/>
      <p:regular r:id="rId33"/>
    </p:embeddedFont>
    <p:embeddedFont>
      <p:font typeface="Roboto" charset="1" panose="02000000000000000000"/>
      <p:regular r:id="rId34"/>
    </p:embeddedFont>
    <p:embeddedFont>
      <p:font typeface="Tomorrow" charset="1" panose="00000000000000000000"/>
      <p:regular r:id="rId35"/>
    </p:embeddedFont>
    <p:embeddedFont>
      <p:font typeface="Roboto Bold" charset="1" panose="02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4880"/>
            <a:ext cx="18288000" cy="10262120"/>
            <a:chOff x="0" y="0"/>
            <a:chExt cx="4816593" cy="27027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2781"/>
            </a:xfrm>
            <a:custGeom>
              <a:avLst/>
              <a:gdLst/>
              <a:ahLst/>
              <a:cxnLst/>
              <a:rect r="r" b="b" t="t" l="l"/>
              <a:pathLst>
                <a:path h="270278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2781"/>
                  </a:lnTo>
                  <a:lnTo>
                    <a:pt x="0" y="2702781"/>
                  </a:lnTo>
                  <a:close/>
                </a:path>
              </a:pathLst>
            </a:custGeom>
            <a:solidFill>
              <a:srgbClr val="0D232D">
                <a:alpha val="3294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275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2152" y="1875939"/>
            <a:ext cx="14955497" cy="933859"/>
            <a:chOff x="0" y="0"/>
            <a:chExt cx="3938896" cy="2459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38896" cy="245955"/>
            </a:xfrm>
            <a:custGeom>
              <a:avLst/>
              <a:gdLst/>
              <a:ahLst/>
              <a:cxnLst/>
              <a:rect r="r" b="b" t="t" l="l"/>
              <a:pathLst>
                <a:path h="245955" w="3938896">
                  <a:moveTo>
                    <a:pt x="51766" y="0"/>
                  </a:moveTo>
                  <a:lnTo>
                    <a:pt x="3887130" y="0"/>
                  </a:lnTo>
                  <a:cubicBezTo>
                    <a:pt x="3900859" y="0"/>
                    <a:pt x="3914026" y="5454"/>
                    <a:pt x="3923735" y="15162"/>
                  </a:cubicBezTo>
                  <a:cubicBezTo>
                    <a:pt x="3933442" y="24870"/>
                    <a:pt x="3938896" y="38037"/>
                    <a:pt x="3938896" y="51766"/>
                  </a:cubicBezTo>
                  <a:lnTo>
                    <a:pt x="3938896" y="194188"/>
                  </a:lnTo>
                  <a:cubicBezTo>
                    <a:pt x="3938896" y="222778"/>
                    <a:pt x="3915720" y="245955"/>
                    <a:pt x="3887130" y="245955"/>
                  </a:cubicBezTo>
                  <a:lnTo>
                    <a:pt x="51766" y="245955"/>
                  </a:lnTo>
                  <a:cubicBezTo>
                    <a:pt x="38037" y="245955"/>
                    <a:pt x="24870" y="240501"/>
                    <a:pt x="15162" y="230793"/>
                  </a:cubicBezTo>
                  <a:cubicBezTo>
                    <a:pt x="5454" y="221085"/>
                    <a:pt x="0" y="207918"/>
                    <a:pt x="0" y="194188"/>
                  </a:cubicBezTo>
                  <a:lnTo>
                    <a:pt x="0" y="51766"/>
                  </a:lnTo>
                  <a:cubicBezTo>
                    <a:pt x="0" y="38037"/>
                    <a:pt x="5454" y="24870"/>
                    <a:pt x="15162" y="15162"/>
                  </a:cubicBezTo>
                  <a:cubicBezTo>
                    <a:pt x="24870" y="5454"/>
                    <a:pt x="38037" y="0"/>
                    <a:pt x="51766" y="0"/>
                  </a:cubicBezTo>
                  <a:close/>
                </a:path>
              </a:pathLst>
            </a:custGeom>
            <a:solidFill>
              <a:srgbClr val="C6C6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938896" cy="303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358639" y="7333291"/>
            <a:ext cx="159633" cy="299653"/>
          </a:xfrm>
          <a:custGeom>
            <a:avLst/>
            <a:gdLst/>
            <a:ahLst/>
            <a:cxnLst/>
            <a:rect r="r" b="b" t="t" l="l"/>
            <a:pathLst>
              <a:path h="299653" w="159633">
                <a:moveTo>
                  <a:pt x="0" y="0"/>
                </a:moveTo>
                <a:lnTo>
                  <a:pt x="159633" y="0"/>
                </a:lnTo>
                <a:lnTo>
                  <a:pt x="159633" y="299652"/>
                </a:lnTo>
                <a:lnTo>
                  <a:pt x="0" y="29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52027" y="391851"/>
            <a:ext cx="17055746" cy="1301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5"/>
              </a:lnSpc>
            </a:pPr>
            <a:r>
              <a:rPr lang="en-US" b="true" sz="8763">
                <a:solidFill>
                  <a:srgbClr val="FFDE59"/>
                </a:solidFill>
                <a:latin typeface="Tomorrow Bold"/>
                <a:ea typeface="Tomorrow Bold"/>
                <a:cs typeface="Tomorrow Bold"/>
                <a:sym typeface="Tomorrow Bold"/>
              </a:rPr>
              <a:t>M</a:t>
            </a:r>
            <a:r>
              <a:rPr lang="en-US" b="true" sz="8763">
                <a:solidFill>
                  <a:srgbClr val="FFDE59"/>
                </a:solidFill>
                <a:latin typeface="Tomorrow Bold"/>
                <a:ea typeface="Tomorrow Bold"/>
                <a:cs typeface="Tomorrow Bold"/>
                <a:sym typeface="Tomorrow Bold"/>
              </a:rPr>
              <a:t>ASTER ETHICAL HACKING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5039" y="1981553"/>
            <a:ext cx="16309723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20"/>
              </a:lnSpc>
              <a:spcBef>
                <a:spcPct val="0"/>
              </a:spcBef>
            </a:pPr>
            <a:r>
              <a:rPr lang="en-US" b="true" sz="3800" strike="noStrike" u="none">
                <a:solidFill>
                  <a:srgbClr val="0CC0DF"/>
                </a:solidFill>
                <a:latin typeface="Tomorrow Bold"/>
                <a:ea typeface="Tomorrow Bold"/>
                <a:cs typeface="Tomorrow Bold"/>
                <a:sym typeface="Tomorrow Bold"/>
              </a:rPr>
              <a:t>🛡 </a:t>
            </a:r>
            <a:r>
              <a:rPr lang="en-US" b="true" sz="3800" strike="noStrike" u="none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INDIA'S MOST PRACTICAL ETHICAL HACKING COURSE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067863" y="3171748"/>
            <a:ext cx="6148787" cy="857940"/>
            <a:chOff x="0" y="0"/>
            <a:chExt cx="1619434" cy="2259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19434" cy="225959"/>
            </a:xfrm>
            <a:custGeom>
              <a:avLst/>
              <a:gdLst/>
              <a:ahLst/>
              <a:cxnLst/>
              <a:rect r="r" b="b" t="t" l="l"/>
              <a:pathLst>
                <a:path h="225959" w="1619434">
                  <a:moveTo>
                    <a:pt x="112980" y="0"/>
                  </a:moveTo>
                  <a:lnTo>
                    <a:pt x="1506454" y="0"/>
                  </a:lnTo>
                  <a:cubicBezTo>
                    <a:pt x="1568851" y="0"/>
                    <a:pt x="1619434" y="50583"/>
                    <a:pt x="1619434" y="112980"/>
                  </a:cubicBezTo>
                  <a:lnTo>
                    <a:pt x="1619434" y="112980"/>
                  </a:lnTo>
                  <a:cubicBezTo>
                    <a:pt x="1619434" y="142944"/>
                    <a:pt x="1607531" y="171681"/>
                    <a:pt x="1586343" y="192868"/>
                  </a:cubicBezTo>
                  <a:cubicBezTo>
                    <a:pt x="1565155" y="214056"/>
                    <a:pt x="1536418" y="225959"/>
                    <a:pt x="1506454" y="225959"/>
                  </a:cubicBezTo>
                  <a:lnTo>
                    <a:pt x="112980" y="225959"/>
                  </a:lnTo>
                  <a:cubicBezTo>
                    <a:pt x="50583" y="225959"/>
                    <a:pt x="0" y="175377"/>
                    <a:pt x="0" y="112980"/>
                  </a:cubicBezTo>
                  <a:lnTo>
                    <a:pt x="0" y="112980"/>
                  </a:lnTo>
                  <a:cubicBezTo>
                    <a:pt x="0" y="50583"/>
                    <a:pt x="50583" y="0"/>
                    <a:pt x="11298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619434" cy="302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3"/>
                </a:lnSpc>
              </a:pPr>
              <a:r>
                <a:rPr lang="en-US" sz="340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BY </a:t>
              </a:r>
              <a:r>
                <a:rPr lang="en-US" sz="3402">
                  <a:solidFill>
                    <a:srgbClr val="FFDE59"/>
                  </a:solidFill>
                  <a:latin typeface="Roboto"/>
                  <a:ea typeface="Roboto"/>
                  <a:cs typeface="Roboto"/>
                  <a:sym typeface="Roboto"/>
                </a:rPr>
                <a:t>CYBER MIND SPACE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25039" y="6787257"/>
            <a:ext cx="16005621" cy="845686"/>
            <a:chOff x="0" y="0"/>
            <a:chExt cx="4215472" cy="2227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15472" cy="222732"/>
            </a:xfrm>
            <a:custGeom>
              <a:avLst/>
              <a:gdLst/>
              <a:ahLst/>
              <a:cxnLst/>
              <a:rect r="r" b="b" t="t" l="l"/>
              <a:pathLst>
                <a:path h="222732" w="4215472">
                  <a:moveTo>
                    <a:pt x="48370" y="0"/>
                  </a:moveTo>
                  <a:lnTo>
                    <a:pt x="4167102" y="0"/>
                  </a:lnTo>
                  <a:cubicBezTo>
                    <a:pt x="4179931" y="0"/>
                    <a:pt x="4192234" y="5096"/>
                    <a:pt x="4201305" y="14167"/>
                  </a:cubicBezTo>
                  <a:cubicBezTo>
                    <a:pt x="4210376" y="23238"/>
                    <a:pt x="4215472" y="35541"/>
                    <a:pt x="4215472" y="48370"/>
                  </a:cubicBezTo>
                  <a:lnTo>
                    <a:pt x="4215472" y="174362"/>
                  </a:lnTo>
                  <a:cubicBezTo>
                    <a:pt x="4215472" y="187191"/>
                    <a:pt x="4210376" y="199494"/>
                    <a:pt x="4201305" y="208565"/>
                  </a:cubicBezTo>
                  <a:cubicBezTo>
                    <a:pt x="4192234" y="217636"/>
                    <a:pt x="4179931" y="222732"/>
                    <a:pt x="4167102" y="222732"/>
                  </a:cubicBezTo>
                  <a:lnTo>
                    <a:pt x="48370" y="222732"/>
                  </a:lnTo>
                  <a:cubicBezTo>
                    <a:pt x="21656" y="222732"/>
                    <a:pt x="0" y="201076"/>
                    <a:pt x="0" y="174362"/>
                  </a:cubicBezTo>
                  <a:lnTo>
                    <a:pt x="0" y="48370"/>
                  </a:lnTo>
                  <a:cubicBezTo>
                    <a:pt x="0" y="35541"/>
                    <a:pt x="5096" y="23238"/>
                    <a:pt x="14167" y="14167"/>
                  </a:cubicBezTo>
                  <a:cubicBezTo>
                    <a:pt x="23238" y="5096"/>
                    <a:pt x="35541" y="0"/>
                    <a:pt x="483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4215472" cy="308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3"/>
                </a:lnSpc>
              </a:pPr>
              <a:r>
                <a:rPr lang="en-US" sz="400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💣 Join the Cybersecurity Revolution – Be the Shield, Not the Target!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SMB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is like someone leaving the front door to their house wide open. You're just walking in, checking out what snacks they left on the table.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410595" y="5019675"/>
            <a:ext cx="1219409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022907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Tools: `smbclie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nt`, `rpcclient` </a:t>
            </a:r>
          </a:p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 With smbclient, you can access shared files on a machine just like     using FTP.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913" y="7926516"/>
            <a:ext cx="15021762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smbclient -L &lt;target-ip&gt; -U anonymous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31813" y="1928414"/>
            <a:ext cx="1561148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 Enu</a:t>
            </a: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merating Active Directory Users/Groups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86933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Active Dir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ectory is a directory service used by Microsoft to store information about network resources like users, computers, and printers.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31813" y="3210772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What is A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ctive Directory?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407533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W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e enumerate AD to find usernames, group memberships, and more, which can help in further attacks (like password spraying).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699166" y="6271517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 Hack It: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82850" y="3493055"/>
            <a:ext cx="8461150" cy="5380738"/>
          </a:xfrm>
          <a:custGeom>
            <a:avLst/>
            <a:gdLst/>
            <a:ahLst/>
            <a:cxnLst/>
            <a:rect r="r" b="b" t="t" l="l"/>
            <a:pathLst>
              <a:path h="5380738" w="8461150">
                <a:moveTo>
                  <a:pt x="0" y="0"/>
                </a:moveTo>
                <a:lnTo>
                  <a:pt x="8461150" y="0"/>
                </a:lnTo>
                <a:lnTo>
                  <a:pt x="8461150" y="5380738"/>
                </a:lnTo>
                <a:lnTo>
                  <a:pt x="0" y="5380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" r="0" b="-3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331813" y="1928414"/>
            <a:ext cx="1561148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 Enu</a:t>
            </a: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merating Active Directory Users/Groups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ink of AD as a giant phone book. When you enumerate it, you’re flipping through pages, looking for that one contact you want to mess with.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944196" y="5228176"/>
            <a:ext cx="1332799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 u="sng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 u="sng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229227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Tools: `enum4li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nux`, `rpcclient` </a:t>
            </a:r>
          </a:p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 get AD info, enum4linux can dump all kinds of useful info from a Windows server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913" y="8339156"/>
            <a:ext cx="11395944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enum4linux -U &lt;target-ip&gt;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31813" y="2171041"/>
            <a:ext cx="7994436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DNS Zon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 Transfer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03649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 DNS Zone Transfer allows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you to pull down all the DNS records of a domain. It’s typically meant for DNS servers to replicate data, but when misconfigured, it can be used to steal a domain’s entire DNS record.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913" y="5402508"/>
            <a:ext cx="617330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33774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If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a DNS server allows unauthenticated zone transfers, we can grab every single DNS record, including subdomains, mail servers, etc.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It's l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ike a hacker sneaking into the IT department and copying the whole address book of the company’s entire network!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477797" y="5019675"/>
            <a:ext cx="1429515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022907"/>
            <a:ext cx="14008414" cy="60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Tools: `di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g`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913" y="6935916"/>
            <a:ext cx="12464986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dig @&lt;dns-server&gt; &lt;domain&gt; axfr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31813" y="2171041"/>
            <a:ext cx="7994436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LDAP Enum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03649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Lightweight Directory Access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Protocol (LDAP) is used to access and maintain directory services, like managing user and group information on a network.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913" y="5402508"/>
            <a:ext cx="617330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33774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LDAP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can reveal sensitive information about users, groups, and permissions if not properly secured.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LDAP enumeration is l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ike going to a library and pulling out the index card catalog, only it’s all user and group data.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583698" y="5086916"/>
            <a:ext cx="12727698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022907"/>
            <a:ext cx="14008414" cy="60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Tools: `ldapsearch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`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913" y="6935916"/>
            <a:ext cx="11275623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ldapsearch -x -h &lt;target-ip&gt; -b 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466720" y="1851026"/>
            <a:ext cx="1561148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NFS &amp; RPC Enumer</a:t>
            </a:r>
            <a:r>
              <a:rPr lang="en-US" b="true" sz="58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86933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Ne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twork File System (NFS) allows for the sharing of files between Linux/UNIX systems.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134155" y="2999929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What is NFS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505" y="6712208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Remot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e Procedure Call (RPC) allows programs to execute commands on remote systems, often used in NFS setups.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2134155" y="5528567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What is RPC?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4954650"/>
            <a:ext cx="7454577" cy="3945864"/>
          </a:xfrm>
          <a:custGeom>
            <a:avLst/>
            <a:gdLst/>
            <a:ahLst/>
            <a:cxnLst/>
            <a:rect r="r" b="b" t="t" l="l"/>
            <a:pathLst>
              <a:path h="3945864" w="7454577">
                <a:moveTo>
                  <a:pt x="0" y="0"/>
                </a:moveTo>
                <a:lnTo>
                  <a:pt x="7454577" y="0"/>
                </a:lnTo>
                <a:lnTo>
                  <a:pt x="7454577" y="3945864"/>
                </a:lnTo>
                <a:lnTo>
                  <a:pt x="0" y="3945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1922215"/>
            <a:ext cx="617330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098666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By enumerating NFS and RPC, we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can check for vulnerable file shares or services that could lead to an exploit.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334476" y="3325783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03856" y="2481997"/>
            <a:ext cx="19226833" cy="523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Practical Labs after each module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Homework Assignments + Telegram Discussions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Real-time practice on TryHackMe, HackTheBox, PortSwigger, VulnHub 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Weekly Live Q&amp;A (Optional via Telegram or YT)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Notes, Cheat Sheets &amp; Tools Shared in Telegram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Career Guidance &amp; Resume Help 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Doubt Clearing via Comments/Telegram</a:t>
            </a:r>
          </a:p>
          <a:p>
            <a:pPr algn="l">
              <a:lnSpc>
                <a:spcPts val="5201"/>
              </a:lnSpc>
            </a:pPr>
            <a:r>
              <a:rPr lang="en-US" sz="3637">
                <a:solidFill>
                  <a:srgbClr val="F3F3F2"/>
                </a:solidFill>
                <a:latin typeface="Tomorrow"/>
                <a:ea typeface="Tomorrow"/>
                <a:cs typeface="Tomorrow"/>
                <a:sym typeface="Tomorrow"/>
              </a:rPr>
              <a:t>✅ No Fluff – Only Real Ethical Hacking!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03856" y="328348"/>
            <a:ext cx="14955497" cy="1157228"/>
            <a:chOff x="0" y="0"/>
            <a:chExt cx="3938896" cy="3047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8896" cy="304784"/>
            </a:xfrm>
            <a:custGeom>
              <a:avLst/>
              <a:gdLst/>
              <a:ahLst/>
              <a:cxnLst/>
              <a:rect r="r" b="b" t="t" l="l"/>
              <a:pathLst>
                <a:path h="304784" w="3938896">
                  <a:moveTo>
                    <a:pt x="51766" y="0"/>
                  </a:moveTo>
                  <a:lnTo>
                    <a:pt x="3887130" y="0"/>
                  </a:lnTo>
                  <a:cubicBezTo>
                    <a:pt x="3900859" y="0"/>
                    <a:pt x="3914026" y="5454"/>
                    <a:pt x="3923735" y="15162"/>
                  </a:cubicBezTo>
                  <a:cubicBezTo>
                    <a:pt x="3933442" y="24870"/>
                    <a:pt x="3938896" y="38037"/>
                    <a:pt x="3938896" y="51766"/>
                  </a:cubicBezTo>
                  <a:lnTo>
                    <a:pt x="3938896" y="253018"/>
                  </a:lnTo>
                  <a:cubicBezTo>
                    <a:pt x="3938896" y="281608"/>
                    <a:pt x="3915720" y="304784"/>
                    <a:pt x="3887130" y="304784"/>
                  </a:cubicBezTo>
                  <a:lnTo>
                    <a:pt x="51766" y="304784"/>
                  </a:lnTo>
                  <a:cubicBezTo>
                    <a:pt x="38037" y="304784"/>
                    <a:pt x="24870" y="299330"/>
                    <a:pt x="15162" y="289622"/>
                  </a:cubicBezTo>
                  <a:cubicBezTo>
                    <a:pt x="5454" y="279914"/>
                    <a:pt x="0" y="266747"/>
                    <a:pt x="0" y="253018"/>
                  </a:cubicBezTo>
                  <a:lnTo>
                    <a:pt x="0" y="51766"/>
                  </a:lnTo>
                  <a:cubicBezTo>
                    <a:pt x="0" y="38037"/>
                    <a:pt x="5454" y="24870"/>
                    <a:pt x="15162" y="15162"/>
                  </a:cubicBezTo>
                  <a:cubicBezTo>
                    <a:pt x="24870" y="5454"/>
                    <a:pt x="38037" y="0"/>
                    <a:pt x="51766" y="0"/>
                  </a:cubicBezTo>
                  <a:close/>
                </a:path>
              </a:pathLst>
            </a:custGeom>
            <a:solidFill>
              <a:srgbClr val="C6C6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3938896" cy="428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839"/>
                </a:lnSpc>
              </a:pPr>
              <a:r>
                <a:rPr lang="en-US" b="true" sz="55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🔥 WHAT MAKES THIS COURSE UNIQUE?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NFS is l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ike finding a library with open books (shared files), and RPC is like getting an all-access pass to walk around and do whatever you want.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843644" y="5315516"/>
            <a:ext cx="11126894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251507"/>
            <a:ext cx="14008414" cy="60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Tools: rpcclien , showmount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338" y="7174041"/>
            <a:ext cx="10071193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showmount -e &lt;target-ip&gt;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667254" y="1884432"/>
            <a:ext cx="15611489" cy="108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2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Border Gateway Protocol (BGP)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86933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BGP is the pro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tocol that makes decisions on how data is routed across the internet. It’s like the traffic controller of the internet highways.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134155" y="2999929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What is BGP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3505" y="6712208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By manipulating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BGP, attackers can hijack internet traffic, redirecting it to malicious servers or causing Denial of Service (DoS).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667254" y="5528567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Hack It: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7913" y="4870386"/>
            <a:ext cx="10833228" cy="5416614"/>
          </a:xfrm>
          <a:custGeom>
            <a:avLst/>
            <a:gdLst/>
            <a:ahLst/>
            <a:cxnLst/>
            <a:rect r="r" b="b" t="t" l="l"/>
            <a:pathLst>
              <a:path h="5416614" w="10833228">
                <a:moveTo>
                  <a:pt x="0" y="0"/>
                </a:moveTo>
                <a:lnTo>
                  <a:pt x="10833228" y="0"/>
                </a:lnTo>
                <a:lnTo>
                  <a:pt x="10833228" y="5416614"/>
                </a:lnTo>
                <a:lnTo>
                  <a:pt x="0" y="54166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913" y="345953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Imagine red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irecting traffic on the internet highways and sending everyone to the wrong exit.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667254" y="1859667"/>
            <a:ext cx="15611489" cy="113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659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OS Fingerprinting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186933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OS Fingerprinting is the 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technique used to determine the operating system of a target system based on its responses to different network requests.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913" y="3003292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What is OS Fingerprinting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?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093208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On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ce we know the OS, we can tailor our attacks to exploit OS-specific vulnerabilities.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667254" y="6023867"/>
            <a:ext cx="994186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Hack It: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014" y="2528020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61641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OS Fingerp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rinting is like a detective using clues (responses) to figure out what kind of car (OS) someone is driving.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968156" y="5019675"/>
            <a:ext cx="11496194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7788" y="6105827"/>
            <a:ext cx="14008414" cy="608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T</a:t>
            </a:r>
            <a:r>
              <a:rPr lang="en-US" b="true" sz="34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ools: `Nmap`, `xprobe2`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8014" y="7131166"/>
            <a:ext cx="9456995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nmap -O &lt;target-ip&gt;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b="true" sz="2002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                       </a:t>
            </a: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7913" y="2156292"/>
            <a:ext cx="13362897" cy="5974417"/>
          </a:xfrm>
          <a:custGeom>
            <a:avLst/>
            <a:gdLst/>
            <a:ahLst/>
            <a:cxnLst/>
            <a:rect r="r" b="b" t="t" l="l"/>
            <a:pathLst>
              <a:path h="5974417" w="13362897">
                <a:moveTo>
                  <a:pt x="0" y="0"/>
                </a:moveTo>
                <a:lnTo>
                  <a:pt x="13362897" y="0"/>
                </a:lnTo>
                <a:lnTo>
                  <a:pt x="13362897" y="5974416"/>
                </a:lnTo>
                <a:lnTo>
                  <a:pt x="0" y="5974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52110"/>
            <a:ext cx="12596746" cy="121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  <a:spcBef>
                <a:spcPct val="0"/>
              </a:spcBef>
            </a:pPr>
            <a:r>
              <a:rPr lang="en-US" b="true" sz="70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TryH</a:t>
            </a:r>
            <a:r>
              <a:rPr lang="en-US" b="true" sz="70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ackMe Homework Rooms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97362"/>
            <a:ext cx="14008414" cy="4498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07509" indent="-553754" lvl="1">
              <a:lnSpc>
                <a:spcPts val="7181"/>
              </a:lnSpc>
              <a:buFont typeface="Arial"/>
              <a:buChar char="•"/>
            </a:pP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"Active Directo</a:t>
            </a: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ry Enumeration" </a:t>
            </a:r>
          </a:p>
          <a:p>
            <a:pPr algn="just" marL="1107509" indent="-553754" lvl="1">
              <a:lnSpc>
                <a:spcPts val="7181"/>
              </a:lnSpc>
              <a:buFont typeface="Arial"/>
              <a:buChar char="•"/>
            </a:pP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"NFS Enumeration"</a:t>
            </a:r>
          </a:p>
          <a:p>
            <a:pPr algn="just" marL="1107509" indent="-553754" lvl="1">
              <a:lnSpc>
                <a:spcPts val="7181"/>
              </a:lnSpc>
              <a:buFont typeface="Arial"/>
              <a:buChar char="•"/>
            </a:pP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"DNS Zone Transfer" </a:t>
            </a:r>
          </a:p>
          <a:p>
            <a:pPr algn="just" marL="1107509" indent="-553754" lvl="1">
              <a:lnSpc>
                <a:spcPts val="7181"/>
              </a:lnSpc>
              <a:buFont typeface="Arial"/>
              <a:buChar char="•"/>
            </a:pP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"SMB Enumeration"</a:t>
            </a:r>
          </a:p>
          <a:p>
            <a:pPr algn="just" marL="1107509" indent="-553754" lvl="1">
              <a:lnSpc>
                <a:spcPts val="7181"/>
              </a:lnSpc>
              <a:buFont typeface="Arial"/>
              <a:buChar char="•"/>
            </a:pPr>
            <a:r>
              <a:rPr lang="en-US" b="true" sz="512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"OS Fingerprinting"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40028" y="1856046"/>
            <a:ext cx="5407039" cy="5407039"/>
          </a:xfrm>
          <a:custGeom>
            <a:avLst/>
            <a:gdLst/>
            <a:ahLst/>
            <a:cxnLst/>
            <a:rect r="r" b="b" t="t" l="l"/>
            <a:pathLst>
              <a:path h="5407039" w="5407039">
                <a:moveTo>
                  <a:pt x="0" y="0"/>
                </a:moveTo>
                <a:lnTo>
                  <a:pt x="5407040" y="0"/>
                </a:lnTo>
                <a:lnTo>
                  <a:pt x="5407040" y="5407039"/>
                </a:lnTo>
                <a:lnTo>
                  <a:pt x="0" y="54070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11976" y="7044010"/>
            <a:ext cx="12596746" cy="1826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38"/>
              </a:lnSpc>
              <a:spcBef>
                <a:spcPct val="0"/>
              </a:spcBef>
            </a:pPr>
            <a:r>
              <a:rPr lang="en-US" b="true" sz="105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7334476" y="3325783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0" y="2153384"/>
            <a:ext cx="19226833" cy="5894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3637" b="true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    Topics Covered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FDE59"/>
                </a:solidFill>
                <a:latin typeface="Tomorrow Bold"/>
                <a:ea typeface="Tomorrow Bold"/>
                <a:cs typeface="Tomorrow Bold"/>
                <a:sym typeface="Tomorrow Bold"/>
              </a:rPr>
              <a:t> NetBIOS, SNMP, SMB Enumeration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 Enumerating Active Directory Users/Groups 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0CC0DF"/>
                </a:solidFill>
                <a:latin typeface="Tomorrow Bold"/>
                <a:ea typeface="Tomorrow Bold"/>
                <a:cs typeface="Tomorrow Bold"/>
                <a:sym typeface="Tomorrow Bold"/>
              </a:rPr>
              <a:t> DNS Zone Transfer 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 LDAP Enumeration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F3131"/>
                </a:solidFill>
                <a:latin typeface="Tomorrow Bold"/>
                <a:ea typeface="Tomorrow Bold"/>
                <a:cs typeface="Tomorrow Bold"/>
                <a:sym typeface="Tomorrow Bold"/>
              </a:rPr>
              <a:t> NFS &amp; RPC Enumeration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 Border Gateway Protocol (BGP) Basics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C1FF72"/>
                </a:solidFill>
                <a:latin typeface="Tomorrow Bold"/>
                <a:ea typeface="Tomorrow Bold"/>
                <a:cs typeface="Tomorrow Bold"/>
                <a:sym typeface="Tomorrow Bold"/>
              </a:rPr>
              <a:t> Tools: enum4linux, ldapsearch, rpcclient, snmpwalk, Nmap NSE scripts </a:t>
            </a:r>
          </a:p>
          <a:p>
            <a:pPr algn="l" marL="785278" indent="-392639" lvl="1">
              <a:lnSpc>
                <a:spcPts val="5201"/>
              </a:lnSpc>
              <a:buFont typeface="Arial"/>
              <a:buChar char="•"/>
            </a:pPr>
            <a:r>
              <a:rPr lang="en-US" b="true" sz="3637">
                <a:solidFill>
                  <a:srgbClr val="F3F3F2"/>
                </a:solidFill>
                <a:latin typeface="Tomorrow Bold"/>
                <a:ea typeface="Tomorrow Bold"/>
                <a:cs typeface="Tomorrow Bold"/>
                <a:sym typeface="Tomorrow Bold"/>
              </a:rPr>
              <a:t> OS Fingerprinting Techniques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03856" y="328348"/>
            <a:ext cx="14955497" cy="1157228"/>
            <a:chOff x="0" y="0"/>
            <a:chExt cx="3938896" cy="3047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38896" cy="304784"/>
            </a:xfrm>
            <a:custGeom>
              <a:avLst/>
              <a:gdLst/>
              <a:ahLst/>
              <a:cxnLst/>
              <a:rect r="r" b="b" t="t" l="l"/>
              <a:pathLst>
                <a:path h="304784" w="3938896">
                  <a:moveTo>
                    <a:pt x="51766" y="0"/>
                  </a:moveTo>
                  <a:lnTo>
                    <a:pt x="3887130" y="0"/>
                  </a:lnTo>
                  <a:cubicBezTo>
                    <a:pt x="3900859" y="0"/>
                    <a:pt x="3914026" y="5454"/>
                    <a:pt x="3923735" y="15162"/>
                  </a:cubicBezTo>
                  <a:cubicBezTo>
                    <a:pt x="3933442" y="24870"/>
                    <a:pt x="3938896" y="38037"/>
                    <a:pt x="3938896" y="51766"/>
                  </a:cubicBezTo>
                  <a:lnTo>
                    <a:pt x="3938896" y="253018"/>
                  </a:lnTo>
                  <a:cubicBezTo>
                    <a:pt x="3938896" y="281608"/>
                    <a:pt x="3915720" y="304784"/>
                    <a:pt x="3887130" y="304784"/>
                  </a:cubicBezTo>
                  <a:lnTo>
                    <a:pt x="51766" y="304784"/>
                  </a:lnTo>
                  <a:cubicBezTo>
                    <a:pt x="38037" y="304784"/>
                    <a:pt x="24870" y="299330"/>
                    <a:pt x="15162" y="289622"/>
                  </a:cubicBezTo>
                  <a:cubicBezTo>
                    <a:pt x="5454" y="279914"/>
                    <a:pt x="0" y="266747"/>
                    <a:pt x="0" y="253018"/>
                  </a:cubicBezTo>
                  <a:lnTo>
                    <a:pt x="0" y="51766"/>
                  </a:lnTo>
                  <a:cubicBezTo>
                    <a:pt x="0" y="38037"/>
                    <a:pt x="5454" y="24870"/>
                    <a:pt x="15162" y="15162"/>
                  </a:cubicBezTo>
                  <a:cubicBezTo>
                    <a:pt x="24870" y="5454"/>
                    <a:pt x="38037" y="0"/>
                    <a:pt x="51766" y="0"/>
                  </a:cubicBezTo>
                  <a:close/>
                </a:path>
              </a:pathLst>
            </a:custGeom>
            <a:solidFill>
              <a:srgbClr val="C6C6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3938896" cy="4286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839"/>
                </a:lnSpc>
              </a:pPr>
              <a:r>
                <a:rPr lang="en-US" b="true" sz="5599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WHAT YOU WILL LEARN TODAY :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000252" y="1719919"/>
            <a:ext cx="12713977" cy="103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6"/>
              </a:lnSpc>
            </a:pPr>
            <a:r>
              <a:rPr lang="en-US" b="true" sz="6979">
                <a:solidFill>
                  <a:srgbClr val="0CC0DF"/>
                </a:solidFill>
                <a:latin typeface="Tomorrow Bold"/>
                <a:ea typeface="Tomorrow Bold"/>
                <a:cs typeface="Tomorrow Bold"/>
                <a:sym typeface="Tomorrow Bold"/>
              </a:rPr>
              <a:t>What is Enumeration?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2679300"/>
            <a:ext cx="15998654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DE59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3999">
                <a:solidFill>
                  <a:srgbClr val="FFDE59"/>
                </a:solidFill>
                <a:latin typeface="Roboto"/>
                <a:ea typeface="Roboto"/>
                <a:cs typeface="Roboto"/>
                <a:sym typeface="Roboto"/>
              </a:rPr>
              <a:t>umeration = Active information gathering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C1FF72"/>
                </a:solidFill>
                <a:latin typeface="Roboto"/>
                <a:ea typeface="Roboto"/>
                <a:cs typeface="Roboto"/>
                <a:sym typeface="Roboto"/>
              </a:rPr>
              <a:t>Extracts detailed data about a system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C6C6C0"/>
                </a:solidFill>
                <a:latin typeface="Roboto"/>
                <a:ea typeface="Roboto"/>
                <a:cs typeface="Roboto"/>
                <a:sym typeface="Roboto"/>
              </a:rPr>
              <a:t>Usually follows the scanning phase</a:t>
            </a: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410641" y="5386070"/>
            <a:ext cx="16146527" cy="205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6"/>
              </a:lnSpc>
            </a:pPr>
            <a:r>
              <a:rPr lang="en-US" b="true" sz="6979">
                <a:solidFill>
                  <a:srgbClr val="0CC0DF"/>
                </a:solidFill>
                <a:latin typeface="Tomorrow Bold"/>
                <a:ea typeface="Tomorrow Bold"/>
                <a:cs typeface="Tomorrow Bold"/>
                <a:sym typeface="Tomorrow Bold"/>
              </a:rPr>
              <a:t>Why is Enumeration Important?</a:t>
            </a:r>
          </a:p>
          <a:p>
            <a:pPr algn="ctr">
              <a:lnSpc>
                <a:spcPts val="809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3975" y="6422696"/>
            <a:ext cx="18518426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DE59"/>
                </a:solidFill>
                <a:latin typeface="Roboto"/>
                <a:ea typeface="Roboto"/>
                <a:cs typeface="Roboto"/>
                <a:sym typeface="Roboto"/>
              </a:rPr>
              <a:t>Helps identify system weaknesses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FF3131"/>
                </a:solidFill>
                <a:latin typeface="Roboto"/>
                <a:ea typeface="Roboto"/>
                <a:cs typeface="Roboto"/>
                <a:sym typeface="Roboto"/>
              </a:rPr>
              <a:t>Gathers info like: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FF914D"/>
                </a:solidFill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US" sz="3999">
                <a:solidFill>
                  <a:srgbClr val="FF914D"/>
                </a:solidFill>
                <a:latin typeface="Roboto"/>
                <a:ea typeface="Roboto"/>
                <a:cs typeface="Roboto"/>
                <a:sym typeface="Roboto"/>
              </a:rPr>
              <a:t>Usernames, Group names, Network resources, System banners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5271FF"/>
                </a:solidFill>
                <a:latin typeface="Roboto"/>
                <a:ea typeface="Roboto"/>
                <a:cs typeface="Roboto"/>
                <a:sym typeface="Roboto"/>
              </a:rPr>
              <a:t>Used by both attackers and ethical hackers (pentesters)</a:t>
            </a:r>
          </a:p>
          <a:p>
            <a:pPr algn="just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943694" y="2371160"/>
            <a:ext cx="12457394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Wh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at is NetBIOS?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2437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NetBIOS (Network Basic Input/Output System) is a protocol th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at allows applications on different computers to communicate within a local area network (LAN). It’s often used in Windows-based environments to share files, printers, and services.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543493" y="6041917"/>
            <a:ext cx="11253470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7247109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Attackers c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an use NetBIOS enumeration to gather information about a target network, like the machine name, IP address, user names, and more.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2810294" y="2371160"/>
            <a:ext cx="9446264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2850" y="3459532"/>
            <a:ext cx="14596825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Imagine your t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arget is like a cool guy at a party (the network). NetBIOS is like you asking everyone at the party, "Yo, what's his name? Where does he live?"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477295" y="5315516"/>
            <a:ext cx="1236084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8014" y="6403907"/>
            <a:ext cx="15309067" cy="304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Tools: `e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num4linux`</a:t>
            </a:r>
          </a:p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This tool helps you to gather information from a Linux box that's         connected to a Windows machine. </a:t>
            </a:r>
          </a:p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FF914D"/>
                </a:solidFill>
                <a:latin typeface="Roboto Bold"/>
                <a:ea typeface="Roboto Bold"/>
                <a:cs typeface="Roboto Bold"/>
                <a:sym typeface="Roboto Bold"/>
              </a:rPr>
              <a:t> Command: enum4linux -a &lt;target-ip&gt;</a:t>
            </a:r>
          </a:p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31813" y="2171041"/>
            <a:ext cx="7994436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SNMP Enu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meration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8416" y="3359482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Simple Network M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anagement Protocol (SNMP) is a protocol used for managing and monitoring network devices like routers, switches, servers, etc. It works in a client-server model.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5315516"/>
            <a:ext cx="617330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8416" y="6508682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A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n attacker can query SNMP for a list of connected devices and sensitive info like usernames, passwords, and even hardware configurations.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7913" y="2371141"/>
            <a:ext cx="3276501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Ex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ample: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913" y="3459532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SNMP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 is like you sneaking into an office and finding the secretary's list of everyone’s phone numbers without them knowing.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3610695" y="4934516"/>
            <a:ext cx="12527597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Pr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actical Tool: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913" y="6022907"/>
            <a:ext cx="14008414" cy="1827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 Tools: `s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nmpwalk` </a:t>
            </a:r>
          </a:p>
          <a:p>
            <a:pPr algn="just" marL="740488" indent="-370244" lvl="1">
              <a:lnSpc>
                <a:spcPts val="4801"/>
              </a:lnSpc>
              <a:buFont typeface="Arial"/>
              <a:buChar char="•"/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It's like the hacker's version of a metal detector when you're looking for data in SNMP.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913" y="7926516"/>
            <a:ext cx="14679483" cy="176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3131"/>
                </a:solidFill>
                <a:latin typeface="Roboto Bold"/>
                <a:ea typeface="Roboto Bold"/>
                <a:cs typeface="Roboto Bold"/>
                <a:sym typeface="Roboto Bold"/>
              </a:rPr>
              <a:t>Command :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FFDE59"/>
                </a:solidFill>
                <a:latin typeface="Roboto Bold"/>
                <a:ea typeface="Roboto Bold"/>
                <a:cs typeface="Roboto Bold"/>
                <a:sym typeface="Roboto Bold"/>
              </a:rPr>
              <a:t> snmpwalk -v 2c -c public &lt;target-ip&gt;</a:t>
            </a:r>
          </a:p>
          <a:p>
            <a:pPr algn="just">
              <a:lnSpc>
                <a:spcPts val="2803"/>
              </a:lnSpc>
              <a:spcBef>
                <a:spcPct val="0"/>
              </a:spcBef>
            </a:pPr>
            <a:r>
              <a:rPr lang="en-US" sz="200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D232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5234" cy="536182"/>
            </a:xfrm>
            <a:custGeom>
              <a:avLst/>
              <a:gdLst/>
              <a:ahLst/>
              <a:cxnLst/>
              <a:rect r="r" b="b" t="t" l="l"/>
              <a:pathLst>
                <a:path h="536182" w="455234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3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134155" y="410344"/>
            <a:ext cx="19593555" cy="104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86"/>
              </a:lnSpc>
            </a:pPr>
            <a:r>
              <a:rPr lang="en-US" b="true" sz="7057">
                <a:solidFill>
                  <a:srgbClr val="FFFFFF"/>
                </a:solidFill>
                <a:latin typeface="Tomorrow Bold"/>
                <a:ea typeface="Tomorrow Bold"/>
                <a:cs typeface="Tomorrow Bold"/>
                <a:sym typeface="Tomorrow Bold"/>
              </a:rPr>
              <a:t> MODULE 04: ENUMERATION</a:t>
            </a:r>
          </a:p>
        </p:txBody>
      </p:sp>
      <p:sp>
        <p:nvSpPr>
          <p:cNvPr name="AutoShape 6" id="6"/>
          <p:cNvSpPr/>
          <p:nvPr/>
        </p:nvSpPr>
        <p:spPr>
          <a:xfrm>
            <a:off x="257913" y="1455845"/>
            <a:ext cx="14008414" cy="0"/>
          </a:xfrm>
          <a:prstGeom prst="line">
            <a:avLst/>
          </a:prstGeom>
          <a:ln cap="flat" w="114300">
            <a:solidFill>
              <a:srgbClr val="0CC0D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7913" y="381769"/>
            <a:ext cx="849875" cy="1024506"/>
          </a:xfrm>
          <a:custGeom>
            <a:avLst/>
            <a:gdLst/>
            <a:ahLst/>
            <a:cxnLst/>
            <a:rect r="r" b="b" t="t" l="l"/>
            <a:pathLst>
              <a:path h="1024506" w="849875">
                <a:moveTo>
                  <a:pt x="0" y="0"/>
                </a:moveTo>
                <a:lnTo>
                  <a:pt x="849875" y="0"/>
                </a:lnTo>
                <a:lnTo>
                  <a:pt x="849875" y="1024506"/>
                </a:lnTo>
                <a:lnTo>
                  <a:pt x="0" y="102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331813" y="2171041"/>
            <a:ext cx="7994436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SMB Enu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meration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03649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Server Mess</a:t>
            </a:r>
            <a:r>
              <a:rPr lang="en-US" b="true" sz="342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age Block (SMB) is a network file-sharing protocol used in Windows environments to access files and printers.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913" y="4794250"/>
            <a:ext cx="6173309" cy="102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  <a:spcBef>
                <a:spcPct val="0"/>
              </a:spcBef>
            </a:pP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How We H</a:t>
            </a:r>
            <a:r>
              <a:rPr lang="en-US" b="true" sz="5899">
                <a:solidFill>
                  <a:srgbClr val="0CC0DF"/>
                </a:solidFill>
                <a:latin typeface="Roboto Bold"/>
                <a:ea typeface="Roboto Bold"/>
                <a:cs typeface="Roboto Bold"/>
                <a:sym typeface="Roboto Bold"/>
              </a:rPr>
              <a:t>ack It: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7788" y="6025516"/>
            <a:ext cx="14008414" cy="1217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1"/>
              </a:lnSpc>
              <a:spcBef>
                <a:spcPct val="0"/>
              </a:spcBef>
            </a:pP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W</a:t>
            </a:r>
            <a:r>
              <a:rPr lang="en-US" b="true" sz="3429">
                <a:solidFill>
                  <a:srgbClr val="C1FF72"/>
                </a:solidFill>
                <a:latin typeface="Roboto Bold"/>
                <a:ea typeface="Roboto Bold"/>
                <a:cs typeface="Roboto Bold"/>
                <a:sym typeface="Roboto Bold"/>
              </a:rPr>
              <a:t>e can use SMB enumeration to get a list of shares, services, and even usernames, allowing us to exploit weaknesses or gain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DAGl1GiAHh0</dc:identifier>
  <dcterms:modified xsi:type="dcterms:W3CDTF">2011-08-01T06:04:30Z</dcterms:modified>
  <cp:revision>1</cp:revision>
  <dc:title> Module 04: Enumeration</dc:title>
</cp:coreProperties>
</file>