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2" r:id="rId7"/>
    <p:sldId id="263" r:id="rId8"/>
    <p:sldId id="280" r:id="rId9"/>
    <p:sldId id="265" r:id="rId10"/>
    <p:sldId id="274" r:id="rId11"/>
    <p:sldId id="275" r:id="rId12"/>
    <p:sldId id="276" r:id="rId13"/>
    <p:sldId id="268" r:id="rId14"/>
    <p:sldId id="277" r:id="rId15"/>
    <p:sldId id="278" r:id="rId16"/>
    <p:sldId id="279" r:id="rId17"/>
    <p:sldId id="266" r:id="rId18"/>
    <p:sldId id="267" r:id="rId19"/>
    <p:sldId id="269" r:id="rId20"/>
    <p:sldId id="270" r:id="rId21"/>
    <p:sldId id="271" r:id="rId22"/>
    <p:sldId id="272" r:id="rId23"/>
    <p:sldId id="273" r:id="rId24"/>
    <p:sldId id="264" r:id="rId25"/>
    <p:sldId id="282"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606" autoAdjust="0"/>
  </p:normalViewPr>
  <p:slideViewPr>
    <p:cSldViewPr>
      <p:cViewPr varScale="1">
        <p:scale>
          <a:sx n="63" d="100"/>
          <a:sy n="63" d="100"/>
        </p:scale>
        <p:origin x="-30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309FAF-4DA1-4C65-976B-4B1EA7C3E192}" type="datetimeFigureOut">
              <a:rPr lang="en-US" smtClean="0"/>
              <a:t>8/10/2024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6862D3-C018-4494-A0BF-C28B04FFD80D}" type="slidenum">
              <a:rPr lang="en-US" smtClean="0"/>
              <a:t>‹#›</a:t>
            </a:fld>
            <a:endParaRPr lang="en-US"/>
          </a:p>
        </p:txBody>
      </p:sp>
    </p:spTree>
    <p:extLst>
      <p:ext uri="{BB962C8B-B14F-4D97-AF65-F5344CB8AC3E}">
        <p14:creationId xmlns:p14="http://schemas.microsoft.com/office/powerpoint/2010/main" val="81500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everyone, my name is Patrick Flanigan a current student of SWENG 837.</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Today I'm going to walk you through the design and requirements of a high-frequency trading system. </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1</a:t>
            </a:fld>
            <a:endParaRPr lang="en-US"/>
          </a:p>
        </p:txBody>
      </p:sp>
    </p:spTree>
    <p:extLst>
      <p:ext uri="{BB962C8B-B14F-4D97-AF65-F5344CB8AC3E}">
        <p14:creationId xmlns:p14="http://schemas.microsoft.com/office/powerpoint/2010/main" val="37526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14</a:t>
            </a:fld>
            <a:endParaRPr lang="en-US"/>
          </a:p>
        </p:txBody>
      </p:sp>
    </p:spTree>
    <p:extLst>
      <p:ext uri="{BB962C8B-B14F-4D97-AF65-F5344CB8AC3E}">
        <p14:creationId xmlns:p14="http://schemas.microsoft.com/office/powerpoint/2010/main" val="3594607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Activity Diagram further details the interactions between the Trader, High-Frequency Trading System, Market Data Provider and Clearinghouse, highlighting the process of order placement, validation, execution and settlement in high-frequency trading applications.</a:t>
            </a:r>
          </a:p>
        </p:txBody>
      </p:sp>
      <p:sp>
        <p:nvSpPr>
          <p:cNvPr id="4" name="Slide Number Placeholder 3"/>
          <p:cNvSpPr>
            <a:spLocks noGrp="1"/>
          </p:cNvSpPr>
          <p:nvPr>
            <p:ph type="sldNum" sz="quarter" idx="10"/>
          </p:nvPr>
        </p:nvSpPr>
        <p:spPr/>
        <p:txBody>
          <a:bodyPr/>
          <a:lstStyle/>
          <a:p>
            <a:fld id="{FB6862D3-C018-4494-A0BF-C28B04FFD80D}" type="slidenum">
              <a:rPr lang="en-US" smtClean="0"/>
              <a:t>17</a:t>
            </a:fld>
            <a:endParaRPr lang="en-US"/>
          </a:p>
        </p:txBody>
      </p:sp>
    </p:spTree>
    <p:extLst>
      <p:ext uri="{BB962C8B-B14F-4D97-AF65-F5344CB8AC3E}">
        <p14:creationId xmlns:p14="http://schemas.microsoft.com/office/powerpoint/2010/main" val="411085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Domain Model for the High-Frequency Trading Application outlines the key entities such as Trader, Account, Portfolio, Trade, Clearinghouse, Strategy, Machine Learning Model and Market Data and their relationships. Traders manage accounts and portfolios, develop strategies and execute trades, which are settled by Clearinghouses. Strategies may be enhanced by Machine Learning Models trained on Market Data to optimize trading decisions. This model emphasizes the structured interactions and dependencies essential for efficient high-frequency trading operations.</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18</a:t>
            </a:fld>
            <a:endParaRPr lang="en-US"/>
          </a:p>
        </p:txBody>
      </p:sp>
    </p:spTree>
    <p:extLst>
      <p:ext uri="{BB962C8B-B14F-4D97-AF65-F5344CB8AC3E}">
        <p14:creationId xmlns:p14="http://schemas.microsoft.com/office/powerpoint/2010/main" val="139884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Class Diagram details the key classes in the system, such as Trader, Order, Portfolio and </a:t>
            </a:r>
            <a:r>
              <a:rPr lang="en-US" sz="1200" kern="1200" dirty="0" err="1" smtClean="0">
                <a:solidFill>
                  <a:schemeClr val="tx1"/>
                </a:solidFill>
                <a:effectLst/>
                <a:latin typeface="+mn-lt"/>
                <a:ea typeface="+mn-ea"/>
                <a:cs typeface="+mn-cs"/>
              </a:rPr>
              <a:t>MarketData</a:t>
            </a:r>
            <a:r>
              <a:rPr lang="en-US" sz="1200" kern="1200" dirty="0" smtClean="0">
                <a:solidFill>
                  <a:schemeClr val="tx1"/>
                </a:solidFill>
                <a:effectLst/>
                <a:latin typeface="+mn-lt"/>
                <a:ea typeface="+mn-ea"/>
                <a:cs typeface="+mn-cs"/>
              </a:rPr>
              <a:t>. Each class contains attributes relevant to its role, like the Trader class with email and name and the Order class with order type and status. Relationships between classes, such as the association between a Trader and their Portfolio or Orders, are also depicted, reflecting the system's structure.</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19</a:t>
            </a:fld>
            <a:endParaRPr lang="en-US"/>
          </a:p>
        </p:txBody>
      </p:sp>
    </p:spTree>
    <p:extLst>
      <p:ext uri="{BB962C8B-B14F-4D97-AF65-F5344CB8AC3E}">
        <p14:creationId xmlns:p14="http://schemas.microsoft.com/office/powerpoint/2010/main" val="48469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State Chart Diagram explains the state transitions of critical objects, such as an Order. An Order might transition through states like "Pending," "Executed“ and "Cancelled" with specific actions triggered by these transitions, such as notifying the Trader or updating the Portfolio's value.</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20</a:t>
            </a:fld>
            <a:endParaRPr lang="en-US"/>
          </a:p>
        </p:txBody>
      </p:sp>
    </p:spTree>
    <p:extLst>
      <p:ext uri="{BB962C8B-B14F-4D97-AF65-F5344CB8AC3E}">
        <p14:creationId xmlns:p14="http://schemas.microsoft.com/office/powerpoint/2010/main" val="184699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Component Diagram describes the system's modular structure, showing how different component</a:t>
            </a:r>
            <a:r>
              <a:rPr lang="en-US" sz="1200" kern="1200" baseline="0" dirty="0" smtClean="0">
                <a:solidFill>
                  <a:schemeClr val="tx1"/>
                </a:solidFill>
                <a:effectLst/>
                <a:latin typeface="+mn-lt"/>
                <a:ea typeface="+mn-ea"/>
                <a:cs typeface="+mn-cs"/>
              </a:rPr>
              <a:t> interact and</a:t>
            </a:r>
            <a:r>
              <a:rPr lang="en-US" sz="1200" kern="1200" dirty="0" smtClean="0">
                <a:solidFill>
                  <a:schemeClr val="tx1"/>
                </a:solidFill>
                <a:effectLst/>
                <a:latin typeface="+mn-lt"/>
                <a:ea typeface="+mn-ea"/>
                <a:cs typeface="+mn-cs"/>
              </a:rPr>
              <a:t> depend on one another. It provides a high-level view of the system's architecture, illustrating how these components are deployed within the overall framework.</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21</a:t>
            </a:fld>
            <a:endParaRPr lang="en-US"/>
          </a:p>
        </p:txBody>
      </p:sp>
    </p:spTree>
    <p:extLst>
      <p:ext uri="{BB962C8B-B14F-4D97-AF65-F5344CB8AC3E}">
        <p14:creationId xmlns:p14="http://schemas.microsoft.com/office/powerpoint/2010/main" val="3539365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system adopts a Microservices architecture, where each core function, such as order management, is handled by an independent service. This approach allows for independent development, scaling and deployment of each component, ensuring the system is both scalable and resilient. The choice of Microservices is justified by the need for high availability, flexibility in scaling specific parts of the system and ease of maintenance.</a:t>
            </a:r>
          </a:p>
          <a:p>
            <a:pPr marL="171450" indent="-171450">
              <a:buFont typeface="Arial" panose="020B0604020202020204" pitchFamily="34" charset="0"/>
              <a:buChar char="•"/>
            </a:pPr>
            <a:endParaRPr lang="en-US" b="0" dirty="0" smtClean="0"/>
          </a:p>
          <a:p>
            <a:pPr marL="0" indent="0">
              <a:buFont typeface="Arial" panose="020B0604020202020204" pitchFamily="34" charset="0"/>
              <a:buNone/>
            </a:pPr>
            <a:r>
              <a:rPr lang="en-US" b="0" dirty="0" smtClean="0"/>
              <a:t>For reference to quickly</a:t>
            </a:r>
            <a:r>
              <a:rPr lang="en-US" b="0" baseline="0" dirty="0" smtClean="0"/>
              <a:t> summarize:</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1" dirty="0" smtClean="0"/>
              <a:t>User Interface &amp; Interaction</a:t>
            </a:r>
          </a:p>
          <a:p>
            <a:pPr marL="628650" lvl="1" indent="-171450">
              <a:buFont typeface="Arial" panose="020B0604020202020204" pitchFamily="34" charset="0"/>
              <a:buChar char="•"/>
            </a:pPr>
            <a:r>
              <a:rPr lang="en-US" b="1" dirty="0" smtClean="0"/>
              <a:t>User/</a:t>
            </a:r>
            <a:r>
              <a:rPr lang="en-US" b="1" dirty="0" err="1" smtClean="0"/>
              <a:t>Deployer</a:t>
            </a:r>
            <a:r>
              <a:rPr lang="en-US" b="1" dirty="0" smtClean="0"/>
              <a:t> Access</a:t>
            </a:r>
            <a:r>
              <a:rPr lang="en-US" dirty="0" smtClean="0"/>
              <a:t>: Secure trader system access and interaction.</a:t>
            </a:r>
          </a:p>
          <a:p>
            <a:pPr marL="628650" lvl="1" indent="-171450">
              <a:buFont typeface="Arial" panose="020B0604020202020204" pitchFamily="34" charset="0"/>
              <a:buChar char="•"/>
            </a:pPr>
            <a:r>
              <a:rPr lang="en-US" b="1" dirty="0" smtClean="0"/>
              <a:t>Technical Support</a:t>
            </a:r>
            <a:r>
              <a:rPr lang="en-US" dirty="0" smtClean="0"/>
              <a:t>: Secured maintenance and monitoring.</a:t>
            </a:r>
          </a:p>
          <a:p>
            <a:pPr marL="171450" indent="-171450">
              <a:buFont typeface="Arial" panose="020B0604020202020204" pitchFamily="34" charset="0"/>
              <a:buChar char="•"/>
            </a:pPr>
            <a:r>
              <a:rPr lang="en-US" b="1" dirty="0" smtClean="0"/>
              <a:t>Trading Application Backend</a:t>
            </a:r>
          </a:p>
          <a:p>
            <a:pPr marL="628650" lvl="1" indent="-171450">
              <a:buFont typeface="Arial" panose="020B0604020202020204" pitchFamily="34" charset="0"/>
              <a:buChar char="•"/>
            </a:pPr>
            <a:r>
              <a:rPr lang="en-US" b="1" dirty="0" smtClean="0"/>
              <a:t>Trading Engine</a:t>
            </a:r>
            <a:r>
              <a:rPr lang="en-US" dirty="0" smtClean="0"/>
              <a:t>: Core trading logic execution.</a:t>
            </a:r>
          </a:p>
          <a:p>
            <a:pPr marL="628650" lvl="1" indent="-171450">
              <a:buFont typeface="Arial" panose="020B0604020202020204" pitchFamily="34" charset="0"/>
              <a:buChar char="•"/>
            </a:pPr>
            <a:r>
              <a:rPr lang="en-US" b="1" dirty="0" smtClean="0"/>
              <a:t>Market Data Processing</a:t>
            </a:r>
            <a:r>
              <a:rPr lang="en-US" dirty="0" smtClean="0"/>
              <a:t>: Real-time market data analysis.</a:t>
            </a:r>
          </a:p>
          <a:p>
            <a:pPr marL="628650" lvl="1" indent="-171450">
              <a:buFont typeface="Arial" panose="020B0604020202020204" pitchFamily="34" charset="0"/>
              <a:buChar char="•"/>
            </a:pPr>
            <a:r>
              <a:rPr lang="en-US" b="1" dirty="0" smtClean="0"/>
              <a:t>Trade Execution</a:t>
            </a:r>
            <a:r>
              <a:rPr lang="en-US" dirty="0" smtClean="0"/>
              <a:t>: Secure trade execution system.</a:t>
            </a:r>
          </a:p>
          <a:p>
            <a:pPr marL="171450" indent="-171450">
              <a:buFont typeface="Arial" panose="020B0604020202020204" pitchFamily="34" charset="0"/>
              <a:buChar char="•"/>
            </a:pPr>
            <a:r>
              <a:rPr lang="en-US" b="1" dirty="0" smtClean="0"/>
              <a:t>Data Management &amp; Storage</a:t>
            </a:r>
          </a:p>
          <a:p>
            <a:pPr marL="628650" lvl="1" indent="-171450">
              <a:buFont typeface="Arial" panose="020B0604020202020204" pitchFamily="34" charset="0"/>
              <a:buChar char="•"/>
            </a:pPr>
            <a:r>
              <a:rPr lang="en-US" b="1" dirty="0" smtClean="0"/>
              <a:t>Data Storage</a:t>
            </a:r>
            <a:r>
              <a:rPr lang="en-US" dirty="0" smtClean="0"/>
              <a:t>: Persistent data storage management.</a:t>
            </a:r>
          </a:p>
          <a:p>
            <a:pPr marL="628650" lvl="1" indent="-171450">
              <a:buFont typeface="Arial" panose="020B0604020202020204" pitchFamily="34" charset="0"/>
              <a:buChar char="•"/>
            </a:pPr>
            <a:r>
              <a:rPr lang="en-US" b="1" dirty="0" smtClean="0"/>
              <a:t>Relational Data</a:t>
            </a:r>
            <a:r>
              <a:rPr lang="en-US" dirty="0" smtClean="0"/>
              <a:t>: Secure relational database access.</a:t>
            </a:r>
          </a:p>
          <a:p>
            <a:pPr marL="171450" indent="-171450">
              <a:buFont typeface="Arial" panose="020B0604020202020204" pitchFamily="34" charset="0"/>
              <a:buChar char="•"/>
            </a:pPr>
            <a:r>
              <a:rPr lang="en-US" b="1" dirty="0" smtClean="0"/>
              <a:t>Security &amp; Compliance</a:t>
            </a:r>
          </a:p>
          <a:p>
            <a:pPr marL="628650" lvl="1" indent="-171450">
              <a:buFont typeface="Arial" panose="020B0604020202020204" pitchFamily="34" charset="0"/>
              <a:buChar char="•"/>
            </a:pPr>
            <a:r>
              <a:rPr lang="en-US" b="1" dirty="0" smtClean="0"/>
              <a:t>Security Management</a:t>
            </a:r>
            <a:r>
              <a:rPr lang="en-US" dirty="0" smtClean="0"/>
              <a:t>: Comprehensive security and protection.</a:t>
            </a:r>
          </a:p>
          <a:p>
            <a:pPr marL="628650" lvl="1" indent="-171450">
              <a:buFont typeface="Arial" panose="020B0604020202020204" pitchFamily="34" charset="0"/>
              <a:buChar char="•"/>
            </a:pPr>
            <a:r>
              <a:rPr lang="en-US" b="1" dirty="0" smtClean="0"/>
              <a:t>Audit &amp; Compliance</a:t>
            </a:r>
            <a:r>
              <a:rPr lang="en-US" dirty="0" smtClean="0"/>
              <a:t>: Compliance and audit logging.</a:t>
            </a:r>
          </a:p>
          <a:p>
            <a:pPr marL="171450" indent="-171450">
              <a:buFont typeface="Arial" panose="020B0604020202020204" pitchFamily="34" charset="0"/>
              <a:buChar char="•"/>
            </a:pPr>
            <a:r>
              <a:rPr lang="en-US" b="1" dirty="0" smtClean="0"/>
              <a:t>Application Development &amp; Deployment</a:t>
            </a:r>
          </a:p>
          <a:p>
            <a:pPr marL="628650" lvl="1" indent="-171450">
              <a:buFont typeface="Arial" panose="020B0604020202020204" pitchFamily="34" charset="0"/>
              <a:buChar char="•"/>
            </a:pPr>
            <a:r>
              <a:rPr lang="en-US" b="1" dirty="0" smtClean="0"/>
              <a:t>CI/CD</a:t>
            </a:r>
            <a:r>
              <a:rPr lang="en-US" dirty="0" smtClean="0"/>
              <a:t>: Automated deployment and integration.</a:t>
            </a:r>
          </a:p>
          <a:p>
            <a:pPr marL="628650" lvl="1" indent="-171450">
              <a:buFont typeface="Arial" panose="020B0604020202020204" pitchFamily="34" charset="0"/>
              <a:buChar char="•"/>
            </a:pPr>
            <a:r>
              <a:rPr lang="en-US" b="1" dirty="0" smtClean="0"/>
              <a:t>API Gateway</a:t>
            </a:r>
            <a:r>
              <a:rPr lang="en-US" dirty="0" smtClean="0"/>
              <a:t>: Secure API communication management.</a:t>
            </a:r>
          </a:p>
          <a:p>
            <a:pPr marL="171450" indent="-171450">
              <a:buFont typeface="Arial" panose="020B0604020202020204" pitchFamily="34" charset="0"/>
              <a:buChar char="•"/>
            </a:pPr>
            <a:r>
              <a:rPr lang="en-US" b="1" dirty="0" smtClean="0"/>
              <a:t>Monitoring &amp; Logging</a:t>
            </a:r>
          </a:p>
          <a:p>
            <a:pPr marL="628650" lvl="1" indent="-171450">
              <a:buFont typeface="Arial" panose="020B0604020202020204" pitchFamily="34" charset="0"/>
              <a:buChar char="•"/>
            </a:pPr>
            <a:r>
              <a:rPr lang="en-US" b="1" dirty="0" smtClean="0"/>
              <a:t>Logging &amp; Metrics</a:t>
            </a:r>
            <a:r>
              <a:rPr lang="en-US" dirty="0" smtClean="0"/>
              <a:t>: Continuous monitoring and logging.</a:t>
            </a:r>
          </a:p>
          <a:p>
            <a:pPr marL="628650" lvl="1" indent="-171450">
              <a:buFont typeface="Arial" panose="020B0604020202020204" pitchFamily="34" charset="0"/>
              <a:buChar char="•"/>
            </a:pPr>
            <a:r>
              <a:rPr lang="en-US" b="1" dirty="0" smtClean="0"/>
              <a:t>Notification Services</a:t>
            </a:r>
            <a:r>
              <a:rPr lang="en-US" dirty="0" smtClean="0"/>
              <a:t>: Automated notifications and alerts.</a:t>
            </a:r>
          </a:p>
          <a:p>
            <a:pPr lvl="1"/>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22</a:t>
            </a:fld>
            <a:endParaRPr lang="en-US"/>
          </a:p>
        </p:txBody>
      </p:sp>
    </p:spTree>
    <p:extLst>
      <p:ext uri="{BB962C8B-B14F-4D97-AF65-F5344CB8AC3E}">
        <p14:creationId xmlns:p14="http://schemas.microsoft.com/office/powerpoint/2010/main" val="71307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GRASP Patterns: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Such as Information Expert and Creator, ensure responsibilities are well-distributed across the system.</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SOLID Principles: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Ensure that the system is modular, extensible and easy to maintain, with clear responsibilities assigned to each class.</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GOF Design Patterns: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Patterns like Strategy and Observer are used to handle dynamic trading strategies and real-time market data updates.</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Microservices Design Patterns: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system is decomposed into microservices like Trader Service, Order Service and Market Data Service, each responsible for specific aspects of the trading platform.</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Database Normalization:</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Ensures efficiency, consistency and integrity of the database, adhering to the first three normal forms and applying the DRY principle.</a:t>
            </a:r>
          </a:p>
          <a:p>
            <a:pPr lvl="0"/>
            <a:r>
              <a:rPr lang="en-US" sz="1200" b="1" kern="1200" dirty="0" smtClean="0">
                <a:solidFill>
                  <a:schemeClr val="tx1"/>
                </a:solidFill>
                <a:effectLst/>
                <a:latin typeface="+mn-lt"/>
                <a:ea typeface="+mn-ea"/>
                <a:cs typeface="+mn-cs"/>
              </a:rPr>
              <a:t>YAGNI and KISS Principles: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These are applied to avoid </a:t>
            </a:r>
            <a:r>
              <a:rPr lang="en-US" sz="1200" kern="1200" dirty="0" err="1" smtClean="0">
                <a:solidFill>
                  <a:schemeClr val="tx1"/>
                </a:solidFill>
                <a:effectLst/>
                <a:latin typeface="+mn-lt"/>
                <a:ea typeface="+mn-ea"/>
                <a:cs typeface="+mn-cs"/>
              </a:rPr>
              <a:t>overengineering</a:t>
            </a:r>
            <a:r>
              <a:rPr lang="en-US" sz="1200" kern="1200" dirty="0" smtClean="0">
                <a:solidFill>
                  <a:schemeClr val="tx1"/>
                </a:solidFill>
                <a:effectLst/>
                <a:latin typeface="+mn-lt"/>
                <a:ea typeface="+mn-ea"/>
                <a:cs typeface="+mn-cs"/>
              </a:rPr>
              <a:t> and ensure the system remains simple and focused on current requirements.</a:t>
            </a:r>
            <a:endParaRPr lang="en-US" sz="11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23</a:t>
            </a:fld>
            <a:endParaRPr lang="en-US"/>
          </a:p>
        </p:txBody>
      </p:sp>
    </p:spTree>
    <p:extLst>
      <p:ext uri="{BB962C8B-B14F-4D97-AF65-F5344CB8AC3E}">
        <p14:creationId xmlns:p14="http://schemas.microsoft.com/office/powerpoint/2010/main" val="3549228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conclusion, this high-frequency trading system is designed with a comprehensive understanding of the needs of various stakeholders in the trading environment. The architecture is robust, scalable and adheres to best practices in software design, ensuring it can handle the demands of real-time trading while being flexible enough to evolve as market needs change.</a:t>
            </a:r>
          </a:p>
          <a:p>
            <a:endParaRPr lang="en-US" dirty="0" smtClean="0"/>
          </a:p>
          <a:p>
            <a:r>
              <a:rPr lang="en-US" baseline="0" dirty="0" smtClean="0"/>
              <a:t>No longer have to “build” the boat during the storm. Now have a foundational knowledge and backing literature for progressive design and modelling.</a:t>
            </a:r>
          </a:p>
          <a:p>
            <a:endParaRPr lang="en-US" baseline="0" dirty="0" smtClean="0"/>
          </a:p>
          <a:p>
            <a:r>
              <a:rPr lang="en-US" baseline="0" dirty="0" smtClean="0"/>
              <a:t>More detailed information on report pdf.</a:t>
            </a:r>
          </a:p>
        </p:txBody>
      </p:sp>
      <p:sp>
        <p:nvSpPr>
          <p:cNvPr id="4" name="Slide Number Placeholder 3"/>
          <p:cNvSpPr>
            <a:spLocks noGrp="1"/>
          </p:cNvSpPr>
          <p:nvPr>
            <p:ph type="sldNum" sz="quarter" idx="10"/>
          </p:nvPr>
        </p:nvSpPr>
        <p:spPr/>
        <p:txBody>
          <a:bodyPr/>
          <a:lstStyle/>
          <a:p>
            <a:fld id="{FB6862D3-C018-4494-A0BF-C28B04FFD80D}" type="slidenum">
              <a:rPr lang="en-US" smtClean="0"/>
              <a:t>24</a:t>
            </a:fld>
            <a:endParaRPr lang="en-US"/>
          </a:p>
        </p:txBody>
      </p:sp>
    </p:spTree>
    <p:extLst>
      <p:ext uri="{BB962C8B-B14F-4D97-AF65-F5344CB8AC3E}">
        <p14:creationId xmlns:p14="http://schemas.microsoft.com/office/powerpoint/2010/main" val="283038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25</a:t>
            </a:fld>
            <a:endParaRPr lang="en-US"/>
          </a:p>
        </p:txBody>
      </p:sp>
    </p:spTree>
    <p:extLst>
      <p:ext uri="{BB962C8B-B14F-4D97-AF65-F5344CB8AC3E}">
        <p14:creationId xmlns:p14="http://schemas.microsoft.com/office/powerpoint/2010/main" val="88365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High-Frequency Trading dominates financial markets by driving significant trading volumes, influencing liquidity, price discovery and volatility. While this can enhance market efficiency, it also raises concerns about increased volatility, market fragmentation and regulatory challenges due to risks like market manipulation. These types of applications are advanced software systems that execute large volumes of trades in milliseconds, using algorithms to exploit small market inefficiencies. Traders develop these systems for a competitive advantage, often </a:t>
            </a:r>
            <a:r>
              <a:rPr lang="en-US" dirty="0" err="1" smtClean="0"/>
              <a:t>colocating</a:t>
            </a:r>
            <a:r>
              <a:rPr lang="en-US" dirty="0" smtClean="0"/>
              <a:t> their platforms near stock exchanges to minimize latency and capitalize on rapid market changes.</a:t>
            </a:r>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2</a:t>
            </a:fld>
            <a:endParaRPr lang="en-US"/>
          </a:p>
        </p:txBody>
      </p:sp>
    </p:spTree>
    <p:extLst>
      <p:ext uri="{BB962C8B-B14F-4D97-AF65-F5344CB8AC3E}">
        <p14:creationId xmlns:p14="http://schemas.microsoft.com/office/powerpoint/2010/main" val="218834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glaring and successful examples of this type of trading is the Medallion Fund, operated by Renaissance Technologies and founded by Jim Simons, is one of the most successful hedge funds known for its use of sophisticated quantitative models and high-frequency trading strategies.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6862D3-C018-4494-A0BF-C28B04FFD80D}" type="slidenum">
              <a:rPr lang="en-US" smtClean="0"/>
              <a:t>3</a:t>
            </a:fld>
            <a:endParaRPr lang="en-US"/>
          </a:p>
        </p:txBody>
      </p:sp>
    </p:spTree>
    <p:extLst>
      <p:ext uri="{BB962C8B-B14F-4D97-AF65-F5344CB8AC3E}">
        <p14:creationId xmlns:p14="http://schemas.microsoft.com/office/powerpoint/2010/main" val="254646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Academic studies have shown that this type of trading can cause or exacerbate market crashes by rapidly withdrawing liquidity and amplifying price swings during periods of market stress. For example, the 2010 "Flash Crash" is often cited as a case where this type of trading played a significant role in the sudden, drastic drop in market prices. A study by Kirilenko et al. (2011) titled "The Flash Crash: The Impact of High-Frequency Trading on an Electronic Market" provides detailed insights into how this type of trading can contribute to such market disruptions.</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4</a:t>
            </a:fld>
            <a:endParaRPr lang="en-US"/>
          </a:p>
        </p:txBody>
      </p:sp>
    </p:spTree>
    <p:extLst>
      <p:ext uri="{BB962C8B-B14F-4D97-AF65-F5344CB8AC3E}">
        <p14:creationId xmlns:p14="http://schemas.microsoft.com/office/powerpoint/2010/main" val="73590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6</a:t>
            </a:fld>
            <a:endParaRPr lang="en-US"/>
          </a:p>
        </p:txBody>
      </p:sp>
    </p:spTree>
    <p:extLst>
      <p:ext uri="{BB962C8B-B14F-4D97-AF65-F5344CB8AC3E}">
        <p14:creationId xmlns:p14="http://schemas.microsoft.com/office/powerpoint/2010/main" val="26877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7</a:t>
            </a:fld>
            <a:endParaRPr lang="en-US"/>
          </a:p>
        </p:txBody>
      </p:sp>
    </p:spTree>
    <p:extLst>
      <p:ext uri="{BB962C8B-B14F-4D97-AF65-F5344CB8AC3E}">
        <p14:creationId xmlns:p14="http://schemas.microsoft.com/office/powerpoint/2010/main" val="2355682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8</a:t>
            </a:fld>
            <a:endParaRPr lang="en-US"/>
          </a:p>
        </p:txBody>
      </p:sp>
    </p:spTree>
    <p:extLst>
      <p:ext uri="{BB962C8B-B14F-4D97-AF65-F5344CB8AC3E}">
        <p14:creationId xmlns:p14="http://schemas.microsoft.com/office/powerpoint/2010/main" val="235568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Use Case Diagram highlights the key actors, including traders, market data providers</a:t>
            </a:r>
            <a:r>
              <a:rPr lang="en-US" sz="1200" kern="1200" baseline="0" dirty="0" smtClean="0">
                <a:solidFill>
                  <a:schemeClr val="tx1"/>
                </a:solidFill>
                <a:effectLst/>
                <a:latin typeface="+mn-lt"/>
                <a:ea typeface="+mn-ea"/>
                <a:cs typeface="+mn-cs"/>
              </a:rPr>
              <a:t> and clearinghouses</a:t>
            </a:r>
            <a:r>
              <a:rPr lang="en-US" sz="1200" kern="1200" dirty="0" smtClean="0">
                <a:solidFill>
                  <a:schemeClr val="tx1"/>
                </a:solidFill>
                <a:effectLst/>
                <a:latin typeface="+mn-lt"/>
                <a:ea typeface="+mn-ea"/>
                <a:cs typeface="+mn-cs"/>
              </a:rPr>
              <a:t>, who interact with the system. Traders perform actions like placing orders, viewing market data and executing trades. The system interfaces with external market data providers to retrieve real-time information.</a:t>
            </a:r>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9</a:t>
            </a:fld>
            <a:endParaRPr lang="en-US"/>
          </a:p>
        </p:txBody>
      </p:sp>
    </p:spTree>
    <p:extLst>
      <p:ext uri="{BB962C8B-B14F-4D97-AF65-F5344CB8AC3E}">
        <p14:creationId xmlns:p14="http://schemas.microsoft.com/office/powerpoint/2010/main" val="540713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Sequence Diagram illustrates the flow of activities in a typical trading scenario. It shows the interactions between a Trader and the system, such as logging in, retrieving market data, placing an order and receiving confirmation of the trade execution.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B6862D3-C018-4494-A0BF-C28B04FFD80D}" type="slidenum">
              <a:rPr lang="en-US" smtClean="0"/>
              <a:t>13</a:t>
            </a:fld>
            <a:endParaRPr lang="en-US"/>
          </a:p>
        </p:txBody>
      </p:sp>
    </p:spTree>
    <p:extLst>
      <p:ext uri="{BB962C8B-B14F-4D97-AF65-F5344CB8AC3E}">
        <p14:creationId xmlns:p14="http://schemas.microsoft.com/office/powerpoint/2010/main" val="229123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1E25D-736B-48C7-9230-DF11484F05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116978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1E25D-736B-48C7-9230-DF11484F05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263134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1E25D-736B-48C7-9230-DF11484F05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235950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1E25D-736B-48C7-9230-DF11484F05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348445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1E25D-736B-48C7-9230-DF11484F05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166212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1E25D-736B-48C7-9230-DF11484F05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62088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1E25D-736B-48C7-9230-DF11484F05C2}"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250754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1E25D-736B-48C7-9230-DF11484F05C2}"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128277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1E25D-736B-48C7-9230-DF11484F05C2}"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286786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1E25D-736B-48C7-9230-DF11484F05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367370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1E25D-736B-48C7-9230-DF11484F05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E84BE-40B9-4E6D-98C7-9EC7FBAE4FBF}" type="slidenum">
              <a:rPr lang="en-US" smtClean="0"/>
              <a:t>‹#›</a:t>
            </a:fld>
            <a:endParaRPr lang="en-US"/>
          </a:p>
        </p:txBody>
      </p:sp>
    </p:spTree>
    <p:extLst>
      <p:ext uri="{BB962C8B-B14F-4D97-AF65-F5344CB8AC3E}">
        <p14:creationId xmlns:p14="http://schemas.microsoft.com/office/powerpoint/2010/main" val="100850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1E25D-736B-48C7-9230-DF11484F05C2}" type="datetimeFigureOut">
              <a:rPr lang="en-US" smtClean="0"/>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E84BE-40B9-4E6D-98C7-9EC7FBAE4FBF}" type="slidenum">
              <a:rPr lang="en-US" smtClean="0"/>
              <a:t>‹#›</a:t>
            </a:fld>
            <a:endParaRPr lang="en-US"/>
          </a:p>
        </p:txBody>
      </p:sp>
    </p:spTree>
    <p:extLst>
      <p:ext uri="{BB962C8B-B14F-4D97-AF65-F5344CB8AC3E}">
        <p14:creationId xmlns:p14="http://schemas.microsoft.com/office/powerpoint/2010/main" val="203302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rofitview.net/blog/the-concept-of-concepts-hf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vampireLibrarianMonk/837_hf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inkedin.com/pulse/flash-crash-2010-market-mayhem-its-impact/" TargetMode="External"/><Relationship Id="rId2" Type="http://schemas.openxmlformats.org/officeDocument/2006/relationships/hyperlink" Target="http://www.agiledata.org/essays/dataNormalization.html#1NF" TargetMode="External"/><Relationship Id="rId1" Type="http://schemas.openxmlformats.org/officeDocument/2006/relationships/slideLayout" Target="../slideLayouts/slideLayout2.xml"/><Relationship Id="rId4" Type="http://schemas.openxmlformats.org/officeDocument/2006/relationships/hyperlink" Target="http://www.institutionalinvestor.com/article/2bsx55uaovbhxkya57h8g/opinion/the-medallion-fund-skepticism-and-a-failure-to-comprehen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nstitutionalinvestor.com/article/2bsx55uaovbhxkya57h8g/opinion/the-medallion-fund-skepticism-and-a-failure-to-comprehen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pulse/flash-crash-2010-market-mayhem-its-impa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Frequency Trading Application</a:t>
            </a:r>
            <a:endParaRPr lang="en-US" dirty="0"/>
          </a:p>
        </p:txBody>
      </p:sp>
      <p:sp>
        <p:nvSpPr>
          <p:cNvPr id="3" name="Subtitle 2"/>
          <p:cNvSpPr>
            <a:spLocks noGrp="1"/>
          </p:cNvSpPr>
          <p:nvPr>
            <p:ph type="subTitle" idx="1"/>
          </p:nvPr>
        </p:nvSpPr>
        <p:spPr/>
        <p:txBody>
          <a:bodyPr/>
          <a:lstStyle/>
          <a:p>
            <a:r>
              <a:rPr lang="en-US" dirty="0" smtClean="0"/>
              <a:t>Patrick Flanigan</a:t>
            </a:r>
          </a:p>
          <a:p>
            <a:r>
              <a:rPr lang="en-US" dirty="0" smtClean="0"/>
              <a:t>SWENG 837</a:t>
            </a:r>
            <a:endParaRPr lang="en-US" dirty="0"/>
          </a:p>
        </p:txBody>
      </p:sp>
    </p:spTree>
    <p:extLst>
      <p:ext uri="{BB962C8B-B14F-4D97-AF65-F5344CB8AC3E}">
        <p14:creationId xmlns:p14="http://schemas.microsoft.com/office/powerpoint/2010/main" val="3262295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cont’d</a:t>
            </a:r>
            <a:endParaRPr lang="en-US" dirty="0"/>
          </a:p>
        </p:txBody>
      </p:sp>
      <p:pic>
        <p:nvPicPr>
          <p:cNvPr id="5122" name="Picture 2" descr="C:\Users\Mr. Simple\Downloads\837_project_use_case_2.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916" y="1207168"/>
            <a:ext cx="4876800" cy="535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8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r>
              <a:rPr lang="en-US" dirty="0" smtClean="0"/>
              <a:t> cont’d</a:t>
            </a:r>
            <a:endParaRPr lang="en-US" dirty="0"/>
          </a:p>
        </p:txBody>
      </p:sp>
      <p:pic>
        <p:nvPicPr>
          <p:cNvPr id="6146" name="Picture 2" descr="C:\Users\Mr. Simple\Downloads\837_project_use_case_3.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4572000" cy="544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8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r>
              <a:rPr lang="en-US" dirty="0" smtClean="0"/>
              <a:t> cont’d</a:t>
            </a:r>
            <a:endParaRPr lang="en-US" dirty="0"/>
          </a:p>
        </p:txBody>
      </p:sp>
      <p:pic>
        <p:nvPicPr>
          <p:cNvPr id="7170" name="Picture 2" descr="C:\Users\Mr. Simple\Downloads\837_project_use_case_4.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4676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89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9218" name="Picture 2" descr="C:\Users\Mr. Simple\Downloads\837_sequence_diagram_1_v2.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74" y="1255295"/>
            <a:ext cx="686752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0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cont’d</a:t>
            </a:r>
            <a:endParaRPr lang="en-US" dirty="0"/>
          </a:p>
        </p:txBody>
      </p:sp>
      <p:pic>
        <p:nvPicPr>
          <p:cNvPr id="10242" name="Picture 2" descr="C:\Users\Mr. Simple\Downloads\837_sequence_diagram_2_v2.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56277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6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cont’d</a:t>
            </a:r>
            <a:endParaRPr lang="en-US" dirty="0"/>
          </a:p>
        </p:txBody>
      </p:sp>
      <p:pic>
        <p:nvPicPr>
          <p:cNvPr id="11266" name="Picture 2" descr="C:\Users\Mr. Simple\Downloads\837_sequence_diagram_3_v2.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66048" cy="296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4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cont’d</a:t>
            </a:r>
            <a:endParaRPr lang="en-US" dirty="0"/>
          </a:p>
        </p:txBody>
      </p:sp>
      <p:pic>
        <p:nvPicPr>
          <p:cNvPr id="12290" name="Picture 2" descr="C:\Users\Mr. Simple\Downloads\837_sequence_diagram_4_v2.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28800"/>
            <a:ext cx="861945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59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8194" name="Picture 2" descr="C:\Users\Mr. Simple\Downloads\837_project_activity_diagram.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21995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77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pic>
        <p:nvPicPr>
          <p:cNvPr id="13314" name="Picture 2" descr="C:\Users\Mr. Simple\Downloads\837_domain_model.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2999"/>
            <a:ext cx="4411661" cy="548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04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14338" name="Picture 2" descr="C:\Users\Mr. Simple\Downloads\837_project_class_diagram.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0"/>
            <a:ext cx="5881593" cy="542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6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 frequency trading?</a:t>
            </a:r>
            <a:endParaRPr lang="en-US" dirty="0"/>
          </a:p>
        </p:txBody>
      </p:sp>
      <p:pic>
        <p:nvPicPr>
          <p:cNvPr id="1026" name="Picture 2" descr="header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6400"/>
            <a:ext cx="6953250" cy="4171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5848351"/>
            <a:ext cx="6953250" cy="369332"/>
          </a:xfrm>
          <a:prstGeom prst="rect">
            <a:avLst/>
          </a:prstGeom>
          <a:noFill/>
        </p:spPr>
        <p:txBody>
          <a:bodyPr wrap="square" rtlCol="0">
            <a:spAutoFit/>
          </a:bodyPr>
          <a:lstStyle/>
          <a:p>
            <a:pPr algn="r"/>
            <a:r>
              <a:rPr lang="en-US" dirty="0" err="1" smtClean="0"/>
              <a:t>ProfitView</a:t>
            </a:r>
            <a:r>
              <a:rPr lang="en-US" dirty="0" smtClean="0"/>
              <a:t> 2024</a:t>
            </a:r>
            <a:endParaRPr lang="en-US" dirty="0"/>
          </a:p>
        </p:txBody>
      </p:sp>
    </p:spTree>
    <p:extLst>
      <p:ext uri="{BB962C8B-B14F-4D97-AF65-F5344CB8AC3E}">
        <p14:creationId xmlns:p14="http://schemas.microsoft.com/office/powerpoint/2010/main" val="1133857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a:t>
            </a:r>
            <a:endParaRPr lang="en-US" dirty="0"/>
          </a:p>
        </p:txBody>
      </p:sp>
      <p:pic>
        <p:nvPicPr>
          <p:cNvPr id="15362" name="Picture 2" descr="C:\Users\Mr. Simple\Downloads\837_project_state_diagram_trade.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63" y="1219200"/>
            <a:ext cx="84637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9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16386" name="Picture 2" descr="C:\Users\Mr. Simple\Downloads\837_project_component_diagram.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24089"/>
            <a:ext cx="2438400" cy="548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7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Pattern</a:t>
            </a:r>
            <a:endParaRPr lang="en-US" dirty="0"/>
          </a:p>
        </p:txBody>
      </p:sp>
      <p:pic>
        <p:nvPicPr>
          <p:cNvPr id="17410" name="Picture 2" descr="C:\Users\Mr. Simple\Downloads\837_deployment_diagram_v2.draw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19200"/>
            <a:ext cx="7848600" cy="533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5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p:txBody>
          <a:bodyPr/>
          <a:lstStyle/>
          <a:p>
            <a:r>
              <a:rPr lang="en-US" dirty="0" smtClean="0"/>
              <a:t>GRASP</a:t>
            </a:r>
          </a:p>
          <a:p>
            <a:r>
              <a:rPr lang="en-US" dirty="0" smtClean="0"/>
              <a:t>SOLID</a:t>
            </a:r>
          </a:p>
          <a:p>
            <a:r>
              <a:rPr lang="en-US" dirty="0" smtClean="0"/>
              <a:t>GOF</a:t>
            </a:r>
          </a:p>
          <a:p>
            <a:r>
              <a:rPr lang="en-US" dirty="0" smtClean="0"/>
              <a:t>Microservices</a:t>
            </a:r>
          </a:p>
          <a:p>
            <a:r>
              <a:rPr lang="en-US" dirty="0" smtClean="0"/>
              <a:t>Database Normalization</a:t>
            </a:r>
          </a:p>
          <a:p>
            <a:r>
              <a:rPr lang="en-US" dirty="0" smtClean="0"/>
              <a:t>YAGNI and KISS</a:t>
            </a:r>
            <a:endParaRPr lang="en-US" dirty="0"/>
          </a:p>
        </p:txBody>
      </p:sp>
    </p:spTree>
    <p:extLst>
      <p:ext uri="{BB962C8B-B14F-4D97-AF65-F5344CB8AC3E}">
        <p14:creationId xmlns:p14="http://schemas.microsoft.com/office/powerpoint/2010/main" val="103780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Key Takeaways:</a:t>
            </a:r>
          </a:p>
          <a:p>
            <a:pPr lvl="1"/>
            <a:r>
              <a:rPr lang="en-US" dirty="0" smtClean="0"/>
              <a:t>More organized “design” approach aside from </a:t>
            </a:r>
            <a:r>
              <a:rPr lang="en-US" dirty="0" err="1" smtClean="0"/>
              <a:t>xtreme</a:t>
            </a:r>
            <a:r>
              <a:rPr lang="en-US" dirty="0" smtClean="0"/>
              <a:t> programming techniques.</a:t>
            </a:r>
          </a:p>
          <a:p>
            <a:pPr lvl="1"/>
            <a:r>
              <a:rPr lang="en-US" dirty="0" smtClean="0"/>
              <a:t>Not “building” the ship during the storm.</a:t>
            </a:r>
          </a:p>
          <a:p>
            <a:r>
              <a:rPr lang="en-US" dirty="0" smtClean="0"/>
              <a:t>Project Benefits:</a:t>
            </a:r>
          </a:p>
          <a:p>
            <a:pPr lvl="1"/>
            <a:r>
              <a:rPr lang="en-US" dirty="0" smtClean="0"/>
              <a:t>Literature and thorough examples of progressive design just before development and implementation.</a:t>
            </a:r>
          </a:p>
          <a:p>
            <a:r>
              <a:rPr lang="en-US" dirty="0" smtClean="0"/>
              <a:t>More detailed information available via pdf.</a:t>
            </a:r>
          </a:p>
          <a:p>
            <a:pPr lvl="1"/>
            <a:endParaRPr lang="en-US" dirty="0"/>
          </a:p>
        </p:txBody>
      </p:sp>
    </p:spTree>
    <p:extLst>
      <p:ext uri="{BB962C8B-B14F-4D97-AF65-F5344CB8AC3E}">
        <p14:creationId xmlns:p14="http://schemas.microsoft.com/office/powerpoint/2010/main" val="356599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a:t>
            </a:r>
            <a:endParaRPr lang="en-US" dirty="0"/>
          </a:p>
        </p:txBody>
      </p:sp>
      <p:sp>
        <p:nvSpPr>
          <p:cNvPr id="3" name="Content Placeholder 2"/>
          <p:cNvSpPr>
            <a:spLocks noGrp="1"/>
          </p:cNvSpPr>
          <p:nvPr>
            <p:ph idx="1"/>
          </p:nvPr>
        </p:nvSpPr>
        <p:spPr/>
        <p:txBody>
          <a:bodyPr/>
          <a:lstStyle/>
          <a:p>
            <a:r>
              <a:rPr lang="en-US" dirty="0" smtClean="0"/>
              <a:t>Hosted content page</a:t>
            </a:r>
          </a:p>
          <a:p>
            <a:pPr lvl="1"/>
            <a:r>
              <a:rPr lang="en-US" dirty="0" smtClean="0">
                <a:hlinkClick r:id="rId3"/>
              </a:rPr>
              <a:t>https://github.com/vampireLibrarianMonk/837_hft</a:t>
            </a:r>
            <a:endParaRPr lang="en-US" dirty="0"/>
          </a:p>
        </p:txBody>
      </p:sp>
    </p:spTree>
    <p:extLst>
      <p:ext uri="{BB962C8B-B14F-4D97-AF65-F5344CB8AC3E}">
        <p14:creationId xmlns:p14="http://schemas.microsoft.com/office/powerpoint/2010/main" val="116051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Rectangle 2"/>
          <p:cNvSpPr/>
          <p:nvPr/>
        </p:nvSpPr>
        <p:spPr>
          <a:xfrm>
            <a:off x="541957" y="1600200"/>
            <a:ext cx="8155336" cy="5078313"/>
          </a:xfrm>
          <a:prstGeom prst="rect">
            <a:avLst/>
          </a:prstGeom>
        </p:spPr>
        <p:txBody>
          <a:bodyPr wrap="square">
            <a:spAutoFit/>
          </a:bodyPr>
          <a:lstStyle/>
          <a:p>
            <a:pPr marL="0" lvl="2"/>
            <a:r>
              <a:rPr lang="en-US" dirty="0" smtClean="0"/>
              <a:t>Ambler</a:t>
            </a:r>
            <a:r>
              <a:rPr lang="en-US" dirty="0"/>
              <a:t>, Scott W. "Data Normalization: Beyond 3rd Normal Form (3NF)." </a:t>
            </a:r>
            <a:r>
              <a:rPr lang="en-US" i="1" dirty="0"/>
              <a:t>Agile Data</a:t>
            </a:r>
            <a:r>
              <a:rPr lang="en-US" dirty="0"/>
              <a:t>, </a:t>
            </a:r>
            <a:r>
              <a:rPr lang="en-US" u="sng" dirty="0">
                <a:hlinkClick r:id="rId2"/>
              </a:rPr>
              <a:t>www.agiledata.org/essays/dataNormalization.html#1NF</a:t>
            </a:r>
            <a:r>
              <a:rPr lang="en-US" dirty="0"/>
              <a:t>. Accessed 10 Aug. 2024.</a:t>
            </a:r>
            <a:endParaRPr lang="en-US" sz="1600" dirty="0"/>
          </a:p>
          <a:p>
            <a:r>
              <a:rPr lang="en-US" dirty="0" smtClean="0"/>
              <a:t>	</a:t>
            </a:r>
          </a:p>
          <a:p>
            <a:r>
              <a:rPr lang="en-US" dirty="0" smtClean="0"/>
              <a:t>Arora, </a:t>
            </a:r>
            <a:r>
              <a:rPr lang="en-US" dirty="0" err="1" smtClean="0"/>
              <a:t>Saiyam</a:t>
            </a:r>
            <a:r>
              <a:rPr lang="en-US" dirty="0" smtClean="0"/>
              <a:t>. "The Flash Crash of 2010: Market </a:t>
            </a:r>
            <a:r>
              <a:rPr lang="en-US" dirty="0" err="1" smtClean="0"/>
              <a:t>Mayhemand</a:t>
            </a:r>
            <a:r>
              <a:rPr lang="en-US" dirty="0" smtClean="0"/>
              <a:t> Its Impact." </a:t>
            </a:r>
            <a:r>
              <a:rPr lang="en-US" i="1" dirty="0" smtClean="0"/>
              <a:t>LinkedIn</a:t>
            </a:r>
            <a:r>
              <a:rPr lang="en-US" dirty="0" smtClean="0"/>
              <a:t>, 22 Sept. 2023, </a:t>
            </a:r>
            <a:r>
              <a:rPr lang="en-US" dirty="0" smtClean="0">
                <a:hlinkClick r:id="rId3"/>
              </a:rPr>
              <a:t>www.linkedin.com/pulse/flash-crash-2010-market-mayhem-its-impact/</a:t>
            </a:r>
            <a:r>
              <a:rPr lang="en-US" dirty="0" smtClean="0"/>
              <a:t>. Accessed 10 Aug. 2024.</a:t>
            </a:r>
          </a:p>
          <a:p>
            <a:endParaRPr lang="en-US" dirty="0"/>
          </a:p>
          <a:p>
            <a:r>
              <a:rPr lang="en-US" dirty="0" err="1" smtClean="0"/>
              <a:t>Calvello</a:t>
            </a:r>
            <a:r>
              <a:rPr lang="en-US" dirty="0" smtClean="0"/>
              <a:t>, Angelo. "The Medallion Fund, Skepticism and a Failure to Comprehend." </a:t>
            </a:r>
            <a:r>
              <a:rPr lang="en-US" i="1" dirty="0" smtClean="0"/>
              <a:t>Institutional Investor</a:t>
            </a:r>
            <a:r>
              <a:rPr lang="en-US" dirty="0" smtClean="0"/>
              <a:t>, 4 Mar. 2020, </a:t>
            </a:r>
            <a:r>
              <a:rPr lang="en-US" dirty="0" smtClean="0">
                <a:hlinkClick r:id="rId4"/>
              </a:rPr>
              <a:t>www.institutionalinvestor.com/article/2bsx55uaovbhxkya57h8g/opinion/the-medallion-fund-skepticism-and-a-failure-to-comprehend/</a:t>
            </a:r>
            <a:r>
              <a:rPr lang="en-US" dirty="0" smtClean="0"/>
              <a:t>. Accessed 10 Aug. 2024.</a:t>
            </a:r>
          </a:p>
          <a:p>
            <a:endParaRPr lang="en-US" dirty="0"/>
          </a:p>
          <a:p>
            <a:r>
              <a:rPr lang="en-US" dirty="0" smtClean="0"/>
              <a:t>KIRILENKO </a:t>
            </a:r>
            <a:r>
              <a:rPr lang="en-US" dirty="0" err="1" smtClean="0"/>
              <a:t>andREI</a:t>
            </a:r>
            <a:r>
              <a:rPr lang="en-US" dirty="0" smtClean="0"/>
              <a:t>, et al. “The Flash Crash: High-Frequency Trading in an Electronic Market.” </a:t>
            </a:r>
            <a:r>
              <a:rPr lang="en-US" i="1" dirty="0" smtClean="0"/>
              <a:t>The Journal of Finance</a:t>
            </a:r>
            <a:r>
              <a:rPr lang="en-US" dirty="0" smtClean="0"/>
              <a:t>, vol. 72, no. 3, 2017, pp. 967–98. </a:t>
            </a:r>
            <a:r>
              <a:rPr lang="en-US" i="1" dirty="0" smtClean="0"/>
              <a:t>JSTOR</a:t>
            </a:r>
            <a:r>
              <a:rPr lang="en-US" dirty="0" smtClean="0"/>
              <a:t>, http://www.jstor.org/stable/26652722. Accessed 10 Aug. 2024.</a:t>
            </a:r>
          </a:p>
          <a:p>
            <a:endParaRPr lang="en-US" dirty="0"/>
          </a:p>
          <a:p>
            <a:r>
              <a:rPr lang="en-US" dirty="0" smtClean="0"/>
              <a:t>"The Concept of Concepts: HFT." </a:t>
            </a:r>
            <a:r>
              <a:rPr lang="en-US" i="1" dirty="0" err="1" smtClean="0"/>
              <a:t>ProfitView</a:t>
            </a:r>
            <a:r>
              <a:rPr lang="en-US" dirty="0" smtClean="0"/>
              <a:t>, 12 Sept. 2021, profitview.net/blog/the-concept-of-concepts-</a:t>
            </a:r>
            <a:r>
              <a:rPr lang="en-US" dirty="0" err="1" smtClean="0"/>
              <a:t>hft</a:t>
            </a:r>
            <a:r>
              <a:rPr lang="en-US" dirty="0" smtClean="0"/>
              <a:t>. Accessed 10 Aug. 2024.</a:t>
            </a:r>
            <a:endParaRPr lang="en-US" dirty="0"/>
          </a:p>
        </p:txBody>
      </p:sp>
    </p:spTree>
    <p:extLst>
      <p:ext uri="{BB962C8B-B14F-4D97-AF65-F5344CB8AC3E}">
        <p14:creationId xmlns:p14="http://schemas.microsoft.com/office/powerpoint/2010/main" val="417755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Implemented high frequency trading</a:t>
            </a:r>
            <a:endParaRPr lang="en-US" dirty="0"/>
          </a:p>
        </p:txBody>
      </p:sp>
      <p:sp>
        <p:nvSpPr>
          <p:cNvPr id="4" name="TextBox 3"/>
          <p:cNvSpPr txBox="1"/>
          <p:nvPr/>
        </p:nvSpPr>
        <p:spPr>
          <a:xfrm>
            <a:off x="1143000" y="5848351"/>
            <a:ext cx="6953250" cy="369332"/>
          </a:xfrm>
          <a:prstGeom prst="rect">
            <a:avLst/>
          </a:prstGeom>
          <a:noFill/>
        </p:spPr>
        <p:txBody>
          <a:bodyPr wrap="square" rtlCol="0">
            <a:spAutoFit/>
          </a:bodyPr>
          <a:lstStyle/>
          <a:p>
            <a:pPr algn="r"/>
            <a:r>
              <a:rPr lang="en-US" dirty="0" err="1" smtClean="0"/>
              <a:t>ProfitView</a:t>
            </a:r>
            <a:r>
              <a:rPr lang="en-US" dirty="0" smtClean="0"/>
              <a:t> 2024</a:t>
            </a:r>
            <a:endParaRPr lang="en-US" dirty="0"/>
          </a:p>
        </p:txBody>
      </p:sp>
      <p:pic>
        <p:nvPicPr>
          <p:cNvPr id="2050" name="Picture 2" descr="The Medallion Fund, Skepticism, and a Failure to Comprehend">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27666"/>
            <a:ext cx="8155338" cy="48900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6211029"/>
            <a:ext cx="8155337" cy="369332"/>
          </a:xfrm>
          <a:prstGeom prst="rect">
            <a:avLst/>
          </a:prstGeom>
          <a:noFill/>
        </p:spPr>
        <p:txBody>
          <a:bodyPr wrap="square" rtlCol="0">
            <a:spAutoFit/>
          </a:bodyPr>
          <a:lstStyle/>
          <a:p>
            <a:pPr algn="r"/>
            <a:r>
              <a:rPr lang="en-US" dirty="0" smtClean="0"/>
              <a:t>Institutional Investor 2024</a:t>
            </a:r>
            <a:endParaRPr lang="en-US" dirty="0"/>
          </a:p>
        </p:txBody>
      </p:sp>
    </p:spTree>
    <p:extLst>
      <p:ext uri="{BB962C8B-B14F-4D97-AF65-F5344CB8AC3E}">
        <p14:creationId xmlns:p14="http://schemas.microsoft.com/office/powerpoint/2010/main" val="24473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“flash” crash</a:t>
            </a:r>
            <a:endParaRPr lang="en-US" dirty="0"/>
          </a:p>
        </p:txBody>
      </p:sp>
      <p:sp>
        <p:nvSpPr>
          <p:cNvPr id="6" name="TextBox 5"/>
          <p:cNvSpPr txBox="1"/>
          <p:nvPr/>
        </p:nvSpPr>
        <p:spPr>
          <a:xfrm>
            <a:off x="541956" y="6046417"/>
            <a:ext cx="8155337" cy="369332"/>
          </a:xfrm>
          <a:prstGeom prst="rect">
            <a:avLst/>
          </a:prstGeom>
          <a:noFill/>
        </p:spPr>
        <p:txBody>
          <a:bodyPr wrap="square" rtlCol="0">
            <a:spAutoFit/>
          </a:bodyPr>
          <a:lstStyle/>
          <a:p>
            <a:pPr algn="r"/>
            <a:r>
              <a:rPr lang="en-US" dirty="0" smtClean="0"/>
              <a:t>LinkedIn 2023</a:t>
            </a:r>
            <a:endParaRPr lang="en-US" dirty="0"/>
          </a:p>
        </p:txBody>
      </p:sp>
      <p:pic>
        <p:nvPicPr>
          <p:cNvPr id="3074" name="Picture 2" descr="https://media.licdn.com/dms/image/D4D12AQE_9xWp7JoeeA/article-cover_image-shrink_720_1280/0/1693984363254?e=1728518400&amp;v=beta&amp;t=zBfEtnVJqQ0PIMcgqTicX8hANdfdiyEsHn0tZuyDRY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15" y="1275858"/>
            <a:ext cx="8492820" cy="477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 and Requirements</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The primary objective of this system is to address the need for high-frequency trading by providing </a:t>
            </a:r>
            <a:r>
              <a:rPr lang="en-US" sz="1600" dirty="0" smtClean="0"/>
              <a:t>robust platform to train , host and execute trainable market </a:t>
            </a:r>
            <a:r>
              <a:rPr lang="en-US" sz="1600" dirty="0"/>
              <a:t>data </a:t>
            </a:r>
            <a:r>
              <a:rPr lang="en-US" sz="1600" dirty="0" smtClean="0"/>
              <a:t>algorithms for high frequency trading.</a:t>
            </a:r>
            <a:endParaRPr lang="en-US" sz="1600" dirty="0"/>
          </a:p>
          <a:p>
            <a:endParaRPr lang="en-US" sz="1800" dirty="0" smtClean="0">
              <a:effectLst/>
            </a:endParaRPr>
          </a:p>
          <a:p>
            <a:pPr marL="0" indent="0">
              <a:buNone/>
            </a:pPr>
            <a:r>
              <a:rPr lang="en-US" sz="1800" b="1" dirty="0" smtClean="0"/>
              <a:t>Business Requirements:</a:t>
            </a:r>
          </a:p>
          <a:p>
            <a:r>
              <a:rPr lang="en-US" sz="1800" dirty="0" smtClean="0"/>
              <a:t>The system must support rapid order management, seamless market data integration, quick trade execution and advanced portfolio management.</a:t>
            </a:r>
            <a:endParaRPr lang="en-US" sz="1800" b="1" dirty="0" smtClean="0"/>
          </a:p>
          <a:p>
            <a:r>
              <a:rPr lang="en-US" sz="1800" b="1" dirty="0" smtClean="0"/>
              <a:t>Target </a:t>
            </a:r>
            <a:r>
              <a:rPr lang="en-US" sz="1800" b="1" dirty="0"/>
              <a:t>Users:</a:t>
            </a:r>
            <a:endParaRPr lang="en-US" sz="1800" dirty="0"/>
          </a:p>
          <a:p>
            <a:pPr lvl="1"/>
            <a:r>
              <a:rPr lang="en-US" sz="1400" dirty="0"/>
              <a:t>Individual traders who need quick trade execution with access to real-time data.</a:t>
            </a:r>
          </a:p>
          <a:p>
            <a:pPr lvl="1"/>
            <a:r>
              <a:rPr lang="en-US" sz="1400" dirty="0"/>
              <a:t>Institutional traders requiring scalable systems to handle high trade volumes with integrated risk management.</a:t>
            </a:r>
          </a:p>
          <a:p>
            <a:pPr lvl="1"/>
            <a:r>
              <a:rPr lang="en-US" sz="1400" dirty="0"/>
              <a:t>Compliance officers who need to </a:t>
            </a:r>
            <a:r>
              <a:rPr lang="en-US" sz="1400" dirty="0" smtClean="0"/>
              <a:t>monitor and </a:t>
            </a:r>
            <a:r>
              <a:rPr lang="en-US" sz="1400" dirty="0"/>
              <a:t>ensure trading activities comply with regulations</a:t>
            </a:r>
            <a:r>
              <a:rPr lang="en-US" sz="1400" dirty="0" smtClean="0"/>
              <a:t>.</a:t>
            </a:r>
            <a:endParaRPr lang="en-US" sz="1400" dirty="0"/>
          </a:p>
          <a:p>
            <a:r>
              <a:rPr lang="en-US" sz="1800" b="1" dirty="0"/>
              <a:t>Business Goals:</a:t>
            </a:r>
            <a:endParaRPr lang="en-US" sz="1800" dirty="0"/>
          </a:p>
          <a:p>
            <a:pPr lvl="1"/>
            <a:r>
              <a:rPr lang="en-US" sz="1400" dirty="0"/>
              <a:t>Increase trade volume by reducing latency.</a:t>
            </a:r>
          </a:p>
          <a:p>
            <a:pPr lvl="1"/>
            <a:r>
              <a:rPr lang="en-US" sz="1400" dirty="0"/>
              <a:t>Improve decision-making through analytics.</a:t>
            </a:r>
          </a:p>
          <a:p>
            <a:pPr lvl="1"/>
            <a:r>
              <a:rPr lang="en-US" sz="1400" dirty="0"/>
              <a:t>Enhance user satisfaction with </a:t>
            </a:r>
            <a:r>
              <a:rPr lang="en-US" sz="1400" dirty="0" smtClean="0"/>
              <a:t>reliable </a:t>
            </a:r>
            <a:r>
              <a:rPr lang="en-US" sz="1400" dirty="0"/>
              <a:t>performance.</a:t>
            </a:r>
          </a:p>
        </p:txBody>
      </p:sp>
    </p:spTree>
    <p:extLst>
      <p:ext uri="{BB962C8B-B14F-4D97-AF65-F5344CB8AC3E}">
        <p14:creationId xmlns:p14="http://schemas.microsoft.com/office/powerpoint/2010/main" val="162823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Performance</a:t>
            </a:r>
            <a:r>
              <a:rPr lang="en-US" b="1" dirty="0"/>
              <a:t>:</a:t>
            </a:r>
            <a:r>
              <a:rPr lang="en-US" dirty="0"/>
              <a:t> The system must be scalable, with millisecond-level response </a:t>
            </a:r>
            <a:r>
              <a:rPr lang="en-US" dirty="0" smtClean="0"/>
              <a:t>times and </a:t>
            </a:r>
            <a:r>
              <a:rPr lang="en-US" dirty="0"/>
              <a:t>the ability to handle high volumes of trades.</a:t>
            </a:r>
          </a:p>
          <a:p>
            <a:r>
              <a:rPr lang="en-US" b="1" dirty="0"/>
              <a:t>Security:</a:t>
            </a:r>
            <a:r>
              <a:rPr lang="en-US" dirty="0"/>
              <a:t> </a:t>
            </a:r>
            <a:endParaRPr lang="en-US" dirty="0" smtClean="0"/>
          </a:p>
          <a:p>
            <a:pPr lvl="1"/>
            <a:r>
              <a:rPr lang="en-US" b="1" dirty="0" smtClean="0"/>
              <a:t>Authentication</a:t>
            </a:r>
            <a:r>
              <a:rPr lang="en-US" dirty="0" smtClean="0"/>
              <a:t>: Provide for scalable user authentication.</a:t>
            </a:r>
          </a:p>
          <a:p>
            <a:pPr lvl="1"/>
            <a:r>
              <a:rPr lang="en-US" b="1" dirty="0" smtClean="0"/>
              <a:t>Authorization</a:t>
            </a:r>
            <a:r>
              <a:rPr lang="en-US" dirty="0" smtClean="0"/>
              <a:t>: Implement role-based access control.</a:t>
            </a:r>
          </a:p>
          <a:p>
            <a:pPr lvl="1"/>
            <a:r>
              <a:rPr lang="en-US" b="1" dirty="0" smtClean="0"/>
              <a:t>Data Encryption</a:t>
            </a:r>
            <a:r>
              <a:rPr lang="en-US" dirty="0" smtClean="0"/>
              <a:t>: Ensure data protection, encrypting data both at rest and in transit.</a:t>
            </a:r>
            <a:endParaRPr lang="en-US" dirty="0"/>
          </a:p>
        </p:txBody>
      </p:sp>
    </p:spTree>
    <p:extLst>
      <p:ext uri="{BB962C8B-B14F-4D97-AF65-F5344CB8AC3E}">
        <p14:creationId xmlns:p14="http://schemas.microsoft.com/office/powerpoint/2010/main" val="189108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 cont’d</a:t>
            </a:r>
            <a:endParaRPr lang="en-US" dirty="0"/>
          </a:p>
        </p:txBody>
      </p:sp>
      <p:sp>
        <p:nvSpPr>
          <p:cNvPr id="3" name="Content Placeholder 2"/>
          <p:cNvSpPr>
            <a:spLocks noGrp="1"/>
          </p:cNvSpPr>
          <p:nvPr>
            <p:ph idx="1"/>
          </p:nvPr>
        </p:nvSpPr>
        <p:spPr/>
        <p:txBody>
          <a:bodyPr>
            <a:normAutofit/>
          </a:bodyPr>
          <a:lstStyle/>
          <a:p>
            <a:r>
              <a:rPr lang="en-US" b="1" dirty="0" smtClean="0"/>
              <a:t>Maintainability:</a:t>
            </a:r>
            <a:endParaRPr lang="en-US" dirty="0" smtClean="0"/>
          </a:p>
          <a:p>
            <a:pPr lvl="1"/>
            <a:r>
              <a:rPr lang="en-US" b="1" dirty="0" smtClean="0"/>
              <a:t>Database Normalization</a:t>
            </a:r>
            <a:r>
              <a:rPr lang="en-US" dirty="0" smtClean="0"/>
              <a:t>: Optimize database structure for efficiency and scalability.</a:t>
            </a:r>
            <a:endParaRPr lang="en-US" b="1" dirty="0" smtClean="0"/>
          </a:p>
          <a:p>
            <a:pPr lvl="1"/>
            <a:r>
              <a:rPr lang="en-US" b="1" dirty="0" smtClean="0"/>
              <a:t>Modularization</a:t>
            </a:r>
            <a:r>
              <a:rPr lang="en-US" dirty="0" smtClean="0"/>
              <a:t>: Ensure clear separation of concerns within the system.</a:t>
            </a:r>
          </a:p>
          <a:p>
            <a:pPr lvl="1"/>
            <a:r>
              <a:rPr lang="en-US" b="1" dirty="0" smtClean="0"/>
              <a:t>Non-Overlapping Functions</a:t>
            </a:r>
            <a:r>
              <a:rPr lang="en-US" dirty="0" smtClean="0"/>
              <a:t>: Design with distinct, non-redundant components.</a:t>
            </a:r>
          </a:p>
        </p:txBody>
      </p:sp>
    </p:spTree>
    <p:extLst>
      <p:ext uri="{BB962C8B-B14F-4D97-AF65-F5344CB8AC3E}">
        <p14:creationId xmlns:p14="http://schemas.microsoft.com/office/powerpoint/2010/main" val="31476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 cont’d</a:t>
            </a:r>
            <a:endParaRPr lang="en-US" dirty="0"/>
          </a:p>
        </p:txBody>
      </p:sp>
      <p:sp>
        <p:nvSpPr>
          <p:cNvPr id="3" name="Content Placeholder 2"/>
          <p:cNvSpPr>
            <a:spLocks noGrp="1"/>
          </p:cNvSpPr>
          <p:nvPr>
            <p:ph idx="1"/>
          </p:nvPr>
        </p:nvSpPr>
        <p:spPr/>
        <p:txBody>
          <a:bodyPr>
            <a:normAutofit/>
          </a:bodyPr>
          <a:lstStyle/>
          <a:p>
            <a:r>
              <a:rPr lang="en-US" b="1" dirty="0" smtClean="0"/>
              <a:t>Other Considerations:</a:t>
            </a:r>
            <a:endParaRPr lang="en-US" dirty="0" smtClean="0"/>
          </a:p>
          <a:p>
            <a:pPr lvl="1"/>
            <a:r>
              <a:rPr lang="en-US" b="1" dirty="0" smtClean="0"/>
              <a:t>Compliance</a:t>
            </a:r>
            <a:r>
              <a:rPr lang="en-US" dirty="0" smtClean="0"/>
              <a:t>: Leverage technologies for adherence to financial regulations.</a:t>
            </a:r>
          </a:p>
          <a:p>
            <a:pPr lvl="1"/>
            <a:r>
              <a:rPr lang="en-US" b="1" dirty="0" smtClean="0"/>
              <a:t>High Availability</a:t>
            </a:r>
            <a:r>
              <a:rPr lang="en-US" dirty="0" smtClean="0"/>
              <a:t>: Ensure redundancy and failover.</a:t>
            </a:r>
          </a:p>
          <a:p>
            <a:pPr lvl="1"/>
            <a:r>
              <a:rPr lang="en-US" b="1" dirty="0" smtClean="0"/>
              <a:t>Reliability</a:t>
            </a:r>
            <a:r>
              <a:rPr lang="en-US" dirty="0" smtClean="0"/>
              <a:t>: Utilize auto scaling and load </a:t>
            </a:r>
            <a:r>
              <a:rPr lang="en-US" dirty="0"/>
              <a:t>b</a:t>
            </a:r>
            <a:r>
              <a:rPr lang="en-US" dirty="0" smtClean="0"/>
              <a:t>alancing for consistent performance.</a:t>
            </a:r>
          </a:p>
          <a:p>
            <a:pPr lvl="1"/>
            <a:r>
              <a:rPr lang="en-US" b="1" dirty="0" smtClean="0"/>
              <a:t>Usability</a:t>
            </a:r>
            <a:r>
              <a:rPr lang="en-US" dirty="0" smtClean="0"/>
              <a:t>: Optimize user experience via services tailored to reduce latency.</a:t>
            </a:r>
            <a:endParaRPr lang="en-US" dirty="0"/>
          </a:p>
        </p:txBody>
      </p:sp>
    </p:spTree>
    <p:extLst>
      <p:ext uri="{BB962C8B-B14F-4D97-AF65-F5344CB8AC3E}">
        <p14:creationId xmlns:p14="http://schemas.microsoft.com/office/powerpoint/2010/main" val="391771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098" name="Picture 2" descr="C:\Users\Mr. Simple\Downloads\837_project_use_case_1.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5400"/>
            <a:ext cx="4267200" cy="526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0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1574</Words>
  <Application>Microsoft Office PowerPoint</Application>
  <PresentationFormat>On-screen Show (4:3)</PresentationFormat>
  <Paragraphs>155</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High Frequency Trading Application</vt:lpstr>
      <vt:lpstr>What is high frequency trading?</vt:lpstr>
      <vt:lpstr>Implemented high frequency trading</vt:lpstr>
      <vt:lpstr>A “flash” crash</vt:lpstr>
      <vt:lpstr>Problem Statement and Requirements</vt:lpstr>
      <vt:lpstr>Non-functional Requirements</vt:lpstr>
      <vt:lpstr>Non-functional Requirements cont’d</vt:lpstr>
      <vt:lpstr>Non-functional Requirements cont’d</vt:lpstr>
      <vt:lpstr>Use Case Diagram</vt:lpstr>
      <vt:lpstr>Use Case Diagram cont’d</vt:lpstr>
      <vt:lpstr>Use Case Diagram cont’d</vt:lpstr>
      <vt:lpstr>Use Case Diagram cont’d</vt:lpstr>
      <vt:lpstr>Sequence Diagram</vt:lpstr>
      <vt:lpstr>Sequence Diagram cont’d</vt:lpstr>
      <vt:lpstr>Sequence Diagram cont’d</vt:lpstr>
      <vt:lpstr>Sequence Diagram cont’d</vt:lpstr>
      <vt:lpstr>Activity Diagram</vt:lpstr>
      <vt:lpstr>Domain Model</vt:lpstr>
      <vt:lpstr>Class Diagram</vt:lpstr>
      <vt:lpstr>State Chart</vt:lpstr>
      <vt:lpstr>Component Diagram</vt:lpstr>
      <vt:lpstr>Architecture Pattern</vt:lpstr>
      <vt:lpstr>Design Principles</vt:lpstr>
      <vt:lpstr>Conclusion and Next Steps</vt:lpstr>
      <vt:lpstr>Github Page</vt:lpstr>
      <vt:lpstr>Works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Frequency Trading Application</dc:title>
  <dc:creator>Mr. Simple</dc:creator>
  <cp:lastModifiedBy>Mr. Simple</cp:lastModifiedBy>
  <cp:revision>43</cp:revision>
  <cp:lastPrinted>2024-08-10T15:51:21Z</cp:lastPrinted>
  <dcterms:created xsi:type="dcterms:W3CDTF">2024-08-10T06:34:52Z</dcterms:created>
  <dcterms:modified xsi:type="dcterms:W3CDTF">2024-08-10T18:22:05Z</dcterms:modified>
</cp:coreProperties>
</file>