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49" r:id="rId2"/>
  </p:sldMasterIdLst>
  <p:notesMasterIdLst>
    <p:notesMasterId r:id="rId17"/>
  </p:notesMasterIdLst>
  <p:handoutMasterIdLst>
    <p:handoutMasterId r:id="rId18"/>
  </p:handoutMasterIdLst>
  <p:sldIdLst>
    <p:sldId id="481" r:id="rId3"/>
    <p:sldId id="482" r:id="rId4"/>
    <p:sldId id="484" r:id="rId5"/>
    <p:sldId id="483" r:id="rId6"/>
    <p:sldId id="491" r:id="rId7"/>
    <p:sldId id="492" r:id="rId8"/>
    <p:sldId id="496" r:id="rId9"/>
    <p:sldId id="485" r:id="rId10"/>
    <p:sldId id="488" r:id="rId11"/>
    <p:sldId id="493" r:id="rId12"/>
    <p:sldId id="494" r:id="rId13"/>
    <p:sldId id="495" r:id="rId14"/>
    <p:sldId id="490" r:id="rId15"/>
    <p:sldId id="362" r:id="rId16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/>
        </p14:section>
        <p14:section name="Content Slides" id="{CA0BE58A-A952-43CE-AE0F-8852D0A75BE1}">
          <p14:sldIdLst>
            <p14:sldId id="481"/>
            <p14:sldId id="482"/>
            <p14:sldId id="484"/>
            <p14:sldId id="483"/>
            <p14:sldId id="491"/>
            <p14:sldId id="492"/>
            <p14:sldId id="496"/>
            <p14:sldId id="485"/>
            <p14:sldId id="488"/>
            <p14:sldId id="493"/>
            <p14:sldId id="494"/>
            <p14:sldId id="495"/>
            <p14:sldId id="490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339933"/>
    <a:srgbClr val="006600"/>
    <a:srgbClr val="16F6C1"/>
    <a:srgbClr val="FFFFFF"/>
    <a:srgbClr val="B3EBFF"/>
    <a:srgbClr val="FFE38B"/>
    <a:srgbClr val="00CCFF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1" autoAdjust="0"/>
    <p:restoredTop sz="88777" autoAdjust="0"/>
  </p:normalViewPr>
  <p:slideViewPr>
    <p:cSldViewPr snapToGrid="0">
      <p:cViewPr varScale="1">
        <p:scale>
          <a:sx n="67" d="100"/>
          <a:sy n="67" d="100"/>
        </p:scale>
        <p:origin x="552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6D4D-429C-4E66-833B-54DEDAE5330B}" type="datetimeFigureOut">
              <a:rPr lang="en-IN" smtClean="0"/>
              <a:t>24-06-2016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8BB5-DCF2-4ACE-A03E-A6D59A7F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396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570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0940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81062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302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491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3485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961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30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248443" y="1229031"/>
            <a:ext cx="9777412" cy="5496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1206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742950" indent="-177800">
              <a:spcBef>
                <a:spcPts val="560"/>
              </a:spcBef>
              <a:buFont typeface="Arial"/>
              <a:buChar char="●"/>
              <a:defRPr sz="2800"/>
            </a:lvl2pPr>
            <a:lvl3pPr marL="1143000" indent="-136525">
              <a:spcBef>
                <a:spcPts val="480"/>
              </a:spcBef>
              <a:buFont typeface="Arial"/>
              <a:buChar char="●"/>
              <a:defRPr sz="2400"/>
            </a:lvl3pPr>
            <a:lvl4pPr marL="1600200" indent="-152400">
              <a:spcBef>
                <a:spcPts val="400"/>
              </a:spcBef>
              <a:buFont typeface="Arial"/>
              <a:buChar char="●"/>
              <a:defRPr sz="2000"/>
            </a:lvl4pPr>
            <a:lvl5pPr marL="2057400" indent="-152400">
              <a:spcBef>
                <a:spcPts val="400"/>
              </a:spcBef>
              <a:buFont typeface="Arial"/>
              <a:buChar char="●"/>
              <a:defRPr sz="2000"/>
            </a:lvl5pPr>
            <a:lvl6pPr marL="25146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29718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4290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38862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2" indent="0">
              <a:buNone/>
            </a:pPr>
            <a:r>
              <a:rPr lang="en-US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608138" lvl="5" indent="-354013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Image Layou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4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9767" y="7093974"/>
            <a:ext cx="4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28600" y="330138"/>
            <a:ext cx="9777412" cy="762000"/>
            <a:chOff x="647700" y="492369"/>
            <a:chExt cx="8918917" cy="738664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647700" y="492369"/>
              <a:ext cx="8918917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6" y="548640"/>
              <a:ext cx="2088193" cy="62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 txBox="1">
            <a:spLocks/>
          </p:cNvSpPr>
          <p:nvPr userDrawn="1"/>
        </p:nvSpPr>
        <p:spPr>
          <a:xfrm>
            <a:off x="8442424" y="7136668"/>
            <a:ext cx="1717576" cy="22833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05 Feb 2016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903838" y="7136668"/>
            <a:ext cx="4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" y="7082264"/>
            <a:ext cx="1398469" cy="4165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r>
              <a:rPr lang="en-IN" dirty="0" err="1" smtClean="0"/>
              <a:t>AceEngineer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June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err="1" smtClean="0"/>
              <a:t>AceEngineer</a:t>
            </a:r>
            <a:r>
              <a:rPr lang="en-IN" dirty="0" smtClean="0"/>
              <a:t> Web Reports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D3JS Web </a:t>
            </a:r>
            <a:r>
              <a:rPr lang="en-IN" dirty="0" smtClean="0"/>
              <a:t>Charts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Design Plan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Design Plan Overview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The programmer will design easy to use webpage </a:t>
            </a:r>
            <a:r>
              <a:rPr lang="en-US" sz="2400" dirty="0" smtClean="0"/>
              <a:t>template </a:t>
            </a:r>
            <a:r>
              <a:rPr lang="en-US" sz="2400" dirty="0" smtClean="0"/>
              <a:t>for engineers to use, reuse and add additional charts easily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The engineer will supply the following: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Title and other text information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Data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Use default (or edit) colors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Use default (</a:t>
            </a:r>
            <a:r>
              <a:rPr lang="en-US" sz="2000" dirty="0" smtClean="0"/>
              <a:t>or </a:t>
            </a:r>
            <a:r>
              <a:rPr lang="en-US" sz="2000" dirty="0" smtClean="0"/>
              <a:t>edit) markers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/>
              <a:t>Use default (or edit) </a:t>
            </a:r>
            <a:r>
              <a:rPr lang="en-US" sz="2000" dirty="0" smtClean="0"/>
              <a:t>line style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/>
              <a:t>Use default (or edit) line </a:t>
            </a:r>
            <a:r>
              <a:rPr lang="en-US" sz="2000" dirty="0" smtClean="0"/>
              <a:t>thickness</a:t>
            </a:r>
            <a:endParaRPr lang="en-US" sz="20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Any other useful parameters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The client will only read the web pages. No need to edit charts at this time.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149230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Schedule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Prepare 2 chart types with Engineers files (to edit) by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July 2016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Prepare </a:t>
            </a:r>
            <a:r>
              <a:rPr lang="en-US" sz="2400" dirty="0" smtClean="0"/>
              <a:t>ALL </a:t>
            </a:r>
            <a:r>
              <a:rPr lang="en-US" sz="2400" dirty="0"/>
              <a:t>chart types with Engineers files (to edit) by 1</a:t>
            </a:r>
            <a:r>
              <a:rPr lang="en-US" sz="2400" baseline="30000" dirty="0"/>
              <a:t>st</a:t>
            </a:r>
            <a:r>
              <a:rPr lang="en-US" sz="2400" dirty="0"/>
              <a:t> </a:t>
            </a:r>
            <a:r>
              <a:rPr lang="en-US" sz="2400" dirty="0" smtClean="0"/>
              <a:t>August 2016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/>
              <a:t>Prepare </a:t>
            </a:r>
            <a:r>
              <a:rPr lang="en-US" sz="2400" dirty="0" smtClean="0"/>
              <a:t>a Webpage report for end client to be issued by </a:t>
            </a: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</a:t>
            </a:r>
            <a:r>
              <a:rPr lang="en-US" sz="2400" dirty="0" smtClean="0"/>
              <a:t>September 2016</a:t>
            </a:r>
            <a:endParaRPr lang="en-US" sz="2400" dirty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7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Thank you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6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N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81788"/>
              </p:ext>
            </p:extLst>
          </p:nvPr>
        </p:nvGraphicFramePr>
        <p:xfrm>
          <a:off x="660400" y="1676400"/>
          <a:ext cx="8839201" cy="4267202"/>
        </p:xfrm>
        <a:graphic>
          <a:graphicData uri="http://schemas.openxmlformats.org/drawingml/2006/table">
            <a:tbl>
              <a:tblPr/>
              <a:tblGrid>
                <a:gridCol w="617753"/>
                <a:gridCol w="3142149"/>
                <a:gridCol w="838923"/>
                <a:gridCol w="289810"/>
                <a:gridCol w="1342277"/>
                <a:gridCol w="1388037"/>
                <a:gridCol w="1220252"/>
              </a:tblGrid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 2016</a:t>
                      </a:r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 Achanta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0119-PRS-0001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5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Why Web Pages 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Commonly used charts to be developed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Design Elements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From user perspective</a:t>
            </a: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Schedule:</a:t>
            </a:r>
            <a:endParaRPr lang="en-US" sz="24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4382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Commonly Used Charts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 Line Chart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Pay attention to: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Lines &amp; markers,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Title,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Colors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Vertical dashed lines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Etc.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535" y="2662368"/>
            <a:ext cx="579926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1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 Bar Chart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Pay attention to: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Components &amp; stacking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Title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Colors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Etc.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57" y="2299841"/>
            <a:ext cx="63175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47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Example Pie Chart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Pay attention to: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Components &amp; stacking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Title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Colors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Etc.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9" y="2651378"/>
            <a:ext cx="68618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457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Tables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Pay attention to: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No. of Columns, Rows</a:t>
            </a:r>
            <a:endParaRPr lang="en-US" sz="20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Table and title font formats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23" y="4415790"/>
            <a:ext cx="3942552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6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Why Web Charts?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Web interactive chart technology can be used for engineering web reports.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Interactive charts will help create rich user interaction for clients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D3JS chart technology can be used for creating charts for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Websites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Online and mobile apps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7637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Incentives to Automate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Time </a:t>
            </a:r>
            <a:r>
              <a:rPr lang="en-US" sz="2400" dirty="0" smtClean="0"/>
              <a:t>consuming for engineers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If 3-4 </a:t>
            </a:r>
            <a:r>
              <a:rPr lang="en-US" sz="2400" dirty="0" smtClean="0"/>
              <a:t>engineers </a:t>
            </a:r>
            <a:r>
              <a:rPr lang="en-US" sz="2400" dirty="0" smtClean="0"/>
              <a:t>will prepare at least 3 different graphs in one aspect or other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 program </a:t>
            </a:r>
            <a:r>
              <a:rPr lang="en-US" sz="2400" dirty="0" smtClean="0"/>
              <a:t>will help us standardize </a:t>
            </a:r>
            <a:r>
              <a:rPr lang="en-US" sz="2400" dirty="0" smtClean="0"/>
              <a:t>these charts and keep them consistent and will be the signature for our future 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Device independent charts for : </a:t>
            </a:r>
            <a:r>
              <a:rPr lang="en-US" sz="2400" dirty="0" smtClean="0"/>
              <a:t>Mobile, tablet, computer etc.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0443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n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eEngineer Matter Slid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8356</TotalTime>
  <Words>352</Words>
  <Application>Microsoft Office PowerPoint</Application>
  <PresentationFormat>Custom</PresentationFormat>
  <Paragraphs>79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Tahoma</vt:lpstr>
      <vt:lpstr>Times New Roman</vt:lpstr>
      <vt:lpstr>Univers 45 Light</vt:lpstr>
      <vt:lpstr>AceEngineer Title Slide</vt:lpstr>
      <vt:lpstr>AceEngineer Matter Slides</vt:lpstr>
      <vt:lpstr>AceEngineer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Analysis_Server3</cp:lastModifiedBy>
  <cp:revision>3134</cp:revision>
  <dcterms:modified xsi:type="dcterms:W3CDTF">2016-06-25T03:48:27Z</dcterms:modified>
</cp:coreProperties>
</file>