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26"/>
  </p:notesMasterIdLst>
  <p:handoutMasterIdLst>
    <p:handoutMasterId r:id="rId27"/>
  </p:handoutMasterIdLst>
  <p:sldIdLst>
    <p:sldId id="285" r:id="rId3"/>
    <p:sldId id="487" r:id="rId4"/>
    <p:sldId id="494" r:id="rId5"/>
    <p:sldId id="496" r:id="rId6"/>
    <p:sldId id="497" r:id="rId7"/>
    <p:sldId id="498" r:id="rId8"/>
    <p:sldId id="499" r:id="rId9"/>
    <p:sldId id="493" r:id="rId10"/>
    <p:sldId id="502" r:id="rId11"/>
    <p:sldId id="503" r:id="rId12"/>
    <p:sldId id="495" r:id="rId13"/>
    <p:sldId id="504" r:id="rId14"/>
    <p:sldId id="505" r:id="rId15"/>
    <p:sldId id="506" r:id="rId16"/>
    <p:sldId id="507" r:id="rId17"/>
    <p:sldId id="512" r:id="rId18"/>
    <p:sldId id="508" r:id="rId19"/>
    <p:sldId id="510" r:id="rId20"/>
    <p:sldId id="509" r:id="rId21"/>
    <p:sldId id="491" r:id="rId22"/>
    <p:sldId id="511" r:id="rId23"/>
    <p:sldId id="484" r:id="rId24"/>
    <p:sldId id="483" r:id="rId25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7"/>
            <p14:sldId id="494"/>
            <p14:sldId id="496"/>
            <p14:sldId id="497"/>
            <p14:sldId id="498"/>
            <p14:sldId id="499"/>
            <p14:sldId id="493"/>
            <p14:sldId id="502"/>
            <p14:sldId id="503"/>
            <p14:sldId id="495"/>
            <p14:sldId id="504"/>
            <p14:sldId id="505"/>
            <p14:sldId id="506"/>
            <p14:sldId id="507"/>
            <p14:sldId id="512"/>
            <p14:sldId id="508"/>
            <p14:sldId id="510"/>
            <p14:sldId id="509"/>
            <p14:sldId id="491"/>
            <p14:sldId id="511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1719C"/>
    <a:srgbClr val="006600"/>
    <a:srgbClr val="0000FF"/>
    <a:srgbClr val="B3EBFF"/>
    <a:srgbClr val="FFE38B"/>
    <a:srgbClr val="00CCFF"/>
    <a:srgbClr val="6C0000"/>
    <a:srgbClr val="D5F4FF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6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22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0119-PRE-0007-01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Round 2 </a:t>
            </a:r>
            <a:r>
              <a:rPr lang="fr-FR" sz="1200" dirty="0" err="1" smtClean="0"/>
              <a:t>Comments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12 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.tutsplus.com/articles/getting-started-with-scalable-vector-graphics-svg--webdesign-7515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Website Development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2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 Slider – Text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provide user options (in code) for placing the matter on the picture. Point us to the code as well so we can vary (play around) the following:</a:t>
            </a:r>
          </a:p>
          <a:p>
            <a:pPr lvl="1"/>
            <a:r>
              <a:rPr lang="en-IN" dirty="0" smtClean="0"/>
              <a:t>Background colour of the textbox, </a:t>
            </a:r>
          </a:p>
          <a:p>
            <a:pPr lvl="1"/>
            <a:r>
              <a:rPr lang="en-IN" dirty="0" smtClean="0"/>
              <a:t>Position of the text.</a:t>
            </a:r>
          </a:p>
          <a:p>
            <a:pPr lvl="3"/>
            <a:r>
              <a:rPr lang="en-IN" dirty="0" smtClean="0"/>
              <a:t>Right top corner</a:t>
            </a:r>
          </a:p>
          <a:p>
            <a:pPr lvl="3"/>
            <a:r>
              <a:rPr lang="en-IN" dirty="0" smtClean="0"/>
              <a:t>Left top corner</a:t>
            </a:r>
          </a:p>
          <a:p>
            <a:pPr lvl="3"/>
            <a:r>
              <a:rPr lang="en-IN" dirty="0" smtClean="0"/>
              <a:t>Right bottom corner</a:t>
            </a:r>
          </a:p>
          <a:p>
            <a:pPr lvl="3"/>
            <a:r>
              <a:rPr lang="en-IN" dirty="0" smtClean="0"/>
              <a:t>Left bottom corner</a:t>
            </a:r>
          </a:p>
          <a:p>
            <a:pPr lvl="1"/>
            <a:r>
              <a:rPr lang="en-US" dirty="0" smtClean="0"/>
              <a:t>Font type and size</a:t>
            </a:r>
          </a:p>
          <a:p>
            <a:pPr lvl="1"/>
            <a:r>
              <a:rPr lang="en-US" dirty="0" smtClean="0"/>
              <a:t>Text box contents (to fit the picture size etc.)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050453" y="5388613"/>
            <a:ext cx="11939736" cy="2667149"/>
            <a:chOff x="-934339" y="4532270"/>
            <a:chExt cx="11939736" cy="2667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595" y="4549523"/>
              <a:ext cx="5719802" cy="25383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85595" y="4549523"/>
              <a:ext cx="2215004" cy="9683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34339" y="4532270"/>
              <a:ext cx="5839049" cy="266714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72841" y="6614179"/>
              <a:ext cx="3342533" cy="5715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126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Font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text present in the website should follow only one font type and size for main text. </a:t>
            </a:r>
          </a:p>
          <a:p>
            <a:r>
              <a:rPr lang="en-US" dirty="0" smtClean="0"/>
              <a:t>All the text content should be formatted in “Justify” only.</a:t>
            </a:r>
          </a:p>
          <a:p>
            <a:r>
              <a:rPr lang="en-US" dirty="0" smtClean="0"/>
              <a:t>Please keep “look and feel” consistent across all pages</a:t>
            </a:r>
          </a:p>
          <a:p>
            <a:r>
              <a:rPr lang="en-US" dirty="0" smtClean="0"/>
              <a:t>For example, the content is aligned to center in left side screenshot. On right side the font is changed in the highlighted area and it is aligned to left.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4325663"/>
            <a:ext cx="10366684" cy="2880000"/>
            <a:chOff x="2428" y="3982763"/>
            <a:chExt cx="10366684" cy="288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9687" t="9028" r="10468" b="10417"/>
            <a:stretch/>
          </p:blipFill>
          <p:spPr>
            <a:xfrm>
              <a:off x="2428" y="3982763"/>
              <a:ext cx="5077241" cy="28800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573486" y="3982763"/>
              <a:ext cx="4795626" cy="2880000"/>
              <a:chOff x="5573486" y="3982763"/>
              <a:chExt cx="4795626" cy="2880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8168" t="7838" r="10287" b="5059"/>
              <a:stretch/>
            </p:blipFill>
            <p:spPr>
              <a:xfrm>
                <a:off x="5573486" y="3982763"/>
                <a:ext cx="4795626" cy="288000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6743538" y="5894447"/>
                <a:ext cx="2692561" cy="9683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6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Us – Graphic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“Graphic picture” highlighted below is a waste of space. Remove it. We can use this space wisely for important text relevant to business.</a:t>
            </a:r>
          </a:p>
          <a:p>
            <a:r>
              <a:rPr lang="en-US" dirty="0" smtClean="0"/>
              <a:t>Please do this removal consistently for other pages</a:t>
            </a:r>
            <a:r>
              <a:rPr lang="en-US" dirty="0"/>
              <a:t> </a:t>
            </a:r>
            <a:r>
              <a:rPr lang="en-US" dirty="0" smtClean="0"/>
              <a:t>such as “Services” and “projects”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04" y="3416072"/>
            <a:ext cx="7534275" cy="5686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78086" y="4015190"/>
            <a:ext cx="1126671" cy="96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Us – 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“Who Are We?” to “Who We Are”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04" y="3416072"/>
            <a:ext cx="7534275" cy="5686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78086" y="4015190"/>
            <a:ext cx="1126671" cy="96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Us – remove map and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remove or delete map and facility picture from this page.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192"/>
          <a:stretch/>
        </p:blipFill>
        <p:spPr>
          <a:xfrm>
            <a:off x="1561419" y="2343150"/>
            <a:ext cx="7534275" cy="37421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61419" y="3596090"/>
            <a:ext cx="7534275" cy="2489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Us –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5872967" cy="5695145"/>
          </a:xfrm>
        </p:spPr>
        <p:txBody>
          <a:bodyPr/>
          <a:lstStyle/>
          <a:p>
            <a:r>
              <a:rPr lang="en-US" dirty="0" smtClean="0"/>
              <a:t>Follow top to down format as shown</a:t>
            </a:r>
          </a:p>
          <a:p>
            <a:pPr lvl="1"/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No need of fancy boundaries.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All white background (easy to read black text)</a:t>
            </a:r>
          </a:p>
          <a:p>
            <a:pPr lvl="1"/>
            <a:r>
              <a:rPr lang="en-US" dirty="0" smtClean="0"/>
              <a:t>No grey background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Move “top view picture” below “Facilities” heading so people know they are looking at facility.</a:t>
            </a:r>
          </a:p>
          <a:p>
            <a:endParaRPr lang="en-US" dirty="0" smtClean="0"/>
          </a:p>
          <a:p>
            <a:r>
              <a:rPr lang="en-US" dirty="0" smtClean="0"/>
              <a:t>Move headings </a:t>
            </a:r>
            <a:r>
              <a:rPr lang="en-US" dirty="0"/>
              <a:t>to “align </a:t>
            </a:r>
            <a:r>
              <a:rPr lang="en-US" dirty="0" smtClean="0"/>
              <a:t>left”</a:t>
            </a:r>
          </a:p>
          <a:p>
            <a:r>
              <a:rPr lang="en-US" dirty="0" smtClean="0"/>
              <a:t>Text (font type and size) consistency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605" r="50232" b="43361"/>
          <a:stretch/>
        </p:blipFill>
        <p:spPr>
          <a:xfrm>
            <a:off x="6474048" y="664768"/>
            <a:ext cx="2907442" cy="128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558" t="6612" r="674" b="44862"/>
          <a:stretch/>
        </p:blipFill>
        <p:spPr>
          <a:xfrm>
            <a:off x="6474048" y="1667614"/>
            <a:ext cx="2857854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944"/>
          <a:stretch/>
        </p:blipFill>
        <p:spPr>
          <a:xfrm>
            <a:off x="6238727" y="3173416"/>
            <a:ext cx="3457723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759"/>
          <a:stretch/>
        </p:blipFill>
        <p:spPr>
          <a:xfrm>
            <a:off x="6362700" y="5179214"/>
            <a:ext cx="340027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Us –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7618"/>
            <a:ext cx="5169626" cy="5695145"/>
          </a:xfrm>
        </p:spPr>
        <p:txBody>
          <a:bodyPr/>
          <a:lstStyle/>
          <a:p>
            <a:r>
              <a:rPr lang="en-US" dirty="0" smtClean="0"/>
              <a:t>Remove external links. They are difficult to mange</a:t>
            </a:r>
          </a:p>
          <a:p>
            <a:r>
              <a:rPr lang="en-US" dirty="0" smtClean="0"/>
              <a:t>DO </a:t>
            </a:r>
            <a:r>
              <a:rPr lang="en-US" dirty="0"/>
              <a:t>NOT use collapsible menu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Show all text</a:t>
            </a:r>
          </a:p>
          <a:p>
            <a:pPr lvl="1"/>
            <a:r>
              <a:rPr lang="en-US" dirty="0"/>
              <a:t>This way, people can read in one go.</a:t>
            </a:r>
          </a:p>
          <a:p>
            <a:r>
              <a:rPr lang="en-US" dirty="0" smtClean="0"/>
              <a:t>Change “Open Certificate” to view Certificate”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/>
              <a:t>Show only 50% of the existing size </a:t>
            </a:r>
          </a:p>
          <a:p>
            <a:pPr lvl="1"/>
            <a:r>
              <a:rPr lang="en-US" dirty="0" smtClean="0"/>
              <a:t>Make the background more visible (or foreground more transparent) so people can see back page and it will be obvious that they click on it to go back.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4" y="1790422"/>
            <a:ext cx="4389506" cy="2834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27271" y="3690256"/>
            <a:ext cx="3396343" cy="244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86100" y="1790422"/>
            <a:ext cx="3886200" cy="1899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87" y="4839715"/>
            <a:ext cx="4377350" cy="2743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35387" y="4839715"/>
            <a:ext cx="577546" cy="2780285"/>
          </a:xfrm>
          <a:prstGeom prst="rect">
            <a:avLst/>
          </a:prstGeom>
          <a:solidFill>
            <a:srgbClr val="5B9BD5">
              <a:alpha val="4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56925" y="5323005"/>
            <a:ext cx="3770346" cy="120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–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7618"/>
            <a:ext cx="5610496" cy="5695145"/>
          </a:xfrm>
        </p:spPr>
        <p:txBody>
          <a:bodyPr/>
          <a:lstStyle/>
          <a:p>
            <a:r>
              <a:rPr lang="en-US" dirty="0" smtClean="0"/>
              <a:t>Remove “Graphic Picture”</a:t>
            </a:r>
          </a:p>
          <a:p>
            <a:r>
              <a:rPr lang="en-US" dirty="0" smtClean="0"/>
              <a:t>Use all the margin of page wisely</a:t>
            </a:r>
          </a:p>
          <a:p>
            <a:r>
              <a:rPr lang="en-US" dirty="0"/>
              <a:t>DO NOT use collapsible menu style</a:t>
            </a:r>
          </a:p>
          <a:p>
            <a:r>
              <a:rPr lang="en-US" dirty="0" smtClean="0"/>
              <a:t>Show them as </a:t>
            </a:r>
          </a:p>
          <a:p>
            <a:pPr lvl="1"/>
            <a:r>
              <a:rPr lang="en-US" dirty="0" smtClean="0"/>
              <a:t>Heading</a:t>
            </a:r>
          </a:p>
          <a:p>
            <a:pPr lvl="2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Heading </a:t>
            </a:r>
          </a:p>
          <a:p>
            <a:pPr lvl="2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This way, people can read all services without too much clicking/unclicking. This is the most important business page</a:t>
            </a:r>
          </a:p>
          <a:p>
            <a:r>
              <a:rPr lang="en-US" dirty="0" smtClean="0"/>
              <a:t>Remove gray color.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601446"/>
            <a:ext cx="4724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–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6746239" cy="5695145"/>
          </a:xfrm>
        </p:spPr>
        <p:txBody>
          <a:bodyPr/>
          <a:lstStyle/>
          <a:p>
            <a:r>
              <a:rPr lang="en-US" dirty="0" smtClean="0"/>
              <a:t>Move “Customers” above “Projects”</a:t>
            </a:r>
          </a:p>
          <a:p>
            <a:r>
              <a:rPr lang="en-US" b="1" dirty="0" smtClean="0"/>
              <a:t>Remove </a:t>
            </a:r>
            <a:r>
              <a:rPr lang="en-US" dirty="0" smtClean="0"/>
              <a:t>customer logos. We need to get permission from customers to do so. Also, finding the latest logos for every client is a painful process and we will only draw more criticism.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Projects –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7618"/>
            <a:ext cx="5177790" cy="5695145"/>
          </a:xfrm>
        </p:spPr>
        <p:txBody>
          <a:bodyPr/>
          <a:lstStyle/>
          <a:p>
            <a:r>
              <a:rPr lang="en-US" dirty="0" smtClean="0"/>
              <a:t>Remove “Graphic Picture”</a:t>
            </a:r>
          </a:p>
          <a:p>
            <a:r>
              <a:rPr lang="en-US" dirty="0" smtClean="0"/>
              <a:t>Use all the margin of page wisely</a:t>
            </a:r>
          </a:p>
          <a:p>
            <a:r>
              <a:rPr lang="en-US" dirty="0" smtClean="0"/>
              <a:t>DO NOT use collapsible menu style</a:t>
            </a:r>
          </a:p>
          <a:p>
            <a:r>
              <a:rPr lang="en-US" dirty="0" smtClean="0"/>
              <a:t>Show them as:</a:t>
            </a:r>
          </a:p>
          <a:p>
            <a:pPr lvl="1"/>
            <a:r>
              <a:rPr lang="en-US" dirty="0" smtClean="0"/>
              <a:t>Heading</a:t>
            </a:r>
          </a:p>
          <a:p>
            <a:pPr lvl="2"/>
            <a:r>
              <a:rPr lang="en-US" dirty="0" smtClean="0"/>
              <a:t>Picture on left (60% width)</a:t>
            </a:r>
          </a:p>
          <a:p>
            <a:pPr lvl="2"/>
            <a:r>
              <a:rPr lang="en-US" dirty="0" smtClean="0"/>
              <a:t>Text on right (40% width)</a:t>
            </a:r>
          </a:p>
          <a:p>
            <a:pPr lvl="1"/>
            <a:r>
              <a:rPr lang="en-US" dirty="0"/>
              <a:t>Heading</a:t>
            </a:r>
          </a:p>
          <a:p>
            <a:pPr lvl="2"/>
            <a:r>
              <a:rPr lang="en-US" dirty="0"/>
              <a:t>Picture on left (60% width)</a:t>
            </a:r>
          </a:p>
          <a:p>
            <a:pPr lvl="2"/>
            <a:r>
              <a:rPr lang="en-US" dirty="0"/>
              <a:t>Text on right (40% width)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This way, people can read in one go with out too much clicking.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543551" y="1304112"/>
            <a:ext cx="4616449" cy="2063391"/>
            <a:chOff x="6091161" y="3720740"/>
            <a:chExt cx="4616449" cy="2063391"/>
          </a:xfrm>
        </p:grpSpPr>
        <p:sp>
          <p:nvSpPr>
            <p:cNvPr id="5" name="TextBox 4"/>
            <p:cNvSpPr txBox="1"/>
            <p:nvPr/>
          </p:nvSpPr>
          <p:spPr>
            <a:xfrm>
              <a:off x="9110009" y="4165429"/>
              <a:ext cx="1597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 Umbilical termination assembly (UTA) base was manufactured per client requirements.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3" r="63627" b="87592"/>
            <a:stretch/>
          </p:blipFill>
          <p:spPr>
            <a:xfrm>
              <a:off x="6091163" y="3720740"/>
              <a:ext cx="2412851" cy="3657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23620" t="30025" r="21410"/>
            <a:stretch/>
          </p:blipFill>
          <p:spPr>
            <a:xfrm>
              <a:off x="6091161" y="4046771"/>
              <a:ext cx="3070882" cy="173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2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 requires a revamp of website design. </a:t>
            </a:r>
          </a:p>
          <a:p>
            <a:r>
              <a:rPr lang="en-US" dirty="0" smtClean="0"/>
              <a:t>Round 2 pre-release comments for the website are given in this document. </a:t>
            </a:r>
          </a:p>
          <a:p>
            <a:pPr lvl="1"/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Round </a:t>
            </a:r>
            <a:r>
              <a:rPr lang="en-GB" dirty="0">
                <a:ea typeface="Tahoma" panose="020B0604030504040204" pitchFamily="34" charset="0"/>
                <a:cs typeface="Tahoma" panose="020B0604030504040204" pitchFamily="34" charset="0"/>
              </a:rPr>
              <a:t>1 comments </a:t>
            </a:r>
            <a:r>
              <a:rPr lang="en-GB" dirty="0" smtClean="0">
                <a:ea typeface="Tahoma" panose="020B0604030504040204" pitchFamily="34" charset="0"/>
                <a:cs typeface="Tahoma" panose="020B0604030504040204" pitchFamily="34" charset="0"/>
              </a:rPr>
              <a:t>are given in PRE-0006-01</a:t>
            </a:r>
            <a:endParaRPr lang="en-US" dirty="0" smtClean="0"/>
          </a:p>
          <a:p>
            <a:r>
              <a:rPr lang="en-US" dirty="0" smtClean="0"/>
              <a:t>Key comments are:</a:t>
            </a:r>
          </a:p>
          <a:p>
            <a:pPr lvl="1"/>
            <a:r>
              <a:rPr lang="en-US" dirty="0" smtClean="0"/>
              <a:t>Consistent Header (utilize all white space)</a:t>
            </a:r>
          </a:p>
          <a:p>
            <a:pPr lvl="1"/>
            <a:r>
              <a:rPr lang="en-US" dirty="0" smtClean="0"/>
              <a:t>Consistent Footer (utilize all white space)</a:t>
            </a:r>
          </a:p>
          <a:p>
            <a:pPr lvl="1"/>
            <a:r>
              <a:rPr lang="en-US" dirty="0" smtClean="0"/>
              <a:t>Picture slider and text</a:t>
            </a:r>
          </a:p>
          <a:p>
            <a:pPr lvl="1"/>
            <a:r>
              <a:rPr lang="en-US" dirty="0" smtClean="0"/>
              <a:t>Consistent format and font (Best achieved by using single CSS file for all pages).</a:t>
            </a:r>
          </a:p>
          <a:p>
            <a:r>
              <a:rPr lang="en-US" dirty="0" smtClean="0"/>
              <a:t>The design is almost there. We need the last push for a consistent design before we can issue the website for client comments.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Projects – </a:t>
            </a:r>
            <a:r>
              <a:rPr lang="en-US" dirty="0" smtClean="0"/>
              <a:t>2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US" dirty="0" smtClean="0"/>
              <a:t>In projects page the images are not so consistent. The length and breadth of the images are different, please adjust the images accordingly and update the page.</a:t>
            </a:r>
          </a:p>
          <a:p>
            <a:r>
              <a:rPr lang="en-US" dirty="0" smtClean="0"/>
              <a:t>The below screenshot is an example for inconsistent text and image sizes. </a:t>
            </a:r>
          </a:p>
          <a:p>
            <a:pPr lvl="1"/>
            <a:r>
              <a:rPr lang="en-US" dirty="0" smtClean="0"/>
              <a:t>The picture on the left side is having small height where as the picture on the right hand side is larger height </a:t>
            </a:r>
          </a:p>
          <a:p>
            <a:pPr lvl="1"/>
            <a:r>
              <a:rPr lang="en-US" dirty="0" smtClean="0"/>
              <a:t>Please make the pictures width consistent and place one below the other with small space in between to distinguish. (see below right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2" y="4663802"/>
            <a:ext cx="4327176" cy="21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2" b="90643"/>
          <a:stretch/>
        </p:blipFill>
        <p:spPr>
          <a:xfrm>
            <a:off x="5473657" y="4988595"/>
            <a:ext cx="4304620" cy="20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0021" y="5212652"/>
            <a:ext cx="2177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Manufacture of Reel Structure</a:t>
            </a:r>
          </a:p>
          <a:p>
            <a:endParaRPr lang="en-US" sz="1200" dirty="0" smtClean="0"/>
          </a:p>
          <a:p>
            <a:r>
              <a:rPr lang="en-US" sz="1200" dirty="0" smtClean="0"/>
              <a:t>Proof </a:t>
            </a:r>
            <a:r>
              <a:rPr lang="en-US" sz="1200" dirty="0"/>
              <a:t>test is also performed to ensure the component is designed to withstand the expected reel tensions</a:t>
            </a:r>
          </a:p>
          <a:p>
            <a:endParaRPr lang="en-US" sz="1200" dirty="0" smtClean="0"/>
          </a:p>
          <a:p>
            <a:r>
              <a:rPr lang="en-US" sz="1200" dirty="0" smtClean="0"/>
              <a:t>Batch </a:t>
            </a:r>
            <a:r>
              <a:rPr lang="en-US" sz="1200" dirty="0"/>
              <a:t>manufacturing to produce multiple reel storage structures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967" r="69284" b="13503"/>
          <a:stretch/>
        </p:blipFill>
        <p:spPr>
          <a:xfrm>
            <a:off x="5901778" y="5360081"/>
            <a:ext cx="1583719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5" t="50967" r="522" b="13503"/>
          <a:stretch/>
        </p:blipFill>
        <p:spPr>
          <a:xfrm>
            <a:off x="5901778" y="6302673"/>
            <a:ext cx="15659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–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167618"/>
            <a:ext cx="4650376" cy="5695145"/>
          </a:xfrm>
        </p:spPr>
        <p:txBody>
          <a:bodyPr/>
          <a:lstStyle/>
          <a:p>
            <a:r>
              <a:rPr lang="en-US" dirty="0" smtClean="0"/>
              <a:t>Make it flow from top to bottom. Right now, it looks like the 4 blocks are disconnected. I suggest the following changes:</a:t>
            </a:r>
          </a:p>
          <a:p>
            <a:pPr lvl="1"/>
            <a:r>
              <a:rPr lang="en-US" dirty="0" smtClean="0"/>
              <a:t>Remove grey background.</a:t>
            </a:r>
          </a:p>
          <a:p>
            <a:pPr lvl="1"/>
            <a:r>
              <a:rPr lang="en-US" dirty="0" smtClean="0"/>
              <a:t>Decrease the map width from 60% to 40%</a:t>
            </a:r>
          </a:p>
          <a:p>
            <a:pPr lvl="1"/>
            <a:r>
              <a:rPr lang="en-US" dirty="0" smtClean="0"/>
              <a:t>Form looks like a Facebook design. Can you use gray background instead of blue to more seem like Subsea design?</a:t>
            </a:r>
          </a:p>
          <a:p>
            <a:pPr lvl="1"/>
            <a:r>
              <a:rPr lang="en-US" dirty="0" smtClean="0"/>
              <a:t>Increase width of picture from 40 to 60%</a:t>
            </a:r>
          </a:p>
          <a:p>
            <a:pPr lvl="1"/>
            <a:r>
              <a:rPr lang="en-US" dirty="0" smtClean="0"/>
              <a:t>Consistent font size and design for headings and text will greatly help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1815737"/>
            <a:ext cx="6278055" cy="46634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63786" y="3200400"/>
            <a:ext cx="1289957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57500" y="3804557"/>
            <a:ext cx="6498771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57700" y="4669971"/>
            <a:ext cx="996043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6200" y="3200400"/>
            <a:ext cx="5910943" cy="2612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341351"/>
              </p:ext>
            </p:extLst>
          </p:nvPr>
        </p:nvGraphicFramePr>
        <p:xfrm>
          <a:off x="545432" y="1363577"/>
          <a:ext cx="9015663" cy="5269345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0119-PRE-0007-01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Header -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update to below. This will help utilize white space effectively.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4" y="2047597"/>
            <a:ext cx="8769928" cy="1645920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679404" y="5450264"/>
            <a:ext cx="8289260" cy="1021423"/>
            <a:chOff x="564076" y="4599364"/>
            <a:chExt cx="8289260" cy="10214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73601" b="37942"/>
            <a:stretch/>
          </p:blipFill>
          <p:spPr>
            <a:xfrm>
              <a:off x="564076" y="4599364"/>
              <a:ext cx="2315187" cy="10214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81449" t="12849" r="2911" b="43192"/>
            <a:stretch/>
          </p:blipFill>
          <p:spPr>
            <a:xfrm>
              <a:off x="7806431" y="4716634"/>
              <a:ext cx="866729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67378"/>
            <a:stretch/>
          </p:blipFill>
          <p:spPr>
            <a:xfrm>
              <a:off x="2879263" y="5105400"/>
              <a:ext cx="5974073" cy="51538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6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Header Details -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</a:t>
            </a:r>
          </a:p>
          <a:p>
            <a:pPr lvl="1"/>
            <a:r>
              <a:rPr lang="en-US" dirty="0" smtClean="0"/>
              <a:t>Ideally made out of words or text</a:t>
            </a:r>
          </a:p>
          <a:p>
            <a:pPr lvl="1"/>
            <a:r>
              <a:rPr lang="en-US" dirty="0" smtClean="0"/>
              <a:t>Font settings are given below at 100%.</a:t>
            </a:r>
          </a:p>
          <a:p>
            <a:pPr lvl="1"/>
            <a:r>
              <a:rPr lang="en-US" dirty="0" smtClean="0"/>
              <a:t>If image is used, it should be SVG  (Scalable vector graphics)</a:t>
            </a:r>
          </a:p>
          <a:p>
            <a:pPr lvl="2"/>
            <a:r>
              <a:rPr lang="en-US" dirty="0">
                <a:hlinkClick r:id="rId2"/>
              </a:rPr>
              <a:t>http://webdesign.tutsplus.com/articles/getting-started-with-scalable-vector-graphics-svg--</a:t>
            </a:r>
            <a:r>
              <a:rPr lang="en-US" dirty="0" smtClean="0">
                <a:hlinkClick r:id="rId2"/>
              </a:rPr>
              <a:t>webdesign-7515</a:t>
            </a:r>
            <a:endParaRPr lang="en-US" dirty="0" smtClean="0"/>
          </a:p>
          <a:p>
            <a:pPr lvl="2"/>
            <a:r>
              <a:rPr lang="en-US" dirty="0" smtClean="0"/>
              <a:t>Ask Ganga for help if you need it. You may need adobe illustrator program or similar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06435" y="1177460"/>
            <a:ext cx="2295381" cy="1046440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l"/>
            <a:r>
              <a:rPr lang="en-IN" sz="3600" b="1" i="1" dirty="0" smtClean="0">
                <a:solidFill>
                  <a:srgbClr val="FF0000"/>
                </a:solidFill>
                <a:latin typeface="Arial Black" panose="020B0A04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SUBSEA</a:t>
            </a:r>
          </a:p>
          <a:p>
            <a:pPr algn="l"/>
            <a:r>
              <a:rPr lang="en-IN" sz="13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SUBSEA Systems, Inc.</a:t>
            </a:r>
          </a:p>
          <a:p>
            <a:pPr algn="l"/>
            <a:r>
              <a:rPr lang="en-IN" sz="13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Custom</a:t>
            </a:r>
            <a:r>
              <a:rPr lang="en-IN" sz="13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N" sz="1300" b="1" dirty="0" smtClean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Manufacturing</a:t>
            </a:r>
            <a:endParaRPr lang="en-IN" sz="13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11724"/>
              </p:ext>
            </p:extLst>
          </p:nvPr>
        </p:nvGraphicFramePr>
        <p:xfrm>
          <a:off x="1476102" y="4080828"/>
          <a:ext cx="691678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86732"/>
                <a:gridCol w="2365026"/>
                <a:gridCol w="23650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Font Type, Size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(Medium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Color</a:t>
                      </a:r>
                      <a:endParaRPr lang="en-US" sz="1600" dirty="0"/>
                    </a:p>
                  </a:txBody>
                  <a:tcPr/>
                </a:tc>
              </a:tr>
              <a:tr h="4052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 Black,</a:t>
                      </a:r>
                      <a:r>
                        <a:rPr lang="en-US" sz="1600" baseline="0" dirty="0" smtClean="0"/>
                        <a:t> Bold, CAPS, Italicized, 36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Red</a:t>
                      </a:r>
                      <a:endParaRPr lang="en-US" sz="1600" dirty="0"/>
                    </a:p>
                  </a:txBody>
                  <a:tcPr/>
                </a:tc>
              </a:tr>
              <a:tr h="2346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SUBSEA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Systems, Inc.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</a:t>
                      </a:r>
                      <a:r>
                        <a:rPr lang="en-US" sz="1600" baseline="0" dirty="0" smtClean="0"/>
                        <a:t> Bold, CAPS, -, 13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Black</a:t>
                      </a:r>
                      <a:endParaRPr lang="en-US" sz="1600" dirty="0"/>
                    </a:p>
                  </a:txBody>
                  <a:tcPr/>
                </a:tc>
              </a:tr>
              <a:tr h="3096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 Manufacturing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Arial, Bold, -, -,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Std. Black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Header Details -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font and white space in between can be better managed.</a:t>
            </a:r>
          </a:p>
          <a:p>
            <a:r>
              <a:rPr lang="en-US" dirty="0" smtClean="0"/>
              <a:t>Define single .CSS (or other format) file for consistent format across all pages</a:t>
            </a:r>
          </a:p>
          <a:p>
            <a:r>
              <a:rPr lang="en-US" dirty="0" smtClean="0"/>
              <a:t>At 100% zoom (or other user zoom percentage): </a:t>
            </a:r>
          </a:p>
          <a:p>
            <a:pPr lvl="1"/>
            <a:r>
              <a:rPr lang="en-US" dirty="0" smtClean="0"/>
              <a:t>The logo, the menu and text fonts should look consistent across all pages</a:t>
            </a:r>
          </a:p>
          <a:p>
            <a:pPr lvl="1"/>
            <a:r>
              <a:rPr lang="en-US" dirty="0" smtClean="0"/>
              <a:t>Moving from one page to another, the left, right, top margins should be consistent. Only the page body content changes</a:t>
            </a:r>
          </a:p>
          <a:p>
            <a:pPr lvl="1"/>
            <a:r>
              <a:rPr lang="en-US" dirty="0" smtClean="0"/>
              <a:t>Any unnecessary jump will strain the user eyes and take the focus away from the information and website purpose.</a:t>
            </a:r>
          </a:p>
          <a:p>
            <a:r>
              <a:rPr lang="en-US" dirty="0" smtClean="0"/>
              <a:t>Good menu design of active page (Gray background and redline highlight)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7378"/>
          <a:stretch/>
        </p:blipFill>
        <p:spPr>
          <a:xfrm>
            <a:off x="2092632" y="5909304"/>
            <a:ext cx="5974073" cy="5153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4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Header Details – Contact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the spacing between font.</a:t>
            </a:r>
          </a:p>
          <a:p>
            <a:r>
              <a:rPr lang="en-US" dirty="0" smtClean="0"/>
              <a:t>Give email address a hyperlink so it will load the user’s email form to send an email (such as Gmail, outlook etc.)</a:t>
            </a:r>
          </a:p>
          <a:p>
            <a:r>
              <a:rPr lang="en-US" dirty="0" smtClean="0"/>
              <a:t>Take the hyperlink for “Enquire/Visit US/Quote” to “Contact” page form.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1449" t="12849" r="2911" b="43192"/>
          <a:stretch/>
        </p:blipFill>
        <p:spPr>
          <a:xfrm>
            <a:off x="4916095" y="3831552"/>
            <a:ext cx="1733459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Footer -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Design has too much white (unused)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update to below layout. This will help utilize white space effectively.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Please change copyright text to below and it should be text format:</a:t>
            </a:r>
          </a:p>
          <a:p>
            <a:r>
              <a:rPr lang="en-US" dirty="0" smtClean="0"/>
              <a:t>“A </a:t>
            </a:r>
            <a:r>
              <a:rPr lang="en-US" b="1" dirty="0" smtClean="0"/>
              <a:t>© </a:t>
            </a:r>
            <a:r>
              <a:rPr lang="en-US" dirty="0" smtClean="0"/>
              <a:t>2016 SUBSEA System Inc.”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77" y="1668243"/>
            <a:ext cx="8801100" cy="1504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51764"/>
          <a:stretch/>
        </p:blipFill>
        <p:spPr>
          <a:xfrm>
            <a:off x="961877" y="4531876"/>
            <a:ext cx="8801100" cy="725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0073" r="89515" b="62334"/>
          <a:stretch/>
        </p:blipFill>
        <p:spPr>
          <a:xfrm>
            <a:off x="1820417" y="4584813"/>
            <a:ext cx="922783" cy="264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36076" r="89515" b="50633"/>
          <a:stretch/>
        </p:blipFill>
        <p:spPr>
          <a:xfrm>
            <a:off x="2877925" y="4600575"/>
            <a:ext cx="922783" cy="200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49307" r="89515" b="34870"/>
          <a:stretch/>
        </p:blipFill>
        <p:spPr>
          <a:xfrm>
            <a:off x="3868758" y="4611462"/>
            <a:ext cx="922783" cy="238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65252" r="89515" b="20253"/>
          <a:stretch/>
        </p:blipFill>
        <p:spPr>
          <a:xfrm>
            <a:off x="4926266" y="4636203"/>
            <a:ext cx="922783" cy="218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8689" r="30951" b="51764"/>
          <a:stretch/>
        </p:blipFill>
        <p:spPr>
          <a:xfrm>
            <a:off x="930127" y="4869299"/>
            <a:ext cx="4432300" cy="492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3918" t="88807" r="60427" b="2251"/>
          <a:stretch/>
        </p:blipFill>
        <p:spPr>
          <a:xfrm>
            <a:off x="888999" y="5054599"/>
            <a:ext cx="5857705" cy="1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 Slider – Boundary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Restrict the picture slider to a particular width as shown below (~75%) and display all pictures to be stretched in these boundaries.</a:t>
            </a:r>
          </a:p>
          <a:p>
            <a:pPr lvl="1"/>
            <a:r>
              <a:rPr lang="en-IN" sz="1800" dirty="0" smtClean="0"/>
              <a:t>We may need to scale the oddly displayed pictures accordingly in next revision if required.</a:t>
            </a:r>
          </a:p>
          <a:p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17" y="2605716"/>
            <a:ext cx="7658100" cy="42386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94917" y="7061202"/>
            <a:ext cx="7658100" cy="32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1453" y="7156831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100%</a:t>
            </a: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86743" y="6859498"/>
            <a:ext cx="455748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01453" y="6756013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~75%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8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Picture Slider – Boundary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remove the “I info” space in picture slider. I think it is an error or is there any intention?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35" y="2486427"/>
            <a:ext cx="7658100" cy="42386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9749" y="6240894"/>
            <a:ext cx="7004957" cy="484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0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1369</Words>
  <Application>Microsoft Office PowerPoint</Application>
  <PresentationFormat>Custom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3218</cp:revision>
  <dcterms:modified xsi:type="dcterms:W3CDTF">2016-09-16T02:52:31Z</dcterms:modified>
</cp:coreProperties>
</file>