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 id="2147483652" r:id="rId2"/>
  </p:sldMasterIdLst>
  <p:notesMasterIdLst>
    <p:notesMasterId r:id="rId16"/>
  </p:notesMasterIdLst>
  <p:handoutMasterIdLst>
    <p:handoutMasterId r:id="rId17"/>
  </p:handoutMasterIdLst>
  <p:sldIdLst>
    <p:sldId id="285" r:id="rId3"/>
    <p:sldId id="487" r:id="rId4"/>
    <p:sldId id="494" r:id="rId5"/>
    <p:sldId id="496" r:id="rId6"/>
    <p:sldId id="497" r:id="rId7"/>
    <p:sldId id="498" r:id="rId8"/>
    <p:sldId id="499" r:id="rId9"/>
    <p:sldId id="500" r:id="rId10"/>
    <p:sldId id="501" r:id="rId11"/>
    <p:sldId id="502" r:id="rId12"/>
    <p:sldId id="503" r:id="rId13"/>
    <p:sldId id="484" r:id="rId14"/>
    <p:sldId id="483" r:id="rId15"/>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285"/>
          </p14:sldIdLst>
        </p14:section>
        <p14:section name="Content Slides" id="{CA0BE58A-A952-43CE-AE0F-8852D0A75BE1}">
          <p14:sldIdLst>
            <p14:sldId id="487"/>
            <p14:sldId id="494"/>
            <p14:sldId id="496"/>
            <p14:sldId id="497"/>
            <p14:sldId id="498"/>
            <p14:sldId id="499"/>
            <p14:sldId id="500"/>
            <p14:sldId id="501"/>
            <p14:sldId id="502"/>
            <p14:sldId id="503"/>
            <p14:sldId id="484"/>
            <p14:sldId id="4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1719C"/>
    <a:srgbClr val="006600"/>
    <a:srgbClr val="0000FF"/>
    <a:srgbClr val="B3EBFF"/>
    <a:srgbClr val="FFE38B"/>
    <a:srgbClr val="00CCFF"/>
    <a:srgbClr val="6C0000"/>
    <a:srgbClr val="D5F4FF"/>
    <a:srgbClr val="F3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8777" autoAdjust="0"/>
  </p:normalViewPr>
  <p:slideViewPr>
    <p:cSldViewPr snapToGrid="0">
      <p:cViewPr varScale="1">
        <p:scale>
          <a:sx n="59" d="100"/>
          <a:sy n="59" d="100"/>
        </p:scale>
        <p:origin x="678" y="84"/>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7" d="100"/>
          <a:sy n="57" d="100"/>
        </p:scale>
        <p:origin x="249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t>9/14/2016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0"/>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976166"/>
            <a:chOff x="658712" y="622457"/>
            <a:chExt cx="8918917" cy="529159"/>
          </a:xfrm>
        </p:grpSpPr>
        <p:sp>
          <p:nvSpPr>
            <p:cNvPr id="9" name="TextBox 8"/>
            <p:cNvSpPr txBox="1"/>
            <p:nvPr userDrawn="1"/>
          </p:nvSpPr>
          <p:spPr>
            <a:xfrm>
              <a:off x="658712" y="622457"/>
              <a:ext cx="8918917" cy="529159"/>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425" y="689098"/>
              <a:ext cx="2516544" cy="398534"/>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1"/>
            <a:ext cx="9791114"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365764" y="1167618"/>
            <a:ext cx="4614203" cy="5695145"/>
          </a:xfrm>
          <a:prstGeom prst="rect">
            <a:avLst/>
          </a:prstGeom>
        </p:spPr>
        <p:txBody>
          <a:bodyPr/>
          <a:lstStyle>
            <a:lvl1pPr marL="228600" indent="-342000">
              <a:lnSpc>
                <a:spcPct val="100000"/>
              </a:lnSpc>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342000">
              <a:lnSpc>
                <a:spcPct val="100000"/>
              </a:lnSpc>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342000">
              <a:lnSpc>
                <a:spcPct val="100000"/>
              </a:lnSpc>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342000">
              <a:lnSpc>
                <a:spcPct val="100000"/>
              </a:lnSpc>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342000">
              <a:lnSpc>
                <a:spcPct val="100000"/>
              </a:lnSpc>
              <a:buFont typeface="Arial" panose="020B0604020202020204" pitchFamily="34" charset="0"/>
              <a:buChar char="●"/>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190979" y="1167617"/>
            <a:ext cx="4586068" cy="5695145"/>
          </a:xfrm>
          <a:prstGeom prst="rect">
            <a:avLst/>
          </a:prstGeom>
        </p:spPr>
        <p:txBody>
          <a:bodyPr/>
          <a:lstStyle>
            <a:lvl1pPr marL="228600" indent="-342000">
              <a:lnSpc>
                <a:spcPct val="100000"/>
              </a:lnSpc>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342000">
              <a:lnSpc>
                <a:spcPct val="100000"/>
              </a:lnSpc>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342000">
              <a:lnSpc>
                <a:spcPct val="100000"/>
              </a:lnSpc>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342000">
              <a:lnSpc>
                <a:spcPct val="100000"/>
              </a:lnSpc>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342000">
              <a:lnSpc>
                <a:spcPct val="100000"/>
              </a:lnSpc>
              <a:buFont typeface="Arial" panose="020B0604020202020204" pitchFamily="34" charset="0"/>
              <a:buChar char="●"/>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p:ext uri="{DCECCB84-F9BA-43D5-87BE-67443E8EF086}">
      <p15:sldGuideLst xmlns:p15="http://schemas.microsoft.com/office/powerpoint/2012/main">
        <p15:guide id="1" pos="320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13935"/>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365760" y="1167618"/>
            <a:ext cx="9397217" cy="5695145"/>
          </a:xfrm>
          <a:prstGeom prst="rect">
            <a:avLst/>
          </a:prstGeom>
        </p:spPr>
        <p:txBody>
          <a:bodyPr/>
          <a:lstStyle>
            <a:lvl1pPr marL="228600" indent="-342000">
              <a:lnSpc>
                <a:spcPct val="100000"/>
              </a:lnSpc>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342000">
              <a:lnSpc>
                <a:spcPct val="100000"/>
              </a:lnSpc>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342000">
              <a:lnSpc>
                <a:spcPct val="100000"/>
              </a:lnSpc>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342000">
              <a:lnSpc>
                <a:spcPct val="100000"/>
              </a:lnSpc>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342000">
              <a:lnSpc>
                <a:spcPct val="100000"/>
              </a:lnSpc>
              <a:buFont typeface="Arial" panose="020B0604020202020204" pitchFamily="34" charset="0"/>
              <a:buChar char="●"/>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829050" indent="-171450">
              <a:buFont typeface="Arial" panose="020B0604020202020204" pitchFamily="34" charset="0"/>
              <a:buChar char="●"/>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4" y="228600"/>
            <a:ext cx="9823450"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userDrawn="1"/>
        </p:nvSpPr>
        <p:spPr>
          <a:xfrm>
            <a:off x="8598568" y="7236023"/>
            <a:ext cx="1393157" cy="307777"/>
          </a:xfrm>
          <a:prstGeom prst="rect">
            <a:avLst/>
          </a:prstGeom>
          <a:noFill/>
        </p:spPr>
        <p:txBody>
          <a:bodyPr wrap="square" rtlCol="0">
            <a:spAutoFit/>
          </a:bodyPr>
          <a:lstStyle/>
          <a:p>
            <a:pPr algn="r"/>
            <a:fld id="{0C5D3CCB-F7F2-48CD-868E-C108301ABC2B}" type="slidenum">
              <a:rPr lang="en-US" smtClean="0"/>
              <a:pPr algn="r"/>
              <a:t>‹#›</a:t>
            </a:fld>
            <a:r>
              <a:rPr lang="en-US" dirty="0" smtClean="0"/>
              <a:t> of 22</a:t>
            </a:r>
            <a:endParaRPr lang="en-US" dirty="0"/>
          </a:p>
        </p:txBody>
      </p:sp>
      <p:sp>
        <p:nvSpPr>
          <p:cNvPr id="5" name="TextBox 4"/>
          <p:cNvSpPr txBox="1"/>
          <p:nvPr userDrawn="1"/>
        </p:nvSpPr>
        <p:spPr>
          <a:xfrm>
            <a:off x="50456" y="7213996"/>
            <a:ext cx="3652864" cy="461665"/>
          </a:xfrm>
          <a:prstGeom prst="rect">
            <a:avLst/>
          </a:prstGeom>
          <a:noFill/>
        </p:spPr>
        <p:txBody>
          <a:bodyPr wrap="square" rtlCol="0">
            <a:spAutoFit/>
          </a:bodyPr>
          <a:lstStyle/>
          <a:p>
            <a:pPr algn="l"/>
            <a:r>
              <a:rPr lang="fr-FR" sz="1200" dirty="0" smtClean="0"/>
              <a:t>0119-PRE-0008-01 Web Report Comments Round1</a:t>
            </a:r>
            <a:endParaRPr lang="en-US" sz="1200" dirty="0"/>
          </a:p>
        </p:txBody>
      </p:sp>
      <p:sp>
        <p:nvSpPr>
          <p:cNvPr id="6" name="TextBox 5"/>
          <p:cNvSpPr txBox="1"/>
          <p:nvPr userDrawn="1"/>
        </p:nvSpPr>
        <p:spPr>
          <a:xfrm>
            <a:off x="8454683" y="1"/>
            <a:ext cx="1537041" cy="276999"/>
          </a:xfrm>
          <a:prstGeom prst="rect">
            <a:avLst/>
          </a:prstGeom>
          <a:noFill/>
        </p:spPr>
        <p:txBody>
          <a:bodyPr wrap="square" rtlCol="0">
            <a:spAutoFit/>
          </a:bodyPr>
          <a:lstStyle/>
          <a:p>
            <a:pPr algn="l"/>
            <a:r>
              <a:rPr lang="en-US" sz="1200" dirty="0" smtClean="0"/>
              <a:t>14 Sept 2016</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Internal Project</a:t>
            </a:r>
            <a:endParaRPr lang="en-US" dirty="0"/>
          </a:p>
        </p:txBody>
      </p:sp>
      <p:sp>
        <p:nvSpPr>
          <p:cNvPr id="7" name="Text Placeholder 6"/>
          <p:cNvSpPr>
            <a:spLocks noGrp="1"/>
          </p:cNvSpPr>
          <p:nvPr>
            <p:ph type="body" sz="quarter" idx="14"/>
          </p:nvPr>
        </p:nvSpPr>
        <p:spPr/>
        <p:txBody>
          <a:bodyPr/>
          <a:lstStyle/>
          <a:p>
            <a:r>
              <a:rPr lang="en-US" dirty="0" smtClean="0"/>
              <a:t>Web Report</a:t>
            </a:r>
            <a:endParaRPr lang="en-US" dirty="0"/>
          </a:p>
        </p:txBody>
      </p:sp>
      <p:sp>
        <p:nvSpPr>
          <p:cNvPr id="8" name="Text Placeholder 7"/>
          <p:cNvSpPr>
            <a:spLocks noGrp="1"/>
          </p:cNvSpPr>
          <p:nvPr>
            <p:ph type="body" sz="quarter" idx="15"/>
          </p:nvPr>
        </p:nvSpPr>
        <p:spPr/>
        <p:txBody>
          <a:bodyPr/>
          <a:lstStyle/>
          <a:p>
            <a:r>
              <a:rPr lang="en-US" dirty="0" smtClean="0"/>
              <a:t>Round 1 Comments</a:t>
            </a:r>
            <a:endParaRPr lang="en-US" dirty="0"/>
          </a:p>
        </p:txBody>
      </p:sp>
      <p:sp>
        <p:nvSpPr>
          <p:cNvPr id="9" name="Subtitle 8"/>
          <p:cNvSpPr>
            <a:spLocks noGrp="1"/>
          </p:cNvSpPr>
          <p:nvPr>
            <p:ph type="subTitle" idx="1"/>
          </p:nvPr>
        </p:nvSpPr>
        <p:spPr/>
        <p:txBody>
          <a:bodyPr/>
          <a:lstStyle/>
          <a:p>
            <a:r>
              <a:rPr lang="en-US" dirty="0" smtClean="0"/>
              <a:t>14 Sep </a:t>
            </a:r>
            <a:r>
              <a:rPr lang="en-US" dirty="0"/>
              <a:t>2016</a:t>
            </a:r>
          </a:p>
        </p:txBody>
      </p:sp>
    </p:spTree>
    <p:extLst>
      <p:ext uri="{BB962C8B-B14F-4D97-AF65-F5344CB8AC3E}">
        <p14:creationId xmlns:p14="http://schemas.microsoft.com/office/powerpoint/2010/main" val="131576292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Page Layout</a:t>
            </a:r>
            <a:endParaRPr lang="en-IN" dirty="0"/>
          </a:p>
        </p:txBody>
      </p:sp>
      <p:sp>
        <p:nvSpPr>
          <p:cNvPr id="3" name="Content Placeholder 2"/>
          <p:cNvSpPr>
            <a:spLocks noGrp="1"/>
          </p:cNvSpPr>
          <p:nvPr>
            <p:ph idx="1"/>
          </p:nvPr>
        </p:nvSpPr>
        <p:spPr/>
        <p:txBody>
          <a:bodyPr/>
          <a:lstStyle/>
          <a:p>
            <a:r>
              <a:rPr lang="en-IN" dirty="0" smtClean="0"/>
              <a:t>Please make the content to be adjusted in A4 sheet. It will be very tedious to adjust the height of the white space every time we add or delete the text to the report.</a:t>
            </a:r>
          </a:p>
          <a:p>
            <a:r>
              <a:rPr lang="en-IN" dirty="0" smtClean="0"/>
              <a:t>Make the text/content to move to other page if the A4 sheet is completely used.</a:t>
            </a:r>
            <a:endParaRPr lang="en-IN" dirty="0"/>
          </a:p>
        </p:txBody>
      </p:sp>
      <p:sp>
        <p:nvSpPr>
          <p:cNvPr id="4" name="TextBox 3"/>
          <p:cNvSpPr txBox="1"/>
          <p:nvPr/>
        </p:nvSpPr>
        <p:spPr>
          <a:xfrm>
            <a:off x="506186" y="6466114"/>
            <a:ext cx="9029700" cy="707886"/>
          </a:xfrm>
          <a:prstGeom prst="rect">
            <a:avLst/>
          </a:prstGeom>
          <a:solidFill>
            <a:schemeClr val="accent6">
              <a:lumMod val="20000"/>
              <a:lumOff val="80000"/>
            </a:schemeClr>
          </a:solidFill>
        </p:spPr>
        <p:txBody>
          <a:bodyPr wrap="square" rtlCol="0">
            <a:spAutoFit/>
          </a:bodyPr>
          <a:lstStyle/>
          <a:p>
            <a:r>
              <a:rPr lang="en-US" sz="2000" dirty="0" smtClean="0"/>
              <a:t>Agree. Why do we need pages. Make it continuous so we minimize this formatting of text/pictures.</a:t>
            </a:r>
            <a:endParaRPr lang="en-US" sz="2000" dirty="0"/>
          </a:p>
        </p:txBody>
      </p:sp>
    </p:spTree>
    <p:extLst>
      <p:ext uri="{BB962C8B-B14F-4D97-AF65-F5344CB8AC3E}">
        <p14:creationId xmlns:p14="http://schemas.microsoft.com/office/powerpoint/2010/main" val="151164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Additional </a:t>
            </a:r>
            <a:r>
              <a:rPr lang="en-IN" dirty="0" smtClean="0"/>
              <a:t>Requirements</a:t>
            </a:r>
            <a:endParaRPr lang="en-IN" dirty="0"/>
          </a:p>
        </p:txBody>
      </p:sp>
      <p:sp>
        <p:nvSpPr>
          <p:cNvPr id="3" name="Content Placeholder 2"/>
          <p:cNvSpPr>
            <a:spLocks noGrp="1"/>
          </p:cNvSpPr>
          <p:nvPr>
            <p:ph idx="1"/>
          </p:nvPr>
        </p:nvSpPr>
        <p:spPr/>
        <p:txBody>
          <a:bodyPr/>
          <a:lstStyle/>
          <a:p>
            <a:r>
              <a:rPr lang="en-IN" dirty="0" smtClean="0"/>
              <a:t>A login page is required. Which needed to interact with the server every time when some one logged in to access the report.</a:t>
            </a:r>
          </a:p>
          <a:p>
            <a:r>
              <a:rPr lang="en-IN" dirty="0" smtClean="0"/>
              <a:t>Require </a:t>
            </a:r>
            <a:r>
              <a:rPr lang="en-IN" dirty="0" smtClean="0"/>
              <a:t>a first page with the AceEngineer logo , Project name, details and Client logo.</a:t>
            </a:r>
          </a:p>
          <a:p>
            <a:endParaRPr lang="en-IN" dirty="0" smtClean="0"/>
          </a:p>
          <a:p>
            <a:endParaRPr lang="en-IN" dirty="0"/>
          </a:p>
        </p:txBody>
      </p:sp>
      <p:sp>
        <p:nvSpPr>
          <p:cNvPr id="4" name="TextBox 3"/>
          <p:cNvSpPr txBox="1"/>
          <p:nvPr/>
        </p:nvSpPr>
        <p:spPr>
          <a:xfrm>
            <a:off x="506186" y="6466114"/>
            <a:ext cx="9029700" cy="707886"/>
          </a:xfrm>
          <a:prstGeom prst="rect">
            <a:avLst/>
          </a:prstGeom>
          <a:solidFill>
            <a:schemeClr val="accent6">
              <a:lumMod val="20000"/>
              <a:lumOff val="80000"/>
            </a:schemeClr>
          </a:solidFill>
        </p:spPr>
        <p:txBody>
          <a:bodyPr wrap="square" rtlCol="0">
            <a:spAutoFit/>
          </a:bodyPr>
          <a:lstStyle/>
          <a:p>
            <a:r>
              <a:rPr lang="en-US" sz="2000" dirty="0" smtClean="0"/>
              <a:t>We need a design for first page start and then a compressed small header and small footer as users scroll.</a:t>
            </a:r>
            <a:endParaRPr lang="en-US" sz="2000" dirty="0"/>
          </a:p>
        </p:txBody>
      </p:sp>
    </p:spTree>
    <p:extLst>
      <p:ext uri="{BB962C8B-B14F-4D97-AF65-F5344CB8AC3E}">
        <p14:creationId xmlns:p14="http://schemas.microsoft.com/office/powerpoint/2010/main" val="3912224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smtClean="0"/>
              <a:t>THANK YOU </a:t>
            </a:r>
          </a:p>
          <a:p>
            <a:endParaRPr lang="en-US" sz="4000" dirty="0" smtClean="0"/>
          </a:p>
          <a:p>
            <a:r>
              <a:rPr lang="en-US" sz="4000" dirty="0" smtClean="0"/>
              <a:t>For the opportunity to serve!</a:t>
            </a:r>
            <a:endParaRPr lang="en-US" sz="4000" b="1" dirty="0"/>
          </a:p>
        </p:txBody>
      </p:sp>
    </p:spTree>
    <p:extLst>
      <p:ext uri="{BB962C8B-B14F-4D97-AF65-F5344CB8AC3E}">
        <p14:creationId xmlns:p14="http://schemas.microsoft.com/office/powerpoint/2010/main" val="153910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Document Revision History</a:t>
            </a:r>
            <a:endParaRPr lang="en-US" b="0" dirty="0"/>
          </a:p>
        </p:txBody>
      </p:sp>
      <p:graphicFrame>
        <p:nvGraphicFramePr>
          <p:cNvPr id="4" name="Group 86"/>
          <p:cNvGraphicFramePr>
            <a:graphicFrameLocks/>
          </p:cNvGraphicFramePr>
          <p:nvPr>
            <p:extLst>
              <p:ext uri="{D42A27DB-BD31-4B8C-83A1-F6EECF244321}">
                <p14:modId xmlns:p14="http://schemas.microsoft.com/office/powerpoint/2010/main" val="2295341351"/>
              </p:ext>
            </p:extLst>
          </p:nvPr>
        </p:nvGraphicFramePr>
        <p:xfrm>
          <a:off x="545432" y="1363577"/>
          <a:ext cx="9015663" cy="5269345"/>
        </p:xfrm>
        <a:graphic>
          <a:graphicData uri="http://schemas.openxmlformats.org/drawingml/2006/table">
            <a:tbl>
              <a:tblPr/>
              <a:tblGrid>
                <a:gridCol w="630086"/>
                <a:gridCol w="3204878"/>
                <a:gridCol w="855671"/>
                <a:gridCol w="295595"/>
                <a:gridCol w="1369073"/>
                <a:gridCol w="1415748"/>
                <a:gridCol w="1244612"/>
              </a:tblGrid>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endParaRPr lang="en-US" sz="1200" dirty="0">
                        <a:latin typeface="+mj-lt"/>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endParaRPr lang="en-US" sz="1200" kern="1200" dirty="0">
                        <a:solidFill>
                          <a:schemeClr val="tx1"/>
                        </a:solidFill>
                        <a:latin typeface="+mn-lt"/>
                        <a:ea typeface="+mn-ea"/>
                        <a:cs typeface="+mn-cs"/>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endParaRPr lang="en-US" sz="1200" dirty="0">
                        <a:latin typeface="+mj-lt"/>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algn="ctr"/>
                      <a:endParaRPr lang="en-US" sz="1200" kern="1200" dirty="0">
                        <a:solidFill>
                          <a:schemeClr val="tx1"/>
                        </a:solidFill>
                        <a:latin typeface="+mn-lt"/>
                        <a:ea typeface="+mn-ea"/>
                        <a:cs typeface="+mn-cs"/>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endParaRPr lang="en-US" sz="1200" dirty="0">
                        <a:latin typeface="+mj-lt"/>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249">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endParaRPr lang="en-US" sz="1200" dirty="0">
                        <a:latin typeface="+mj-lt"/>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164">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01</a:t>
                      </a: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rPr>
                        <a:t>Round 2 comments. </a:t>
                      </a:r>
                    </a:p>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rPr>
                        <a:t>Round 1 comments in PRE-0006-01</a:t>
                      </a: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r>
                        <a:rPr lang="en-US" sz="1200" kern="1200" dirty="0" smtClean="0">
                          <a:solidFill>
                            <a:schemeClr val="tx1"/>
                          </a:solidFill>
                          <a:effectLst/>
                          <a:latin typeface="+mj-lt"/>
                          <a:ea typeface="+mn-ea"/>
                          <a:cs typeface="+mn-cs"/>
                        </a:rPr>
                        <a:t>12 Sept 2016</a:t>
                      </a:r>
                      <a:endParaRPr lang="en-US" sz="1200" dirty="0">
                        <a:latin typeface="+mj-lt"/>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r>
                        <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rPr>
                        <a:t>GSY</a:t>
                      </a: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r>
                        <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rPr>
                        <a:t>VA</a:t>
                      </a: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931">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Rev</a:t>
                      </a: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Description</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Date</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Author</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Checked</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Approved</a:t>
                      </a: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34">
                <a:tc gridSpan="3">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 Document No:</a:t>
                      </a: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GB"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Client Ref:</a:t>
                      </a: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0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837">
                <a:tc gridSpan="3">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0119-PRE-0007-01</a:t>
                      </a:r>
                      <a:endParaRPr kumimoji="0" lang="en-GB"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n/a</a:t>
                      </a:r>
                      <a:endPar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0837">
                <a:tc gridSpan="7">
                  <a:txBody>
                    <a:bodyPr/>
                    <a:lstStyle/>
                    <a:p>
                      <a:pPr algn="ctr"/>
                      <a:endParaRPr lang="en-US" sz="1000" dirty="0" smtClean="0"/>
                    </a:p>
                  </a:txBody>
                  <a:tcPr marL="45720" marR="45720" marT="45396" marB="453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33559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Introduction and Summary</a:t>
            </a:r>
            <a:endParaRPr lang="en-US" dirty="0"/>
          </a:p>
        </p:txBody>
      </p:sp>
      <p:sp>
        <p:nvSpPr>
          <p:cNvPr id="3" name="Content Placeholder 2"/>
          <p:cNvSpPr>
            <a:spLocks noGrp="1"/>
          </p:cNvSpPr>
          <p:nvPr>
            <p:ph idx="1"/>
          </p:nvPr>
        </p:nvSpPr>
        <p:spPr/>
        <p:txBody>
          <a:bodyPr/>
          <a:lstStyle/>
          <a:p>
            <a:r>
              <a:rPr lang="en-US" dirty="0" smtClean="0"/>
              <a:t>We (AceEngineer) are looking forward for the web report to provide for client with interactive charts and engaging them in the report.</a:t>
            </a:r>
          </a:p>
          <a:p>
            <a:r>
              <a:rPr lang="en-US" dirty="0" smtClean="0"/>
              <a:t>Key comments are:</a:t>
            </a:r>
          </a:p>
          <a:p>
            <a:pPr lvl="1"/>
            <a:r>
              <a:rPr lang="en-US" dirty="0" smtClean="0"/>
              <a:t>Bullet Points</a:t>
            </a:r>
          </a:p>
          <a:p>
            <a:pPr lvl="1"/>
            <a:r>
              <a:rPr lang="en-US" dirty="0" smtClean="0"/>
              <a:t>White </a:t>
            </a:r>
            <a:r>
              <a:rPr lang="en-US" dirty="0" smtClean="0"/>
              <a:t>space </a:t>
            </a:r>
            <a:endParaRPr lang="en-US" dirty="0" smtClean="0"/>
          </a:p>
          <a:p>
            <a:pPr lvl="1"/>
            <a:r>
              <a:rPr lang="en-US" dirty="0" smtClean="0"/>
              <a:t>Charts</a:t>
            </a:r>
          </a:p>
          <a:p>
            <a:pPr lvl="1"/>
            <a:r>
              <a:rPr lang="en-US" dirty="0" smtClean="0"/>
              <a:t>Cross </a:t>
            </a:r>
            <a:r>
              <a:rPr lang="en-US" dirty="0" smtClean="0"/>
              <a:t>references ()</a:t>
            </a:r>
            <a:endParaRPr lang="en-US" dirty="0" smtClean="0"/>
          </a:p>
          <a:p>
            <a:pPr lvl="1"/>
            <a:r>
              <a:rPr lang="en-US" dirty="0" smtClean="0"/>
              <a:t>Consistent Footer for every </a:t>
            </a:r>
            <a:r>
              <a:rPr lang="en-US" dirty="0" smtClean="0"/>
              <a:t>page (Only a small footer to show project info, etc. else a waste of space on active page) </a:t>
            </a:r>
            <a:endParaRPr lang="en-US" dirty="0" smtClean="0"/>
          </a:p>
          <a:p>
            <a:pPr lvl="1"/>
            <a:r>
              <a:rPr lang="en-US" dirty="0" smtClean="0"/>
              <a:t>Page length adjustment</a:t>
            </a:r>
          </a:p>
          <a:p>
            <a:pPr lvl="1"/>
            <a:r>
              <a:rPr lang="en-US" dirty="0" smtClean="0"/>
              <a:t>Separate page for Client and Our </a:t>
            </a:r>
            <a:r>
              <a:rPr lang="en-US" dirty="0" smtClean="0"/>
              <a:t>logo (or something like starting page header which becomes small when scrolling down)</a:t>
            </a:r>
            <a:endParaRPr lang="en-US" dirty="0" smtClean="0"/>
          </a:p>
          <a:p>
            <a:pPr lvl="1"/>
            <a:r>
              <a:rPr lang="en-US" dirty="0" smtClean="0"/>
              <a:t>Login page</a:t>
            </a:r>
          </a:p>
          <a:p>
            <a:pPr lvl="1"/>
            <a:endParaRPr lang="en-US" dirty="0" smtClean="0"/>
          </a:p>
        </p:txBody>
      </p:sp>
    </p:spTree>
    <p:extLst>
      <p:ext uri="{BB962C8B-B14F-4D97-AF65-F5344CB8AC3E}">
        <p14:creationId xmlns:p14="http://schemas.microsoft.com/office/powerpoint/2010/main" val="2291902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Bullet Points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format of the line or paragraph is changing when we are </a:t>
            </a:r>
            <a:r>
              <a:rPr lang="en-US" dirty="0" smtClean="0"/>
              <a:t>using </a:t>
            </a:r>
            <a:r>
              <a:rPr lang="en-US" dirty="0" smtClean="0"/>
              <a:t>the bullet points option for writing the text</a:t>
            </a:r>
            <a:r>
              <a:rPr lang="en-US" dirty="0" smtClean="0"/>
              <a:t>. </a:t>
            </a:r>
            <a:endParaRPr lang="en-US" dirty="0" smtClean="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930" y="1811111"/>
            <a:ext cx="7762875" cy="3409950"/>
          </a:xfrm>
          <a:prstGeom prst="rect">
            <a:avLst/>
          </a:prstGeom>
        </p:spPr>
      </p:pic>
      <p:sp>
        <p:nvSpPr>
          <p:cNvPr id="4" name="TextBox 3"/>
          <p:cNvSpPr txBox="1"/>
          <p:nvPr/>
        </p:nvSpPr>
        <p:spPr>
          <a:xfrm>
            <a:off x="506186" y="6466114"/>
            <a:ext cx="9029700" cy="707886"/>
          </a:xfrm>
          <a:prstGeom prst="rect">
            <a:avLst/>
          </a:prstGeom>
          <a:solidFill>
            <a:schemeClr val="accent6">
              <a:lumMod val="20000"/>
              <a:lumOff val="80000"/>
            </a:schemeClr>
          </a:solidFill>
        </p:spPr>
        <p:txBody>
          <a:bodyPr wrap="square" rtlCol="0">
            <a:spAutoFit/>
          </a:bodyPr>
          <a:lstStyle/>
          <a:p>
            <a:r>
              <a:rPr lang="en-US" sz="2000" dirty="0" smtClean="0"/>
              <a:t>Provide an option or guide to show where the text format is so we can easily alter.</a:t>
            </a:r>
            <a:endParaRPr lang="en-US" sz="2000" dirty="0"/>
          </a:p>
        </p:txBody>
      </p:sp>
    </p:spTree>
    <p:extLst>
      <p:ext uri="{BB962C8B-B14F-4D97-AF65-F5344CB8AC3E}">
        <p14:creationId xmlns:p14="http://schemas.microsoft.com/office/powerpoint/2010/main" val="7657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Charts</a:t>
            </a:r>
            <a:endParaRPr lang="en-US" dirty="0"/>
          </a:p>
        </p:txBody>
      </p:sp>
      <p:sp>
        <p:nvSpPr>
          <p:cNvPr id="3" name="Content Placeholder 2"/>
          <p:cNvSpPr>
            <a:spLocks noGrp="1"/>
          </p:cNvSpPr>
          <p:nvPr>
            <p:ph idx="1"/>
          </p:nvPr>
        </p:nvSpPr>
        <p:spPr/>
        <p:txBody>
          <a:bodyPr/>
          <a:lstStyle/>
          <a:p>
            <a:r>
              <a:rPr lang="en-US" dirty="0" smtClean="0"/>
              <a:t>The charts are disappearing when we change any matter or add matter to the report.</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743" y="2108426"/>
            <a:ext cx="7715250" cy="5819775"/>
          </a:xfrm>
          <a:prstGeom prst="rect">
            <a:avLst/>
          </a:prstGeom>
        </p:spPr>
      </p:pic>
    </p:spTree>
    <p:extLst>
      <p:ext uri="{BB962C8B-B14F-4D97-AF65-F5344CB8AC3E}">
        <p14:creationId xmlns:p14="http://schemas.microsoft.com/office/powerpoint/2010/main" val="154489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Comments in Code</a:t>
            </a:r>
            <a:endParaRPr lang="en-US" dirty="0"/>
          </a:p>
        </p:txBody>
      </p:sp>
      <p:sp>
        <p:nvSpPr>
          <p:cNvPr id="3" name="Content Placeholder 2"/>
          <p:cNvSpPr>
            <a:spLocks noGrp="1"/>
          </p:cNvSpPr>
          <p:nvPr>
            <p:ph idx="1"/>
          </p:nvPr>
        </p:nvSpPr>
        <p:spPr/>
        <p:txBody>
          <a:bodyPr/>
          <a:lstStyle/>
          <a:p>
            <a:r>
              <a:rPr lang="en-US" dirty="0" smtClean="0"/>
              <a:t>Please write comments in the code where ever you can. It will help us a lot while editing and using the code.</a:t>
            </a:r>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525" y="2296771"/>
            <a:ext cx="2952750" cy="4791075"/>
          </a:xfrm>
          <a:prstGeom prst="rect">
            <a:avLst/>
          </a:prstGeom>
        </p:spPr>
      </p:pic>
    </p:spTree>
    <p:extLst>
      <p:ext uri="{BB962C8B-B14F-4D97-AF65-F5344CB8AC3E}">
        <p14:creationId xmlns:p14="http://schemas.microsoft.com/office/powerpoint/2010/main" val="59813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Hyperlink</a:t>
            </a:r>
            <a:endParaRPr lang="en-US" dirty="0"/>
          </a:p>
        </p:txBody>
      </p:sp>
      <p:sp>
        <p:nvSpPr>
          <p:cNvPr id="3" name="Content Placeholder 2"/>
          <p:cNvSpPr>
            <a:spLocks noGrp="1"/>
          </p:cNvSpPr>
          <p:nvPr>
            <p:ph idx="1"/>
          </p:nvPr>
        </p:nvSpPr>
        <p:spPr/>
        <p:txBody>
          <a:bodyPr/>
          <a:lstStyle/>
          <a:p>
            <a:r>
              <a:rPr lang="en-US" dirty="0" smtClean="0"/>
              <a:t>The hyperlink in the navigation menu is not working with the updated content.</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178" y="2326141"/>
            <a:ext cx="3009900" cy="4143375"/>
          </a:xfrm>
          <a:prstGeom prst="rect">
            <a:avLst/>
          </a:prstGeom>
        </p:spPr>
      </p:pic>
      <p:sp>
        <p:nvSpPr>
          <p:cNvPr id="5" name="TextBox 4"/>
          <p:cNvSpPr txBox="1"/>
          <p:nvPr/>
        </p:nvSpPr>
        <p:spPr>
          <a:xfrm>
            <a:off x="506186" y="6466114"/>
            <a:ext cx="9029700" cy="707886"/>
          </a:xfrm>
          <a:prstGeom prst="rect">
            <a:avLst/>
          </a:prstGeom>
          <a:solidFill>
            <a:schemeClr val="accent6">
              <a:lumMod val="20000"/>
              <a:lumOff val="80000"/>
            </a:schemeClr>
          </a:solidFill>
        </p:spPr>
        <p:txBody>
          <a:bodyPr wrap="square" rtlCol="0">
            <a:spAutoFit/>
          </a:bodyPr>
          <a:lstStyle/>
          <a:p>
            <a:r>
              <a:rPr lang="en-US" sz="2000" dirty="0" smtClean="0"/>
              <a:t>The variables defined are not matching the hyperlinks. Even after correcting this, links are not working.</a:t>
            </a:r>
            <a:endParaRPr lang="en-US" sz="2000" dirty="0"/>
          </a:p>
        </p:txBody>
      </p:sp>
    </p:spTree>
    <p:extLst>
      <p:ext uri="{BB962C8B-B14F-4D97-AF65-F5344CB8AC3E}">
        <p14:creationId xmlns:p14="http://schemas.microsoft.com/office/powerpoint/2010/main" val="3827574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Paragraphs</a:t>
            </a:r>
            <a:endParaRPr lang="en-IN" dirty="0"/>
          </a:p>
        </p:txBody>
      </p:sp>
      <p:sp>
        <p:nvSpPr>
          <p:cNvPr id="3" name="Content Placeholder 2"/>
          <p:cNvSpPr>
            <a:spLocks noGrp="1"/>
          </p:cNvSpPr>
          <p:nvPr>
            <p:ph idx="1"/>
          </p:nvPr>
        </p:nvSpPr>
        <p:spPr/>
        <p:txBody>
          <a:bodyPr/>
          <a:lstStyle/>
          <a:p>
            <a:r>
              <a:rPr lang="en-IN" dirty="0" smtClean="0"/>
              <a:t>Lot of white space is being waste for every paragraph. Please adjust the </a:t>
            </a:r>
            <a:r>
              <a:rPr lang="en-IN" dirty="0" err="1" smtClean="0"/>
              <a:t>css</a:t>
            </a:r>
            <a:r>
              <a:rPr lang="en-IN" dirty="0" smtClean="0"/>
              <a:t> to utilize the space completely.</a:t>
            </a:r>
          </a:p>
          <a:p>
            <a:endParaRPr lang="en-IN" dirty="0"/>
          </a:p>
        </p:txBody>
      </p:sp>
      <p:grpSp>
        <p:nvGrpSpPr>
          <p:cNvPr id="10" name="Group 9"/>
          <p:cNvGrpSpPr/>
          <p:nvPr/>
        </p:nvGrpSpPr>
        <p:grpSpPr>
          <a:xfrm>
            <a:off x="1111493" y="2176865"/>
            <a:ext cx="7905750" cy="3676650"/>
            <a:chOff x="1111493" y="2176865"/>
            <a:chExt cx="7905750" cy="367665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93" y="2176865"/>
              <a:ext cx="7905750" cy="3676650"/>
            </a:xfrm>
            <a:prstGeom prst="rect">
              <a:avLst/>
            </a:prstGeom>
          </p:spPr>
        </p:pic>
        <p:sp>
          <p:nvSpPr>
            <p:cNvPr id="8" name="Rectangle 7"/>
            <p:cNvSpPr/>
            <p:nvPr/>
          </p:nvSpPr>
          <p:spPr>
            <a:xfrm>
              <a:off x="1208314" y="2775857"/>
              <a:ext cx="7609115" cy="391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208313" y="4176990"/>
              <a:ext cx="7609115" cy="391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Box 10"/>
          <p:cNvSpPr txBox="1"/>
          <p:nvPr/>
        </p:nvSpPr>
        <p:spPr>
          <a:xfrm>
            <a:off x="506186" y="6466114"/>
            <a:ext cx="9029700" cy="400110"/>
          </a:xfrm>
          <a:prstGeom prst="rect">
            <a:avLst/>
          </a:prstGeom>
          <a:solidFill>
            <a:schemeClr val="accent6">
              <a:lumMod val="20000"/>
              <a:lumOff val="80000"/>
            </a:schemeClr>
          </a:solidFill>
        </p:spPr>
        <p:txBody>
          <a:bodyPr wrap="square" rtlCol="0">
            <a:spAutoFit/>
          </a:bodyPr>
          <a:lstStyle/>
          <a:p>
            <a:r>
              <a:rPr lang="en-US" sz="2000" dirty="0" smtClean="0"/>
              <a:t>(or) best is to comment the CSS so any one can update/alter as needed.</a:t>
            </a:r>
            <a:endParaRPr lang="en-US" sz="2000" dirty="0"/>
          </a:p>
        </p:txBody>
      </p:sp>
    </p:spTree>
    <p:extLst>
      <p:ext uri="{BB962C8B-B14F-4D97-AF65-F5344CB8AC3E}">
        <p14:creationId xmlns:p14="http://schemas.microsoft.com/office/powerpoint/2010/main" val="209092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Cross References</a:t>
            </a:r>
            <a:endParaRPr lang="en-IN" dirty="0"/>
          </a:p>
        </p:txBody>
      </p:sp>
      <p:sp>
        <p:nvSpPr>
          <p:cNvPr id="3" name="Content Placeholder 2"/>
          <p:cNvSpPr>
            <a:spLocks noGrp="1"/>
          </p:cNvSpPr>
          <p:nvPr>
            <p:ph idx="1"/>
          </p:nvPr>
        </p:nvSpPr>
        <p:spPr/>
        <p:txBody>
          <a:bodyPr/>
          <a:lstStyle/>
          <a:p>
            <a:r>
              <a:rPr lang="en-IN" dirty="0" smtClean="0"/>
              <a:t>Please write the code for cross references in a paragraph for images and charts.</a:t>
            </a:r>
          </a:p>
          <a:p>
            <a:endParaRPr lang="en-IN" dirty="0"/>
          </a:p>
        </p:txBody>
      </p:sp>
      <p:sp>
        <p:nvSpPr>
          <p:cNvPr id="4" name="TextBox 3"/>
          <p:cNvSpPr txBox="1"/>
          <p:nvPr/>
        </p:nvSpPr>
        <p:spPr>
          <a:xfrm>
            <a:off x="506186" y="6466114"/>
            <a:ext cx="9029700" cy="400110"/>
          </a:xfrm>
          <a:prstGeom prst="rect">
            <a:avLst/>
          </a:prstGeom>
          <a:solidFill>
            <a:schemeClr val="accent6">
              <a:lumMod val="20000"/>
              <a:lumOff val="80000"/>
            </a:schemeClr>
          </a:solidFill>
        </p:spPr>
        <p:txBody>
          <a:bodyPr wrap="square" rtlCol="0">
            <a:spAutoFit/>
          </a:bodyPr>
          <a:lstStyle/>
          <a:p>
            <a:r>
              <a:rPr lang="en-US" sz="2000" dirty="0" smtClean="0"/>
              <a:t>I think we need a design or plan for this. Too vague comment.</a:t>
            </a:r>
            <a:endParaRPr lang="en-US" sz="2000" dirty="0"/>
          </a:p>
        </p:txBody>
      </p:sp>
    </p:spTree>
    <p:extLst>
      <p:ext uri="{BB962C8B-B14F-4D97-AF65-F5344CB8AC3E}">
        <p14:creationId xmlns:p14="http://schemas.microsoft.com/office/powerpoint/2010/main" val="5684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Format</a:t>
            </a:r>
            <a:endParaRPr lang="en-IN" dirty="0"/>
          </a:p>
        </p:txBody>
      </p:sp>
      <p:sp>
        <p:nvSpPr>
          <p:cNvPr id="3" name="Content Placeholder 2"/>
          <p:cNvSpPr>
            <a:spLocks noGrp="1"/>
          </p:cNvSpPr>
          <p:nvPr>
            <p:ph idx="1"/>
          </p:nvPr>
        </p:nvSpPr>
        <p:spPr/>
        <p:txBody>
          <a:bodyPr/>
          <a:lstStyle/>
          <a:p>
            <a:r>
              <a:rPr lang="en-IN" dirty="0" smtClean="0"/>
              <a:t>Please write a new style in </a:t>
            </a:r>
            <a:r>
              <a:rPr lang="en-IN" dirty="0" err="1" smtClean="0"/>
              <a:t>css</a:t>
            </a:r>
            <a:r>
              <a:rPr lang="en-IN" dirty="0" smtClean="0"/>
              <a:t> for text below images, tables and charts.</a:t>
            </a:r>
          </a:p>
          <a:p>
            <a:endParaRPr lang="en-IN" dirty="0"/>
          </a:p>
        </p:txBody>
      </p:sp>
      <p:grpSp>
        <p:nvGrpSpPr>
          <p:cNvPr id="9" name="Group 8"/>
          <p:cNvGrpSpPr/>
          <p:nvPr/>
        </p:nvGrpSpPr>
        <p:grpSpPr>
          <a:xfrm>
            <a:off x="1201980" y="2039596"/>
            <a:ext cx="7724775" cy="5048250"/>
            <a:chOff x="1201980" y="2039596"/>
            <a:chExt cx="7724775" cy="5048250"/>
          </a:xfrm>
        </p:grpSpPr>
        <p:grpSp>
          <p:nvGrpSpPr>
            <p:cNvPr id="8" name="Group 7"/>
            <p:cNvGrpSpPr/>
            <p:nvPr/>
          </p:nvGrpSpPr>
          <p:grpSpPr>
            <a:xfrm>
              <a:off x="1201980" y="2039596"/>
              <a:ext cx="7724775" cy="5048250"/>
              <a:chOff x="987668" y="1645103"/>
              <a:chExt cx="7724775" cy="50482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293" y="5550353"/>
                <a:ext cx="729615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668" y="1645103"/>
                <a:ext cx="7724775" cy="3905250"/>
              </a:xfrm>
              <a:prstGeom prst="rect">
                <a:avLst/>
              </a:prstGeom>
            </p:spPr>
          </p:pic>
          <p:sp>
            <p:nvSpPr>
              <p:cNvPr id="7" name="Rectangle 6"/>
              <p:cNvSpPr/>
              <p:nvPr/>
            </p:nvSpPr>
            <p:spPr>
              <a:xfrm>
                <a:off x="987668" y="6284376"/>
                <a:ext cx="7609115" cy="335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1201980" y="5384746"/>
              <a:ext cx="7609115" cy="335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0021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7593</TotalTime>
  <Words>489</Words>
  <Application>Microsoft Office PowerPoint</Application>
  <PresentationFormat>Custom</PresentationFormat>
  <Paragraphs>70</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Tahoma</vt:lpstr>
      <vt:lpstr>Times New Roman</vt:lpstr>
      <vt:lpstr>Univers 45 Light</vt:lpstr>
      <vt:lpstr>AceEngieer Title Slide</vt:lpstr>
      <vt:lpstr>Custom Design</vt:lpstr>
      <vt:lpstr>Internal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Analysis_Server3</cp:lastModifiedBy>
  <cp:revision>3243</cp:revision>
  <dcterms:modified xsi:type="dcterms:W3CDTF">2016-09-15T04:20:50Z</dcterms:modified>
</cp:coreProperties>
</file>