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285" r:id="rId3"/>
    <p:sldId id="487" r:id="rId4"/>
    <p:sldId id="497" r:id="rId5"/>
    <p:sldId id="488" r:id="rId6"/>
    <p:sldId id="490" r:id="rId7"/>
    <p:sldId id="489" r:id="rId8"/>
    <p:sldId id="491" r:id="rId9"/>
    <p:sldId id="492" r:id="rId10"/>
    <p:sldId id="496" r:id="rId11"/>
    <p:sldId id="493" r:id="rId12"/>
    <p:sldId id="494" r:id="rId13"/>
    <p:sldId id="495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</p14:sldIdLst>
        </p14:section>
        <p14:section name="Content Slides" id="{CA0BE58A-A952-43CE-AE0F-8852D0A75BE1}">
          <p14:sldIdLst>
            <p14:sldId id="487"/>
            <p14:sldId id="497"/>
            <p14:sldId id="488"/>
            <p14:sldId id="490"/>
            <p14:sldId id="489"/>
            <p14:sldId id="491"/>
            <p14:sldId id="492"/>
            <p14:sldId id="496"/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21AC4"/>
    <a:srgbClr val="5B9BD5"/>
    <a:srgbClr val="41719C"/>
    <a:srgbClr val="0000FF"/>
    <a:srgbClr val="B3EBFF"/>
    <a:srgbClr val="FFE38B"/>
    <a:srgbClr val="00CCFF"/>
    <a:srgbClr val="6C0000"/>
    <a:srgbClr val="D5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88777" autoAdjust="0"/>
  </p:normalViewPr>
  <p:slideViewPr>
    <p:cSldViewPr snapToGrid="0">
      <p:cViewPr varScale="1">
        <p:scale>
          <a:sx n="59" d="100"/>
          <a:sy n="59" d="100"/>
        </p:scale>
        <p:origin x="155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4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4" y="1167618"/>
            <a:ext cx="4614203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190979" y="1167617"/>
            <a:ext cx="4586068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pos="320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139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65760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342000">
              <a:lnSpc>
                <a:spcPct val="100000"/>
              </a:lnSpc>
              <a:buFont typeface="Arial" panose="020B0604020202020204" pitchFamily="34" charset="0"/>
              <a:buChar char="●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342000">
              <a:lnSpc>
                <a:spcPct val="100000"/>
              </a:lnSpc>
              <a:buFont typeface="Arial" panose="020B0604020202020204" pitchFamily="34" charset="0"/>
              <a:buChar char="●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829050" indent="-171450">
              <a:buFont typeface="Arial" panose="020B0604020202020204" pitchFamily="34" charset="0"/>
              <a:buChar char="●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r>
              <a:rPr lang="en-US" dirty="0" smtClean="0"/>
              <a:t> of 9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6" y="7213996"/>
            <a:ext cx="3652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200" dirty="0" smtClean="0"/>
              <a:t>0119-PRE-0008-01 Web Report </a:t>
            </a:r>
            <a:r>
              <a:rPr lang="fr-FR" sz="1200" dirty="0" err="1" smtClean="0"/>
              <a:t>Comments</a:t>
            </a:r>
            <a:r>
              <a:rPr lang="fr-FR" sz="1200" dirty="0" smtClean="0"/>
              <a:t> Round2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24 Oct 2016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Internal Project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Web Report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Round 2 Comments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24 Oct </a:t>
            </a:r>
            <a:r>
              <a:rPr lang="en-US" dirty="0"/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sections numbers should be </a:t>
            </a:r>
            <a:r>
              <a:rPr lang="en-IN" dirty="0" smtClean="0"/>
              <a:t>automatic.</a:t>
            </a:r>
            <a:endParaRPr lang="en-IN" dirty="0" smtClean="0"/>
          </a:p>
          <a:p>
            <a:r>
              <a:rPr lang="en-IN" dirty="0" smtClean="0"/>
              <a:t>Need to cross references the web </a:t>
            </a:r>
            <a:r>
              <a:rPr lang="en-IN" dirty="0" smtClean="0"/>
              <a:t>report.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serve!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2912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5938040"/>
              </p:ext>
            </p:extLst>
          </p:nvPr>
        </p:nvGraphicFramePr>
        <p:xfrm>
          <a:off x="545432" y="1363577"/>
          <a:ext cx="9015663" cy="536108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2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PRE-0008-01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+mj-lt"/>
                        </a:rPr>
                        <a:t>24</a:t>
                      </a:r>
                      <a:r>
                        <a:rPr lang="en-US" sz="1200" baseline="0" dirty="0" smtClean="0">
                          <a:latin typeface="+mj-lt"/>
                        </a:rPr>
                        <a:t> Oct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1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2 comments.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Round 1 comments in PRE-0006-01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12 Sept 2016</a:t>
                      </a:r>
                      <a:endParaRPr lang="en-US" sz="1200" dirty="0">
                        <a:latin typeface="+mj-lt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GSY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0119-PRE-0008-01</a:t>
                      </a: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n/a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05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This revision is to create a web report by reducing the time </a:t>
            </a:r>
            <a:r>
              <a:rPr lang="en-IN" dirty="0" smtClean="0"/>
              <a:t>consumed </a:t>
            </a:r>
            <a:r>
              <a:rPr lang="en-IN" dirty="0" smtClean="0"/>
              <a:t>by the user and they can concentrate more on technical details.</a:t>
            </a:r>
          </a:p>
          <a:p>
            <a:r>
              <a:rPr lang="en-IN" dirty="0" smtClean="0"/>
              <a:t>The comments are made on the high level and detailed.</a:t>
            </a:r>
            <a:endParaRPr lang="en-IN" dirty="0"/>
          </a:p>
          <a:p>
            <a:pPr marL="3438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190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Process Layout (Existing)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</a:p>
          <a:p>
            <a:pPr lvl="1"/>
            <a:r>
              <a:rPr lang="en-US" dirty="0" smtClean="0"/>
              <a:t>Convert Tables into .csv file</a:t>
            </a:r>
          </a:p>
          <a:p>
            <a:pPr lvl="1"/>
            <a:r>
              <a:rPr lang="en-US" dirty="0" smtClean="0"/>
              <a:t>References and navigation should be automated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62103" y="1167618"/>
            <a:ext cx="9397217" cy="5695145"/>
          </a:xfrm>
          <a:prstGeom prst="rect">
            <a:avLst/>
          </a:prstGeom>
        </p:spPr>
        <p:txBody>
          <a:bodyPr/>
          <a:lstStyle>
            <a:lvl1pPr marL="228600" indent="-342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●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34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34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34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3420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9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116874" y="2465614"/>
            <a:ext cx="7537269" cy="4049486"/>
            <a:chOff x="496387" y="2792187"/>
            <a:chExt cx="8421523" cy="3313060"/>
          </a:xfrm>
        </p:grpSpPr>
        <p:sp>
          <p:nvSpPr>
            <p:cNvPr id="4" name="Rectangle 3"/>
            <p:cNvSpPr/>
            <p:nvPr/>
          </p:nvSpPr>
          <p:spPr>
            <a:xfrm>
              <a:off x="4411224" y="4420127"/>
              <a:ext cx="2873828" cy="493374"/>
            </a:xfrm>
            <a:prstGeom prst="rect">
              <a:avLst/>
            </a:prstGeom>
            <a:solidFill>
              <a:srgbClr val="006600"/>
            </a:solidFill>
            <a:ln>
              <a:solidFill>
                <a:srgbClr val="00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Report Program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6387" y="2792187"/>
              <a:ext cx="2873828" cy="1436914"/>
            </a:xfrm>
            <a:prstGeom prst="rect">
              <a:avLst/>
            </a:prstGeom>
            <a:solidFill>
              <a:srgbClr val="221AC4"/>
            </a:solidFill>
            <a:ln>
              <a:solidFill>
                <a:srgbClr val="221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HTML </a:t>
              </a:r>
            </a:p>
            <a:p>
              <a:pPr algn="ctr"/>
              <a:r>
                <a:rPr lang="en-US" dirty="0" smtClean="0"/>
                <a:t>(Tables, </a:t>
              </a:r>
            </a:p>
            <a:p>
              <a:pPr algn="ctr"/>
              <a:r>
                <a:rPr lang="en-US" dirty="0" smtClean="0"/>
                <a:t>Reference, </a:t>
              </a:r>
              <a:r>
                <a:rPr lang="en-US" dirty="0" smtClean="0"/>
                <a:t>Navigation)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03511" y="4443921"/>
              <a:ext cx="914399" cy="4457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714" y="4668333"/>
              <a:ext cx="2873828" cy="1436914"/>
            </a:xfrm>
            <a:prstGeom prst="rect">
              <a:avLst/>
            </a:prstGeom>
            <a:solidFill>
              <a:srgbClr val="221AC4"/>
            </a:solidFill>
            <a:ln>
              <a:solidFill>
                <a:srgbClr val="221A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Charts in .</a:t>
              </a:r>
              <a:r>
                <a:rPr lang="en-US" dirty="0" smtClean="0"/>
                <a:t>csv file format,</a:t>
              </a:r>
              <a:endParaRPr lang="en-US" dirty="0"/>
            </a:p>
            <a:p>
              <a:pPr algn="ctr"/>
              <a:r>
                <a:rPr lang="en-US" dirty="0"/>
                <a:t>Figures in </a:t>
              </a:r>
              <a:r>
                <a:rPr lang="en-US" dirty="0" smtClean="0"/>
                <a:t>folder</a:t>
              </a:r>
              <a:endParaRPr lang="en-US" dirty="0"/>
            </a:p>
          </p:txBody>
        </p:sp>
        <p:cxnSp>
          <p:nvCxnSpPr>
            <p:cNvPr id="10" name="Elbow Connector 9"/>
            <p:cNvCxnSpPr>
              <a:endCxn id="4" idx="0"/>
            </p:cNvCxnSpPr>
            <p:nvPr/>
          </p:nvCxnSpPr>
          <p:spPr>
            <a:xfrm>
              <a:off x="3239587" y="3980895"/>
              <a:ext cx="2608551" cy="439232"/>
            </a:xfrm>
            <a:prstGeom prst="bentConnector2">
              <a:avLst/>
            </a:prstGeom>
            <a:ln>
              <a:solidFill>
                <a:srgbClr val="221A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8" idx="3"/>
            </p:cNvCxnSpPr>
            <p:nvPr/>
          </p:nvCxnSpPr>
          <p:spPr>
            <a:xfrm flipV="1">
              <a:off x="3437542" y="4668333"/>
              <a:ext cx="973683" cy="718457"/>
            </a:xfrm>
            <a:prstGeom prst="bentConnector3">
              <a:avLst/>
            </a:prstGeom>
            <a:ln>
              <a:solidFill>
                <a:srgbClr val="221AC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" idx="3"/>
              <a:endCxn id="7" idx="1"/>
            </p:cNvCxnSpPr>
            <p:nvPr/>
          </p:nvCxnSpPr>
          <p:spPr>
            <a:xfrm>
              <a:off x="7285052" y="4666814"/>
              <a:ext cx="718459" cy="0"/>
            </a:xfrm>
            <a:prstGeom prst="straightConnector1">
              <a:avLst/>
            </a:prstGeom>
            <a:ln>
              <a:solidFill>
                <a:srgbClr val="0066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772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tables format and style is good. Don’t change it.</a:t>
            </a:r>
          </a:p>
          <a:p>
            <a:r>
              <a:rPr lang="en-IN" dirty="0" smtClean="0"/>
              <a:t>Tables should be updated from </a:t>
            </a:r>
            <a:r>
              <a:rPr lang="en-IN" dirty="0" smtClean="0"/>
              <a:t>.csv not </a:t>
            </a:r>
            <a:r>
              <a:rPr lang="en-IN" dirty="0" smtClean="0"/>
              <a:t>from editing the code.</a:t>
            </a:r>
          </a:p>
          <a:p>
            <a:r>
              <a:rPr lang="en-IN" dirty="0" smtClean="0"/>
              <a:t>The width of the tables is high, decrease the width.</a:t>
            </a:r>
            <a:r>
              <a:rPr lang="en-IN" dirty="0"/>
              <a:t>	</a:t>
            </a:r>
            <a:endParaRPr lang="en-US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925739" y="2814740"/>
            <a:ext cx="7200000" cy="4048023"/>
            <a:chOff x="925739" y="2814740"/>
            <a:chExt cx="7200000" cy="40480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39" y="2814740"/>
              <a:ext cx="7200000" cy="4048023"/>
            </a:xfrm>
            <a:prstGeom prst="rect">
              <a:avLst/>
            </a:prstGeom>
          </p:spPr>
        </p:pic>
        <p:cxnSp>
          <p:nvCxnSpPr>
            <p:cNvPr id="7" name="Straight Arrow Connector 6"/>
            <p:cNvCxnSpPr/>
            <p:nvPr/>
          </p:nvCxnSpPr>
          <p:spPr>
            <a:xfrm flipV="1">
              <a:off x="2416629" y="6319157"/>
              <a:ext cx="5127171" cy="326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09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and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 print button to the web </a:t>
            </a:r>
            <a:r>
              <a:rPr lang="en-IN" dirty="0" smtClean="0"/>
              <a:t>report.</a:t>
            </a:r>
          </a:p>
          <a:p>
            <a:r>
              <a:rPr lang="en-IN" dirty="0" smtClean="0"/>
              <a:t>The print should be automatically adjusted to A4 size sheet</a:t>
            </a:r>
            <a:r>
              <a:rPr lang="en-IN" dirty="0"/>
              <a:t>	</a:t>
            </a:r>
            <a:endParaRPr lang="en-IN" dirty="0" smtClean="0"/>
          </a:p>
          <a:p>
            <a:endParaRPr lang="en-U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365760" y="2373560"/>
            <a:ext cx="9149814" cy="4320000"/>
            <a:chOff x="365760" y="2373560"/>
            <a:chExt cx="9149814" cy="432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2373560"/>
              <a:ext cx="9149814" cy="4320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7919358" y="2373560"/>
              <a:ext cx="898071" cy="220436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Print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161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Screen Friendly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</a:t>
            </a:r>
            <a:r>
              <a:rPr lang="en-IN" dirty="0"/>
              <a:t>boot strap	</a:t>
            </a:r>
            <a:r>
              <a:rPr lang="en-IN" dirty="0" smtClean="0"/>
              <a:t> to the website</a:t>
            </a:r>
          </a:p>
          <a:p>
            <a:r>
              <a:rPr lang="en-US" dirty="0" smtClean="0"/>
              <a:t>Formatting all the web report to one “Theme font” and “size” except for headings.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11" y="2542763"/>
            <a:ext cx="768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7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Improving </a:t>
            </a:r>
            <a:r>
              <a:rPr lang="en-IN" dirty="0"/>
              <a:t>UI &amp; </a:t>
            </a:r>
            <a:r>
              <a:rPr lang="en-IN" dirty="0" smtClean="0"/>
              <a:t>functionality where ever it is possible for smooth transaction and good readability.</a:t>
            </a:r>
            <a:r>
              <a:rPr lang="en-IN" dirty="0"/>
              <a:t>	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763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charts are good. Need to improve the following</a:t>
            </a:r>
          </a:p>
          <a:p>
            <a:r>
              <a:rPr lang="en-IN" dirty="0" smtClean="0"/>
              <a:t>Need to reduce the rounding off to one decimal value (or) 1% error</a:t>
            </a:r>
            <a:r>
              <a:rPr lang="en-IN" dirty="0"/>
              <a:t>	</a:t>
            </a:r>
            <a:r>
              <a:rPr lang="en-IN" dirty="0" smtClean="0"/>
              <a:t>. Automatically also change display format </a:t>
            </a:r>
            <a:r>
              <a:rPr lang="en-IN" dirty="0" smtClean="0"/>
              <a:t>(refer </a:t>
            </a:r>
            <a:r>
              <a:rPr lang="en-IN" dirty="0" smtClean="0"/>
              <a:t>to Ace programming docs?)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92" y="2936966"/>
            <a:ext cx="7806695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Modular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Section Files as modular design. </a:t>
            </a:r>
          </a:p>
          <a:p>
            <a:r>
              <a:rPr lang="en-IN" dirty="0" smtClean="0"/>
              <a:t>Each section file will have the following</a:t>
            </a:r>
          </a:p>
          <a:p>
            <a:pPr lvl="1"/>
            <a:r>
              <a:rPr lang="en-IN" dirty="0" smtClean="0"/>
              <a:t>Text</a:t>
            </a:r>
          </a:p>
          <a:p>
            <a:pPr lvl="1"/>
            <a:r>
              <a:rPr lang="en-IN" dirty="0"/>
              <a:t>Table .csv</a:t>
            </a:r>
          </a:p>
          <a:p>
            <a:pPr lvl="1"/>
            <a:r>
              <a:rPr lang="en-IN" dirty="0" smtClean="0"/>
              <a:t>Chart (.csv) chart csv</a:t>
            </a:r>
          </a:p>
          <a:p>
            <a:pPr lvl="1"/>
            <a:r>
              <a:rPr lang="en-US" dirty="0" smtClean="0"/>
              <a:t>Reference will be given by .csv file name.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93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302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Internal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manoj pydah</cp:lastModifiedBy>
  <cp:revision>3282</cp:revision>
  <dcterms:modified xsi:type="dcterms:W3CDTF">2016-10-26T05:54:42Z</dcterms:modified>
</cp:coreProperties>
</file>