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42"/>
  </p:notesMasterIdLst>
  <p:handoutMasterIdLst>
    <p:handoutMasterId r:id="rId43"/>
  </p:handoutMasterIdLst>
  <p:sldIdLst>
    <p:sldId id="285" r:id="rId3"/>
    <p:sldId id="529" r:id="rId4"/>
    <p:sldId id="528" r:id="rId5"/>
    <p:sldId id="538" r:id="rId6"/>
    <p:sldId id="556" r:id="rId7"/>
    <p:sldId id="557" r:id="rId8"/>
    <p:sldId id="537" r:id="rId9"/>
    <p:sldId id="539" r:id="rId10"/>
    <p:sldId id="518" r:id="rId11"/>
    <p:sldId id="544" r:id="rId12"/>
    <p:sldId id="531" r:id="rId13"/>
    <p:sldId id="542" r:id="rId14"/>
    <p:sldId id="549" r:id="rId15"/>
    <p:sldId id="548" r:id="rId16"/>
    <p:sldId id="547" r:id="rId17"/>
    <p:sldId id="552" r:id="rId18"/>
    <p:sldId id="550" r:id="rId19"/>
    <p:sldId id="551" r:id="rId20"/>
    <p:sldId id="533" r:id="rId21"/>
    <p:sldId id="534" r:id="rId22"/>
    <p:sldId id="535" r:id="rId23"/>
    <p:sldId id="543" r:id="rId24"/>
    <p:sldId id="536" r:id="rId25"/>
    <p:sldId id="563" r:id="rId26"/>
    <p:sldId id="555" r:id="rId27"/>
    <p:sldId id="540" r:id="rId28"/>
    <p:sldId id="530" r:id="rId29"/>
    <p:sldId id="553" r:id="rId30"/>
    <p:sldId id="554" r:id="rId31"/>
    <p:sldId id="545" r:id="rId32"/>
    <p:sldId id="546" r:id="rId33"/>
    <p:sldId id="505" r:id="rId34"/>
    <p:sldId id="483" r:id="rId35"/>
    <p:sldId id="532" r:id="rId36"/>
    <p:sldId id="558" r:id="rId37"/>
    <p:sldId id="559" r:id="rId38"/>
    <p:sldId id="560" r:id="rId39"/>
    <p:sldId id="561" r:id="rId40"/>
    <p:sldId id="562" r:id="rId4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9"/>
            <p14:sldId id="528"/>
            <p14:sldId id="538"/>
            <p14:sldId id="556"/>
            <p14:sldId id="557"/>
            <p14:sldId id="537"/>
            <p14:sldId id="539"/>
            <p14:sldId id="518"/>
            <p14:sldId id="544"/>
            <p14:sldId id="531"/>
            <p14:sldId id="542"/>
            <p14:sldId id="549"/>
            <p14:sldId id="548"/>
            <p14:sldId id="547"/>
            <p14:sldId id="552"/>
            <p14:sldId id="550"/>
            <p14:sldId id="551"/>
            <p14:sldId id="533"/>
            <p14:sldId id="534"/>
            <p14:sldId id="535"/>
            <p14:sldId id="543"/>
            <p14:sldId id="536"/>
            <p14:sldId id="563"/>
            <p14:sldId id="555"/>
            <p14:sldId id="540"/>
            <p14:sldId id="530"/>
            <p14:sldId id="553"/>
            <p14:sldId id="554"/>
            <p14:sldId id="545"/>
            <p14:sldId id="546"/>
            <p14:sldId id="505"/>
            <p14:sldId id="483"/>
            <p14:sldId id="532"/>
            <p14:sldId id="558"/>
            <p14:sldId id="559"/>
            <p14:sldId id="560"/>
            <p14:sldId id="561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696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apis.github.io/google-cloud-python/latest/bigquery/index.html" TargetMode="External"/><Relationship Id="rId2" Type="http://schemas.openxmlformats.org/officeDocument/2006/relationships/hyperlink" Target="https://pypi.org/project/google-cloud-bigquery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host-webapps-free/" TargetMode="External"/><Relationship Id="rId2" Type="http://schemas.openxmlformats.org/officeDocument/2006/relationships/hyperlink" Target="https://www.heroku.com/pricing#dyno-comparis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ws.amazon.com/AmazonS3/latest/dev/WebsiteHosting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hyperlink" Target="https://cloud.google.com/free/docs/gcp-free-tier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cloud.google.com/compute/instances?folder=&amp;organizationId=471635324212&amp;project=aceengineerdata-227501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sole.cloud.google.com/compute/instances?folder=&amp;organizationId=471635324212&amp;project=aceengineerdata-227501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AceEngineer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Architecture Development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Repository </a:t>
            </a:r>
            <a:r>
              <a:rPr lang="en-US" dirty="0" smtClean="0"/>
              <a:t>| </a:t>
            </a: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AWS: </a:t>
            </a:r>
            <a:r>
              <a:rPr lang="en-IN" dirty="0" err="1" smtClean="0"/>
              <a:t>CodeCommit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Google: </a:t>
            </a:r>
            <a:r>
              <a:rPr lang="en-IN" dirty="0" err="1" smtClean="0"/>
              <a:t>BigQuery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Azure: DevOps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441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Database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Start in cloud and then shift to own servers?</a:t>
            </a:r>
          </a:p>
          <a:p>
            <a:r>
              <a:rPr lang="en-IN" dirty="0"/>
              <a:t>A CI/CD strategy will help deploy the applications in a continual manner with minimal or no interruption</a:t>
            </a:r>
          </a:p>
          <a:p>
            <a:r>
              <a:rPr lang="en-IN" dirty="0"/>
              <a:t>Data insert into databases will be done by the python program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Database – Development &amp;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Start in cloud and then shift to own servers?</a:t>
            </a:r>
          </a:p>
          <a:p>
            <a:r>
              <a:rPr lang="en-IN" dirty="0" smtClean="0"/>
              <a:t>Start on own servers then shift to cloud?</a:t>
            </a:r>
          </a:p>
          <a:p>
            <a:endParaRPr lang="en-IN" dirty="0"/>
          </a:p>
          <a:p>
            <a:r>
              <a:rPr lang="en-IN" dirty="0" smtClean="0"/>
              <a:t>Some good database technologies are listed below. We need to choose 1 technology for Development and 1 technology for staging purposes. </a:t>
            </a:r>
          </a:p>
          <a:p>
            <a:pPr lvl="1"/>
            <a:r>
              <a:rPr lang="en-IN" dirty="0" smtClean="0"/>
              <a:t>MySQL (Development)</a:t>
            </a:r>
          </a:p>
          <a:p>
            <a:pPr lvl="1"/>
            <a:r>
              <a:rPr lang="en-IN" dirty="0" err="1" smtClean="0"/>
              <a:t>PostGreSQL</a:t>
            </a:r>
            <a:r>
              <a:rPr lang="en-IN" dirty="0" smtClean="0"/>
              <a:t> (Staging).</a:t>
            </a:r>
          </a:p>
          <a:p>
            <a:pPr lvl="1"/>
            <a:r>
              <a:rPr lang="en-IN" dirty="0" smtClean="0"/>
              <a:t>MongoDB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Database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below.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24958"/>
              </p:ext>
            </p:extLst>
          </p:nvPr>
        </p:nvGraphicFramePr>
        <p:xfrm>
          <a:off x="1029147" y="2525965"/>
          <a:ext cx="8404289" cy="22052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DynamoDB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 </a:t>
                      </a:r>
                      <a:r>
                        <a:rPr lang="en-US" dirty="0" err="1" smtClean="0"/>
                        <a:t>BigQuery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 (GB)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Writes (</a:t>
                      </a:r>
                      <a:r>
                        <a:rPr lang="en-US" baseline="0" dirty="0" smtClean="0"/>
                        <a:t>MM/month)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Reads (</a:t>
                      </a:r>
                      <a:r>
                        <a:rPr lang="en-US" baseline="0" dirty="0" smtClean="0"/>
                        <a:t>MM/month)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 Interface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(boto3)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DynamoDB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is chosen for economics and python interface?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| </a:t>
            </a:r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three databases to be used for our work are summarized in table. </a:t>
            </a:r>
          </a:p>
          <a:p>
            <a:r>
              <a:rPr lang="en-IN" dirty="0" smtClean="0"/>
              <a:t>Key items are noted below:</a:t>
            </a:r>
          </a:p>
          <a:p>
            <a:pPr lvl="1"/>
            <a:r>
              <a:rPr lang="en-IN" dirty="0" smtClean="0"/>
              <a:t>Note that </a:t>
            </a:r>
            <a:r>
              <a:rPr lang="en-IN" dirty="0" err="1" smtClean="0"/>
              <a:t>SQLAlchemy</a:t>
            </a:r>
            <a:r>
              <a:rPr lang="en-IN" dirty="0" smtClean="0"/>
              <a:t> can only be used with SQL databases where support exists</a:t>
            </a:r>
          </a:p>
          <a:p>
            <a:pPr lvl="1"/>
            <a:r>
              <a:rPr lang="en-IN" dirty="0" smtClean="0"/>
              <a:t>3 database technologies are chosen to help retain flexibility and portability as applications and usability grows.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94784"/>
              </p:ext>
            </p:extLst>
          </p:nvPr>
        </p:nvGraphicFramePr>
        <p:xfrm>
          <a:off x="1601424" y="4372775"/>
          <a:ext cx="6956490" cy="2194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Server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Technology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DynamoDB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SQL/NoSQL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Python 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SQLAlchemy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SQLAlchemy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Boto3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| </a:t>
            </a: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AWS: </a:t>
            </a:r>
            <a:r>
              <a:rPr lang="en-IN" dirty="0" err="1" smtClean="0"/>
              <a:t>DynamoDB</a:t>
            </a:r>
            <a:endParaRPr lang="en-IN" dirty="0" smtClean="0"/>
          </a:p>
          <a:p>
            <a:pPr lvl="1"/>
            <a:r>
              <a:rPr lang="en-IN" dirty="0"/>
              <a:t>https://github.com/boto/boto3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://boto3.amazonaws.com/v1/documentation/api/latest/index.html</a:t>
            </a:r>
            <a:endParaRPr lang="en-IN" dirty="0" smtClean="0"/>
          </a:p>
          <a:p>
            <a:r>
              <a:rPr lang="en-IN" dirty="0" smtClean="0"/>
              <a:t>Google: </a:t>
            </a:r>
            <a:r>
              <a:rPr lang="en-IN" dirty="0" err="1" smtClean="0"/>
              <a:t>BigQuery</a:t>
            </a:r>
            <a:endParaRPr lang="en-IN" dirty="0" smtClean="0"/>
          </a:p>
          <a:p>
            <a:pPr lvl="1"/>
            <a:r>
              <a:rPr lang="en-IN" dirty="0"/>
              <a:t>https://cloud.google.com/bigquery/docs/quickstarts/quickstart-client-libraries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://www.blendo.co/blog/access-data-google-bigquery-python-r/</a:t>
            </a:r>
          </a:p>
          <a:p>
            <a:pPr lvl="1"/>
            <a:r>
              <a:rPr lang="en-IN" dirty="0" smtClean="0">
                <a:hlinkClick r:id="rId2"/>
              </a:rPr>
              <a:t>https://</a:t>
            </a:r>
            <a:r>
              <a:rPr lang="en-IN" dirty="0">
                <a:hlinkClick r:id="rId2"/>
              </a:rPr>
              <a:t>pypi.org/project/google-cloud-bigquery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lvl="1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googleapis.github.io/google-cloud-python/latest/bigquery/index.html</a:t>
            </a:r>
            <a:endParaRPr lang="en-IN" dirty="0" smtClean="0"/>
          </a:p>
          <a:p>
            <a:r>
              <a:rPr lang="en-IN" dirty="0" err="1" smtClean="0"/>
              <a:t>Heroku</a:t>
            </a:r>
            <a:r>
              <a:rPr lang="en-IN" dirty="0" smtClean="0"/>
              <a:t> : </a:t>
            </a:r>
            <a:r>
              <a:rPr lang="en-IN" dirty="0" err="1" smtClean="0"/>
              <a:t>PosgreSQL</a:t>
            </a:r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1" y="5210981"/>
            <a:ext cx="41890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CI/CD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1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CI/CD strategy will help deploy the applications in a continual manner with minimal or no </a:t>
            </a:r>
            <a:r>
              <a:rPr lang="en-IN" dirty="0" smtClean="0"/>
              <a:t>interruption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Folder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The object of establishing an architecture is to help standardize processes and thus scale for services</a:t>
            </a:r>
          </a:p>
          <a:p>
            <a:r>
              <a:rPr lang="en-IN" dirty="0" smtClean="0"/>
              <a:t>Our objectives is to have a consistent process for the key data objects</a:t>
            </a:r>
          </a:p>
          <a:p>
            <a:r>
              <a:rPr lang="en-IN" dirty="0" smtClean="0"/>
              <a:t>Programs or applications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Repository</a:t>
            </a:r>
          </a:p>
          <a:p>
            <a:pPr lvl="1"/>
            <a:r>
              <a:rPr lang="en-IN" dirty="0" smtClean="0"/>
              <a:t>Deployment</a:t>
            </a:r>
          </a:p>
          <a:p>
            <a:r>
              <a:rPr lang="en-IN" dirty="0" smtClean="0"/>
              <a:t>Data storage</a:t>
            </a:r>
          </a:p>
          <a:p>
            <a:pPr lvl="1"/>
            <a:r>
              <a:rPr lang="en-IN" dirty="0" smtClean="0"/>
              <a:t>Databases for Dev, staging and production</a:t>
            </a:r>
          </a:p>
          <a:p>
            <a:r>
              <a:rPr lang="en-IN" dirty="0" smtClean="0"/>
              <a:t>Website 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Hosting</a:t>
            </a:r>
          </a:p>
          <a:p>
            <a:r>
              <a:rPr lang="en-IN" dirty="0" smtClean="0"/>
              <a:t>Regular files (Word, </a:t>
            </a:r>
            <a:r>
              <a:rPr lang="en-IN" dirty="0" err="1" smtClean="0"/>
              <a:t>ppt</a:t>
            </a:r>
            <a:r>
              <a:rPr lang="en-IN" dirty="0" smtClean="0"/>
              <a:t>, client data etc.)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Folder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All applications will be driven from a main file.</a:t>
            </a:r>
          </a:p>
          <a:p>
            <a:r>
              <a:rPr lang="en-IN" dirty="0" smtClean="0"/>
              <a:t>The root folder is below</a:t>
            </a:r>
          </a:p>
          <a:p>
            <a:pPr lvl="1"/>
            <a:r>
              <a:rPr lang="en-IN" dirty="0" smtClean="0"/>
              <a:t>~\</a:t>
            </a:r>
            <a:r>
              <a:rPr lang="en-IN" dirty="0" err="1" smtClean="0"/>
              <a:t>aceengineer</a:t>
            </a:r>
            <a:r>
              <a:rPr lang="en-IN" dirty="0" smtClean="0"/>
              <a:t>\</a:t>
            </a:r>
          </a:p>
          <a:p>
            <a:pPr lvl="1"/>
            <a:r>
              <a:rPr lang="en-IN" dirty="0" smtClean="0"/>
              <a:t>In this folder, the main running files will reside</a:t>
            </a:r>
          </a:p>
          <a:p>
            <a:pPr lvl="1"/>
            <a:r>
              <a:rPr lang="en-IN" dirty="0" smtClean="0"/>
              <a:t>This folder will also contain “Common” and “</a:t>
            </a:r>
            <a:r>
              <a:rPr lang="en-IN" dirty="0" err="1" smtClean="0"/>
              <a:t>dataprovision</a:t>
            </a:r>
            <a:r>
              <a:rPr lang="en-IN" dirty="0" smtClean="0"/>
              <a:t>” directories.</a:t>
            </a:r>
          </a:p>
          <a:p>
            <a:pPr lvl="1"/>
            <a:r>
              <a:rPr lang="en-IN" dirty="0" smtClean="0"/>
              <a:t>All common files will go into common folder</a:t>
            </a:r>
          </a:p>
          <a:p>
            <a:pPr lvl="1"/>
            <a:r>
              <a:rPr lang="en-IN" dirty="0" smtClean="0"/>
              <a:t>All </a:t>
            </a:r>
            <a:r>
              <a:rPr lang="en-IN" dirty="0" err="1"/>
              <a:t>d</a:t>
            </a:r>
            <a:r>
              <a:rPr lang="en-IN" dirty="0" err="1" smtClean="0"/>
              <a:t>ataprovision</a:t>
            </a:r>
            <a:r>
              <a:rPr lang="en-IN" dirty="0" smtClean="0"/>
              <a:t> files will go into subfolder of </a:t>
            </a:r>
            <a:r>
              <a:rPr lang="en-IN" dirty="0" err="1" smtClean="0"/>
              <a:t>dataProvision</a:t>
            </a:r>
            <a:r>
              <a:rPr lang="en-IN" dirty="0" smtClean="0"/>
              <a:t> directory. </a:t>
            </a:r>
          </a:p>
          <a:p>
            <a:pPr lvl="2"/>
            <a:r>
              <a:rPr lang="en-IN" dirty="0" smtClean="0"/>
              <a:t>The subfolder will reflect the name of the main program.</a:t>
            </a:r>
          </a:p>
          <a:p>
            <a:endParaRPr lang="en-IN" dirty="0" smtClean="0"/>
          </a:p>
          <a:p>
            <a:r>
              <a:rPr lang="en-IN" dirty="0" smtClean="0"/>
              <a:t>As the main files grow in number, </a:t>
            </a:r>
          </a:p>
          <a:p>
            <a:pPr lvl="1"/>
            <a:r>
              <a:rPr lang="en-IN" dirty="0" smtClean="0"/>
              <a:t>they can be grouped into categories or classes and the number can be restrained/managed in a planned manner. </a:t>
            </a:r>
          </a:p>
          <a:p>
            <a:pPr lvl="1"/>
            <a:r>
              <a:rPr lang="en-IN" dirty="0" smtClean="0"/>
              <a:t>This will also help keep the number of manuals to the same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3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Website or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Apps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2994"/>
              </p:ext>
            </p:extLst>
          </p:nvPr>
        </p:nvGraphicFramePr>
        <p:xfrm>
          <a:off x="1029147" y="2525965"/>
          <a:ext cx="8404289" cy="1737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of. apps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Azure ranking high?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Recommended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pPr lvl="1"/>
            <a:r>
              <a:rPr lang="en-IN" dirty="0" smtClean="0"/>
              <a:t>Applications</a:t>
            </a:r>
          </a:p>
          <a:p>
            <a:pPr lvl="2"/>
            <a:r>
              <a:rPr lang="en-IN" dirty="0" smtClean="0"/>
              <a:t>Python Code</a:t>
            </a:r>
          </a:p>
          <a:p>
            <a:pPr lvl="1"/>
            <a:r>
              <a:rPr lang="en-IN" dirty="0" smtClean="0"/>
              <a:t>Website Building</a:t>
            </a:r>
          </a:p>
          <a:p>
            <a:pPr lvl="2"/>
            <a:r>
              <a:rPr lang="en-IN" dirty="0" smtClean="0"/>
              <a:t>Flask</a:t>
            </a:r>
          </a:p>
          <a:p>
            <a:pPr lvl="1"/>
            <a:r>
              <a:rPr lang="en-IN" dirty="0" smtClean="0"/>
              <a:t>GUI (or front design)</a:t>
            </a:r>
          </a:p>
          <a:p>
            <a:pPr lvl="2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Database</a:t>
            </a:r>
          </a:p>
          <a:p>
            <a:pPr lvl="2"/>
            <a:r>
              <a:rPr lang="en-IN" dirty="0" smtClean="0"/>
              <a:t>Development and Stage on local computer</a:t>
            </a:r>
          </a:p>
          <a:p>
            <a:pPr lvl="2"/>
            <a:endParaRPr lang="en-IN" dirty="0"/>
          </a:p>
          <a:p>
            <a:pPr lvl="2"/>
            <a:r>
              <a:rPr lang="en-IN" dirty="0" smtClean="0"/>
              <a:t>Technology: MongoDB or MySQL?</a:t>
            </a:r>
          </a:p>
        </p:txBody>
      </p:sp>
    </p:spTree>
    <p:extLst>
      <p:ext uri="{BB962C8B-B14F-4D97-AF65-F5344CB8AC3E}">
        <p14:creationId xmlns:p14="http://schemas.microsoft.com/office/powerpoint/2010/main" val="31052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pPr lvl="1"/>
            <a:r>
              <a:rPr lang="en-IN" dirty="0" smtClean="0"/>
              <a:t>Host </a:t>
            </a:r>
            <a:r>
              <a:rPr lang="en-IN" dirty="0" err="1" smtClean="0"/>
              <a:t>AceEngineer</a:t>
            </a:r>
            <a:r>
              <a:rPr lang="en-IN" dirty="0" smtClean="0"/>
              <a:t> and </a:t>
            </a:r>
            <a:r>
              <a:rPr lang="en-IN" dirty="0" err="1" smtClean="0"/>
              <a:t>HairByLiz</a:t>
            </a:r>
            <a:r>
              <a:rPr lang="en-IN" dirty="0" smtClean="0"/>
              <a:t> Websites</a:t>
            </a:r>
          </a:p>
          <a:p>
            <a:pPr lvl="1"/>
            <a:r>
              <a:rPr lang="en-US" dirty="0"/>
              <a:t>Docker files -&gt; </a:t>
            </a:r>
            <a:r>
              <a:rPr lang="en-US" dirty="0" err="1"/>
              <a:t>azuredevops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F2-Micro </a:t>
            </a:r>
            <a:r>
              <a:rPr lang="en-US" dirty="0"/>
              <a:t>-&gt; get container running 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powershell</a:t>
            </a:r>
            <a:r>
              <a:rPr lang="en-US" dirty="0" smtClean="0"/>
              <a:t> to start the container</a:t>
            </a:r>
          </a:p>
          <a:p>
            <a:pPr lvl="2"/>
            <a:r>
              <a:rPr lang="en-US" dirty="0"/>
              <a:t>check websites are working.</a:t>
            </a:r>
            <a:endParaRPr lang="en-IN" dirty="0"/>
          </a:p>
          <a:p>
            <a:pPr lvl="1"/>
            <a:r>
              <a:rPr lang="en-US" dirty="0" smtClean="0"/>
              <a:t>Change </a:t>
            </a:r>
            <a:r>
              <a:rPr lang="en-US" dirty="0" err="1"/>
              <a:t>ip</a:t>
            </a:r>
            <a:r>
              <a:rPr lang="en-US" dirty="0"/>
              <a:t> address in domain owner (go daddy) </a:t>
            </a:r>
            <a:r>
              <a:rPr lang="en-US" dirty="0" smtClean="0"/>
              <a:t>-&gt; </a:t>
            </a:r>
          </a:p>
          <a:p>
            <a:pPr lvl="2"/>
            <a:r>
              <a:rPr lang="en-US" dirty="0" smtClean="0"/>
              <a:t>check websites are working.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585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www.heroku.com/pricing#dyno-comparison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blog.patricktriest.com/host-webapps-free/</a:t>
            </a:r>
            <a:endParaRPr lang="en-IN" dirty="0" smtClean="0"/>
          </a:p>
          <a:p>
            <a:r>
              <a:rPr lang="en-IN" dirty="0" smtClean="0"/>
              <a:t>Hosting on S3</a:t>
            </a:r>
          </a:p>
          <a:p>
            <a:pPr lvl="1"/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docs.aws.amazon.com/AmazonS3/latest/dev/WebsiteHosting.html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122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Regular File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0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Completed project.</a:t>
            </a:r>
          </a:p>
          <a:p>
            <a:pPr lvl="1"/>
            <a:r>
              <a:rPr lang="en-IN" dirty="0" smtClean="0"/>
              <a:t>Amazon (S3 Storage)</a:t>
            </a:r>
          </a:p>
          <a:p>
            <a:pPr lvl="1"/>
            <a:r>
              <a:rPr lang="en-IN" dirty="0" smtClean="0"/>
              <a:t>To use long term.</a:t>
            </a:r>
          </a:p>
          <a:p>
            <a:r>
              <a:rPr lang="en-IN" dirty="0" err="1" smtClean="0"/>
              <a:t>Eg</a:t>
            </a:r>
            <a:r>
              <a:rPr lang="en-IN" dirty="0"/>
              <a:t>: KM-Riser Analysis Backup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Client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5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Utilize python-latex for text</a:t>
            </a:r>
          </a:p>
          <a:p>
            <a:pPr lvl="1"/>
            <a:r>
              <a:rPr lang="en-IN" dirty="0"/>
              <a:t>https://pypi.org/project/PyLaTeX/0.6.1/</a:t>
            </a:r>
            <a:endParaRPr lang="en-IN" dirty="0" smtClean="0"/>
          </a:p>
          <a:p>
            <a:r>
              <a:rPr lang="en-IN" dirty="0" smtClean="0"/>
              <a:t>Utilize python for interactive charts</a:t>
            </a:r>
          </a:p>
          <a:p>
            <a:pPr lvl="1"/>
            <a:r>
              <a:rPr lang="en-IN" dirty="0"/>
              <a:t>https://plot.ly/python/pdf-reports/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8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6245" y="2996257"/>
            <a:ext cx="8494712" cy="1165578"/>
          </a:xfrm>
        </p:spPr>
        <p:txBody>
          <a:bodyPr/>
          <a:lstStyle/>
          <a:p>
            <a:r>
              <a:rPr lang="en-IN" dirty="0" smtClean="0"/>
              <a:t>Work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Working in GCP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Google Cloud SDK</a:t>
            </a:r>
          </a:p>
          <a:p>
            <a:r>
              <a:rPr lang="en-US" dirty="0" smtClean="0"/>
              <a:t>Google cloud SDK commands:</a:t>
            </a:r>
          </a:p>
          <a:p>
            <a:pPr lvl="1"/>
            <a:r>
              <a:rPr lang="en-US" dirty="0" err="1" smtClean="0"/>
              <a:t>gcloud</a:t>
            </a:r>
            <a:r>
              <a:rPr lang="en-US" dirty="0" smtClean="0"/>
              <a:t> </a:t>
            </a:r>
            <a:r>
              <a:rPr lang="en-US" dirty="0"/>
              <a:t>compute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hairbyliz</a:t>
            </a:r>
            <a:r>
              <a:rPr lang="en-US" dirty="0"/>
              <a:t> </a:t>
            </a:r>
            <a:r>
              <a:rPr lang="en-US" dirty="0" err="1"/>
              <a:t>aceengineerdata</a:t>
            </a:r>
            <a:r>
              <a:rPr lang="en-US" smtClean="0"/>
              <a:t>:~/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https://aws.amazon.com/free/?</a:t>
            </a:r>
            <a:r>
              <a:rPr lang="en-IN" dirty="0" smtClean="0">
                <a:hlinkClick r:id="rId2"/>
              </a:rPr>
              <a:t>awsf.Free%20Tier%20Types=categories%23alwaysfree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cloud.google.com/free/docs/gcp-free-tier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://azure.microsoft.com/en-us/free/free-account-faq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Website Files??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5031" y="1839359"/>
            <a:ext cx="3329796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Files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209929" y="2443208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5031" y="3019245"/>
            <a:ext cx="3329796" cy="603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Computer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5209929" y="3623094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11" y="4949905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48707" y="4249771"/>
            <a:ext cx="6922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1748707" y="4249771"/>
            <a:ext cx="0" cy="7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6" idx="0"/>
          </p:cNvCxnSpPr>
          <p:nvPr/>
        </p:nvCxnSpPr>
        <p:spPr>
          <a:xfrm flipH="1">
            <a:off x="5209929" y="4266496"/>
            <a:ext cx="2" cy="68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8" idx="0"/>
          </p:cNvCxnSpPr>
          <p:nvPr/>
        </p:nvCxnSpPr>
        <p:spPr>
          <a:xfrm>
            <a:off x="8671149" y="4249771"/>
            <a:ext cx="2" cy="7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75533" y="4950507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36755" y="5016372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155940" y="5858720"/>
            <a:ext cx="4433977" cy="2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1748707" y="5608827"/>
            <a:ext cx="0" cy="2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</p:cNvCxnSpPr>
          <p:nvPr/>
        </p:nvCxnSpPr>
        <p:spPr>
          <a:xfrm>
            <a:off x="5209929" y="5609429"/>
            <a:ext cx="0" cy="2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55940" y="5883215"/>
            <a:ext cx="0" cy="2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89917" y="5858720"/>
            <a:ext cx="0" cy="3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5737" y="6198737"/>
            <a:ext cx="5185720" cy="539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AceEngineer US Server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45" idx="0"/>
          </p:cNvCxnSpPr>
          <p:nvPr/>
        </p:nvCxnSpPr>
        <p:spPr>
          <a:xfrm>
            <a:off x="8671151" y="5675294"/>
            <a:ext cx="2" cy="32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36757" y="5998706"/>
            <a:ext cx="2468791" cy="12603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(Amazon </a:t>
            </a:r>
            <a:r>
              <a:rPr lang="en-I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Litesale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Ocean,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Azure)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Dynamic Websites with Database Back-ends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8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use compute resources from a cloud service</a:t>
            </a:r>
          </a:p>
          <a:p>
            <a:r>
              <a:rPr lang="en-IN" dirty="0" smtClean="0"/>
              <a:t>F1-micro (in GCP) is free every month</a:t>
            </a:r>
          </a:p>
          <a:p>
            <a:pPr lvl="1"/>
            <a:r>
              <a:rPr lang="en-IN" dirty="0" smtClean="0"/>
              <a:t>10GB space</a:t>
            </a:r>
          </a:p>
          <a:p>
            <a:pPr lvl="1"/>
            <a:r>
              <a:rPr lang="en-IN" dirty="0" smtClean="0"/>
              <a:t>Linux VM (</a:t>
            </a:r>
            <a:r>
              <a:rPr lang="en-IN" dirty="0" err="1" smtClean="0"/>
              <a:t>Debian</a:t>
            </a:r>
            <a:r>
              <a:rPr lang="en-IN" dirty="0" smtClean="0"/>
              <a:t> OS)</a:t>
            </a:r>
          </a:p>
          <a:p>
            <a:pPr lvl="1"/>
            <a:r>
              <a:rPr lang="en-IN" dirty="0" err="1" smtClean="0"/>
              <a:t>Aceengineerdata</a:t>
            </a:r>
            <a:r>
              <a:rPr lang="en-IN" dirty="0" smtClean="0"/>
              <a:t> resource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94" y="4015190"/>
            <a:ext cx="6915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GCP | F1 Micro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Aceengineerdata</a:t>
            </a:r>
            <a:r>
              <a:rPr lang="en-IN" dirty="0" smtClean="0"/>
              <a:t> resource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>
                <a:hlinkClick r:id="rId2"/>
              </a:rPr>
              <a:t>https://console.cloud.google.com/compute/instances?folder=&amp;</a:t>
            </a:r>
            <a:r>
              <a:rPr lang="en-IN" dirty="0" smtClean="0">
                <a:hlinkClick r:id="rId2"/>
              </a:rPr>
              <a:t>organizationId=471635324212&amp;project=aceengineerdata-227501</a:t>
            </a:r>
            <a:endParaRPr lang="en-IN" dirty="0" smtClean="0"/>
          </a:p>
          <a:p>
            <a:pPr lvl="1"/>
            <a:r>
              <a:rPr lang="en-IN" dirty="0" smtClean="0"/>
              <a:t>VM Instances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53" y="1643465"/>
            <a:ext cx="6915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GCP | F1 Micro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://console.cloud.google.com/compute/instances?folder=&amp;</a:t>
            </a:r>
            <a:r>
              <a:rPr lang="en-IN" dirty="0" smtClean="0">
                <a:hlinkClick r:id="rId2"/>
              </a:rPr>
              <a:t>organizationId=471635324212&amp;project=aceengineerdata-227501</a:t>
            </a:r>
            <a:endParaRPr lang="en-IN" dirty="0" smtClean="0"/>
          </a:p>
          <a:p>
            <a:pPr lvl="1"/>
            <a:r>
              <a:rPr lang="en-IN" dirty="0" smtClean="0"/>
              <a:t>VM Instances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4" y="2361768"/>
            <a:ext cx="620504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GCP | F1 Micro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Accessing VMs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Open in browser and program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6" y="1713430"/>
            <a:ext cx="682942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41" y="4586288"/>
            <a:ext cx="31242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Work Plan |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Phase 1</a:t>
            </a:r>
          </a:p>
          <a:p>
            <a:pPr lvl="1"/>
            <a:r>
              <a:rPr lang="en-IN" dirty="0" smtClean="0"/>
              <a:t>Code standardization </a:t>
            </a:r>
          </a:p>
          <a:p>
            <a:pPr lvl="2"/>
            <a:r>
              <a:rPr lang="en-IN" dirty="0" smtClean="0"/>
              <a:t>Utilize Git, manuals up to date, folder structure </a:t>
            </a:r>
            <a:r>
              <a:rPr lang="en-IN" dirty="0" err="1" smtClean="0"/>
              <a:t>standardlized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Existing websites should be online</a:t>
            </a:r>
          </a:p>
          <a:p>
            <a:pPr lvl="2"/>
            <a:endParaRPr lang="en-IN" dirty="0" smtClean="0"/>
          </a:p>
          <a:p>
            <a:r>
              <a:rPr lang="en-IN" dirty="0" smtClean="0"/>
              <a:t>Phase 2</a:t>
            </a:r>
          </a:p>
          <a:p>
            <a:pPr lvl="1"/>
            <a:r>
              <a:rPr lang="en-IN" dirty="0" smtClean="0"/>
              <a:t>Updated </a:t>
            </a:r>
            <a:r>
              <a:rPr lang="en-IN" dirty="0" err="1" smtClean="0"/>
              <a:t>AceEngineer</a:t>
            </a:r>
            <a:r>
              <a:rPr lang="en-IN" dirty="0" smtClean="0"/>
              <a:t> website (without database dependency) is be online</a:t>
            </a:r>
          </a:p>
          <a:p>
            <a:pPr lvl="1"/>
            <a:r>
              <a:rPr lang="en-IN" dirty="0" smtClean="0"/>
              <a:t>New Applications with no/little database dependency should be included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175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6245" y="2996257"/>
            <a:ext cx="8494712" cy="1165578"/>
          </a:xfrm>
        </p:spPr>
        <p:txBody>
          <a:bodyPr/>
          <a:lstStyle/>
          <a:p>
            <a:r>
              <a:rPr lang="en-IN" dirty="0" smtClean="0"/>
              <a:t>Programs or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7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Programs |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Development will be done by multiple people. Therefore, to help team work, git is a great tool</a:t>
            </a:r>
          </a:p>
          <a:p>
            <a:r>
              <a:rPr lang="en-IN" dirty="0" smtClean="0"/>
              <a:t>Repository that supports git will be very beneficial for efficient teamwork</a:t>
            </a:r>
          </a:p>
        </p:txBody>
      </p:sp>
    </p:spTree>
    <p:extLst>
      <p:ext uri="{BB962C8B-B14F-4D97-AF65-F5344CB8AC3E}">
        <p14:creationId xmlns:p14="http://schemas.microsoft.com/office/powerpoint/2010/main" val="10816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64803"/>
              </p:ext>
            </p:extLst>
          </p:nvPr>
        </p:nvGraphicFramePr>
        <p:xfrm>
          <a:off x="1029147" y="2525965"/>
          <a:ext cx="8404289" cy="2834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Codecommit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</a:t>
                      </a:r>
                      <a:r>
                        <a:rPr lang="en-US" dirty="0" err="1" smtClean="0"/>
                        <a:t>Devops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No.of</a:t>
                      </a:r>
                      <a:r>
                        <a:rPr lang="en-US" dirty="0" smtClean="0"/>
                        <a:t> users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requests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50GB-month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50GB-month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Boards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Kanban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Azure seems to be the clear winner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| Typical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4" y="2178302"/>
            <a:ext cx="2200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Repository | 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Azure</a:t>
            </a:r>
          </a:p>
          <a:p>
            <a:pPr lvl="1"/>
            <a:r>
              <a:rPr lang="en-US" dirty="0"/>
              <a:t>https://dev.azure.com/vamseeachanta/_git/aceengineer</a:t>
            </a:r>
            <a:endParaRPr lang="en-US" dirty="0" smtClean="0"/>
          </a:p>
          <a:p>
            <a:r>
              <a:rPr lang="en-US" dirty="0" smtClean="0"/>
              <a:t>Azure has Kanban boards which can be efficiently used as well for project management in conjunction with the codes</a:t>
            </a:r>
          </a:p>
          <a:p>
            <a:pPr lvl="1"/>
            <a:r>
              <a:rPr lang="en-US" dirty="0" smtClean="0"/>
              <a:t>portal.azure.com</a:t>
            </a:r>
          </a:p>
          <a:p>
            <a:pPr lvl="1"/>
            <a:r>
              <a:rPr lang="en-US" dirty="0" smtClean="0"/>
              <a:t>I sent invitations to both of you (Ganga and </a:t>
            </a:r>
            <a:r>
              <a:rPr lang="en-US" dirty="0" err="1" smtClean="0"/>
              <a:t>SivaRaju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Code back</a:t>
            </a:r>
          </a:p>
          <a:p>
            <a:pPr lvl="1"/>
            <a:r>
              <a:rPr lang="en-US" dirty="0" smtClean="0"/>
              <a:t>Put all the codes in a single folder and host it in repository</a:t>
            </a:r>
          </a:p>
          <a:p>
            <a:pPr lvl="1"/>
            <a:r>
              <a:rPr lang="en-US" dirty="0" smtClean="0"/>
              <a:t>All code actions will be on Azure </a:t>
            </a:r>
            <a:r>
              <a:rPr lang="en-US" dirty="0" err="1" smtClean="0"/>
              <a:t>Devops</a:t>
            </a:r>
            <a:r>
              <a:rPr lang="en-US" dirty="0" smtClean="0"/>
              <a:t>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13288</TotalTime>
  <Words>1008</Words>
  <Application>Microsoft Office PowerPoint</Application>
  <PresentationFormat>Custom</PresentationFormat>
  <Paragraphs>290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3729</cp:revision>
  <dcterms:modified xsi:type="dcterms:W3CDTF">2019-02-23T05:44:55Z</dcterms:modified>
</cp:coreProperties>
</file>