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23"/>
  </p:notesMasterIdLst>
  <p:handoutMasterIdLst>
    <p:handoutMasterId r:id="rId24"/>
  </p:handoutMasterIdLst>
  <p:sldIdLst>
    <p:sldId id="285" r:id="rId3"/>
    <p:sldId id="529" r:id="rId4"/>
    <p:sldId id="528" r:id="rId5"/>
    <p:sldId id="538" r:id="rId6"/>
    <p:sldId id="537" r:id="rId7"/>
    <p:sldId id="539" r:id="rId8"/>
    <p:sldId id="531" r:id="rId9"/>
    <p:sldId id="542" r:id="rId10"/>
    <p:sldId id="533" r:id="rId11"/>
    <p:sldId id="534" r:id="rId12"/>
    <p:sldId id="535" r:id="rId13"/>
    <p:sldId id="543" r:id="rId14"/>
    <p:sldId id="532" r:id="rId15"/>
    <p:sldId id="536" r:id="rId16"/>
    <p:sldId id="540" r:id="rId17"/>
    <p:sldId id="530" r:id="rId18"/>
    <p:sldId id="518" r:id="rId19"/>
    <p:sldId id="544" r:id="rId20"/>
    <p:sldId id="505" r:id="rId21"/>
    <p:sldId id="483" r:id="rId22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29"/>
            <p14:sldId id="528"/>
            <p14:sldId id="538"/>
            <p14:sldId id="537"/>
            <p14:sldId id="539"/>
            <p14:sldId id="531"/>
            <p14:sldId id="542"/>
            <p14:sldId id="533"/>
            <p14:sldId id="534"/>
            <p14:sldId id="535"/>
            <p14:sldId id="543"/>
            <p14:sldId id="532"/>
            <p14:sldId id="536"/>
            <p14:sldId id="540"/>
            <p14:sldId id="530"/>
            <p14:sldId id="518"/>
            <p14:sldId id="544"/>
            <p14:sldId id="505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88710" autoAdjust="0"/>
  </p:normalViewPr>
  <p:slideViewPr>
    <p:cSldViewPr snapToGrid="0">
      <p:cViewPr>
        <p:scale>
          <a:sx n="50" d="100"/>
          <a:sy n="50" d="100"/>
        </p:scale>
        <p:origin x="1638" y="28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Yml</a:t>
            </a:r>
            <a:r>
              <a:rPr lang="en-US" sz="1200" baseline="0" dirty="0" smtClean="0"/>
              <a:t> Flow Chart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09 Sept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free-account-faq/" TargetMode="External"/><Relationship Id="rId2" Type="http://schemas.openxmlformats.org/officeDocument/2006/relationships/hyperlink" Target="https://cloud.google.com/free/docs/gcp-free-tier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AceEngineer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Architectur</a:t>
            </a:r>
            <a:r>
              <a:rPr lang="en-US" dirty="0" smtClean="0"/>
              <a:t>e Development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 September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Database??</a:t>
            </a:r>
          </a:p>
          <a:p>
            <a:pPr lvl="1"/>
            <a:r>
              <a:rPr lang="en-IN" dirty="0" err="1" smtClean="0"/>
              <a:t>Mysql</a:t>
            </a:r>
            <a:r>
              <a:rPr lang="en-IN" dirty="0"/>
              <a:t> </a:t>
            </a:r>
            <a:r>
              <a:rPr lang="en-IN" dirty="0" smtClean="0"/>
              <a:t>(or)</a:t>
            </a:r>
          </a:p>
          <a:p>
            <a:pPr lvl="1"/>
            <a:r>
              <a:rPr lang="en-IN" dirty="0" smtClean="0"/>
              <a:t>Amazon (or) Digital Ocean</a:t>
            </a:r>
          </a:p>
          <a:p>
            <a:pPr lvl="1"/>
            <a:r>
              <a:rPr lang="en-IN" dirty="0" smtClean="0"/>
              <a:t>Python Program</a:t>
            </a:r>
          </a:p>
          <a:p>
            <a:pPr lvl="2"/>
            <a:r>
              <a:rPr lang="en-IN" dirty="0" smtClean="0"/>
              <a:t>Data manager</a:t>
            </a:r>
          </a:p>
          <a:p>
            <a:pPr lvl="2"/>
            <a:r>
              <a:rPr lang="en-IN" dirty="0" smtClean="0"/>
              <a:t>Library</a:t>
            </a:r>
          </a:p>
          <a:p>
            <a:pPr lvl="1"/>
            <a:r>
              <a:rPr lang="en-IN" dirty="0" err="1" smtClean="0"/>
              <a:t>Sqlalchemy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3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Website or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2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Apps -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42275"/>
              </p:ext>
            </p:extLst>
          </p:nvPr>
        </p:nvGraphicFramePr>
        <p:xfrm>
          <a:off x="1029147" y="2525965"/>
          <a:ext cx="8404289" cy="1737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App 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of. apps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Azure ranking high?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3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Website Files??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45031" y="1839359"/>
            <a:ext cx="3329796" cy="603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Files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209929" y="2443208"/>
            <a:ext cx="0" cy="6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45031" y="3019245"/>
            <a:ext cx="3329796" cy="6038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Computer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5209929" y="3623094"/>
            <a:ext cx="0" cy="6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4311" y="4949905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48707" y="4249771"/>
            <a:ext cx="6922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0"/>
          </p:cNvCxnSpPr>
          <p:nvPr/>
        </p:nvCxnSpPr>
        <p:spPr>
          <a:xfrm>
            <a:off x="1748707" y="4249771"/>
            <a:ext cx="0" cy="7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6" idx="0"/>
          </p:cNvCxnSpPr>
          <p:nvPr/>
        </p:nvCxnSpPr>
        <p:spPr>
          <a:xfrm flipH="1">
            <a:off x="5209929" y="4266496"/>
            <a:ext cx="2" cy="68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8" idx="0"/>
          </p:cNvCxnSpPr>
          <p:nvPr/>
        </p:nvCxnSpPr>
        <p:spPr>
          <a:xfrm>
            <a:off x="8671149" y="4249771"/>
            <a:ext cx="2" cy="7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75533" y="4950507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36755" y="5016372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155940" y="5858720"/>
            <a:ext cx="4433977" cy="2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>
            <a:off x="1748707" y="5608827"/>
            <a:ext cx="0" cy="27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2"/>
          </p:cNvCxnSpPr>
          <p:nvPr/>
        </p:nvCxnSpPr>
        <p:spPr>
          <a:xfrm>
            <a:off x="5209929" y="5609429"/>
            <a:ext cx="0" cy="2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55940" y="5883215"/>
            <a:ext cx="0" cy="29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89917" y="5858720"/>
            <a:ext cx="0" cy="31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5737" y="6198737"/>
            <a:ext cx="5185720" cy="539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AceEngineer US Server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28" idx="2"/>
            <a:endCxn id="45" idx="0"/>
          </p:cNvCxnSpPr>
          <p:nvPr/>
        </p:nvCxnSpPr>
        <p:spPr>
          <a:xfrm>
            <a:off x="8671151" y="5675294"/>
            <a:ext cx="2" cy="32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436757" y="5998706"/>
            <a:ext cx="2468791" cy="12603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(Amazon </a:t>
            </a:r>
            <a:r>
              <a:rPr lang="en-I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Litesale</a:t>
            </a:r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Ocean,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Azure)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Recommended Technologies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pPr lvl="1"/>
            <a:r>
              <a:rPr lang="en-IN" dirty="0" smtClean="0"/>
              <a:t>Applications</a:t>
            </a:r>
            <a:endParaRPr lang="en-IN" dirty="0" smtClean="0"/>
          </a:p>
          <a:p>
            <a:pPr lvl="2"/>
            <a:r>
              <a:rPr lang="en-IN" dirty="0" smtClean="0"/>
              <a:t>Python Code</a:t>
            </a:r>
          </a:p>
          <a:p>
            <a:pPr lvl="1"/>
            <a:r>
              <a:rPr lang="en-IN" dirty="0" smtClean="0"/>
              <a:t>Website Building</a:t>
            </a:r>
            <a:endParaRPr lang="en-IN" dirty="0" smtClean="0"/>
          </a:p>
          <a:p>
            <a:pPr lvl="2"/>
            <a:r>
              <a:rPr lang="en-IN" dirty="0" smtClean="0"/>
              <a:t>Flask</a:t>
            </a:r>
            <a:endParaRPr lang="en-IN" dirty="0" smtClean="0"/>
          </a:p>
          <a:p>
            <a:pPr lvl="1"/>
            <a:r>
              <a:rPr lang="en-IN" dirty="0" smtClean="0"/>
              <a:t>GUI (or front </a:t>
            </a:r>
            <a:r>
              <a:rPr lang="en-IN" dirty="0" smtClean="0"/>
              <a:t>design)</a:t>
            </a:r>
          </a:p>
          <a:p>
            <a:pPr lvl="2"/>
            <a:r>
              <a:rPr lang="en-IN" dirty="0" smtClean="0"/>
              <a:t>Angular JS</a:t>
            </a:r>
          </a:p>
          <a:p>
            <a:pPr lvl="1"/>
            <a:r>
              <a:rPr lang="en-IN" dirty="0" smtClean="0"/>
              <a:t>Database</a:t>
            </a:r>
          </a:p>
          <a:p>
            <a:pPr lvl="2"/>
            <a:r>
              <a:rPr lang="en-IN" dirty="0" smtClean="0"/>
              <a:t>Development and Stage on local computer</a:t>
            </a:r>
          </a:p>
          <a:p>
            <a:pPr lvl="2"/>
            <a:endParaRPr lang="en-IN" dirty="0"/>
          </a:p>
          <a:p>
            <a:pPr lvl="2"/>
            <a:r>
              <a:rPr lang="en-IN" dirty="0" smtClean="0"/>
              <a:t>Technology: MongoDB or MySQL?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52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Regular File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0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Completed project.</a:t>
            </a:r>
          </a:p>
          <a:p>
            <a:pPr lvl="1"/>
            <a:r>
              <a:rPr lang="en-IN" dirty="0" smtClean="0"/>
              <a:t>Amazon (S3 Storage)</a:t>
            </a:r>
          </a:p>
          <a:p>
            <a:pPr lvl="1"/>
            <a:r>
              <a:rPr lang="en-IN" dirty="0" smtClean="0"/>
              <a:t>To use long term.</a:t>
            </a:r>
          </a:p>
          <a:p>
            <a:r>
              <a:rPr lang="en-IN" dirty="0" err="1" smtClean="0"/>
              <a:t>Eg</a:t>
            </a:r>
            <a:r>
              <a:rPr lang="en-IN" dirty="0"/>
              <a:t>: KM-Riser Analysis Backup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0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https://aws.amazon.com/free/?</a:t>
            </a:r>
            <a:r>
              <a:rPr lang="en-IN" dirty="0" smtClean="0">
                <a:hlinkClick r:id="rId2"/>
              </a:rPr>
              <a:t>awsf.Free%20Tier%20Types=categories%23alwaysfree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cloud.google.com/free/docs/gcp-free-tier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://azure.microsoft.com/en-us/free/free-account-faq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1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The object of establishing an architecture is to help standardize processes and thus scale for services</a:t>
            </a:r>
          </a:p>
          <a:p>
            <a:r>
              <a:rPr lang="en-IN" dirty="0" smtClean="0"/>
              <a:t>Our objectives is to have a consistent process </a:t>
            </a:r>
            <a:r>
              <a:rPr lang="en-IN" dirty="0" smtClean="0"/>
              <a:t>for the key data objects</a:t>
            </a:r>
            <a:endParaRPr lang="en-IN" dirty="0" smtClean="0"/>
          </a:p>
          <a:p>
            <a:r>
              <a:rPr lang="en-IN" dirty="0" smtClean="0"/>
              <a:t>Programs or </a:t>
            </a:r>
            <a:r>
              <a:rPr lang="en-IN" dirty="0" smtClean="0"/>
              <a:t>applications</a:t>
            </a:r>
          </a:p>
          <a:p>
            <a:pPr lvl="1"/>
            <a:r>
              <a:rPr lang="en-IN" dirty="0" smtClean="0"/>
              <a:t>Development</a:t>
            </a:r>
          </a:p>
          <a:p>
            <a:pPr lvl="1"/>
            <a:r>
              <a:rPr lang="en-IN" dirty="0" smtClean="0"/>
              <a:t>Repository</a:t>
            </a:r>
          </a:p>
          <a:p>
            <a:pPr lvl="1"/>
            <a:r>
              <a:rPr lang="en-IN" dirty="0" smtClean="0"/>
              <a:t>Deployment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 smtClean="0"/>
              <a:t>storage</a:t>
            </a:r>
          </a:p>
          <a:p>
            <a:pPr lvl="1"/>
            <a:r>
              <a:rPr lang="en-IN" dirty="0" smtClean="0"/>
              <a:t>Databases for Dev, staging and production</a:t>
            </a:r>
            <a:endParaRPr lang="en-IN" dirty="0" smtClean="0"/>
          </a:p>
          <a:p>
            <a:r>
              <a:rPr lang="en-IN" dirty="0" smtClean="0"/>
              <a:t>Website </a:t>
            </a:r>
          </a:p>
          <a:p>
            <a:pPr lvl="1"/>
            <a:r>
              <a:rPr lang="en-IN" dirty="0" smtClean="0"/>
              <a:t>Development</a:t>
            </a:r>
          </a:p>
          <a:p>
            <a:pPr lvl="1"/>
            <a:r>
              <a:rPr lang="en-IN" dirty="0" smtClean="0"/>
              <a:t>Hosting</a:t>
            </a:r>
          </a:p>
          <a:p>
            <a:r>
              <a:rPr lang="en-IN" dirty="0" smtClean="0"/>
              <a:t>Regular files (Word, </a:t>
            </a:r>
            <a:r>
              <a:rPr lang="en-IN" dirty="0" err="1" smtClean="0"/>
              <a:t>ppt</a:t>
            </a:r>
            <a:r>
              <a:rPr lang="en-IN" dirty="0" smtClean="0"/>
              <a:t>, client data etc.)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6245" y="2996257"/>
            <a:ext cx="8494712" cy="1165578"/>
          </a:xfrm>
        </p:spPr>
        <p:txBody>
          <a:bodyPr/>
          <a:lstStyle/>
          <a:p>
            <a:r>
              <a:rPr lang="en-IN" dirty="0" smtClean="0"/>
              <a:t>Programs or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Programs |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Development will be done by multiple people. </a:t>
            </a:r>
            <a:r>
              <a:rPr lang="en-IN" dirty="0" smtClean="0"/>
              <a:t>Therefore, to help team work, git is a great tool</a:t>
            </a:r>
          </a:p>
          <a:p>
            <a:r>
              <a:rPr lang="en-IN" dirty="0" smtClean="0"/>
              <a:t>Repository that supports git will be very beneficial </a:t>
            </a:r>
          </a:p>
          <a:p>
            <a:r>
              <a:rPr lang="en-IN" dirty="0" smtClean="0"/>
              <a:t>A CI/CD strategy will help deploy the applications in a continual manner with minimal or no interruption</a:t>
            </a:r>
          </a:p>
          <a:p>
            <a:r>
              <a:rPr lang="en-IN" dirty="0" smtClean="0"/>
              <a:t>Data insert into databases will be done by the programs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57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Code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30152"/>
              </p:ext>
            </p:extLst>
          </p:nvPr>
        </p:nvGraphicFramePr>
        <p:xfrm>
          <a:off x="1029147" y="2525965"/>
          <a:ext cx="8404289" cy="2468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Codecommit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</a:t>
                      </a:r>
                      <a:r>
                        <a:rPr lang="en-US" dirty="0" err="1" smtClean="0"/>
                        <a:t>Devops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No.of</a:t>
                      </a:r>
                      <a:r>
                        <a:rPr lang="en-US" dirty="0" smtClean="0"/>
                        <a:t> users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requests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dirty="0" smtClean="0"/>
                        <a:t>Per 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50GB-month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50GB-month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AWS seems to be the clear winner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AWS |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4" y="2178302"/>
            <a:ext cx="2200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Data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Database -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80273"/>
              </p:ext>
            </p:extLst>
          </p:nvPr>
        </p:nvGraphicFramePr>
        <p:xfrm>
          <a:off x="1029147" y="2525965"/>
          <a:ext cx="8404289" cy="183949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DynamoDB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 </a:t>
                      </a:r>
                      <a:r>
                        <a:rPr lang="en-US" dirty="0" err="1" smtClean="0"/>
                        <a:t>BigQuery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 (GB)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Writes (</a:t>
                      </a:r>
                      <a:r>
                        <a:rPr lang="en-US" baseline="0" dirty="0" smtClean="0"/>
                        <a:t>MM/month)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Reads</a:t>
                      </a:r>
                      <a:r>
                        <a:rPr lang="en-US" dirty="0" smtClean="0"/>
                        <a:t> (</a:t>
                      </a:r>
                      <a:r>
                        <a:rPr lang="en-US" baseline="0" dirty="0" smtClean="0"/>
                        <a:t>MM/month)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AWS seems to be the clear winner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2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10168</TotalTime>
  <Words>397</Words>
  <Application>Microsoft Office PowerPoint</Application>
  <PresentationFormat>Custom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3562</cp:revision>
  <dcterms:modified xsi:type="dcterms:W3CDTF">2018-12-29T02:29:00Z</dcterms:modified>
</cp:coreProperties>
</file>