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481" r:id="rId3"/>
    <p:sldId id="482" r:id="rId4"/>
    <p:sldId id="483" r:id="rId5"/>
    <p:sldId id="487" r:id="rId6"/>
    <p:sldId id="488" r:id="rId7"/>
    <p:sldId id="486" r:id="rId8"/>
    <p:sldId id="489" r:id="rId9"/>
    <p:sldId id="362" r:id="rId10"/>
    <p:sldId id="484" r:id="rId11"/>
    <p:sldId id="485" r:id="rId12"/>
    <p:sldId id="285" r:id="rId13"/>
    <p:sldId id="439" r:id="rId14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/>
        </p14:section>
        <p14:section name="Content Slides" id="{CA0BE58A-A952-43CE-AE0F-8852D0A75BE1}">
          <p14:sldIdLst>
            <p14:sldId id="481"/>
            <p14:sldId id="482"/>
            <p14:sldId id="483"/>
            <p14:sldId id="487"/>
            <p14:sldId id="488"/>
            <p14:sldId id="486"/>
            <p14:sldId id="489"/>
            <p14:sldId id="362"/>
            <p14:sldId id="484"/>
            <p14:sldId id="485"/>
            <p14:sldId id="285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FF"/>
    <a:srgbClr val="339933"/>
    <a:srgbClr val="006600"/>
    <a:srgbClr val="16F6C1"/>
    <a:srgbClr val="FFFFFF"/>
    <a:srgbClr val="B3EBFF"/>
    <a:srgbClr val="FFE38B"/>
    <a:srgbClr val="00CCFF"/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1" autoAdjust="0"/>
    <p:restoredTop sz="88777" autoAdjust="0"/>
  </p:normalViewPr>
  <p:slideViewPr>
    <p:cSldViewPr snapToGrid="0">
      <p:cViewPr varScale="1">
        <p:scale>
          <a:sx n="83" d="100"/>
          <a:sy n="83" d="100"/>
        </p:scale>
        <p:origin x="1602" y="96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notesViewPr>
    <p:cSldViewPr snapToGrid="0" showGuides="1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3F6D4D-429C-4E66-833B-54DEDAE5330B}" type="datetimeFigureOut">
              <a:rPr lang="en-IN" smtClean="0"/>
              <a:t>11-02-2016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A8BB5-DCF2-4ACE-A03E-A6D59A7F6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3583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13396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042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48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543485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02485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11802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75707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4914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6168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eEngine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 txBox="1">
            <a:spLocks noChangeArrowheads="1"/>
          </p:cNvSpPr>
          <p:nvPr userDrawn="1"/>
        </p:nvSpPr>
        <p:spPr>
          <a:xfrm>
            <a:off x="248443" y="1229031"/>
            <a:ext cx="9777412" cy="54962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1206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1pPr>
            <a:lvl2pPr marL="742950" indent="-177800">
              <a:spcBef>
                <a:spcPts val="560"/>
              </a:spcBef>
              <a:buFont typeface="Arial"/>
              <a:buChar char="●"/>
              <a:defRPr sz="2800"/>
            </a:lvl2pPr>
            <a:lvl3pPr marL="1143000" indent="-136525">
              <a:spcBef>
                <a:spcPts val="480"/>
              </a:spcBef>
              <a:buFont typeface="Arial"/>
              <a:buChar char="●"/>
              <a:defRPr sz="2400"/>
            </a:lvl3pPr>
            <a:lvl4pPr marL="1600200" indent="-152400">
              <a:spcBef>
                <a:spcPts val="400"/>
              </a:spcBef>
              <a:buFont typeface="Arial"/>
              <a:buChar char="●"/>
              <a:defRPr sz="2000"/>
            </a:lvl4pPr>
            <a:lvl5pPr marL="2057400" indent="-152400">
              <a:spcBef>
                <a:spcPts val="400"/>
              </a:spcBef>
              <a:buFont typeface="Arial"/>
              <a:buChar char="●"/>
              <a:defRPr sz="2000"/>
            </a:lvl5pPr>
            <a:lvl6pPr marL="25146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6pPr>
            <a:lvl7pPr marL="29718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7pPr>
            <a:lvl8pPr marL="34290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8pPr>
            <a:lvl9pPr marL="3886200" indent="-107950">
              <a:spcBef>
                <a:spcPts val="640"/>
              </a:spcBef>
              <a:buClr>
                <a:schemeClr val="dk1"/>
              </a:buClr>
              <a:buFont typeface="Arial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defRPr>
            </a:lvl9pPr>
          </a:lstStyle>
          <a:p>
            <a:pPr marL="0" lvl="2" indent="0">
              <a:buNone/>
            </a:pPr>
            <a:r>
              <a:rPr lang="en-US" baseline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1608138" lvl="5" indent="-354013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48443" y="228600"/>
            <a:ext cx="9777412" cy="762000"/>
          </a:xfrm>
          <a:prstGeom prst="rect">
            <a:avLst/>
          </a:prstGeom>
          <a:ln w="28575">
            <a:solidFill>
              <a:srgbClr val="339933"/>
            </a:solidFill>
          </a:ln>
        </p:spPr>
        <p:txBody>
          <a:bodyPr anchor="ctr"/>
          <a:lstStyle>
            <a:lvl1pPr algn="ctr">
              <a:defRPr sz="2800" b="1" baseline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Edit As Required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eEngineer Image Layout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 noChangeAspect="1"/>
          </p:cNvSpPr>
          <p:nvPr>
            <p:ph type="body" sz="quarter" idx="13" hasCustomPrompt="1"/>
          </p:nvPr>
        </p:nvSpPr>
        <p:spPr>
          <a:xfrm>
            <a:off x="248443" y="228600"/>
            <a:ext cx="9777412" cy="762000"/>
          </a:xfrm>
          <a:prstGeom prst="rect">
            <a:avLst/>
          </a:prstGeom>
          <a:ln w="28575">
            <a:solidFill>
              <a:srgbClr val="339933"/>
            </a:solidFill>
          </a:ln>
        </p:spPr>
        <p:txBody>
          <a:bodyPr anchor="ctr"/>
          <a:lstStyle>
            <a:lvl1pPr algn="ctr">
              <a:defRPr sz="2800" b="1" baseline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 smtClean="0"/>
              <a:t>Edit As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548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899767" y="7093974"/>
            <a:ext cx="43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C5D3CCB-F7F2-48CD-868E-C108301ABC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228600" y="330138"/>
            <a:ext cx="9777412" cy="762000"/>
            <a:chOff x="647700" y="492369"/>
            <a:chExt cx="8918917" cy="738664"/>
          </a:xfrm>
        </p:grpSpPr>
        <p:sp>
          <p:nvSpPr>
            <p:cNvPr id="2" name="TextBox 1"/>
            <p:cNvSpPr txBox="1"/>
            <p:nvPr userDrawn="1"/>
          </p:nvSpPr>
          <p:spPr>
            <a:xfrm>
              <a:off x="647700" y="492369"/>
              <a:ext cx="8918917" cy="73866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46" y="548640"/>
              <a:ext cx="2088193" cy="6261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 txBox="1">
            <a:spLocks/>
          </p:cNvSpPr>
          <p:nvPr userDrawn="1"/>
        </p:nvSpPr>
        <p:spPr>
          <a:xfrm>
            <a:off x="8442424" y="7136668"/>
            <a:ext cx="1717576" cy="228339"/>
          </a:xfrm>
          <a:prstGeom prst="rect">
            <a:avLst/>
          </a:prstGeom>
        </p:spPr>
        <p:txBody>
          <a:bodyPr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dirty="0" smtClean="0"/>
              <a:t>05 Feb 2016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4903838" y="7136668"/>
            <a:ext cx="420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C5D3CCB-F7F2-48CD-868E-C108301ABC2B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61" y="7082264"/>
            <a:ext cx="1398469" cy="416586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</p:sldLayoutIdLst>
  <p:timing>
    <p:tnLst>
      <p:par>
        <p:cTn id="1" dur="indefinite" restart="never" nodeType="tmRoot"/>
      </p:par>
    </p:tnLst>
  </p:timing>
  <p:hf sldNum="0"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xcel-vba.com/excel-vba-solutions-beginners.ht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hespreadsheetguru.com/blog/2015/3/1/the-vba-coding-guide-for-excel-charts-graph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467" y="2344385"/>
            <a:ext cx="8636000" cy="52863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IN" dirty="0" smtClean="0"/>
              <a:t>Excel Chart and Table Formatting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6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Web Charts - Requirements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Web interactive chart technology can be used for engineering web reports.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Interactive charts will help create rich user interaction for clients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D3JS chart technology can be used for creating charts for 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Websites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Online and mobile apps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876378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467" y="2344385"/>
            <a:ext cx="8636000" cy="528637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11 February 2016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IN" dirty="0" smtClean="0"/>
              <a:t>Other Programming Tasks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0119-PRE-0001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All </a:t>
            </a:r>
            <a:r>
              <a:rPr lang="en-US" sz="2400" dirty="0"/>
              <a:t>the programming </a:t>
            </a:r>
            <a:r>
              <a:rPr lang="en-US" sz="2400" dirty="0" smtClean="0"/>
              <a:t>tasks: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Excel chart and Table format programming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/>
              <a:t>Web Reports (with interactive charts) 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AceEngineer </a:t>
            </a:r>
            <a:r>
              <a:rPr lang="en-US" sz="2000" dirty="0"/>
              <a:t>Website programming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/>
              <a:t>STA Website programming (blogs and other improvements)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Microsoft Windows app programming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3DMax graphic programming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err="1" smtClean="0"/>
              <a:t>Tecplot</a:t>
            </a:r>
            <a:r>
              <a:rPr lang="en-US" sz="2000" dirty="0" smtClean="0"/>
              <a:t> programming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/>
              <a:t>ANSYS Python automation </a:t>
            </a:r>
            <a:r>
              <a:rPr lang="en-US" sz="2000" dirty="0" smtClean="0"/>
              <a:t>– ACT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Python programming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5968535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Excel Chart - Requirements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Help standardize the charts and tables for 2 companies (AceEngineer &amp; STA)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A VB program (Macro) should converted an “Unformatted” chart into a “formatted” chart.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State or identify limitations </a:t>
            </a:r>
            <a:r>
              <a:rPr lang="en-US" sz="2400" dirty="0"/>
              <a:t>on usage : Line chart, bar chart? etc</a:t>
            </a:r>
            <a:r>
              <a:rPr lang="en-US" sz="2400" dirty="0" smtClean="0"/>
              <a:t>.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Useful resources: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Online </a:t>
            </a:r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r>
              <a:rPr lang="en-US" sz="2000" dirty="0" smtClean="0"/>
              <a:t>VB programming guide (0026-XLS-0001-01)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400" dirty="0" smtClean="0"/>
          </a:p>
          <a:p>
            <a:pPr marL="765810" lvl="2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8438264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Chart – Not Formatted, without titles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A chart when plotted </a:t>
            </a:r>
            <a:r>
              <a:rPr lang="en-US" sz="2400" dirty="0" smtClean="0"/>
              <a:t>directly without formatting </a:t>
            </a:r>
            <a:r>
              <a:rPr lang="en-US" sz="2400" dirty="0" smtClean="0"/>
              <a:t>is shown </a:t>
            </a:r>
            <a:r>
              <a:rPr lang="en-US" sz="2400" dirty="0" smtClean="0"/>
              <a:t>below</a:t>
            </a:r>
            <a:endParaRPr lang="en-US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159" y="1640561"/>
            <a:ext cx="8074971" cy="52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1739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Chart – Not Formatted, with titles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A chart when plotted and titles were added looks as below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129" y="1640561"/>
            <a:ext cx="8074971" cy="52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6739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If we Manipulate Manually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Time consuming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3-4 engineers manipulate this, it will NOT be consistent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So a program will help us standardize this.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VB (Visual Basic) program that can be implemented in Excel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5044399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Chart – Formatted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A chart when formatted looks as below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69" y="1610581"/>
            <a:ext cx="8076920" cy="5260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762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Introduction to VB</a:t>
            </a:r>
            <a:endParaRPr lang="en-IN" dirty="0"/>
          </a:p>
        </p:txBody>
      </p:sp>
      <p:sp>
        <p:nvSpPr>
          <p:cNvPr id="5" name="Rectangle 12"/>
          <p:cNvSpPr txBox="1">
            <a:spLocks noChangeArrowheads="1"/>
          </p:cNvSpPr>
          <p:nvPr/>
        </p:nvSpPr>
        <p:spPr>
          <a:xfrm>
            <a:off x="393699" y="1062990"/>
            <a:ext cx="9486901" cy="533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742950" marR="0" indent="-1778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8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●"/>
              <a:defRPr sz="20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marR="0" indent="-107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●"/>
              <a:defRPr sz="3200" b="0" i="0" u="none" strike="noStrike" cap="none" baseline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 smtClean="0"/>
              <a:t>VB (Visual Basic) program that can be implemented in Excel</a:t>
            </a:r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>
                <a:hlinkClick r:id="rId3"/>
              </a:rPr>
              <a:t>http://</a:t>
            </a:r>
            <a:r>
              <a:rPr lang="en-US" sz="2400" dirty="0" smtClean="0">
                <a:hlinkClick r:id="rId3"/>
              </a:rPr>
              <a:t>www.excel-vba.com/excel-vba-solutions-beginners.htm</a:t>
            </a:r>
            <a:endParaRPr lang="en-US" sz="24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www.thespreadsheetguru.com/blog/2015/3/1/the-vba-coding-guide-for-excel-charts-graph</a:t>
            </a:r>
            <a:endParaRPr lang="en-US" sz="24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400" dirty="0" smtClean="0"/>
          </a:p>
          <a:p>
            <a:pPr marL="365760" lvl="1" indent="-457200">
              <a:spcBef>
                <a:spcPts val="480"/>
              </a:spcBef>
              <a:spcAft>
                <a:spcPts val="1200"/>
              </a:spcAft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36527121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N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7881788"/>
              </p:ext>
            </p:extLst>
          </p:nvPr>
        </p:nvGraphicFramePr>
        <p:xfrm>
          <a:off x="660400" y="1676400"/>
          <a:ext cx="8839201" cy="4267202"/>
        </p:xfrm>
        <a:graphic>
          <a:graphicData uri="http://schemas.openxmlformats.org/drawingml/2006/table">
            <a:tbl>
              <a:tblPr/>
              <a:tblGrid>
                <a:gridCol w="617753"/>
                <a:gridCol w="3142149"/>
                <a:gridCol w="838923"/>
                <a:gridCol w="289810"/>
                <a:gridCol w="1342277"/>
                <a:gridCol w="1388037"/>
                <a:gridCol w="1220252"/>
              </a:tblGrid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00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3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80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8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000" kern="120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20</a:t>
                      </a:r>
                      <a:r>
                        <a:rPr lang="en-US" sz="1000" kern="1200" baseline="0" dirty="0" smtClean="0"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January 2016</a:t>
                      </a:r>
                      <a:endParaRPr lang="en-US" sz="10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 Achanta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-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-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312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 0119-PRS-0001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87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-</a:t>
                      </a: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87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3656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467" y="2344385"/>
            <a:ext cx="8636000" cy="52863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/>
            <a:r>
              <a:rPr lang="en-IN" dirty="0" smtClean="0"/>
              <a:t>Web Interactive Charts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60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n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ceEngineer Matter Slide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8236</TotalTime>
  <Words>297</Words>
  <Application>Microsoft Office PowerPoint</Application>
  <PresentationFormat>Custom</PresentationFormat>
  <Paragraphs>61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Tahoma</vt:lpstr>
      <vt:lpstr>Times New Roman</vt:lpstr>
      <vt:lpstr>Univers 45 Light</vt:lpstr>
      <vt:lpstr>AceEngineer Title Slide</vt:lpstr>
      <vt:lpstr>AceEngineer Matter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3098</cp:revision>
  <dcterms:modified xsi:type="dcterms:W3CDTF">2016-02-11T14:50:16Z</dcterms:modified>
</cp:coreProperties>
</file>