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49" r:id="rId2"/>
  </p:sldMasterIdLst>
  <p:notesMasterIdLst>
    <p:notesMasterId r:id="rId9"/>
  </p:notesMasterIdLst>
  <p:handoutMasterIdLst>
    <p:handoutMasterId r:id="rId10"/>
  </p:handoutMasterIdLst>
  <p:sldIdLst>
    <p:sldId id="481" r:id="rId3"/>
    <p:sldId id="482" r:id="rId4"/>
    <p:sldId id="483" r:id="rId5"/>
    <p:sldId id="484" r:id="rId6"/>
    <p:sldId id="485" r:id="rId7"/>
    <p:sldId id="362" r:id="rId8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/>
        </p14:section>
        <p14:section name="Content Slides" id="{CA0BE58A-A952-43CE-AE0F-8852D0A75BE1}">
          <p14:sldIdLst>
            <p14:sldId id="481"/>
            <p14:sldId id="482"/>
            <p14:sldId id="483"/>
            <p14:sldId id="484"/>
            <p14:sldId id="485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BD"/>
    <a:srgbClr val="003300"/>
    <a:srgbClr val="0000FF"/>
    <a:srgbClr val="339933"/>
    <a:srgbClr val="006600"/>
    <a:srgbClr val="16F6C1"/>
    <a:srgbClr val="FFFFFF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88777" autoAdjust="0"/>
  </p:normalViewPr>
  <p:slideViewPr>
    <p:cSldViewPr snapToGrid="0">
      <p:cViewPr>
        <p:scale>
          <a:sx n="75" d="100"/>
          <a:sy n="75" d="100"/>
        </p:scale>
        <p:origin x="288" y="-18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F6D4D-429C-4E66-833B-54DEDAE5330B}" type="datetimeFigureOut">
              <a:rPr lang="en-IN" smtClean="0"/>
              <a:t>04-07-2016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8BB5-DCF2-4ACE-A03E-A6D59A7F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5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396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4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106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5862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57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eEngine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248443" y="1229031"/>
            <a:ext cx="9777412" cy="54962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1206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1pPr>
            <a:lvl2pPr marL="742950" indent="-177800">
              <a:spcBef>
                <a:spcPts val="560"/>
              </a:spcBef>
              <a:buFont typeface="Arial"/>
              <a:buChar char="●"/>
              <a:defRPr sz="2800"/>
            </a:lvl2pPr>
            <a:lvl3pPr marL="1143000" indent="-136525">
              <a:spcBef>
                <a:spcPts val="480"/>
              </a:spcBef>
              <a:buFont typeface="Arial"/>
              <a:buChar char="●"/>
              <a:defRPr sz="2400"/>
            </a:lvl3pPr>
            <a:lvl4pPr marL="1600200" indent="-152400">
              <a:spcBef>
                <a:spcPts val="400"/>
              </a:spcBef>
              <a:buFont typeface="Arial"/>
              <a:buChar char="●"/>
              <a:defRPr sz="2000"/>
            </a:lvl4pPr>
            <a:lvl5pPr marL="2057400" indent="-152400">
              <a:spcBef>
                <a:spcPts val="400"/>
              </a:spcBef>
              <a:buFont typeface="Arial"/>
              <a:buChar char="●"/>
              <a:defRPr sz="2000"/>
            </a:lvl5pPr>
            <a:lvl6pPr marL="25146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29718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34290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38862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 marL="0" lvl="2" indent="0">
              <a:buNone/>
            </a:pPr>
            <a:r>
              <a:rPr lang="en-US" baseline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1608138" lvl="5" indent="-354013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48443" y="228600"/>
            <a:ext cx="9777412" cy="762000"/>
          </a:xfrm>
          <a:prstGeom prst="rect">
            <a:avLst/>
          </a:prstGeom>
          <a:ln w="28575">
            <a:solidFill>
              <a:srgbClr val="339933"/>
            </a:solidFill>
          </a:ln>
        </p:spPr>
        <p:txBody>
          <a:bodyPr anchor="ctr"/>
          <a:lstStyle>
            <a:lvl1pPr algn="ctr">
              <a:defRPr sz="2800" b="1" baseline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Edit As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eEngineer Image Layou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48443" y="228600"/>
            <a:ext cx="9777412" cy="762000"/>
          </a:xfrm>
          <a:prstGeom prst="rect">
            <a:avLst/>
          </a:prstGeom>
          <a:ln w="28575">
            <a:solidFill>
              <a:srgbClr val="339933"/>
            </a:solidFill>
          </a:ln>
        </p:spPr>
        <p:txBody>
          <a:bodyPr anchor="ctr"/>
          <a:lstStyle>
            <a:lvl1pPr algn="ctr">
              <a:defRPr sz="2800" b="1" baseline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Edit As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548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899767" y="7093974"/>
            <a:ext cx="43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C5D3CCB-F7F2-48CD-868E-C108301ABC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228600" y="330138"/>
            <a:ext cx="9777412" cy="762000"/>
            <a:chOff x="647700" y="492369"/>
            <a:chExt cx="8918917" cy="738664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647700" y="492369"/>
              <a:ext cx="8918917" cy="7386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46" y="548640"/>
              <a:ext cx="2088193" cy="62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 txBox="1">
            <a:spLocks/>
          </p:cNvSpPr>
          <p:nvPr userDrawn="1"/>
        </p:nvSpPr>
        <p:spPr>
          <a:xfrm>
            <a:off x="8442424" y="7136668"/>
            <a:ext cx="1717576" cy="228339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/>
              <a:t>3 Jul 2016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903838" y="7136668"/>
            <a:ext cx="42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C5D3CCB-F7F2-48CD-868E-C108301ABC2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" y="7082264"/>
            <a:ext cx="1398469" cy="41658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iming>
    <p:tnLst>
      <p:par>
        <p:cTn id="1" dur="indefinite" restart="never" nodeType="tmRoot"/>
      </p:par>
    </p:tnLst>
  </p:timing>
  <p:hf sldNum="0"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smtClean="0"/>
              <a:t>Preliminary Web Report Format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Web report should be such </a:t>
            </a:r>
            <a:r>
              <a:rPr lang="en-US" sz="2400" dirty="0" smtClean="0"/>
              <a:t>that</a:t>
            </a:r>
            <a:endParaRPr lang="en-US" sz="2400" dirty="0" smtClean="0"/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Display all text and tables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Display plots in interactive manner as much as </a:t>
            </a:r>
            <a:r>
              <a:rPr lang="en-US" sz="2000" dirty="0" smtClean="0"/>
              <a:t>possible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Display pictures/figures</a:t>
            </a:r>
            <a:endParaRPr lang="en-US" sz="2000" dirty="0" smtClean="0"/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Should have navigation bar on the left to easily navigate across the report with ease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Should be device independent (as much as possible). Clients may use tablets, desktops or phones (Windows, apple or android)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/>
              <a:t>There may be templates already existing to develop the entire webpage with the design described in this section. Search/research online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/>
              <a:t>D3JS or Python or PHP may already contain something </a:t>
            </a:r>
            <a:r>
              <a:rPr lang="en-US" sz="2400" dirty="0" smtClean="0"/>
              <a:t>similar that we can fork from?</a:t>
            </a:r>
            <a:endParaRPr lang="en-US" sz="2400" dirty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84382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General Layout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98" y="1062990"/>
            <a:ext cx="8117940" cy="5669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200" y="1062990"/>
            <a:ext cx="4189480" cy="337185"/>
          </a:xfrm>
          <a:prstGeom prst="rect">
            <a:avLst/>
          </a:prstGeom>
          <a:solidFill>
            <a:srgbClr val="D7E4BD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URL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088" y="2020253"/>
            <a:ext cx="2014537" cy="3108960"/>
          </a:xfrm>
          <a:prstGeom prst="rect">
            <a:avLst/>
          </a:prstGeom>
          <a:solidFill>
            <a:srgbClr val="D7E4BD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Navigation Pane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5031" y="1777366"/>
            <a:ext cx="6510406" cy="5027294"/>
          </a:xfrm>
          <a:prstGeom prst="rect">
            <a:avLst/>
          </a:prstGeom>
          <a:solidFill>
            <a:srgbClr val="D7E4BD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containing the following: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Headings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NVD3 Charts or other interactive charts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Pictures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Text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173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Navigation Pane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Navigation pane should be 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URL driven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Clickable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Should have scrolling independent from main content page</a:t>
            </a:r>
          </a:p>
        </p:txBody>
      </p:sp>
    </p:spTree>
    <p:extLst>
      <p:ext uri="{BB962C8B-B14F-4D97-AF65-F5344CB8AC3E}">
        <p14:creationId xmlns:p14="http://schemas.microsoft.com/office/powerpoint/2010/main" val="32523571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Content Should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smtClean="0"/>
              <a:t>Headings : 3 levels (3, 3.1, 3.1.2)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Based </a:t>
            </a:r>
            <a:r>
              <a:rPr lang="en-US" sz="1600" dirty="0" smtClean="0"/>
              <a:t>on heading definitions, the navigation pane should be automatically created. No need to program this again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Should support interactive charts, </a:t>
            </a:r>
            <a:r>
              <a:rPr lang="en-US" sz="1600" dirty="0" smtClean="0"/>
              <a:t>figures, tables </a:t>
            </a:r>
            <a:r>
              <a:rPr lang="en-US" sz="1600" dirty="0" smtClean="0"/>
              <a:t>etc.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Ability to click to expand </a:t>
            </a:r>
            <a:r>
              <a:rPr lang="en-US" sz="1600" dirty="0" smtClean="0"/>
              <a:t>figures and </a:t>
            </a:r>
            <a:r>
              <a:rPr lang="en-US" sz="1600" dirty="0" smtClean="0"/>
              <a:t>click to again </a:t>
            </a:r>
            <a:r>
              <a:rPr lang="en-US" sz="1600" dirty="0" err="1" smtClean="0"/>
              <a:t>unexpand</a:t>
            </a:r>
            <a:endParaRPr lang="en-US" sz="1600" dirty="0" smtClean="0"/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1600" dirty="0" smtClean="0"/>
              <a:t>Etc.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06365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N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81788"/>
              </p:ext>
            </p:extLst>
          </p:nvPr>
        </p:nvGraphicFramePr>
        <p:xfrm>
          <a:off x="660400" y="1676400"/>
          <a:ext cx="8839201" cy="4267202"/>
        </p:xfrm>
        <a:graphic>
          <a:graphicData uri="http://schemas.openxmlformats.org/drawingml/2006/table">
            <a:tbl>
              <a:tblPr/>
              <a:tblGrid>
                <a:gridCol w="617753"/>
                <a:gridCol w="3142149"/>
                <a:gridCol w="838923"/>
                <a:gridCol w="289810"/>
                <a:gridCol w="1342277"/>
                <a:gridCol w="1388037"/>
                <a:gridCol w="1220252"/>
              </a:tblGrid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January 2016</a:t>
                      </a:r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 Achanta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-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-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0119-PRS-0001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87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87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65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n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eEngineer Matter Slide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8259</TotalTime>
  <Words>223</Words>
  <Application>Microsoft Office PowerPoint</Application>
  <PresentationFormat>Custom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Tahoma</vt:lpstr>
      <vt:lpstr>Times New Roman</vt:lpstr>
      <vt:lpstr>Univers 45 Light</vt:lpstr>
      <vt:lpstr>AceEngineer Title Slide</vt:lpstr>
      <vt:lpstr>AceEngineer Matter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3110</cp:revision>
  <dcterms:modified xsi:type="dcterms:W3CDTF">2016-07-04T16:35:18Z</dcterms:modified>
</cp:coreProperties>
</file>