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85" r:id="rId3"/>
    <p:sldId id="530" r:id="rId4"/>
    <p:sldId id="552" r:id="rId5"/>
    <p:sldId id="553" r:id="rId6"/>
    <p:sldId id="540" r:id="rId7"/>
    <p:sldId id="543" r:id="rId8"/>
    <p:sldId id="551" r:id="rId9"/>
    <p:sldId id="542" r:id="rId10"/>
    <p:sldId id="546" r:id="rId11"/>
    <p:sldId id="548" r:id="rId12"/>
    <p:sldId id="547" r:id="rId13"/>
    <p:sldId id="549" r:id="rId14"/>
    <p:sldId id="544" r:id="rId15"/>
    <p:sldId id="550" r:id="rId16"/>
    <p:sldId id="507" r:id="rId1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2"/>
            <p14:sldId id="553"/>
            <p14:sldId id="540"/>
            <p14:sldId id="543"/>
            <p14:sldId id="551"/>
            <p14:sldId id="542"/>
            <p14:sldId id="546"/>
            <p14:sldId id="548"/>
            <p14:sldId id="547"/>
          </p14:sldIdLst>
        </p14:section>
        <p14:section name="Content Slides" id="{CA0BE58A-A952-43CE-AE0F-8852D0A75BE1}">
          <p14:sldIdLst>
            <p14:sldId id="549"/>
            <p14:sldId id="544"/>
            <p14:sldId id="550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4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7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6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2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9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20 February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Manual Inputs - Flowcharts and Schematics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Data Analysis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Environmental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2800" dirty="0" smtClean="0"/>
              <a:t>Need to extract environmental data from excel.</a:t>
            </a:r>
          </a:p>
          <a:p>
            <a:r>
              <a:rPr lang="en-US" sz="2800" dirty="0" smtClean="0"/>
              <a:t>Sample code is placed in below.</a:t>
            </a:r>
          </a:p>
          <a:p>
            <a:pPr lvl="1"/>
            <a:r>
              <a:rPr lang="en-US" sz="1400" dirty="0" smtClean="0"/>
              <a:t>environment </a:t>
            </a:r>
            <a:r>
              <a:rPr lang="en-US" sz="1400" dirty="0"/>
              <a:t>= </a:t>
            </a:r>
            <a:r>
              <a:rPr lang="en-US" sz="1400" dirty="0" err="1"/>
              <a:t>model.environment</a:t>
            </a:r>
            <a:endParaRPr lang="en-US" sz="1400" dirty="0"/>
          </a:p>
          <a:p>
            <a:pPr lvl="1"/>
            <a:r>
              <a:rPr lang="en-US" sz="1400" dirty="0" err="1"/>
              <a:t>environment.Density</a:t>
            </a:r>
            <a:r>
              <a:rPr lang="en-US" sz="1400" dirty="0"/>
              <a:t> = </a:t>
            </a:r>
            <a:r>
              <a:rPr lang="en-US" sz="1400" dirty="0" smtClean="0"/>
              <a:t>1.025	 </a:t>
            </a:r>
            <a:r>
              <a:rPr lang="en-US" sz="1400" dirty="0"/>
              <a:t># </a:t>
            </a:r>
            <a:r>
              <a:rPr lang="en-US" sz="1400" dirty="0" smtClean="0"/>
              <a:t> It gives water density value and units </a:t>
            </a:r>
            <a:r>
              <a:rPr lang="en-US" sz="1400" dirty="0" err="1"/>
              <a:t>te</a:t>
            </a:r>
            <a:r>
              <a:rPr lang="en-US" sz="1400" dirty="0"/>
              <a:t>/m^3</a:t>
            </a:r>
          </a:p>
          <a:p>
            <a:pPr lvl="1"/>
            <a:r>
              <a:rPr lang="en-US" sz="1400" dirty="0" err="1"/>
              <a:t>environment.WaterDepth</a:t>
            </a:r>
            <a:r>
              <a:rPr lang="en-US" sz="1400" dirty="0"/>
              <a:t> = 32.7 </a:t>
            </a:r>
            <a:r>
              <a:rPr lang="en-US" sz="1400" dirty="0" smtClean="0"/>
              <a:t>	# It assigns water depth and units are m</a:t>
            </a:r>
            <a:endParaRPr lang="en-US" sz="1400" dirty="0"/>
          </a:p>
          <a:p>
            <a:pPr lvl="1"/>
            <a:r>
              <a:rPr lang="en-US" sz="1400" dirty="0" err="1"/>
              <a:t>environment.WaveDirection</a:t>
            </a:r>
            <a:r>
              <a:rPr lang="en-US" sz="1400" dirty="0"/>
              <a:t> = 130.0 </a:t>
            </a:r>
            <a:r>
              <a:rPr lang="en-US" sz="1400" dirty="0" smtClean="0"/>
              <a:t>	#  It assigns wave direction value and its units are deg.</a:t>
            </a:r>
            <a:endParaRPr lang="en-US" sz="1400" dirty="0"/>
          </a:p>
          <a:p>
            <a:pPr lvl="1"/>
            <a:r>
              <a:rPr lang="en-US" sz="1400" dirty="0" err="1"/>
              <a:t>environment.WaveHeight</a:t>
            </a:r>
            <a:r>
              <a:rPr lang="en-US" sz="1400" dirty="0"/>
              <a:t> = 10 </a:t>
            </a:r>
            <a:r>
              <a:rPr lang="en-US" sz="1400" dirty="0" smtClean="0"/>
              <a:t>	# It assigns wave height value and units are m</a:t>
            </a:r>
            <a:endParaRPr lang="en-US" sz="1400" dirty="0"/>
          </a:p>
          <a:p>
            <a:pPr lvl="1"/>
            <a:r>
              <a:rPr lang="en-US" sz="1400" dirty="0" err="1"/>
              <a:t>environment.WavePeriod</a:t>
            </a:r>
            <a:r>
              <a:rPr lang="en-US" sz="1400" dirty="0"/>
              <a:t> = 6 </a:t>
            </a:r>
            <a:r>
              <a:rPr lang="en-US" sz="1400" dirty="0" smtClean="0"/>
              <a:t>	# It assigns wave period value and units are seconds</a:t>
            </a:r>
            <a:endParaRPr lang="en-US" sz="1400" dirty="0"/>
          </a:p>
          <a:p>
            <a:pPr lvl="1"/>
            <a:r>
              <a:rPr lang="en-US" sz="1400" dirty="0" err="1"/>
              <a:t>environment.WaveType</a:t>
            </a:r>
            <a:r>
              <a:rPr lang="en-US" sz="1400" dirty="0"/>
              <a:t> = ‘Airy' </a:t>
            </a:r>
            <a:r>
              <a:rPr lang="en-US" sz="1400" dirty="0" smtClean="0"/>
              <a:t>	# It defines wave type </a:t>
            </a:r>
            <a:endParaRPr lang="en-US" sz="1400" dirty="0"/>
          </a:p>
          <a:p>
            <a:pPr lvl="1"/>
            <a:r>
              <a:rPr lang="en-US" sz="1400" dirty="0" err="1"/>
              <a:t>environment.RefCurrentSpeed</a:t>
            </a:r>
            <a:r>
              <a:rPr lang="en-US" sz="1400" dirty="0"/>
              <a:t> = 10 </a:t>
            </a:r>
            <a:r>
              <a:rPr lang="en-US" sz="1400" dirty="0" smtClean="0"/>
              <a:t>		# It defines current speed value and units are m/s</a:t>
            </a:r>
            <a:endParaRPr lang="en-US" sz="1400" dirty="0"/>
          </a:p>
          <a:p>
            <a:pPr lvl="1"/>
            <a:r>
              <a:rPr lang="en-US" sz="1400" dirty="0" err="1"/>
              <a:t>environment.RefCurrentDirection</a:t>
            </a:r>
            <a:r>
              <a:rPr lang="en-US" sz="1400" dirty="0"/>
              <a:t> = </a:t>
            </a:r>
            <a:r>
              <a:rPr lang="en-US" sz="1400" dirty="0" smtClean="0"/>
              <a:t>0		 </a:t>
            </a:r>
            <a:r>
              <a:rPr lang="en-US" sz="1400" dirty="0"/>
              <a:t># </a:t>
            </a:r>
            <a:r>
              <a:rPr lang="en-US" sz="1400" dirty="0" smtClean="0"/>
              <a:t>It defines current direction and units are deg.</a:t>
            </a:r>
            <a:endParaRPr lang="en-US" sz="1400" dirty="0"/>
          </a:p>
          <a:p>
            <a:pPr lvl="1"/>
            <a:r>
              <a:rPr lang="en-US" sz="1400" dirty="0" err="1"/>
              <a:t>environment.WindSpeed</a:t>
            </a:r>
            <a:r>
              <a:rPr lang="en-US" sz="1400" dirty="0"/>
              <a:t> = 20 </a:t>
            </a:r>
            <a:r>
              <a:rPr lang="en-US" sz="1400" dirty="0" smtClean="0"/>
              <a:t>		# It defines wind speed value and units are m/s</a:t>
            </a:r>
            <a:endParaRPr lang="en-US" sz="1400" dirty="0"/>
          </a:p>
          <a:p>
            <a:pPr lvl="1"/>
            <a:r>
              <a:rPr lang="en-US" sz="1400" dirty="0" err="1"/>
              <a:t>environment.WindDirection</a:t>
            </a:r>
            <a:r>
              <a:rPr lang="en-US" sz="1400" dirty="0"/>
              <a:t> = </a:t>
            </a:r>
            <a:r>
              <a:rPr lang="en-US" sz="1400" dirty="0" smtClean="0"/>
              <a:t>0		 </a:t>
            </a:r>
            <a:r>
              <a:rPr lang="en-US" sz="1400" dirty="0"/>
              <a:t># </a:t>
            </a:r>
            <a:r>
              <a:rPr lang="en-US" sz="1400" dirty="0" smtClean="0"/>
              <a:t>It defines wind direction and units are deg.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0" y="6222573"/>
            <a:ext cx="6563907" cy="1204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893" y="5523255"/>
            <a:ext cx="240982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88" y="6361455"/>
            <a:ext cx="180022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5" y="5341310"/>
            <a:ext cx="5067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Line Type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2800" dirty="0" smtClean="0"/>
              <a:t>Need to extract line type data from excel/database </a:t>
            </a:r>
          </a:p>
          <a:p>
            <a:r>
              <a:rPr lang="en-US" sz="2800" dirty="0" smtClean="0"/>
              <a:t>We need to create more line types through looping based on number of line types required.</a:t>
            </a:r>
          </a:p>
          <a:p>
            <a:r>
              <a:rPr lang="en-US" sz="2800" dirty="0" smtClean="0"/>
              <a:t>Sample code is placed in below. Repeat these code as per our requirement.</a:t>
            </a:r>
          </a:p>
          <a:p>
            <a:pPr lvl="1"/>
            <a:r>
              <a:rPr lang="en-US" sz="1400" dirty="0" err="1" smtClean="0"/>
              <a:t>linetype</a:t>
            </a:r>
            <a:r>
              <a:rPr lang="en-US" sz="1400" dirty="0" smtClean="0"/>
              <a:t> = </a:t>
            </a:r>
            <a:r>
              <a:rPr lang="en-US" sz="1400" dirty="0" err="1" smtClean="0"/>
              <a:t>model.CreateObject</a:t>
            </a:r>
            <a:r>
              <a:rPr lang="en-US" sz="1400" dirty="0" smtClean="0"/>
              <a:t>(</a:t>
            </a:r>
            <a:r>
              <a:rPr lang="en-US" sz="1400" dirty="0" err="1" smtClean="0"/>
              <a:t>orca.otLineType</a:t>
            </a:r>
            <a:r>
              <a:rPr lang="en-US" sz="1400" dirty="0" smtClean="0"/>
              <a:t>, 'Hose')   # It creates new line type and assign its name.</a:t>
            </a:r>
          </a:p>
          <a:p>
            <a:pPr lvl="1"/>
            <a:r>
              <a:rPr lang="en-US" sz="1400" dirty="0" err="1" smtClean="0"/>
              <a:t>linetype.OD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0.6	# It gives Line Outer diameter and units are m</a:t>
            </a:r>
            <a:endParaRPr lang="en-US" sz="1400" dirty="0"/>
          </a:p>
          <a:p>
            <a:pPr lvl="1"/>
            <a:r>
              <a:rPr lang="en-US" sz="1400" dirty="0"/>
              <a:t>linetype.ID =</a:t>
            </a:r>
            <a:r>
              <a:rPr lang="en-US" sz="1400" dirty="0" smtClean="0"/>
              <a:t>0.4	</a:t>
            </a:r>
            <a:r>
              <a:rPr lang="en-US" sz="1400" dirty="0"/>
              <a:t> # Line </a:t>
            </a:r>
            <a:r>
              <a:rPr lang="en-US" sz="1400" dirty="0" smtClean="0"/>
              <a:t>Inner </a:t>
            </a:r>
            <a:r>
              <a:rPr lang="en-US" sz="1400" dirty="0"/>
              <a:t>diameter and units are m</a:t>
            </a:r>
          </a:p>
          <a:p>
            <a:pPr lvl="1"/>
            <a:r>
              <a:rPr lang="en-US" sz="1400" dirty="0" err="1"/>
              <a:t>linetype.MassPerUnitLength</a:t>
            </a:r>
            <a:r>
              <a:rPr lang="en-US" sz="1400" dirty="0"/>
              <a:t> = </a:t>
            </a:r>
            <a:r>
              <a:rPr lang="en-US" sz="1400" dirty="0" smtClean="0"/>
              <a:t>0.744	# Line type Mass per Unit length and units are </a:t>
            </a:r>
            <a:r>
              <a:rPr lang="en-US" sz="1400" dirty="0" err="1" smtClean="0"/>
              <a:t>te</a:t>
            </a:r>
            <a:r>
              <a:rPr lang="en-US" sz="1400" dirty="0" smtClean="0"/>
              <a:t>/m	  </a:t>
            </a:r>
            <a:endParaRPr lang="en-US" sz="1400" dirty="0"/>
          </a:p>
          <a:p>
            <a:pPr lvl="1"/>
            <a:r>
              <a:rPr lang="en-US" sz="1400" dirty="0" err="1"/>
              <a:t>linetype.EIx</a:t>
            </a:r>
            <a:r>
              <a:rPr lang="en-US" sz="1400" dirty="0"/>
              <a:t> = </a:t>
            </a:r>
            <a:r>
              <a:rPr lang="en-US" sz="1400" dirty="0" smtClean="0"/>
              <a:t>247609.05          # It </a:t>
            </a:r>
            <a:r>
              <a:rPr lang="en-US" sz="1400" dirty="0"/>
              <a:t>assigns </a:t>
            </a:r>
            <a:r>
              <a:rPr lang="en-US" sz="1400" dirty="0" smtClean="0"/>
              <a:t>Bending Stiffness X value and units kN.m^2</a:t>
            </a:r>
            <a:endParaRPr lang="en-US" sz="1400" dirty="0"/>
          </a:p>
          <a:p>
            <a:pPr lvl="1"/>
            <a:r>
              <a:rPr lang="en-US" sz="1400" dirty="0" err="1"/>
              <a:t>linetype.EIy</a:t>
            </a:r>
            <a:r>
              <a:rPr lang="en-US" sz="1400" dirty="0"/>
              <a:t> = </a:t>
            </a:r>
            <a:r>
              <a:rPr lang="en-US" sz="1400" dirty="0" smtClean="0"/>
              <a:t>247609.05          # It assigns </a:t>
            </a:r>
            <a:r>
              <a:rPr lang="en-US" sz="1400" dirty="0"/>
              <a:t>Bending Stiffness </a:t>
            </a:r>
            <a:r>
              <a:rPr lang="en-US" sz="1400" dirty="0" smtClean="0"/>
              <a:t>Y  value and </a:t>
            </a:r>
            <a:r>
              <a:rPr lang="en-US" sz="1400" dirty="0"/>
              <a:t>units kN.m^2</a:t>
            </a:r>
          </a:p>
          <a:p>
            <a:pPr lvl="1"/>
            <a:r>
              <a:rPr lang="en-US" sz="1400" dirty="0" err="1"/>
              <a:t>linetype.EA</a:t>
            </a:r>
            <a:r>
              <a:rPr lang="en-US" sz="1400" dirty="0"/>
              <a:t> = </a:t>
            </a:r>
            <a:r>
              <a:rPr lang="en-US" sz="1400" dirty="0" smtClean="0"/>
              <a:t>7566536.10        # It assigns Axial stiffness value and units are </a:t>
            </a:r>
            <a:r>
              <a:rPr lang="en-US" sz="1400" dirty="0" err="1" smtClean="0"/>
              <a:t>kN</a:t>
            </a:r>
            <a:endParaRPr lang="en-US" sz="1400" dirty="0"/>
          </a:p>
          <a:p>
            <a:pPr lvl="1"/>
            <a:r>
              <a:rPr lang="en-US" sz="1400" dirty="0" err="1"/>
              <a:t>linetype.PoissonRatio</a:t>
            </a:r>
            <a:r>
              <a:rPr lang="en-US" sz="1400" dirty="0"/>
              <a:t> = </a:t>
            </a:r>
            <a:r>
              <a:rPr lang="en-US" sz="1400" dirty="0" smtClean="0"/>
              <a:t>0.3     # Poisson ratio value</a:t>
            </a:r>
            <a:endParaRPr lang="en-US" sz="1400" dirty="0"/>
          </a:p>
          <a:p>
            <a:pPr lvl="1"/>
            <a:r>
              <a:rPr lang="en-US" sz="1400" dirty="0" err="1"/>
              <a:t>linetype.GJ</a:t>
            </a:r>
            <a:r>
              <a:rPr lang="en-US" sz="1400" dirty="0"/>
              <a:t> = </a:t>
            </a:r>
            <a:r>
              <a:rPr lang="en-US" sz="1400" dirty="0" smtClean="0"/>
              <a:t>190468.50	       # It assigns Torsional stiffness value and units are kN.m^2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521" b="13134"/>
          <a:stretch/>
        </p:blipFill>
        <p:spPr>
          <a:xfrm>
            <a:off x="3062286" y="5871358"/>
            <a:ext cx="8343900" cy="1557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1" y="4056845"/>
            <a:ext cx="7419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Data is taken as separately for units and values.</a:t>
            </a:r>
          </a:p>
          <a:p>
            <a:r>
              <a:rPr lang="en-US" sz="3200" dirty="0" smtClean="0"/>
              <a:t>Use property and component names as per the </a:t>
            </a:r>
            <a:r>
              <a:rPr lang="en-US" sz="3200" dirty="0" err="1" smtClean="0"/>
              <a:t>OrcaFlex</a:t>
            </a:r>
            <a:r>
              <a:rPr lang="en-US" sz="3200" dirty="0" smtClean="0"/>
              <a:t> model.</a:t>
            </a:r>
            <a:endParaRPr lang="en-US" sz="3200" dirty="0"/>
          </a:p>
          <a:p>
            <a:r>
              <a:rPr lang="en-US" sz="3200" dirty="0" smtClean="0"/>
              <a:t>We are reused the line type code and looping is required to this.</a:t>
            </a:r>
          </a:p>
        </p:txBody>
      </p:sp>
    </p:spTree>
    <p:extLst>
      <p:ext uri="{BB962C8B-B14F-4D97-AF65-F5344CB8AC3E}">
        <p14:creationId xmlns:p14="http://schemas.microsoft.com/office/powerpoint/2010/main" val="35200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files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IN" sz="3200" dirty="0"/>
              <a:t>Calculating riser properties only by reading a simple spreadsheet</a:t>
            </a:r>
          </a:p>
          <a:p>
            <a:r>
              <a:rPr lang="en-IN" sz="3200" dirty="0"/>
              <a:t>We need to write a function for competing this process</a:t>
            </a:r>
          </a:p>
        </p:txBody>
      </p:sp>
    </p:spTree>
    <p:extLst>
      <p:ext uri="{BB962C8B-B14F-4D97-AF65-F5344CB8AC3E}">
        <p14:creationId xmlns:p14="http://schemas.microsoft.com/office/powerpoint/2010/main" val="26225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files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err="1" smtClean="0"/>
              <a:t>ORCAddVessel</a:t>
            </a:r>
            <a:r>
              <a:rPr lang="en-US" sz="3200" dirty="0" smtClean="0"/>
              <a:t> </a:t>
            </a:r>
            <a:r>
              <a:rPr lang="en-US" sz="3200" dirty="0"/>
              <a:t>: Adds a new </a:t>
            </a:r>
            <a:r>
              <a:rPr lang="en-US" sz="3200" dirty="0" smtClean="0"/>
              <a:t>vessel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ORCModifyVessel</a:t>
            </a:r>
            <a:r>
              <a:rPr lang="en-US" sz="3200" dirty="0"/>
              <a:t> : modifies the properties of </a:t>
            </a:r>
            <a:r>
              <a:rPr lang="en-US" sz="3200" dirty="0" err="1"/>
              <a:t>exsiting</a:t>
            </a:r>
            <a:r>
              <a:rPr lang="en-US" sz="3200" dirty="0"/>
              <a:t> </a:t>
            </a:r>
            <a:r>
              <a:rPr lang="en-US" sz="3200" dirty="0" smtClean="0"/>
              <a:t>vessel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ORCAddLine</a:t>
            </a:r>
            <a:r>
              <a:rPr lang="en-US" sz="3200" dirty="0"/>
              <a:t> : Add new line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ORCModifyLine</a:t>
            </a:r>
            <a:r>
              <a:rPr lang="en-US" sz="3200" dirty="0"/>
              <a:t> : modifies properties of existing line or adds more length to it</a:t>
            </a:r>
          </a:p>
        </p:txBody>
      </p:sp>
    </p:spTree>
    <p:extLst>
      <p:ext uri="{BB962C8B-B14F-4D97-AF65-F5344CB8AC3E}">
        <p14:creationId xmlns:p14="http://schemas.microsoft.com/office/powerpoint/2010/main" val="11458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Folder structure</a:t>
            </a:r>
          </a:p>
          <a:p>
            <a:r>
              <a:rPr lang="en-US" sz="3200" dirty="0" smtClean="0"/>
              <a:t>Etc.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Folder </a:t>
            </a:r>
            <a:r>
              <a:rPr lang="en-US" dirty="0" smtClean="0"/>
              <a:t>Structure (GSY)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dirty="0" smtClean="0"/>
              <a:t>Explain the folder structure here</a:t>
            </a:r>
            <a:r>
              <a:rPr lang="en-US" dirty="0" smtClean="0"/>
              <a:t>? Example is below. Use tree command…</a:t>
            </a:r>
          </a:p>
          <a:p>
            <a:r>
              <a:rPr lang="en-US" sz="3200" dirty="0" smtClean="0"/>
              <a:t>0119 </a:t>
            </a:r>
            <a:r>
              <a:rPr lang="en-US" sz="3200" dirty="0"/>
              <a:t>Programming\009 </a:t>
            </a:r>
            <a:r>
              <a:rPr lang="en-US" sz="3200" dirty="0" err="1"/>
              <a:t>PythonOrcaFlex</a:t>
            </a:r>
            <a:r>
              <a:rPr lang="en-US" sz="3200" dirty="0"/>
              <a:t>\0119-009-SPM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124200"/>
            <a:ext cx="2914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420" y="5703377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Provision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7219" y="5703377"/>
            <a:ext cx="1472339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1828800" y="6067588"/>
            <a:ext cx="7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57977" y="5703376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48502" y="5703376"/>
            <a:ext cx="1357112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Visualizations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4029558" y="6067587"/>
            <a:ext cx="72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5858357" y="6067586"/>
            <a:ext cx="890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3422" y="1728788"/>
            <a:ext cx="2786062" cy="532923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3465" y="1363008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85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Data Provision : Provides data to the program</a:t>
            </a:r>
          </a:p>
          <a:p>
            <a:r>
              <a:rPr lang="en-US" sz="2800" dirty="0" smtClean="0"/>
              <a:t>Calculations : </a:t>
            </a:r>
          </a:p>
          <a:p>
            <a:pPr lvl="1"/>
            <a:r>
              <a:rPr lang="en-US" sz="2400" dirty="0" smtClean="0"/>
              <a:t>Perform required data transformations</a:t>
            </a:r>
          </a:p>
          <a:p>
            <a:pPr lvl="1"/>
            <a:r>
              <a:rPr lang="en-US" sz="2400" dirty="0" smtClean="0"/>
              <a:t>Perform required analysis/calculations</a:t>
            </a:r>
          </a:p>
          <a:p>
            <a:r>
              <a:rPr lang="en-US" sz="2800" dirty="0" smtClean="0"/>
              <a:t>Output:</a:t>
            </a:r>
          </a:p>
          <a:p>
            <a:pPr lvl="1"/>
            <a:r>
              <a:rPr lang="en-US" sz="2400" dirty="0" smtClean="0"/>
              <a:t>Prepare output data to be written to database</a:t>
            </a:r>
          </a:p>
          <a:p>
            <a:r>
              <a:rPr lang="en-US" sz="2800" dirty="0" smtClean="0"/>
              <a:t>Data visualization using templates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28420" y="5703377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Provision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7219" y="5703377"/>
            <a:ext cx="1472339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1828800" y="6067588"/>
            <a:ext cx="7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57977" y="5703376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8502" y="5703376"/>
            <a:ext cx="1357112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Visualizations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 flipV="1">
            <a:off x="4029558" y="6067587"/>
            <a:ext cx="72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5858357" y="6067586"/>
            <a:ext cx="890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Temporary plan for Data Provision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Data provision from .</a:t>
            </a:r>
            <a:r>
              <a:rPr lang="en-US" sz="3200" dirty="0" err="1" smtClean="0"/>
              <a:t>xlsx</a:t>
            </a:r>
            <a:endParaRPr lang="en-US" sz="3200" dirty="0" smtClean="0"/>
          </a:p>
          <a:p>
            <a:r>
              <a:rPr lang="en-US" sz="3200" dirty="0" smtClean="0"/>
              <a:t>Output data will be saved to .</a:t>
            </a:r>
            <a:r>
              <a:rPr lang="en-US" sz="3200" dirty="0" err="1" smtClean="0"/>
              <a:t>xlsx</a:t>
            </a:r>
            <a:endParaRPr lang="en-US" sz="3200" dirty="0" smtClean="0"/>
          </a:p>
          <a:p>
            <a:r>
              <a:rPr lang="en-US" sz="3200" dirty="0" smtClean="0"/>
              <a:t>Visualizations will also be local (web in future).</a:t>
            </a:r>
          </a:p>
          <a:p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6070" y="3741227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</a:rPr>
              <a:t>xlsx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4869" y="3741227"/>
            <a:ext cx="1472339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Provision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076450" y="4105438"/>
            <a:ext cx="7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72277" y="3741226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DataFrames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8002" y="3741226"/>
            <a:ext cx="1357112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4277208" y="4105437"/>
            <a:ext cx="595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972657" y="4105437"/>
            <a:ext cx="585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6070" y="5506379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2" idx="3"/>
            <a:endCxn id="5" idx="2"/>
          </p:cNvCxnSpPr>
          <p:nvPr/>
        </p:nvCxnSpPr>
        <p:spPr>
          <a:xfrm flipV="1">
            <a:off x="2076450" y="4469648"/>
            <a:ext cx="1464589" cy="1400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91148" y="3771900"/>
            <a:ext cx="1100380" cy="68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DataFrames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24853" y="4105437"/>
            <a:ext cx="5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91148" y="5506379"/>
            <a:ext cx="1100380" cy="68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549" y="5170119"/>
            <a:ext cx="9334501" cy="15545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49" y="4839165"/>
            <a:ext cx="172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Future Plan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Temporary plan for Data Provision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31667" y="1238250"/>
            <a:ext cx="7757160" cy="5227113"/>
            <a:chOff x="1263162" y="1341120"/>
            <a:chExt cx="7757160" cy="5227113"/>
          </a:xfrm>
        </p:grpSpPr>
        <p:sp>
          <p:nvSpPr>
            <p:cNvPr id="27" name="TextBox 26"/>
            <p:cNvSpPr txBox="1"/>
            <p:nvPr/>
          </p:nvSpPr>
          <p:spPr>
            <a:xfrm>
              <a:off x="4158762" y="1341120"/>
              <a:ext cx="1965960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Read riser data from Excel sheet(.xlsx format) / Database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3162" y="2560172"/>
              <a:ext cx="28956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function </a:t>
              </a:r>
              <a:r>
                <a:rPr lang="en-IN" dirty="0" smtClean="0"/>
                <a:t>: </a:t>
              </a:r>
              <a:r>
                <a:rPr lang="en-IN" dirty="0" err="1" smtClean="0"/>
                <a:t>riserProperties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4722" y="2560172"/>
              <a:ext cx="28956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riserStackUp</a:t>
              </a:r>
              <a:r>
                <a:rPr lang="en-IN" dirty="0" smtClean="0"/>
                <a:t> function</a:t>
              </a:r>
              <a:endParaRPr lang="en-IN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10962" y="2867949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574868" y="2867949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2"/>
            </p:cNvCxnSpPr>
            <p:nvPr/>
          </p:nvCxnSpPr>
          <p:spPr>
            <a:xfrm>
              <a:off x="5141742" y="2079784"/>
              <a:ext cx="0" cy="13001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10962" y="2209800"/>
              <a:ext cx="24307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141742" y="2209800"/>
              <a:ext cx="24307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10962" y="2209800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570764" y="2214742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67851" y="3213409"/>
              <a:ext cx="2895600" cy="20313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Calculation of following riser properties:</a:t>
              </a:r>
            </a:p>
            <a:p>
              <a:endParaRPr lang="en-IN" dirty="0" smtClean="0"/>
            </a:p>
            <a:p>
              <a:r>
                <a:rPr lang="en-IN" dirty="0" smtClean="0"/>
                <a:t>Buoyancy Diameter</a:t>
              </a:r>
            </a:p>
            <a:p>
              <a:r>
                <a:rPr lang="en-IN" dirty="0" smtClean="0"/>
                <a:t>Inner diameter</a:t>
              </a:r>
            </a:p>
            <a:p>
              <a:r>
                <a:rPr lang="en-IN" dirty="0" smtClean="0"/>
                <a:t>Axial Stiffness</a:t>
              </a:r>
            </a:p>
            <a:p>
              <a:r>
                <a:rPr lang="en-IN" dirty="0" smtClean="0"/>
                <a:t>Bending Stiffness</a:t>
              </a:r>
            </a:p>
            <a:p>
              <a:r>
                <a:rPr lang="en-IN" dirty="0" smtClean="0"/>
                <a:t>Torsional Stiffness</a:t>
              </a:r>
            </a:p>
            <a:p>
              <a:r>
                <a:rPr lang="en-IN" dirty="0" smtClean="0"/>
                <a:t>Weight per unit length</a:t>
              </a:r>
              <a:endParaRPr lang="en-IN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710962" y="5244734"/>
              <a:ext cx="0" cy="10157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19422" y="6260456"/>
              <a:ext cx="66446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Writes to text file or python file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24722" y="3213408"/>
              <a:ext cx="2895600" cy="26776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Calculation of following riser </a:t>
              </a:r>
              <a:r>
                <a:rPr lang="en-IN" dirty="0" err="1" smtClean="0"/>
                <a:t>Stackup</a:t>
              </a:r>
              <a:r>
                <a:rPr lang="en-IN" dirty="0" smtClean="0"/>
                <a:t> lengths:</a:t>
              </a:r>
            </a:p>
            <a:p>
              <a:endParaRPr lang="en-IN" dirty="0" smtClean="0"/>
            </a:p>
            <a:p>
              <a:r>
                <a:rPr lang="en-IN" dirty="0" smtClean="0"/>
                <a:t>Riser component lengths</a:t>
              </a:r>
            </a:p>
            <a:p>
              <a:r>
                <a:rPr lang="en-IN" dirty="0" smtClean="0"/>
                <a:t>Defines number of flex joints</a:t>
              </a:r>
            </a:p>
            <a:p>
              <a:r>
                <a:rPr lang="en-IN" dirty="0" smtClean="0"/>
                <a:t>Flex Joint attached to riser at defined length</a:t>
              </a:r>
            </a:p>
            <a:p>
              <a:r>
                <a:rPr lang="en-IN" dirty="0" smtClean="0"/>
                <a:t>Water depth definition</a:t>
              </a:r>
            </a:p>
            <a:p>
              <a:r>
                <a:rPr lang="en-IN" dirty="0" smtClean="0"/>
                <a:t> Drill floor elevation</a:t>
              </a:r>
            </a:p>
            <a:p>
              <a:r>
                <a:rPr lang="en-IN" dirty="0" smtClean="0"/>
                <a:t>Riser boundary conditions</a:t>
              </a:r>
            </a:p>
            <a:p>
              <a:r>
                <a:rPr lang="en-IN" dirty="0" smtClean="0"/>
                <a:t>Internal fluid density</a:t>
              </a:r>
            </a:p>
            <a:p>
              <a:r>
                <a:rPr lang="en-IN" dirty="0" smtClean="0"/>
                <a:t>Element Length Control</a:t>
              </a:r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 flipH="1">
              <a:off x="7570764" y="5891064"/>
              <a:ext cx="1758" cy="3693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7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Key Rules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Use Python for every task</a:t>
            </a:r>
          </a:p>
          <a:p>
            <a:r>
              <a:rPr lang="en-US" sz="3200" dirty="0" smtClean="0"/>
              <a:t>Use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to bring data from one to another</a:t>
            </a:r>
          </a:p>
          <a:p>
            <a:r>
              <a:rPr lang="en-US" sz="3200" dirty="0" smtClean="0"/>
              <a:t>Utilize: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(</a:t>
            </a:r>
            <a:r>
              <a:rPr lang="en-US" sz="2800" dirty="0" err="1" smtClean="0"/>
              <a:t>df</a:t>
            </a:r>
            <a:r>
              <a:rPr lang="en-US" sz="2800" dirty="0" smtClean="0"/>
              <a:t>) for data to get in and out of calculations</a:t>
            </a:r>
          </a:p>
          <a:p>
            <a:pPr lvl="1"/>
            <a:r>
              <a:rPr lang="en-US" sz="2800" dirty="0" err="1" smtClean="0"/>
              <a:t>Dataframe</a:t>
            </a:r>
            <a:r>
              <a:rPr lang="en-US" sz="2800" dirty="0" smtClean="0"/>
              <a:t> description and label (</a:t>
            </a:r>
            <a:r>
              <a:rPr lang="en-US" sz="2800" dirty="0" err="1" smtClean="0"/>
              <a:t>df_LU</a:t>
            </a:r>
            <a:r>
              <a:rPr lang="en-US" sz="2800" dirty="0" smtClean="0"/>
              <a:t>) for data description and data units</a:t>
            </a:r>
          </a:p>
          <a:p>
            <a:r>
              <a:rPr lang="en-US" sz="3200" dirty="0" smtClean="0"/>
              <a:t>Standard codes as generic as possible. Re-use codes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1725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Vessel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109662"/>
            <a:ext cx="9242473" cy="6033282"/>
          </a:xfrm>
        </p:spPr>
        <p:txBody>
          <a:bodyPr/>
          <a:lstStyle/>
          <a:p>
            <a:r>
              <a:rPr lang="en-IN" sz="2800" dirty="0"/>
              <a:t>We need to extract vessel coordinates from excel/database or assign manually also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We are assign vessel RAO’s and other tanker data from YML file (or python)</a:t>
            </a:r>
            <a:endParaRPr lang="en-IN" sz="2800" dirty="0"/>
          </a:p>
          <a:p>
            <a:r>
              <a:rPr lang="en-US" sz="2800" dirty="0" smtClean="0"/>
              <a:t>Sample code is placed in below.</a:t>
            </a:r>
          </a:p>
          <a:p>
            <a:pPr lvl="1"/>
            <a:r>
              <a:rPr lang="en-IN" sz="1400" dirty="0"/>
              <a:t>import </a:t>
            </a:r>
            <a:r>
              <a:rPr lang="en-IN" sz="1400" dirty="0" err="1"/>
              <a:t>OrcFxAPI</a:t>
            </a:r>
            <a:r>
              <a:rPr lang="en-IN" sz="1400" dirty="0"/>
              <a:t> as </a:t>
            </a:r>
            <a:r>
              <a:rPr lang="en-IN" sz="1400" dirty="0" smtClean="0"/>
              <a:t>orca		</a:t>
            </a:r>
            <a:r>
              <a:rPr lang="en-US" sz="1400" dirty="0" smtClean="0"/>
              <a:t># Its imports </a:t>
            </a:r>
            <a:r>
              <a:rPr lang="en-US" sz="1400" dirty="0" err="1" smtClean="0"/>
              <a:t>OrcaFlex</a:t>
            </a:r>
            <a:r>
              <a:rPr lang="en-US" sz="1400" dirty="0" smtClean="0"/>
              <a:t>.</a:t>
            </a:r>
          </a:p>
          <a:p>
            <a:pPr lvl="1"/>
            <a:r>
              <a:rPr lang="en-IN" sz="1400" dirty="0"/>
              <a:t>model = </a:t>
            </a:r>
            <a:r>
              <a:rPr lang="en-IN" sz="1400" dirty="0" err="1" smtClean="0"/>
              <a:t>orca.Model</a:t>
            </a:r>
            <a:r>
              <a:rPr lang="en-US" sz="1400" dirty="0" smtClean="0"/>
              <a:t>	# Its opens </a:t>
            </a:r>
            <a:r>
              <a:rPr lang="en-US" sz="1400" dirty="0" err="1" smtClean="0"/>
              <a:t>OrcaFlex</a:t>
            </a:r>
            <a:r>
              <a:rPr lang="en-US" sz="1400" dirty="0" smtClean="0"/>
              <a:t> model</a:t>
            </a:r>
          </a:p>
          <a:p>
            <a:pPr lvl="1"/>
            <a:r>
              <a:rPr lang="en-IN" sz="1400" dirty="0"/>
              <a:t>vessel = </a:t>
            </a:r>
            <a:r>
              <a:rPr lang="en-IN" sz="1400" dirty="0" err="1"/>
              <a:t>model.CreateObject</a:t>
            </a:r>
            <a:r>
              <a:rPr lang="en-IN" sz="1400" dirty="0"/>
              <a:t> (</a:t>
            </a:r>
            <a:r>
              <a:rPr lang="en-IN" sz="1400" dirty="0" err="1"/>
              <a:t>orca.otVessel</a:t>
            </a:r>
            <a:r>
              <a:rPr lang="en-IN" sz="1400" dirty="0"/>
              <a:t>, 'Tanker</a:t>
            </a:r>
            <a:r>
              <a:rPr lang="en-IN" sz="1400" dirty="0" smtClean="0"/>
              <a:t>')  </a:t>
            </a:r>
            <a:r>
              <a:rPr lang="en-US" sz="1400" dirty="0" smtClean="0"/>
              <a:t># Its creates new vessel and gives its name</a:t>
            </a:r>
          </a:p>
          <a:p>
            <a:pPr lvl="1"/>
            <a:r>
              <a:rPr lang="en-IN" sz="1400" dirty="0" err="1"/>
              <a:t>vessel.InitialX</a:t>
            </a:r>
            <a:r>
              <a:rPr lang="en-IN" sz="1400" dirty="0"/>
              <a:t> = 0             # </a:t>
            </a:r>
            <a:r>
              <a:rPr lang="en-IN" sz="1400" dirty="0" smtClean="0"/>
              <a:t>its assigns vessel </a:t>
            </a:r>
            <a:r>
              <a:rPr lang="en-IN" sz="1400" dirty="0"/>
              <a:t>x position </a:t>
            </a:r>
            <a:r>
              <a:rPr lang="en-IN" sz="1400" dirty="0" smtClean="0"/>
              <a:t>value and </a:t>
            </a:r>
            <a:r>
              <a:rPr lang="en-IN" sz="1400" dirty="0"/>
              <a:t>units are m</a:t>
            </a:r>
          </a:p>
          <a:p>
            <a:pPr lvl="1"/>
            <a:r>
              <a:rPr lang="en-IN" sz="1400" dirty="0" err="1" smtClean="0"/>
              <a:t>vessel.InitialY</a:t>
            </a:r>
            <a:r>
              <a:rPr lang="en-IN" sz="1400" dirty="0" smtClean="0"/>
              <a:t> </a:t>
            </a:r>
            <a:r>
              <a:rPr lang="en-IN" sz="1400" dirty="0"/>
              <a:t>= 0             # </a:t>
            </a:r>
            <a:r>
              <a:rPr lang="en-IN" sz="1400" dirty="0" smtClean="0"/>
              <a:t>It gives vessel Y </a:t>
            </a:r>
            <a:r>
              <a:rPr lang="en-IN" sz="1400" dirty="0"/>
              <a:t>position </a:t>
            </a:r>
            <a:r>
              <a:rPr lang="en-IN" sz="1400" dirty="0" smtClean="0"/>
              <a:t>value and </a:t>
            </a:r>
            <a:r>
              <a:rPr lang="en-IN" sz="1400" dirty="0"/>
              <a:t>units are m</a:t>
            </a:r>
          </a:p>
          <a:p>
            <a:pPr lvl="1"/>
            <a:r>
              <a:rPr lang="en-IN" sz="1400" dirty="0" err="1" smtClean="0"/>
              <a:t>vessel.InitialZ</a:t>
            </a:r>
            <a:r>
              <a:rPr lang="en-IN" sz="1400" dirty="0" smtClean="0"/>
              <a:t> </a:t>
            </a:r>
            <a:r>
              <a:rPr lang="en-IN" sz="1400" dirty="0"/>
              <a:t>= 0             # </a:t>
            </a:r>
            <a:r>
              <a:rPr lang="en-IN" sz="1400" dirty="0" smtClean="0"/>
              <a:t>It gives vessel Z position value </a:t>
            </a:r>
            <a:r>
              <a:rPr lang="en-IN" sz="1400" dirty="0"/>
              <a:t>and units are m</a:t>
            </a:r>
          </a:p>
          <a:p>
            <a:pPr lvl="1"/>
            <a:r>
              <a:rPr lang="en-IN" sz="1400" dirty="0" err="1" smtClean="0"/>
              <a:t>vessel.InitialHeel</a:t>
            </a:r>
            <a:r>
              <a:rPr lang="en-IN" sz="1400" dirty="0" smtClean="0"/>
              <a:t> </a:t>
            </a:r>
            <a:r>
              <a:rPr lang="en-IN" sz="1400" dirty="0"/>
              <a:t>= 0         # </a:t>
            </a:r>
            <a:r>
              <a:rPr lang="en-IN" sz="1400" dirty="0" smtClean="0"/>
              <a:t>It gives vessel orientation value </a:t>
            </a:r>
            <a:r>
              <a:rPr lang="en-IN" sz="1400" dirty="0"/>
              <a:t>and units are </a:t>
            </a:r>
            <a:r>
              <a:rPr lang="en-IN" sz="1400" dirty="0" smtClean="0"/>
              <a:t>deg.</a:t>
            </a:r>
          </a:p>
          <a:p>
            <a:pPr lvl="1"/>
            <a:r>
              <a:rPr lang="en-IN" sz="1400" dirty="0" err="1" smtClean="0"/>
              <a:t>vessel.InitialTrim</a:t>
            </a:r>
            <a:r>
              <a:rPr lang="en-IN" sz="1400" dirty="0" smtClean="0"/>
              <a:t> </a:t>
            </a:r>
            <a:r>
              <a:rPr lang="en-IN" sz="1400" dirty="0"/>
              <a:t>= 0         # It gives vessel orientation value and units are </a:t>
            </a:r>
            <a:r>
              <a:rPr lang="en-IN" sz="1400" dirty="0" smtClean="0"/>
              <a:t>deg.</a:t>
            </a:r>
          </a:p>
          <a:p>
            <a:pPr lvl="1"/>
            <a:r>
              <a:rPr lang="en-IN" sz="1400" dirty="0" err="1"/>
              <a:t>vessel.InitialHeading</a:t>
            </a:r>
            <a:r>
              <a:rPr lang="en-IN" sz="1400" dirty="0"/>
              <a:t> = 0   </a:t>
            </a:r>
            <a:r>
              <a:rPr lang="en-IN" sz="1400" dirty="0" smtClean="0"/>
              <a:t># It gives </a:t>
            </a:r>
            <a:r>
              <a:rPr lang="en-IN" sz="1400" dirty="0"/>
              <a:t>vessel </a:t>
            </a:r>
            <a:r>
              <a:rPr lang="en-IN" sz="1400" dirty="0" smtClean="0"/>
              <a:t>orientation value </a:t>
            </a:r>
            <a:r>
              <a:rPr lang="en-IN" sz="1400" dirty="0"/>
              <a:t>and units are </a:t>
            </a:r>
            <a:r>
              <a:rPr lang="en-IN" sz="1400" dirty="0" smtClean="0"/>
              <a:t>deg.</a:t>
            </a:r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US" sz="1400" dirty="0" smtClean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3"/>
          <a:srcRect l="-174" t="31897" r="19727" b="1181"/>
          <a:stretch/>
        </p:blipFill>
        <p:spPr>
          <a:xfrm>
            <a:off x="3178634" y="5523664"/>
            <a:ext cx="6598778" cy="16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15269</TotalTime>
  <Words>499</Words>
  <Application>Microsoft Office PowerPoint</Application>
  <PresentationFormat>Custom</PresentationFormat>
  <Paragraphs>125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3909</cp:revision>
  <dcterms:modified xsi:type="dcterms:W3CDTF">2018-02-19T15:23:30Z</dcterms:modified>
</cp:coreProperties>
</file>