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31"/>
  </p:notesMasterIdLst>
  <p:handoutMasterIdLst>
    <p:handoutMasterId r:id="rId32"/>
  </p:handoutMasterIdLst>
  <p:sldIdLst>
    <p:sldId id="285" r:id="rId3"/>
    <p:sldId id="529" r:id="rId4"/>
    <p:sldId id="528" r:id="rId5"/>
    <p:sldId id="538" r:id="rId6"/>
    <p:sldId id="537" r:id="rId7"/>
    <p:sldId id="539" r:id="rId8"/>
    <p:sldId id="518" r:id="rId9"/>
    <p:sldId id="544" r:id="rId10"/>
    <p:sldId id="531" r:id="rId11"/>
    <p:sldId id="542" r:id="rId12"/>
    <p:sldId id="549" r:id="rId13"/>
    <p:sldId id="548" r:id="rId14"/>
    <p:sldId id="547" r:id="rId15"/>
    <p:sldId id="552" r:id="rId16"/>
    <p:sldId id="550" r:id="rId17"/>
    <p:sldId id="551" r:id="rId18"/>
    <p:sldId id="533" r:id="rId19"/>
    <p:sldId id="534" r:id="rId20"/>
    <p:sldId id="535" r:id="rId21"/>
    <p:sldId id="543" r:id="rId22"/>
    <p:sldId id="536" r:id="rId23"/>
    <p:sldId id="540" r:id="rId24"/>
    <p:sldId id="530" r:id="rId25"/>
    <p:sldId id="545" r:id="rId26"/>
    <p:sldId id="546" r:id="rId27"/>
    <p:sldId id="505" r:id="rId28"/>
    <p:sldId id="483" r:id="rId29"/>
    <p:sldId id="532" r:id="rId30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85"/>
          </p14:sldIdLst>
        </p14:section>
        <p14:section name="Content Slides" id="{CA0BE58A-A952-43CE-AE0F-8852D0A75BE1}">
          <p14:sldIdLst>
            <p14:sldId id="529"/>
            <p14:sldId id="528"/>
            <p14:sldId id="538"/>
            <p14:sldId id="537"/>
            <p14:sldId id="539"/>
            <p14:sldId id="518"/>
            <p14:sldId id="544"/>
            <p14:sldId id="531"/>
            <p14:sldId id="542"/>
            <p14:sldId id="549"/>
            <p14:sldId id="548"/>
            <p14:sldId id="547"/>
            <p14:sldId id="552"/>
            <p14:sldId id="550"/>
            <p14:sldId id="551"/>
            <p14:sldId id="533"/>
            <p14:sldId id="534"/>
            <p14:sldId id="535"/>
            <p14:sldId id="543"/>
            <p14:sldId id="536"/>
            <p14:sldId id="540"/>
            <p14:sldId id="530"/>
            <p14:sldId id="545"/>
            <p14:sldId id="546"/>
            <p14:sldId id="505"/>
            <p14:sldId id="483"/>
            <p14:sldId id="5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EBFF"/>
    <a:srgbClr val="33CCFF"/>
    <a:srgbClr val="006600"/>
    <a:srgbClr val="0000FF"/>
    <a:srgbClr val="FFE38B"/>
    <a:srgbClr val="00CCFF"/>
    <a:srgbClr val="6C0000"/>
    <a:srgbClr val="D5F4FF"/>
    <a:srgbClr val="F3FCFF"/>
    <a:srgbClr val="C5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88710" autoAdjust="0"/>
  </p:normalViewPr>
  <p:slideViewPr>
    <p:cSldViewPr snapToGrid="0">
      <p:cViewPr varScale="1">
        <p:scale>
          <a:sx n="59" d="100"/>
          <a:sy n="59" d="100"/>
        </p:scale>
        <p:origin x="1572" y="84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1"/>
            <a:ext cx="9791114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244905" y="1167617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64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4" y="228600"/>
            <a:ext cx="9823450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3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mtClean="0"/>
              <a:pPr algn="r"/>
              <a:t>‹#›</a:t>
            </a:fld>
            <a:r>
              <a:rPr lang="en-US" dirty="0" smtClean="0"/>
              <a:t> of 7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6" y="7213996"/>
            <a:ext cx="3652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0132-PRE-0001-01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Yml</a:t>
            </a:r>
            <a:r>
              <a:rPr lang="en-US" sz="1200" baseline="0" dirty="0" smtClean="0"/>
              <a:t> Flow Chart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3" y="1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aseline="0" dirty="0" smtClean="0"/>
              <a:t>09 Sept </a:t>
            </a:r>
            <a:r>
              <a:rPr lang="en-US" sz="1200" dirty="0" smtClean="0"/>
              <a:t>2018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google-cloud-bigquery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free/free-account-faq/" TargetMode="External"/><Relationship Id="rId2" Type="http://schemas.openxmlformats.org/officeDocument/2006/relationships/hyperlink" Target="https://cloud.google.com/free/docs/gcp-free-tier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AceEngineer</a:t>
            </a:r>
            <a:endParaRPr lang="en-US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Architecture Development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02 </a:t>
            </a:r>
            <a:r>
              <a:rPr lang="en-US" dirty="0" smtClean="0"/>
              <a:t>January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63" y="1240493"/>
            <a:ext cx="9242473" cy="5695145"/>
          </a:xfrm>
        </p:spPr>
        <p:txBody>
          <a:bodyPr/>
          <a:lstStyle/>
          <a:p>
            <a:r>
              <a:rPr lang="en-IN" dirty="0" smtClean="0"/>
              <a:t>Start in cloud and then shift to own servers?</a:t>
            </a:r>
          </a:p>
          <a:p>
            <a:r>
              <a:rPr lang="en-IN" dirty="0"/>
              <a:t>A CI/CD strategy will help deploy the applications in a continual manner with minimal or no interruption</a:t>
            </a:r>
          </a:p>
          <a:p>
            <a:r>
              <a:rPr lang="en-IN" dirty="0"/>
              <a:t>Data insert into databases will be done by the python program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116616" y="6248400"/>
            <a:ext cx="6229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??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19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Database – Development &amp; Stage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63" y="1240493"/>
            <a:ext cx="9242473" cy="5695145"/>
          </a:xfrm>
        </p:spPr>
        <p:txBody>
          <a:bodyPr/>
          <a:lstStyle/>
          <a:p>
            <a:r>
              <a:rPr lang="en-IN" dirty="0" smtClean="0"/>
              <a:t>Start in cloud and then shift to own servers?</a:t>
            </a:r>
          </a:p>
          <a:p>
            <a:r>
              <a:rPr lang="en-IN" dirty="0" smtClean="0"/>
              <a:t>Start on own servers then shift to cloud?</a:t>
            </a:r>
          </a:p>
          <a:p>
            <a:endParaRPr lang="en-IN" dirty="0"/>
          </a:p>
          <a:p>
            <a:r>
              <a:rPr lang="en-IN" dirty="0" smtClean="0"/>
              <a:t>Some good database technologies are listed below. We need to choose 1 </a:t>
            </a:r>
            <a:r>
              <a:rPr lang="en-IN" dirty="0" smtClean="0"/>
              <a:t>technology for </a:t>
            </a:r>
            <a:r>
              <a:rPr lang="en-IN" dirty="0" smtClean="0"/>
              <a:t>Development and 1 </a:t>
            </a:r>
            <a:r>
              <a:rPr lang="en-IN" dirty="0" smtClean="0"/>
              <a:t>technology for staging purposes. </a:t>
            </a:r>
            <a:endParaRPr lang="en-IN" dirty="0" smtClean="0"/>
          </a:p>
          <a:p>
            <a:pPr lvl="1"/>
            <a:r>
              <a:rPr lang="en-IN" dirty="0" smtClean="0"/>
              <a:t>MySQL (Development)</a:t>
            </a:r>
          </a:p>
          <a:p>
            <a:pPr lvl="1"/>
            <a:r>
              <a:rPr lang="en-IN" dirty="0" err="1" smtClean="0"/>
              <a:t>PostGreSQL</a:t>
            </a:r>
            <a:r>
              <a:rPr lang="en-IN" dirty="0" smtClean="0"/>
              <a:t> (Staging</a:t>
            </a:r>
            <a:r>
              <a:rPr lang="en-IN" dirty="0" smtClean="0"/>
              <a:t>).</a:t>
            </a:r>
            <a:endParaRPr lang="en-IN" dirty="0" smtClean="0"/>
          </a:p>
          <a:p>
            <a:pPr lvl="1"/>
            <a:r>
              <a:rPr lang="en-IN" dirty="0" smtClean="0"/>
              <a:t>MongoDB</a:t>
            </a:r>
          </a:p>
          <a:p>
            <a:pPr lvl="1"/>
            <a:endParaRPr lang="en-I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16616" y="6248400"/>
            <a:ext cx="6229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??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06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Database - Production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63" y="1240493"/>
            <a:ext cx="9242473" cy="5695145"/>
          </a:xfrm>
        </p:spPr>
        <p:txBody>
          <a:bodyPr/>
          <a:lstStyle/>
          <a:p>
            <a:r>
              <a:rPr lang="en-IN" dirty="0" smtClean="0"/>
              <a:t>A comparison of available services is given below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370331"/>
              </p:ext>
            </p:extLst>
          </p:nvPr>
        </p:nvGraphicFramePr>
        <p:xfrm>
          <a:off x="1029147" y="2525965"/>
          <a:ext cx="8404289" cy="220525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84413"/>
                <a:gridCol w="1824077"/>
                <a:gridCol w="1543050"/>
                <a:gridCol w="1504950"/>
                <a:gridCol w="1447799"/>
              </a:tblGrid>
              <a:tr h="376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 </a:t>
                      </a:r>
                      <a:r>
                        <a:rPr lang="en-US" dirty="0" err="1" smtClean="0"/>
                        <a:t>DynamoDB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Azure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GCP </a:t>
                      </a:r>
                      <a:r>
                        <a:rPr lang="en-US" dirty="0" err="1" smtClean="0"/>
                        <a:t>BigQuery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BitBucket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Storage (GB)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Writes (</a:t>
                      </a:r>
                      <a:r>
                        <a:rPr lang="en-US" baseline="0" dirty="0" smtClean="0"/>
                        <a:t>MM/month) 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Reads (</a:t>
                      </a:r>
                      <a:r>
                        <a:rPr lang="en-US" baseline="0" dirty="0" smtClean="0"/>
                        <a:t>MM/month)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1TB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Python Interface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 (boto3)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Average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1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Ranking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16616" y="6248400"/>
            <a:ext cx="6229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AWS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DynamoDB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is chosen for economics and python interface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64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en-US" dirty="0"/>
              <a:t>| </a:t>
            </a:r>
            <a:r>
              <a:rPr lang="en-IN" dirty="0" smtClean="0"/>
              <a:t>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three databases to be used for our work are summarized in table. </a:t>
            </a:r>
          </a:p>
          <a:p>
            <a:r>
              <a:rPr lang="en-IN" dirty="0" smtClean="0"/>
              <a:t>Key items are noted below:</a:t>
            </a:r>
          </a:p>
          <a:p>
            <a:pPr lvl="1"/>
            <a:r>
              <a:rPr lang="en-IN" dirty="0" smtClean="0"/>
              <a:t>Note that </a:t>
            </a:r>
            <a:r>
              <a:rPr lang="en-IN" dirty="0" err="1" smtClean="0"/>
              <a:t>SQLAlchemy</a:t>
            </a:r>
            <a:r>
              <a:rPr lang="en-IN" dirty="0" smtClean="0"/>
              <a:t> can only be used with SQL databases where support exists</a:t>
            </a:r>
          </a:p>
          <a:p>
            <a:pPr lvl="1"/>
            <a:r>
              <a:rPr lang="en-IN" dirty="0" smtClean="0"/>
              <a:t>3 database technologies are chosen to help retain flexibility and portability as applications and usability grows.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494784"/>
              </p:ext>
            </p:extLst>
          </p:nvPr>
        </p:nvGraphicFramePr>
        <p:xfrm>
          <a:off x="1601424" y="4372775"/>
          <a:ext cx="6956490" cy="21945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84413"/>
                <a:gridCol w="1824077"/>
                <a:gridCol w="1543050"/>
                <a:gridCol w="150495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Staging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8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Server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AWS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Cloud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8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Technology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mysql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PostgreSQL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DynamoDB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8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SQL/NoSQL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SQL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NoSQL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1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Python Interface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SQLAlchemy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SQLAlchemy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Boto3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18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en-US" dirty="0"/>
              <a:t>| </a:t>
            </a:r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AWS: </a:t>
            </a:r>
            <a:r>
              <a:rPr lang="en-IN" dirty="0" err="1" smtClean="0"/>
              <a:t>DynamoDB</a:t>
            </a:r>
            <a:endParaRPr lang="en-IN" dirty="0" smtClean="0"/>
          </a:p>
          <a:p>
            <a:pPr lvl="1"/>
            <a:r>
              <a:rPr lang="en-IN" dirty="0"/>
              <a:t>https://github.com/boto/boto3</a:t>
            </a:r>
          </a:p>
          <a:p>
            <a:pPr lvl="1"/>
            <a:r>
              <a:rPr lang="en-IN" dirty="0" smtClean="0"/>
              <a:t>https</a:t>
            </a:r>
            <a:r>
              <a:rPr lang="en-IN" dirty="0"/>
              <a:t>://boto3.amazonaws.com/v1/documentation/api/latest/index.html</a:t>
            </a:r>
            <a:endParaRPr lang="en-IN" dirty="0" smtClean="0"/>
          </a:p>
          <a:p>
            <a:r>
              <a:rPr lang="en-IN" dirty="0" smtClean="0"/>
              <a:t>Google: </a:t>
            </a:r>
            <a:r>
              <a:rPr lang="en-IN" dirty="0" err="1" smtClean="0"/>
              <a:t>BigQuery</a:t>
            </a:r>
            <a:endParaRPr lang="en-IN" dirty="0" smtClean="0"/>
          </a:p>
          <a:p>
            <a:pPr lvl="1"/>
            <a:r>
              <a:rPr lang="en-IN" dirty="0"/>
              <a:t>https://cloud.google.com/bigquery/docs/quickstarts/quickstart-client-libraries</a:t>
            </a:r>
          </a:p>
          <a:p>
            <a:pPr lvl="1"/>
            <a:r>
              <a:rPr lang="en-IN" dirty="0" smtClean="0"/>
              <a:t>https</a:t>
            </a:r>
            <a:r>
              <a:rPr lang="en-IN" dirty="0"/>
              <a:t>://www.blendo.co/blog/access-data-google-bigquery-python-r/</a:t>
            </a:r>
          </a:p>
          <a:p>
            <a:pPr lvl="1"/>
            <a:r>
              <a:rPr lang="en-IN" dirty="0" smtClean="0">
                <a:hlinkClick r:id="rId2"/>
              </a:rPr>
              <a:t>https://</a:t>
            </a:r>
            <a:r>
              <a:rPr lang="en-IN" dirty="0">
                <a:hlinkClick r:id="rId2"/>
              </a:rPr>
              <a:t>pypi.org/project/google-cloud-bigquery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pPr lvl="1"/>
            <a:r>
              <a:rPr lang="en-IN" dirty="0"/>
              <a:t>https://</a:t>
            </a:r>
            <a:r>
              <a:rPr lang="en-IN" dirty="0" smtClean="0"/>
              <a:t>googleapis.github.io/google-cloud-python/latest/bigquery/index.html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55436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08877" y="3325909"/>
            <a:ext cx="8494712" cy="1165578"/>
          </a:xfrm>
        </p:spPr>
        <p:txBody>
          <a:bodyPr/>
          <a:lstStyle/>
          <a:p>
            <a:r>
              <a:rPr lang="en-IN" dirty="0" smtClean="0"/>
              <a:t>CI/CD Strategy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1111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63" y="1240493"/>
            <a:ext cx="9242473" cy="5695145"/>
          </a:xfrm>
        </p:spPr>
        <p:txBody>
          <a:bodyPr/>
          <a:lstStyle/>
          <a:p>
            <a:r>
              <a:rPr lang="en-IN" dirty="0" smtClean="0"/>
              <a:t>A </a:t>
            </a:r>
            <a:r>
              <a:rPr lang="en-IN" dirty="0"/>
              <a:t>CI/CD strategy will help deploy the applications in a continual manner with minimal or no </a:t>
            </a:r>
            <a:r>
              <a:rPr lang="en-IN" dirty="0" smtClean="0"/>
              <a:t>interruption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116616" y="6248400"/>
            <a:ext cx="6229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??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64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08877" y="3325909"/>
            <a:ext cx="8494712" cy="1165578"/>
          </a:xfrm>
        </p:spPr>
        <p:txBody>
          <a:bodyPr/>
          <a:lstStyle/>
          <a:p>
            <a:r>
              <a:rPr lang="en-IN" dirty="0" smtClean="0"/>
              <a:t>Technology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26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Folder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63" y="1240493"/>
            <a:ext cx="9242473" cy="5695145"/>
          </a:xfrm>
        </p:spPr>
        <p:txBody>
          <a:bodyPr/>
          <a:lstStyle/>
          <a:p>
            <a:r>
              <a:rPr lang="en-IN" dirty="0" smtClean="0"/>
              <a:t>All applications will be driven from a main file.</a:t>
            </a:r>
          </a:p>
          <a:p>
            <a:r>
              <a:rPr lang="en-IN" dirty="0" smtClean="0"/>
              <a:t>The root folder is below</a:t>
            </a:r>
          </a:p>
          <a:p>
            <a:pPr lvl="1"/>
            <a:r>
              <a:rPr lang="en-IN" dirty="0" smtClean="0"/>
              <a:t>~\</a:t>
            </a:r>
            <a:r>
              <a:rPr lang="en-IN" dirty="0" err="1" smtClean="0"/>
              <a:t>aceengineer</a:t>
            </a:r>
            <a:r>
              <a:rPr lang="en-IN" dirty="0" smtClean="0"/>
              <a:t>\</a:t>
            </a:r>
          </a:p>
          <a:p>
            <a:pPr lvl="1"/>
            <a:r>
              <a:rPr lang="en-IN" dirty="0" smtClean="0"/>
              <a:t>In this folder, the main running files will reside</a:t>
            </a:r>
          </a:p>
          <a:p>
            <a:pPr lvl="1"/>
            <a:r>
              <a:rPr lang="en-IN" dirty="0" smtClean="0"/>
              <a:t>This folder will also contain “Common” and “</a:t>
            </a:r>
            <a:r>
              <a:rPr lang="en-IN" dirty="0" err="1" smtClean="0"/>
              <a:t>dataprovision</a:t>
            </a:r>
            <a:r>
              <a:rPr lang="en-IN" dirty="0" smtClean="0"/>
              <a:t>” directories.</a:t>
            </a:r>
          </a:p>
          <a:p>
            <a:pPr lvl="1"/>
            <a:r>
              <a:rPr lang="en-IN" dirty="0" smtClean="0"/>
              <a:t>All common files will go into common folder</a:t>
            </a:r>
          </a:p>
          <a:p>
            <a:pPr lvl="1"/>
            <a:r>
              <a:rPr lang="en-IN" dirty="0" smtClean="0"/>
              <a:t>All </a:t>
            </a:r>
            <a:r>
              <a:rPr lang="en-IN" dirty="0" err="1"/>
              <a:t>d</a:t>
            </a:r>
            <a:r>
              <a:rPr lang="en-IN" dirty="0" err="1" smtClean="0"/>
              <a:t>ataprovision</a:t>
            </a:r>
            <a:r>
              <a:rPr lang="en-IN" dirty="0" smtClean="0"/>
              <a:t> files will go into subfolder of </a:t>
            </a:r>
            <a:r>
              <a:rPr lang="en-IN" dirty="0" err="1" smtClean="0"/>
              <a:t>dataProvision</a:t>
            </a:r>
            <a:r>
              <a:rPr lang="en-IN" dirty="0" smtClean="0"/>
              <a:t> directory. </a:t>
            </a:r>
          </a:p>
          <a:p>
            <a:pPr lvl="2"/>
            <a:r>
              <a:rPr lang="en-IN" dirty="0" smtClean="0"/>
              <a:t>The subfolder will reflect the name of the main program.</a:t>
            </a:r>
          </a:p>
          <a:p>
            <a:endParaRPr lang="en-IN" dirty="0" smtClean="0"/>
          </a:p>
          <a:p>
            <a:r>
              <a:rPr lang="en-IN" dirty="0" smtClean="0"/>
              <a:t>As the main files grow in number, </a:t>
            </a:r>
          </a:p>
          <a:p>
            <a:pPr lvl="1"/>
            <a:r>
              <a:rPr lang="en-IN" dirty="0" smtClean="0"/>
              <a:t>they can be grouped into categories or classes and the number can be restrained/managed in a planned manner. </a:t>
            </a:r>
          </a:p>
          <a:p>
            <a:pPr lvl="1"/>
            <a:r>
              <a:rPr lang="en-IN" dirty="0" smtClean="0"/>
              <a:t>This will also help keep the number of manuals to the same category.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432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08877" y="3325909"/>
            <a:ext cx="8494712" cy="1165578"/>
          </a:xfrm>
        </p:spPr>
        <p:txBody>
          <a:bodyPr/>
          <a:lstStyle/>
          <a:p>
            <a:r>
              <a:rPr lang="en-IN" dirty="0" smtClean="0"/>
              <a:t>Website or Apps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20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63" y="1240493"/>
            <a:ext cx="9242473" cy="5695145"/>
          </a:xfrm>
        </p:spPr>
        <p:txBody>
          <a:bodyPr/>
          <a:lstStyle/>
          <a:p>
            <a:r>
              <a:rPr lang="en-IN" dirty="0" smtClean="0"/>
              <a:t>The object of establishing an architecture is to help standardize processes and thus scale for services</a:t>
            </a:r>
          </a:p>
          <a:p>
            <a:r>
              <a:rPr lang="en-IN" dirty="0" smtClean="0"/>
              <a:t>Our objectives is to have a consistent process for the key data objects</a:t>
            </a:r>
          </a:p>
          <a:p>
            <a:r>
              <a:rPr lang="en-IN" dirty="0" smtClean="0"/>
              <a:t>Programs or applications</a:t>
            </a:r>
          </a:p>
          <a:p>
            <a:pPr lvl="1"/>
            <a:r>
              <a:rPr lang="en-IN" dirty="0" smtClean="0"/>
              <a:t>Development</a:t>
            </a:r>
          </a:p>
          <a:p>
            <a:pPr lvl="1"/>
            <a:r>
              <a:rPr lang="en-IN" dirty="0" smtClean="0"/>
              <a:t>Repository</a:t>
            </a:r>
          </a:p>
          <a:p>
            <a:pPr lvl="1"/>
            <a:r>
              <a:rPr lang="en-IN" dirty="0" smtClean="0"/>
              <a:t>Deployment</a:t>
            </a:r>
          </a:p>
          <a:p>
            <a:r>
              <a:rPr lang="en-IN" dirty="0" smtClean="0"/>
              <a:t>Data storage</a:t>
            </a:r>
          </a:p>
          <a:p>
            <a:pPr lvl="1"/>
            <a:r>
              <a:rPr lang="en-IN" dirty="0" smtClean="0"/>
              <a:t>Databases for Dev, staging and production</a:t>
            </a:r>
          </a:p>
          <a:p>
            <a:r>
              <a:rPr lang="en-IN" dirty="0" smtClean="0"/>
              <a:t>Website </a:t>
            </a:r>
          </a:p>
          <a:p>
            <a:pPr lvl="1"/>
            <a:r>
              <a:rPr lang="en-IN" dirty="0" smtClean="0"/>
              <a:t>Development</a:t>
            </a:r>
          </a:p>
          <a:p>
            <a:pPr lvl="1"/>
            <a:r>
              <a:rPr lang="en-IN" dirty="0" smtClean="0"/>
              <a:t>Hosting</a:t>
            </a:r>
          </a:p>
          <a:p>
            <a:r>
              <a:rPr lang="en-IN" dirty="0" smtClean="0"/>
              <a:t>Regular files (Word, </a:t>
            </a:r>
            <a:r>
              <a:rPr lang="en-IN" dirty="0" err="1" smtClean="0"/>
              <a:t>ppt</a:t>
            </a:r>
            <a:r>
              <a:rPr lang="en-IN" dirty="0" smtClean="0"/>
              <a:t>, client data etc.)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16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Apps - Production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63" y="1240493"/>
            <a:ext cx="9242473" cy="5695145"/>
          </a:xfrm>
        </p:spPr>
        <p:txBody>
          <a:bodyPr/>
          <a:lstStyle/>
          <a:p>
            <a:r>
              <a:rPr lang="en-IN" dirty="0" smtClean="0"/>
              <a:t>A comparison of available services is given below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842275"/>
              </p:ext>
            </p:extLst>
          </p:nvPr>
        </p:nvGraphicFramePr>
        <p:xfrm>
          <a:off x="1029147" y="2525965"/>
          <a:ext cx="8404289" cy="17373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84413"/>
                <a:gridCol w="1824077"/>
                <a:gridCol w="1543050"/>
                <a:gridCol w="1504950"/>
                <a:gridCol w="1447799"/>
              </a:tblGrid>
              <a:tr h="376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Azure App Service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GCP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BitBucket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8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</a:t>
                      </a:r>
                      <a:r>
                        <a:rPr lang="en-US" baseline="0" dirty="0" smtClean="0"/>
                        <a:t> of. apps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1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Ranking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16616" y="6248400"/>
            <a:ext cx="6229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Azure ranking high?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33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Recommended Technologies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63" y="1240493"/>
            <a:ext cx="9242473" cy="5695145"/>
          </a:xfrm>
        </p:spPr>
        <p:txBody>
          <a:bodyPr/>
          <a:lstStyle/>
          <a:p>
            <a:pPr lvl="1"/>
            <a:r>
              <a:rPr lang="en-IN" dirty="0" smtClean="0"/>
              <a:t>Applications</a:t>
            </a:r>
          </a:p>
          <a:p>
            <a:pPr lvl="2"/>
            <a:r>
              <a:rPr lang="en-IN" dirty="0" smtClean="0"/>
              <a:t>Python Code</a:t>
            </a:r>
          </a:p>
          <a:p>
            <a:pPr lvl="1"/>
            <a:r>
              <a:rPr lang="en-IN" dirty="0" smtClean="0"/>
              <a:t>Website Building</a:t>
            </a:r>
          </a:p>
          <a:p>
            <a:pPr lvl="2"/>
            <a:r>
              <a:rPr lang="en-IN" dirty="0" smtClean="0"/>
              <a:t>Flask</a:t>
            </a:r>
          </a:p>
          <a:p>
            <a:pPr lvl="1"/>
            <a:r>
              <a:rPr lang="en-IN" dirty="0" smtClean="0"/>
              <a:t>GUI (or front design)</a:t>
            </a:r>
          </a:p>
          <a:p>
            <a:pPr lvl="2"/>
            <a:r>
              <a:rPr lang="en-IN" dirty="0" smtClean="0"/>
              <a:t>Angular JS</a:t>
            </a:r>
          </a:p>
          <a:p>
            <a:pPr lvl="1"/>
            <a:r>
              <a:rPr lang="en-IN" dirty="0" smtClean="0"/>
              <a:t>Database</a:t>
            </a:r>
          </a:p>
          <a:p>
            <a:pPr lvl="2"/>
            <a:r>
              <a:rPr lang="en-IN" dirty="0" smtClean="0"/>
              <a:t>Development and Stage on local computer</a:t>
            </a:r>
          </a:p>
          <a:p>
            <a:pPr lvl="2"/>
            <a:endParaRPr lang="en-IN" dirty="0"/>
          </a:p>
          <a:p>
            <a:pPr lvl="2"/>
            <a:r>
              <a:rPr lang="en-IN" dirty="0" smtClean="0"/>
              <a:t>Technology: MongoDB or MySQL?</a:t>
            </a:r>
          </a:p>
        </p:txBody>
      </p:sp>
    </p:spTree>
    <p:extLst>
      <p:ext uri="{BB962C8B-B14F-4D97-AF65-F5344CB8AC3E}">
        <p14:creationId xmlns:p14="http://schemas.microsoft.com/office/powerpoint/2010/main" val="310528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08877" y="3325909"/>
            <a:ext cx="8494712" cy="1165578"/>
          </a:xfrm>
        </p:spPr>
        <p:txBody>
          <a:bodyPr/>
          <a:lstStyle/>
          <a:p>
            <a:r>
              <a:rPr lang="en-IN" dirty="0" smtClean="0"/>
              <a:t>Regular File 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205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Completed project.</a:t>
            </a:r>
          </a:p>
          <a:p>
            <a:pPr lvl="1"/>
            <a:r>
              <a:rPr lang="en-IN" dirty="0" smtClean="0"/>
              <a:t>Amazon (S3 Storage)</a:t>
            </a:r>
          </a:p>
          <a:p>
            <a:pPr lvl="1"/>
            <a:r>
              <a:rPr lang="en-IN" dirty="0" smtClean="0"/>
              <a:t>To use long term.</a:t>
            </a:r>
          </a:p>
          <a:p>
            <a:r>
              <a:rPr lang="en-IN" dirty="0" err="1" smtClean="0"/>
              <a:t>Eg</a:t>
            </a:r>
            <a:r>
              <a:rPr lang="en-IN" dirty="0"/>
              <a:t>: KM-Riser Analysis Backup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07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Way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5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https://aws.amazon.com/free/?</a:t>
            </a:r>
            <a:r>
              <a:rPr lang="en-IN" dirty="0" smtClean="0">
                <a:hlinkClick r:id="rId2"/>
              </a:rPr>
              <a:t>awsf.Free%20Tier%20Types=categories%23alwaysfree</a:t>
            </a:r>
          </a:p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cloud.google.com/free/docs/gcp-free-tier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https</a:t>
            </a:r>
            <a:r>
              <a:rPr lang="en-IN" dirty="0">
                <a:hlinkClick r:id="rId3"/>
              </a:rPr>
              <a:t>://azure.microsoft.com/en-us/free/free-account-faq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THANK YOU </a:t>
            </a:r>
          </a:p>
          <a:p>
            <a:endParaRPr lang="en-US" sz="4000" dirty="0" smtClean="0"/>
          </a:p>
          <a:p>
            <a:r>
              <a:rPr lang="en-US" sz="4000" dirty="0" smtClean="0"/>
              <a:t>For the opportunity to serve!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49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Document Revision History</a:t>
            </a:r>
            <a:endParaRPr lang="en-US" b="0" dirty="0"/>
          </a:p>
        </p:txBody>
      </p:sp>
      <p:graphicFrame>
        <p:nvGraphicFramePr>
          <p:cNvPr id="4" name="Group 8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0436489"/>
              </p:ext>
            </p:extLst>
          </p:nvPr>
        </p:nvGraphicFramePr>
        <p:xfrm>
          <a:off x="545432" y="1363577"/>
          <a:ext cx="9015663" cy="5149517"/>
        </p:xfrm>
        <a:graphic>
          <a:graphicData uri="http://schemas.openxmlformats.org/drawingml/2006/table">
            <a:tbl>
              <a:tblPr/>
              <a:tblGrid>
                <a:gridCol w="630086"/>
                <a:gridCol w="3204878"/>
                <a:gridCol w="855671"/>
                <a:gridCol w="295595"/>
                <a:gridCol w="1369073"/>
                <a:gridCol w="1415748"/>
                <a:gridCol w="1244612"/>
              </a:tblGrid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1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</a:t>
                      </a: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 document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16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June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VA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Rev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Author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Checked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Approved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734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Document No: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Client Ref: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0132-PRE-0001-01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n/a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7">
                  <a:txBody>
                    <a:bodyPr/>
                    <a:lstStyle/>
                    <a:p>
                      <a:pPr algn="ctr"/>
                      <a:endParaRPr lang="en-US" sz="1000" dirty="0" smtClean="0"/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5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Website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63" y="1240493"/>
            <a:ext cx="9242473" cy="5695145"/>
          </a:xfrm>
        </p:spPr>
        <p:txBody>
          <a:bodyPr/>
          <a:lstStyle/>
          <a:p>
            <a:r>
              <a:rPr lang="en-IN" dirty="0" smtClean="0"/>
              <a:t>Website Files??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545031" y="1839359"/>
            <a:ext cx="3329796" cy="603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Files</a:t>
            </a: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5209929" y="2443208"/>
            <a:ext cx="0" cy="62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545031" y="3019245"/>
            <a:ext cx="3329796" cy="6038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Computer</a:t>
            </a: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5209929" y="3623094"/>
            <a:ext cx="0" cy="62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14311" y="4949905"/>
            <a:ext cx="2468791" cy="6589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748707" y="4249771"/>
            <a:ext cx="69224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" idx="0"/>
          </p:cNvCxnSpPr>
          <p:nvPr/>
        </p:nvCxnSpPr>
        <p:spPr>
          <a:xfrm>
            <a:off x="1748707" y="4249771"/>
            <a:ext cx="0" cy="700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26" idx="0"/>
          </p:cNvCxnSpPr>
          <p:nvPr/>
        </p:nvCxnSpPr>
        <p:spPr>
          <a:xfrm flipH="1">
            <a:off x="5209929" y="4266496"/>
            <a:ext cx="2" cy="68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8" idx="0"/>
          </p:cNvCxnSpPr>
          <p:nvPr/>
        </p:nvCxnSpPr>
        <p:spPr>
          <a:xfrm>
            <a:off x="8671149" y="4249771"/>
            <a:ext cx="2" cy="76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975533" y="4950507"/>
            <a:ext cx="2468791" cy="6589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436755" y="5016372"/>
            <a:ext cx="2468791" cy="6589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1155940" y="5858720"/>
            <a:ext cx="4433977" cy="24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</p:cNvCxnSpPr>
          <p:nvPr/>
        </p:nvCxnSpPr>
        <p:spPr>
          <a:xfrm>
            <a:off x="1748707" y="5608827"/>
            <a:ext cx="0" cy="27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2"/>
          </p:cNvCxnSpPr>
          <p:nvPr/>
        </p:nvCxnSpPr>
        <p:spPr>
          <a:xfrm>
            <a:off x="5209929" y="5609429"/>
            <a:ext cx="0" cy="27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155940" y="5883215"/>
            <a:ext cx="0" cy="293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589917" y="5858720"/>
            <a:ext cx="0" cy="31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45737" y="6198737"/>
            <a:ext cx="5185720" cy="539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AceEngineer US Server</a:t>
            </a: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/>
          <p:cNvCxnSpPr>
            <a:stCxn id="28" idx="2"/>
            <a:endCxn id="45" idx="0"/>
          </p:cNvCxnSpPr>
          <p:nvPr/>
        </p:nvCxnSpPr>
        <p:spPr>
          <a:xfrm>
            <a:off x="8671151" y="5675294"/>
            <a:ext cx="2" cy="32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436757" y="5998706"/>
            <a:ext cx="2468791" cy="12603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</a:t>
            </a:r>
          </a:p>
          <a:p>
            <a:pPr algn="ctr"/>
            <a:r>
              <a:rPr lang="en-I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(Amazon </a:t>
            </a:r>
            <a:r>
              <a:rPr lang="en-IN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Litesale</a:t>
            </a:r>
            <a:r>
              <a:rPr lang="en-I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en-I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Ocean,</a:t>
            </a:r>
          </a:p>
          <a:p>
            <a:pPr algn="ctr"/>
            <a:r>
              <a:rPr lang="en-IN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Azure)</a:t>
            </a:r>
            <a:endParaRPr lang="en-I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37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96245" y="2996257"/>
            <a:ext cx="8494712" cy="1165578"/>
          </a:xfrm>
        </p:spPr>
        <p:txBody>
          <a:bodyPr/>
          <a:lstStyle/>
          <a:p>
            <a:r>
              <a:rPr lang="en-IN" dirty="0" smtClean="0"/>
              <a:t>Programs or 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161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Programs |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63" y="1240493"/>
            <a:ext cx="9242473" cy="5695145"/>
          </a:xfrm>
        </p:spPr>
        <p:txBody>
          <a:bodyPr/>
          <a:lstStyle/>
          <a:p>
            <a:r>
              <a:rPr lang="en-IN" dirty="0" smtClean="0"/>
              <a:t>Development will be done by multiple people. Therefore, to help team work, git is a great tool</a:t>
            </a:r>
          </a:p>
          <a:p>
            <a:r>
              <a:rPr lang="en-IN" dirty="0" smtClean="0"/>
              <a:t>Repository that supports git will be very beneficial for efficient teamwork</a:t>
            </a:r>
          </a:p>
        </p:txBody>
      </p:sp>
    </p:spTree>
    <p:extLst>
      <p:ext uri="{BB962C8B-B14F-4D97-AF65-F5344CB8AC3E}">
        <p14:creationId xmlns:p14="http://schemas.microsoft.com/office/powerpoint/2010/main" val="201757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Code Repository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63" y="1240493"/>
            <a:ext cx="9242473" cy="5695145"/>
          </a:xfrm>
        </p:spPr>
        <p:txBody>
          <a:bodyPr/>
          <a:lstStyle/>
          <a:p>
            <a:r>
              <a:rPr lang="en-IN" dirty="0" smtClean="0"/>
              <a:t>A comparison of available services is given below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764803"/>
              </p:ext>
            </p:extLst>
          </p:nvPr>
        </p:nvGraphicFramePr>
        <p:xfrm>
          <a:off x="1029147" y="2525965"/>
          <a:ext cx="8404289" cy="28346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84413"/>
                <a:gridCol w="1824077"/>
                <a:gridCol w="1543050"/>
                <a:gridCol w="1504950"/>
                <a:gridCol w="1447799"/>
              </a:tblGrid>
              <a:tr h="376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 </a:t>
                      </a:r>
                      <a:r>
                        <a:rPr lang="en-US" dirty="0" err="1" smtClean="0"/>
                        <a:t>Codecommit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Azure </a:t>
                      </a:r>
                      <a:r>
                        <a:rPr lang="en-US" dirty="0" err="1" smtClean="0"/>
                        <a:t>Devops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GCP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BitBucket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8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No.of</a:t>
                      </a:r>
                      <a:r>
                        <a:rPr lang="en-US" dirty="0" smtClean="0"/>
                        <a:t> users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582">
                <a:tc>
                  <a:txBody>
                    <a:bodyPr/>
                    <a:lstStyle/>
                    <a:p>
                      <a:r>
                        <a:rPr lang="en-US" dirty="0" smtClean="0"/>
                        <a:t>No. of </a:t>
                      </a:r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requests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unlimited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18">
                <a:tc>
                  <a:txBody>
                    <a:bodyPr/>
                    <a:lstStyle/>
                    <a:p>
                      <a:r>
                        <a:rPr lang="en-US" dirty="0" smtClean="0"/>
                        <a:t>Per month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50GB-month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unlimited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50GB-month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18">
                <a:tc>
                  <a:txBody>
                    <a:bodyPr/>
                    <a:lstStyle/>
                    <a:p>
                      <a:r>
                        <a:rPr lang="en-US" dirty="0" smtClean="0"/>
                        <a:t>Pipelines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10?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18">
                <a:tc>
                  <a:txBody>
                    <a:bodyPr/>
                    <a:lstStyle/>
                    <a:p>
                      <a:r>
                        <a:rPr lang="en-US" dirty="0" smtClean="0"/>
                        <a:t>Boards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Kanban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51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Ranking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16616" y="6248400"/>
            <a:ext cx="6229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Azure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seems to be the clear winner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11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Code | Typical Life </a:t>
            </a:r>
            <a:r>
              <a:rPr lang="en-IN" dirty="0" smtClean="0"/>
              <a:t>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63" y="1240493"/>
            <a:ext cx="9242473" cy="569514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924" y="2178302"/>
            <a:ext cx="22002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2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Code Repository | Way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with Azure</a:t>
            </a:r>
          </a:p>
          <a:p>
            <a:pPr lvl="1"/>
            <a:r>
              <a:rPr lang="en-US" dirty="0"/>
              <a:t>https://dev.azure.com/vamseeachanta/_git/aceengineer</a:t>
            </a:r>
            <a:endParaRPr lang="en-US" dirty="0" smtClean="0"/>
          </a:p>
          <a:p>
            <a:r>
              <a:rPr lang="en-US" dirty="0" smtClean="0"/>
              <a:t>Azure has Kanban boards which can be efficiently used as well for project management in conjunction with the codes</a:t>
            </a:r>
          </a:p>
          <a:p>
            <a:pPr lvl="1"/>
            <a:r>
              <a:rPr lang="en-US" dirty="0" smtClean="0"/>
              <a:t>portal.azure.com</a:t>
            </a:r>
          </a:p>
          <a:p>
            <a:pPr lvl="1"/>
            <a:r>
              <a:rPr lang="en-US" dirty="0" smtClean="0"/>
              <a:t>I sent invitations to both of you (Ganga and </a:t>
            </a:r>
            <a:r>
              <a:rPr lang="en-US" dirty="0" err="1" smtClean="0"/>
              <a:t>SivaRaju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Code back</a:t>
            </a:r>
          </a:p>
          <a:p>
            <a:pPr lvl="1"/>
            <a:r>
              <a:rPr lang="en-US" dirty="0" smtClean="0"/>
              <a:t>Put all the codes in a single folder and host it in repository</a:t>
            </a:r>
          </a:p>
          <a:p>
            <a:pPr lvl="1"/>
            <a:r>
              <a:rPr lang="en-US" dirty="0" smtClean="0"/>
              <a:t>All code actions will be on Azure </a:t>
            </a:r>
            <a:r>
              <a:rPr lang="en-US" dirty="0" err="1" smtClean="0"/>
              <a:t>Devops</a:t>
            </a:r>
            <a:r>
              <a:rPr lang="en-US" dirty="0" smtClean="0"/>
              <a:t> 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8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Code Repository </a:t>
            </a:r>
            <a:r>
              <a:rPr lang="en-US" dirty="0" smtClean="0"/>
              <a:t>| </a:t>
            </a:r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AWS: </a:t>
            </a:r>
            <a:r>
              <a:rPr lang="en-IN" dirty="0" err="1" smtClean="0"/>
              <a:t>CodeCommit</a:t>
            </a:r>
            <a:endParaRPr lang="en-IN" dirty="0" smtClean="0"/>
          </a:p>
          <a:p>
            <a:pPr lvl="1"/>
            <a:endParaRPr lang="en-IN" dirty="0" smtClean="0"/>
          </a:p>
          <a:p>
            <a:r>
              <a:rPr lang="en-IN" dirty="0" smtClean="0"/>
              <a:t>Google: </a:t>
            </a:r>
            <a:r>
              <a:rPr lang="en-IN" dirty="0" err="1" smtClean="0"/>
              <a:t>BigQuery</a:t>
            </a:r>
            <a:r>
              <a:rPr lang="en-IN" dirty="0" smtClean="0"/>
              <a:t>?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Azure: DevOps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4418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08877" y="3325909"/>
            <a:ext cx="8494712" cy="1165578"/>
          </a:xfrm>
        </p:spPr>
        <p:txBody>
          <a:bodyPr/>
          <a:lstStyle/>
          <a:p>
            <a:r>
              <a:rPr lang="en-IN" dirty="0" smtClean="0"/>
              <a:t>Database 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65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11850</TotalTime>
  <Words>788</Words>
  <Application>Microsoft Office PowerPoint</Application>
  <PresentationFormat>Custom</PresentationFormat>
  <Paragraphs>216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Tahoma</vt:lpstr>
      <vt:lpstr>Times New Roman</vt:lpstr>
      <vt:lpstr>Univers 45 Light</vt:lpstr>
      <vt:lpstr>AceEngieer Title Slide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Vamsee Achanta</cp:lastModifiedBy>
  <cp:revision>3656</cp:revision>
  <dcterms:modified xsi:type="dcterms:W3CDTF">2019-01-03T03:55:57Z</dcterms:modified>
</cp:coreProperties>
</file>