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2"/>
  </p:notesMasterIdLst>
  <p:handoutMasterIdLst>
    <p:handoutMasterId r:id="rId13"/>
  </p:handoutMasterIdLst>
  <p:sldIdLst>
    <p:sldId id="525" r:id="rId3"/>
    <p:sldId id="543" r:id="rId4"/>
    <p:sldId id="553" r:id="rId5"/>
    <p:sldId id="550" r:id="rId6"/>
    <p:sldId id="554" r:id="rId7"/>
    <p:sldId id="555" r:id="rId8"/>
    <p:sldId id="556" r:id="rId9"/>
    <p:sldId id="535" r:id="rId10"/>
    <p:sldId id="542" r:id="rId11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525"/>
          </p14:sldIdLst>
        </p14:section>
        <p14:section name="Content Slides" id="{CA0BE58A-A952-43CE-AE0F-8852D0A75BE1}">
          <p14:sldIdLst>
            <p14:sldId id="543"/>
            <p14:sldId id="553"/>
            <p14:sldId id="550"/>
            <p14:sldId id="554"/>
            <p14:sldId id="555"/>
            <p14:sldId id="556"/>
            <p14:sldId id="535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23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FF"/>
    <a:srgbClr val="339933"/>
    <a:srgbClr val="6C0000"/>
    <a:srgbClr val="006600"/>
    <a:srgbClr val="FFFFFF"/>
    <a:srgbClr val="EAEFF7"/>
    <a:srgbClr val="B3EBFF"/>
    <a:srgbClr val="FFE38B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94364" autoAdjust="0"/>
  </p:normalViewPr>
  <p:slideViewPr>
    <p:cSldViewPr snapToGrid="0">
      <p:cViewPr>
        <p:scale>
          <a:sx n="50" d="100"/>
          <a:sy n="50" d="100"/>
        </p:scale>
        <p:origin x="1728" y="300"/>
      </p:cViewPr>
      <p:guideLst>
        <p:guide orient="horz" pos="2423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62"/>
    </p:cViewPr>
  </p:sorterViewPr>
  <p:notesViewPr>
    <p:cSldViewPr snapToGrid="0"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9/8/2018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1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738664"/>
            <a:chOff x="658712" y="622457"/>
            <a:chExt cx="8918917" cy="400414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4004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654" y="633315"/>
              <a:ext cx="2516544" cy="365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2"/>
            <a:ext cx="9791115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9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8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00465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6" y="1167619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3" y="228601"/>
            <a:ext cx="9823451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4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z="1400" smtClean="0"/>
              <a:pPr algn="r"/>
              <a:t>‹#›</a:t>
            </a:fld>
            <a:r>
              <a:rPr lang="en-US" sz="1400" dirty="0" smtClean="0"/>
              <a:t> of</a:t>
            </a:r>
            <a:r>
              <a:rPr lang="en-US" sz="1400" baseline="0" dirty="0" smtClean="0"/>
              <a:t> 8</a:t>
            </a:r>
            <a:endParaRPr lang="en-US" sz="1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7"/>
            <a:ext cx="415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0113-PRE-0001-01 </a:t>
            </a:r>
            <a:r>
              <a:rPr lang="en-US" sz="1200" dirty="0" smtClean="0"/>
              <a:t>API RP 2RD (Draft1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5" y="2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08</a:t>
            </a:r>
            <a:r>
              <a:rPr lang="en-US" sz="1200" baseline="30000" dirty="0" smtClean="0"/>
              <a:t>th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Septl</a:t>
            </a:r>
            <a:r>
              <a:rPr lang="en-US" sz="1200" baseline="0" dirty="0" smtClean="0"/>
              <a:t>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25</a:t>
            </a:r>
            <a:r>
              <a:rPr lang="en-IN" baseline="30000" dirty="0" smtClean="0"/>
              <a:t>th</a:t>
            </a:r>
            <a:r>
              <a:rPr lang="en-IN" dirty="0" smtClean="0"/>
              <a:t> April 2018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 smtClean="0"/>
              <a:t>VM Stress Calculation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0" y="4267200"/>
            <a:ext cx="8494712" cy="914400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22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2906" y="1320019"/>
            <a:ext cx="9242473" cy="5695145"/>
          </a:xfrm>
          <a:prstGeom prst="rect">
            <a:avLst/>
          </a:prstGeom>
        </p:spPr>
        <p:txBody>
          <a:bodyPr/>
          <a:lstStyle>
            <a:lvl1pPr marL="228594" indent="-228594" algn="l" defTabSz="914378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2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8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API RP 2RD inputs</a:t>
            </a:r>
            <a:endParaRPr lang="en-US" dirty="0" smtClean="0"/>
          </a:p>
          <a:p>
            <a:r>
              <a:rPr lang="en-US" dirty="0" smtClean="0"/>
              <a:t>API RP 2RD Theory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Pipe Inputs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779585"/>
              </p:ext>
            </p:extLst>
          </p:nvPr>
        </p:nvGraphicFramePr>
        <p:xfrm>
          <a:off x="523712" y="1171072"/>
          <a:ext cx="9149676" cy="6202680"/>
        </p:xfrm>
        <a:graphic>
          <a:graphicData uri="http://schemas.openxmlformats.org/drawingml/2006/table">
            <a:tbl>
              <a:tblPr/>
              <a:tblGrid>
                <a:gridCol w="3320306"/>
                <a:gridCol w="1019850"/>
                <a:gridCol w="1373319"/>
                <a:gridCol w="1993345"/>
                <a:gridCol w="1442856"/>
              </a:tblGrid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Internal Pressure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pipeNominalOD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pipeNominalWT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0.034925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0.034925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pipeMinimumWT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0.034925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0.034925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pipeNominalID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Properties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Yield Strength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5.52E+08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0.023340213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pipeAi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0.024828666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pipeAo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0.04816888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pipeI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m^4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0.000135582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pipeExternalPressure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pipeInternalPressure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pipeTensionEffective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pipeMoment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648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PipeTrueTension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pipeTensionEffective + (pipeInternalPressure*pipeAi) - (pipeExternalPressure*pipeAo)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Pi*Ai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4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vm</a:t>
            </a:r>
            <a:r>
              <a:rPr lang="en-US" dirty="0" smtClean="0"/>
              <a:t> stress is given below: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individual stress components are evaluated below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5812"/>
          <a:stretch/>
        </p:blipFill>
        <p:spPr>
          <a:xfrm>
            <a:off x="3051004" y="1675915"/>
            <a:ext cx="3520277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42" y="3293027"/>
            <a:ext cx="3962400" cy="269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6" y="5105084"/>
            <a:ext cx="24513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314" y="4971441"/>
            <a:ext cx="4145639" cy="20667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9" y="1304868"/>
            <a:ext cx="8488351" cy="332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API RP 2RD Python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1"/>
          <a:stretch/>
        </p:blipFill>
        <p:spPr>
          <a:xfrm>
            <a:off x="1479669" y="962465"/>
            <a:ext cx="7200000" cy="5127223"/>
          </a:xfr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325825"/>
              </p:ext>
            </p:extLst>
          </p:nvPr>
        </p:nvGraphicFramePr>
        <p:xfrm>
          <a:off x="309496" y="6089688"/>
          <a:ext cx="9658879" cy="1036782"/>
        </p:xfrm>
        <a:graphic>
          <a:graphicData uri="http://schemas.openxmlformats.org/drawingml/2006/table">
            <a:tbl>
              <a:tblPr/>
              <a:tblGrid>
                <a:gridCol w="649728"/>
                <a:gridCol w="446687"/>
                <a:gridCol w="324864"/>
                <a:gridCol w="324864"/>
                <a:gridCol w="365471"/>
                <a:gridCol w="365471"/>
                <a:gridCol w="365471"/>
                <a:gridCol w="365471"/>
                <a:gridCol w="32486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  <a:gridCol w="278454"/>
              </a:tblGrid>
              <a:tr h="518391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-100.0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-160.0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-240.0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-300.0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-360.0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-420.0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-465.0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-465.0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-420.0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-360.0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-300.0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-240.0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-160.0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-100.0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160.0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240.0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300.0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360.0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420.0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465.0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465.0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420.0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360.0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300.0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240.0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160.0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100.0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91"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12870.9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9593.9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7975.8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6164.2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5019.6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4021.7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3141.9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2545.5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-2545.5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-3141.9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-4021.7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-5019.6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-6164.2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-7975.8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-9593.9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-12870.9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-9593.9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-7975.8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-6164.2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-5019.6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-4021.7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-3141.9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-2545.5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2545.5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3141.9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4021.7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5019.6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6164.2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7975.8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9593.9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12870.9</a:t>
                      </a:r>
                    </a:p>
                  </a:txBody>
                  <a:tcPr marL="3947" marR="3947" marT="394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2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API RP 2RD Spreadsheet Plot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13" y="1149371"/>
            <a:ext cx="7890148" cy="510174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69117"/>
              </p:ext>
            </p:extLst>
          </p:nvPr>
        </p:nvGraphicFramePr>
        <p:xfrm>
          <a:off x="881318" y="6256254"/>
          <a:ext cx="8396702" cy="817396"/>
        </p:xfrm>
        <a:graphic>
          <a:graphicData uri="http://schemas.openxmlformats.org/drawingml/2006/table">
            <a:tbl>
              <a:tblPr/>
              <a:tblGrid>
                <a:gridCol w="1544221"/>
                <a:gridCol w="1061652"/>
                <a:gridCol w="772111"/>
                <a:gridCol w="772111"/>
                <a:gridCol w="868624"/>
                <a:gridCol w="868624"/>
                <a:gridCol w="868624"/>
                <a:gridCol w="868624"/>
                <a:gridCol w="772111"/>
              </a:tblGrid>
              <a:tr h="4086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Bend Moment (Kips-ft)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160.00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240.00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360.00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420.00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465.00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69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 Tension (kips)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12870.91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9719.72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8282.59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6796.54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5935.94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5241.15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4674.94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4317.02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2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THANK YOU </a:t>
            </a:r>
          </a:p>
          <a:p>
            <a:endParaRPr lang="en-US" sz="4000" dirty="0"/>
          </a:p>
          <a:p>
            <a:r>
              <a:rPr lang="en-US" sz="4000" dirty="0"/>
              <a:t>For the opportunity to serve!</a:t>
            </a:r>
          </a:p>
        </p:txBody>
      </p:sp>
    </p:spTree>
    <p:extLst>
      <p:ext uri="{BB962C8B-B14F-4D97-AF65-F5344CB8AC3E}">
        <p14:creationId xmlns:p14="http://schemas.microsoft.com/office/powerpoint/2010/main" val="16369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504829"/>
              </p:ext>
            </p:extLst>
          </p:nvPr>
        </p:nvGraphicFramePr>
        <p:xfrm>
          <a:off x="545432" y="1363577"/>
          <a:ext cx="9015663" cy="5178208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2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Sept 2018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VK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prstDash val="lgDash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13451</TotalTime>
  <Words>259</Words>
  <Application>Microsoft Office PowerPoint</Application>
  <PresentationFormat>Custom</PresentationFormat>
  <Paragraphs>233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</cp:lastModifiedBy>
  <cp:revision>4134</cp:revision>
  <dcterms:modified xsi:type="dcterms:W3CDTF">2018-09-08T05:31:49Z</dcterms:modified>
  <cp:contentStatus/>
</cp:coreProperties>
</file>