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0" r:id="rId1"/>
    <p:sldMasterId id="2147483652" r:id="rId2"/>
  </p:sldMasterIdLst>
  <p:notesMasterIdLst>
    <p:notesMasterId r:id="rId15"/>
  </p:notesMasterIdLst>
  <p:handoutMasterIdLst>
    <p:handoutMasterId r:id="rId16"/>
  </p:handoutMasterIdLst>
  <p:sldIdLst>
    <p:sldId id="285" r:id="rId3"/>
    <p:sldId id="559" r:id="rId4"/>
    <p:sldId id="568" r:id="rId5"/>
    <p:sldId id="562" r:id="rId6"/>
    <p:sldId id="558" r:id="rId7"/>
    <p:sldId id="560" r:id="rId8"/>
    <p:sldId id="567" r:id="rId9"/>
    <p:sldId id="569" r:id="rId10"/>
    <p:sldId id="566" r:id="rId11"/>
    <p:sldId id="563" r:id="rId12"/>
    <p:sldId id="565" r:id="rId13"/>
    <p:sldId id="507" r:id="rId14"/>
  </p:sldIdLst>
  <p:sldSz cx="10160000" cy="7620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81088C9C-CDD4-4A6A-9294-BF209D6A2A5D}">
          <p14:sldIdLst>
            <p14:sldId id="285"/>
            <p14:sldId id="559"/>
            <p14:sldId id="568"/>
            <p14:sldId id="562"/>
            <p14:sldId id="558"/>
            <p14:sldId id="560"/>
            <p14:sldId id="567"/>
            <p14:sldId id="569"/>
            <p14:sldId id="566"/>
            <p14:sldId id="563"/>
            <p14:sldId id="565"/>
          </p14:sldIdLst>
        </p14:section>
        <p14:section name="Content Slides" id="{CA0BE58A-A952-43CE-AE0F-8852D0A75BE1}">
          <p14:sldIdLst>
            <p14:sldId id="5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400" userDrawn="1">
          <p15:clr>
            <a:srgbClr val="A4A3A4"/>
          </p15:clr>
        </p15:guide>
        <p15:guide id="2" pos="320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rtik sharma" initials="K" lastIdx="9" clrIdx="0"/>
  <p:cmAuthor id="1" name="AceEngineer" initials="A" lastIdx="4" clrIdx="1">
    <p:extLst/>
  </p:cmAuthor>
  <p:cmAuthor id="2" name="Sabitha" initials="S" lastIdx="1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B3EBFF"/>
    <a:srgbClr val="33CCFF"/>
    <a:srgbClr val="FFE38B"/>
    <a:srgbClr val="00CCFF"/>
    <a:srgbClr val="6C0000"/>
    <a:srgbClr val="D5F4FF"/>
    <a:srgbClr val="F3FCFF"/>
    <a:srgbClr val="C5F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96" autoAdjust="0"/>
  </p:normalViewPr>
  <p:slideViewPr>
    <p:cSldViewPr snapToGrid="0">
      <p:cViewPr varScale="1">
        <p:scale>
          <a:sx n="67" d="100"/>
          <a:sy n="67" d="100"/>
        </p:scale>
        <p:origin x="1284" y="72"/>
      </p:cViewPr>
      <p:guideLst>
        <p:guide orient="horz" pos="2400"/>
        <p:guide pos="3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2EF44-A063-453A-89B4-FC9395EF8A6A}" type="datetimeFigureOut">
              <a:rPr lang="en-US" smtClean="0"/>
              <a:pPr/>
              <a:t>6/12/2018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64AF7-FFAE-4C55-8708-9C601E6CA0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39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70314"/>
      </p:ext>
    </p:extLst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549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74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943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844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817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36600" y="2209800"/>
            <a:ext cx="8636000" cy="528637"/>
          </a:xfrm>
          <a:prstGeom prst="rect">
            <a:avLst/>
          </a:prstGeom>
        </p:spPr>
        <p:txBody>
          <a:bodyPr/>
          <a:lstStyle>
            <a:lvl1pPr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Client Title – Click to edit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32467" y="5410200"/>
            <a:ext cx="7112000" cy="533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date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776111" y="3101622"/>
            <a:ext cx="8494712" cy="116557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Project Title – Click to edit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0" y="4572000"/>
            <a:ext cx="8494712" cy="609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Presentation Title – Click to edit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 userDrawn="1"/>
        </p:nvGrpSpPr>
        <p:grpSpPr>
          <a:xfrm>
            <a:off x="516467" y="571280"/>
            <a:ext cx="9144000" cy="976166"/>
            <a:chOff x="658712" y="622457"/>
            <a:chExt cx="8918917" cy="529159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658712" y="622457"/>
              <a:ext cx="8918917" cy="52915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339933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8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AceEngineer Oil and Gas</a:t>
              </a:r>
            </a:p>
            <a:p>
              <a:pPr algn="ctr"/>
              <a:r>
                <a:rPr lang="en-IN" sz="1400" b="1" dirty="0" smtClean="0">
                  <a:solidFill>
                    <a:srgbClr val="339933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	Marine Offshore Structural Engineering</a:t>
              </a:r>
              <a:endParaRPr lang="en-IN" sz="1400" b="1" dirty="0">
                <a:solidFill>
                  <a:srgbClr val="339933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5" y="689098"/>
              <a:ext cx="2516544" cy="3985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584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" y="208461"/>
            <a:ext cx="9791114" cy="748142"/>
          </a:xfrm>
          <a:prstGeom prst="rect">
            <a:avLst/>
          </a:prstGeom>
        </p:spPr>
        <p:txBody>
          <a:bodyPr anchor="ctr" anchorCtr="0"/>
          <a:lstStyle>
            <a:lvl1pPr algn="ctr">
              <a:defRPr sz="2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0"/>
          </p:nvPr>
        </p:nvSpPr>
        <p:spPr>
          <a:xfrm>
            <a:off x="5244905" y="1167617"/>
            <a:ext cx="4459458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574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ceEngineer Matter Layout Page No.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90963" y="228600"/>
            <a:ext cx="9777412" cy="762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smtClean="0"/>
              <a:t>Edit Heading as Required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20505" y="1167618"/>
            <a:ext cx="9242473" cy="569514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 marL="3657600" indent="0"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 smtClean="0"/>
          </a:p>
          <a:p>
            <a:pPr lvl="8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042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mc:AlternateContent xmlns:mc="http://schemas.openxmlformats.org/markup-compatibility/2006" xmlns:p14="http://schemas.microsoft.com/office/powerpoint/2010/main">
    <mc:Choice Requires="p14">
      <p:transition spd="slow" p14:dur="125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764" y="7096332"/>
            <a:ext cx="1398469" cy="416586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68274" y="228600"/>
            <a:ext cx="9823450" cy="761999"/>
          </a:xfrm>
          <a:prstGeom prst="rect">
            <a:avLst/>
          </a:prstGeom>
          <a:ln w="34925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8598568" y="7236023"/>
            <a:ext cx="1393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C5D3CCB-F7F2-48CD-868E-C108301ABC2B}" type="slidenum">
              <a:rPr lang="en-US" smtClean="0"/>
              <a:pPr algn="r"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50455" y="7213996"/>
            <a:ext cx="39166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dirty="0" smtClean="0"/>
              <a:t>PRE –01-python</a:t>
            </a:r>
            <a:r>
              <a:rPr lang="en-US" sz="1200" baseline="0" dirty="0" smtClean="0"/>
              <a:t> application to fatigue curves</a:t>
            </a:r>
            <a:endParaRPr lang="en-US" sz="120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8454683" y="1"/>
            <a:ext cx="1537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baseline="0" dirty="0" smtClean="0"/>
              <a:t>9 June 2018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174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9</a:t>
            </a:r>
            <a:r>
              <a:rPr lang="en-IN" dirty="0" smtClean="0"/>
              <a:t> June 2018</a:t>
            </a:r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IN" dirty="0" smtClean="0"/>
              <a:t>Python Application to </a:t>
            </a:r>
            <a:r>
              <a:rPr lang="en-IN" dirty="0"/>
              <a:t>F</a:t>
            </a:r>
            <a:r>
              <a:rPr lang="en-IN" dirty="0" smtClean="0"/>
              <a:t>atigue </a:t>
            </a:r>
            <a:r>
              <a:rPr lang="en-IN" dirty="0"/>
              <a:t>C</a:t>
            </a:r>
            <a:r>
              <a:rPr lang="en-IN" dirty="0" smtClean="0"/>
              <a:t>urves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762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Softwares </a:t>
            </a: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585305"/>
              </p:ext>
            </p:extLst>
          </p:nvPr>
        </p:nvGraphicFramePr>
        <p:xfrm>
          <a:off x="413846" y="1921074"/>
          <a:ext cx="9215436" cy="323468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071812"/>
                <a:gridCol w="3071812"/>
                <a:gridCol w="3071812"/>
              </a:tblGrid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Module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software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Description</a:t>
                      </a:r>
                      <a:endParaRPr lang="en-IN" dirty="0"/>
                    </a:p>
                  </a:txBody>
                  <a:tcPr/>
                </a:tc>
              </a:tr>
              <a:tr h="651592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Xlrd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Reading the</a:t>
                      </a:r>
                      <a:r>
                        <a:rPr lang="en-IN" baseline="0" dirty="0" smtClean="0"/>
                        <a:t> data using excel file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Manipulating excel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Matplotlib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For plotting</a:t>
                      </a:r>
                      <a:r>
                        <a:rPr lang="en-IN" baseline="0" dirty="0" smtClean="0"/>
                        <a:t> curves </a:t>
                      </a:r>
                      <a:endParaRPr lang="en-IN" dirty="0"/>
                    </a:p>
                  </a:txBody>
                  <a:tcPr/>
                </a:tc>
              </a:tr>
              <a:tr h="645774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Xlwt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Python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Writing the data to excel file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13846" y="1255782"/>
            <a:ext cx="69156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 smtClean="0"/>
              <a:t>Modules needed for compiling data and for  plotting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2691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Coding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TBA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491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>
            <a:spLocks noGrp="1"/>
          </p:cNvSpPr>
          <p:nvPr>
            <p:ph type="body" sz="quarter" idx="13"/>
          </p:nvPr>
        </p:nvSpPr>
        <p:spPr>
          <a:xfrm>
            <a:off x="115875" y="2308310"/>
            <a:ext cx="9777412" cy="1928410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/>
              <a:t>THANK YOU </a:t>
            </a:r>
          </a:p>
          <a:p>
            <a:endParaRPr lang="en-US" sz="4000" dirty="0" smtClean="0"/>
          </a:p>
          <a:p>
            <a:r>
              <a:rPr lang="en-US" sz="4000" dirty="0" smtClean="0"/>
              <a:t>For the opportunity to serve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62536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pPr lvl="0">
              <a:lnSpc>
                <a:spcPct val="100000"/>
              </a:lnSpc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Agenda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Introduction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Theory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Fundamentals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Basic curve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Standard references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Miscellaneous data</a:t>
            </a:r>
          </a:p>
          <a:p>
            <a:pPr marL="342900" lvl="0" indent="-342900">
              <a:spcBef>
                <a:spcPct val="20000"/>
              </a:spcBef>
            </a:pPr>
            <a:r>
              <a:rPr lang="en-IN" dirty="0">
                <a:solidFill>
                  <a:prstClr val="black"/>
                </a:solidFill>
              </a:rPr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466000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r>
              <a:rPr lang="en-IN" dirty="0"/>
              <a:t>P</a:t>
            </a:r>
            <a:r>
              <a:rPr lang="en-IN" dirty="0" smtClean="0"/>
              <a:t>ython </a:t>
            </a:r>
            <a:r>
              <a:rPr lang="en-IN" dirty="0"/>
              <a:t>application to help O&amp;G industry </a:t>
            </a:r>
            <a:r>
              <a:rPr lang="en-IN" dirty="0" smtClean="0"/>
              <a:t>to understand </a:t>
            </a:r>
            <a:r>
              <a:rPr lang="en-IN" dirty="0"/>
              <a:t>fatigue curves </a:t>
            </a:r>
            <a:endParaRPr lang="en-IN" dirty="0" smtClean="0"/>
          </a:p>
          <a:p>
            <a:r>
              <a:rPr lang="en-US" dirty="0" smtClean="0"/>
              <a:t>Understanding the theory behind  Fatigue curves and modelling tools(shear7)</a:t>
            </a:r>
          </a:p>
          <a:p>
            <a:r>
              <a:rPr lang="en-US" dirty="0" smtClean="0"/>
              <a:t>Compiling data and placing data in database.</a:t>
            </a:r>
          </a:p>
          <a:p>
            <a:pPr marL="0" indent="0">
              <a:buNone/>
            </a:pPr>
            <a:r>
              <a:rPr lang="en-US" dirty="0" smtClean="0"/>
              <a:t>  Data location: </a:t>
            </a:r>
            <a:r>
              <a:rPr lang="en-IN" b="1" dirty="0" smtClean="0"/>
              <a:t>“Dropbox\0119 </a:t>
            </a:r>
            <a:r>
              <a:rPr lang="en-IN" b="1" dirty="0"/>
              <a:t>Programming\017 Fatigue Curves\Ref\SN Curve Definitions.xlsx"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74576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Theory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32" y="1124755"/>
            <a:ext cx="9242473" cy="5695145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THEORY </a:t>
            </a:r>
          </a:p>
          <a:p>
            <a:r>
              <a:rPr lang="en-IN" dirty="0" smtClean="0"/>
              <a:t>Theory behind fatigue curves </a:t>
            </a:r>
          </a:p>
          <a:p>
            <a:pPr marL="0" indent="0">
              <a:buNone/>
            </a:pPr>
            <a:r>
              <a:rPr lang="en-IN" dirty="0" smtClean="0"/>
              <a:t>Equation: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S – stress range in Mpa</a:t>
            </a:r>
          </a:p>
          <a:p>
            <a:pPr marL="0" indent="0">
              <a:buNone/>
            </a:pPr>
            <a:r>
              <a:rPr lang="en-IN" dirty="0" smtClean="0"/>
              <a:t> a – value corresponded to S in stress range.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smtClean="0"/>
              <a:t>Modelling tools</a:t>
            </a:r>
          </a:p>
          <a:p>
            <a:r>
              <a:rPr lang="en-IN" dirty="0" smtClean="0"/>
              <a:t>Shear7 for vortex-induced vibration analysis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640071"/>
            <a:ext cx="1700212" cy="48160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65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90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Fundamentals</a:t>
            </a:r>
            <a:endParaRPr lang="en-US" dirty="0"/>
          </a:p>
        </p:txBody>
      </p:sp>
      <p:sp>
        <p:nvSpPr>
          <p:cNvPr id="26" name="Content Placeholder 7"/>
          <p:cNvSpPr>
            <a:spLocks noGrp="1"/>
          </p:cNvSpPr>
          <p:nvPr>
            <p:ph idx="1"/>
          </p:nvPr>
        </p:nvSpPr>
        <p:spPr>
          <a:xfrm>
            <a:off x="267469" y="1276350"/>
            <a:ext cx="9242473" cy="603328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Major things to understand before starting project</a:t>
            </a:r>
          </a:p>
          <a:p>
            <a:r>
              <a:rPr lang="en-IN" sz="2000" dirty="0" smtClean="0"/>
              <a:t>Fatigue: </a:t>
            </a:r>
            <a:r>
              <a:rPr lang="en-IN" sz="2000" dirty="0"/>
              <a:t>the weakening of a material caused by repeatedly applied loads. It is the progressive and localized structural damage that occurs when a material is subjected to cyclic loading</a:t>
            </a:r>
            <a:r>
              <a:rPr lang="en-IN" sz="2000" dirty="0" smtClean="0"/>
              <a:t>. it </a:t>
            </a:r>
            <a:r>
              <a:rPr lang="en-IN" sz="2000" dirty="0"/>
              <a:t>consists of cyclic and variable loadings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Fatigue </a:t>
            </a:r>
            <a:r>
              <a:rPr lang="en-IN" sz="2000" dirty="0" smtClean="0"/>
              <a:t>limit: this is </a:t>
            </a:r>
            <a:r>
              <a:rPr lang="en-IN" sz="2000" dirty="0"/>
              <a:t>that load limit below which material gains infinite life</a:t>
            </a:r>
          </a:p>
          <a:p>
            <a:r>
              <a:rPr lang="en-IN" sz="2000" dirty="0"/>
              <a:t>Endurance: The maximum value of completely reversed bending stress that a material can withstand without any failure.</a:t>
            </a:r>
          </a:p>
          <a:p>
            <a:r>
              <a:rPr lang="en-IN" sz="2000" dirty="0"/>
              <a:t>Endurance </a:t>
            </a:r>
            <a:r>
              <a:rPr lang="en-IN" sz="2000" dirty="0" smtClean="0"/>
              <a:t>limit: The </a:t>
            </a:r>
            <a:r>
              <a:rPr lang="en-IN" sz="2000" dirty="0"/>
              <a:t>maximum value of completely reversed bending stress that a material can withstand without any failure for ‘infinite number of cycles’.</a:t>
            </a:r>
          </a:p>
          <a:p>
            <a:r>
              <a:rPr lang="en-IN" sz="2000" dirty="0" smtClean="0"/>
              <a:t>The </a:t>
            </a:r>
            <a:r>
              <a:rPr lang="en-IN" sz="2000" dirty="0"/>
              <a:t>very basic difference between fatigue and endurance limit is that the endurance limit has cycle number mentioned with </a:t>
            </a:r>
            <a:r>
              <a:rPr lang="en-IN" sz="2000" dirty="0" err="1"/>
              <a:t>i</a:t>
            </a:r>
            <a:endParaRPr lang="en-IN" sz="2000" dirty="0"/>
          </a:p>
          <a:p>
            <a:pPr marL="0" indent="0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IN" sz="2000" dirty="0" smtClean="0"/>
              <a:t>Note: S-N curve  </a:t>
            </a:r>
            <a:r>
              <a:rPr lang="en-IN" sz="2000" dirty="0"/>
              <a:t>a plot of the magnitude of an alternating stress versus the number of cycles to failure for a given material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792418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8" name="Picture 9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2244407"/>
            <a:ext cx="9058275" cy="4051618"/>
          </a:xfrm>
          <a:prstGeom prst="rect">
            <a:avLst/>
          </a:prstGeom>
        </p:spPr>
      </p:pic>
      <p:sp>
        <p:nvSpPr>
          <p:cNvPr id="929" name="TextBox 928"/>
          <p:cNvSpPr txBox="1"/>
          <p:nvPr/>
        </p:nvSpPr>
        <p:spPr>
          <a:xfrm>
            <a:off x="530226" y="1257121"/>
            <a:ext cx="90995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Explanation of points and limits explanation through graphical representation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930" name="TextBox 929"/>
          <p:cNvSpPr txBox="1"/>
          <p:nvPr/>
        </p:nvSpPr>
        <p:spPr>
          <a:xfrm>
            <a:off x="3343275" y="307113"/>
            <a:ext cx="2303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/>
              <a:t>Basic curve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2682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351" y="1785938"/>
            <a:ext cx="8699073" cy="30146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4351" y="1234380"/>
            <a:ext cx="9115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/>
              <a:t>Slopes point Explanation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983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0" y="285750"/>
            <a:ext cx="9777412" cy="542925"/>
          </a:xfrm>
        </p:spPr>
        <p:txBody>
          <a:bodyPr/>
          <a:lstStyle/>
          <a:p>
            <a:r>
              <a:rPr lang="en-US" dirty="0" smtClean="0"/>
              <a:t>Standard reference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References </a:t>
            </a:r>
            <a:r>
              <a:rPr lang="en-IN" dirty="0" smtClean="0"/>
              <a:t>for different curves for fatigue </a:t>
            </a:r>
            <a:r>
              <a:rPr lang="en-IN" dirty="0" smtClean="0"/>
              <a:t>analysis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76155"/>
              </p:ext>
            </p:extLst>
          </p:nvPr>
        </p:nvGraphicFramePr>
        <p:xfrm>
          <a:off x="757237" y="1914523"/>
          <a:ext cx="8829675" cy="4586289"/>
        </p:xfrm>
        <a:graphic>
          <a:graphicData uri="http://schemas.openxmlformats.org/drawingml/2006/table">
            <a:tbl>
              <a:tblPr/>
              <a:tblGrid>
                <a:gridCol w="472176"/>
                <a:gridCol w="8357499"/>
              </a:tblGrid>
              <a:tr h="4813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American Petroleum Institute - "Recommended Practise for Planning, Designing and Constructing Fixed Offshore Platforms – Load and Resistance Factor Design". API-RP-2A-LRFD, Second Edition, Apr 1994.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[2]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Norske Veritas (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DnV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- "Fatigue Strength Analysis for Mobile Offshore Units", Aug 1984.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[3]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Norsok Standard - "Design of Steel Structures". N-004, Rev 1, Dec 1998.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[4]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Aug 2005.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[5]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Aug 2000.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4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[6]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 for titanium supplied for Agbami (job 1378) - originally from OTC 8409 "Advances in Titanium Risers for FPSO's"; Carl Baxter et al 1997.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3223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[7]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used on Asgard project (1570) - Based on data from Marintek 1998.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2010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 for titianium supplied for Kristin (job 1599) - based on data from Marintek; From OMAE papers "Fatigue strength of titanium riser welds effects of material grade and weld method", OMAE 2002/MAT-28576 &amp; "Fatigue of 28-inch titanium riser – sn data and defect assessment", OMAE 2002/MAT-28577.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[9]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Apr 2008.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8134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[10]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BP Engineering Technical Practises, "Riser Fatigue Calculation Guidance Note", GN65-704, Revision 2, Jun 2008.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[11]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 Norske Veritas (DnV) - "Fatigue Design of Offshore Steel Structures"  (DnV-RP-C203), Apr 2010.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8148">
                <a:tc>
                  <a:txBody>
                    <a:bodyPr/>
                    <a:lstStyle/>
                    <a:p>
                      <a:pPr algn="ctr" fontAlgn="t"/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[12]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Norske Veritas (</a:t>
                      </a:r>
                      <a:r>
                        <a:rPr lang="en-IN" sz="1300" b="0" i="0" u="none" strike="noStrike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DnV</a:t>
                      </a:r>
                      <a:r>
                        <a:rPr lang="en-IN" sz="1300" b="0" i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- "Fatigue Design of Offshore Steel Structures"  (DnV-RP-C203), Oct 2011.</a:t>
                      </a:r>
                    </a:p>
                  </a:txBody>
                  <a:tcPr marL="0" marR="0" marT="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00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Miscellaneous data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tref = reference thickness equal 25 mm for welded connections other than tubular joints. For tubular joints the reference thickness is 32 mm. For bolts tref = 25 mm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Different slopes selection based on project requirement</a:t>
            </a:r>
          </a:p>
          <a:p>
            <a:r>
              <a:rPr lang="en-IN" dirty="0"/>
              <a:t>Single slope (0 Stress Cut off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 smtClean="0"/>
              <a:t>Note: Please </a:t>
            </a:r>
            <a:r>
              <a:rPr lang="en-IN" dirty="0"/>
              <a:t>note that highest stress range curve from multi-slope </a:t>
            </a:r>
            <a:r>
              <a:rPr lang="en-IN" dirty="0" smtClean="0"/>
              <a:t>data </a:t>
            </a:r>
            <a:r>
              <a:rPr lang="en-IN" dirty="0"/>
              <a:t>is used for </a:t>
            </a:r>
            <a:r>
              <a:rPr lang="en-IN" dirty="0" smtClean="0"/>
              <a:t>single-slope</a:t>
            </a:r>
          </a:p>
          <a:p>
            <a:r>
              <a:rPr lang="en-IN" dirty="0"/>
              <a:t>Single slope (with Endurance limit/ stress cut-off</a:t>
            </a:r>
            <a:r>
              <a:rPr lang="en-IN" dirty="0" smtClean="0"/>
              <a:t>)</a:t>
            </a:r>
          </a:p>
          <a:p>
            <a:r>
              <a:rPr lang="en-IN" dirty="0"/>
              <a:t>Multi-slope (0 Stress Cut off</a:t>
            </a:r>
            <a:r>
              <a:rPr lang="en-IN" dirty="0" smtClean="0"/>
              <a:t>)</a:t>
            </a:r>
          </a:p>
          <a:p>
            <a:r>
              <a:rPr lang="en-IN" dirty="0"/>
              <a:t>Multi-slope (with Endurance limit/ stress cut-off</a:t>
            </a:r>
            <a:r>
              <a:rPr lang="en-IN" dirty="0" smtClean="0"/>
              <a:t>)</a:t>
            </a:r>
          </a:p>
          <a:p>
            <a:pPr marL="0" indent="0">
              <a:buNone/>
            </a:pPr>
            <a:r>
              <a:rPr lang="en-IN" dirty="0"/>
              <a:t>Note: Please note that endurance limit is probably only used for research purposes and typically NOT for project work</a:t>
            </a:r>
          </a:p>
        </p:txBody>
      </p:sp>
    </p:spTree>
    <p:extLst>
      <p:ext uri="{BB962C8B-B14F-4D97-AF65-F5344CB8AC3E}">
        <p14:creationId xmlns:p14="http://schemas.microsoft.com/office/powerpoint/2010/main" val="1954640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eEngieer Titl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16414</TotalTime>
  <Words>750</Words>
  <Application>Microsoft Office PowerPoint</Application>
  <PresentationFormat>Custom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Tahoma</vt:lpstr>
      <vt:lpstr>Times New Roman</vt:lpstr>
      <vt:lpstr>AceEngieer Title Slide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AceEngineer</dc:creator>
  <cp:lastModifiedBy>AceEngineer-04</cp:lastModifiedBy>
  <cp:revision>3952</cp:revision>
  <dcterms:modified xsi:type="dcterms:W3CDTF">2018-06-12T14:08:32Z</dcterms:modified>
</cp:coreProperties>
</file>