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9"/>
  </p:notesMasterIdLst>
  <p:handoutMasterIdLst>
    <p:handoutMasterId r:id="rId20"/>
  </p:handoutMasterIdLst>
  <p:sldIdLst>
    <p:sldId id="285" r:id="rId3"/>
    <p:sldId id="559" r:id="rId4"/>
    <p:sldId id="568" r:id="rId5"/>
    <p:sldId id="570" r:id="rId6"/>
    <p:sldId id="573" r:id="rId7"/>
    <p:sldId id="572" r:id="rId8"/>
    <p:sldId id="565" r:id="rId9"/>
    <p:sldId id="563" r:id="rId10"/>
    <p:sldId id="507" r:id="rId11"/>
    <p:sldId id="571" r:id="rId12"/>
    <p:sldId id="562" r:id="rId13"/>
    <p:sldId id="558" r:id="rId14"/>
    <p:sldId id="560" r:id="rId15"/>
    <p:sldId id="567" r:id="rId16"/>
    <p:sldId id="569" r:id="rId17"/>
    <p:sldId id="566" r:id="rId18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59"/>
            <p14:sldId id="568"/>
            <p14:sldId id="570"/>
            <p14:sldId id="573"/>
            <p14:sldId id="572"/>
            <p14:sldId id="565"/>
            <p14:sldId id="563"/>
          </p14:sldIdLst>
        </p14:section>
        <p14:section name="Content Slides" id="{CA0BE58A-A952-43CE-AE0F-8852D0A75BE1}">
          <p14:sldIdLst>
            <p14:sldId id="507"/>
            <p14:sldId id="571"/>
            <p14:sldId id="562"/>
            <p14:sldId id="558"/>
            <p14:sldId id="560"/>
            <p14:sldId id="567"/>
            <p14:sldId id="569"/>
            <p14:sldId id="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96" autoAdjust="0"/>
  </p:normalViewPr>
  <p:slideViewPr>
    <p:cSldViewPr snapToGrid="0">
      <p:cViewPr>
        <p:scale>
          <a:sx n="75" d="100"/>
          <a:sy n="75" d="100"/>
        </p:scale>
        <p:origin x="1818" y="7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9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4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–01-python</a:t>
            </a:r>
            <a:r>
              <a:rPr lang="en-US" sz="1200" baseline="0" dirty="0" smtClean="0"/>
              <a:t> application to fatigue curves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9 June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9</a:t>
            </a:r>
            <a:r>
              <a:rPr lang="en-IN" dirty="0" smtClean="0"/>
              <a:t> June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Fatigue Curves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Python </a:t>
            </a:r>
            <a:r>
              <a:rPr lang="en-IN" dirty="0" smtClean="0"/>
              <a:t>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Theory and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1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Theory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32" y="1124755"/>
            <a:ext cx="9242473" cy="56951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THEORY </a:t>
            </a:r>
          </a:p>
          <a:p>
            <a:r>
              <a:rPr lang="en-IN" dirty="0" smtClean="0"/>
              <a:t>Theory behind fatigue curves </a:t>
            </a:r>
          </a:p>
          <a:p>
            <a:pPr marL="0" indent="0">
              <a:buNone/>
            </a:pPr>
            <a:r>
              <a:rPr lang="en-IN" dirty="0" smtClean="0"/>
              <a:t>Equation: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 – stress range in Mpa</a:t>
            </a:r>
          </a:p>
          <a:p>
            <a:pPr marL="0" indent="0">
              <a:buNone/>
            </a:pPr>
            <a:r>
              <a:rPr lang="en-IN" dirty="0" smtClean="0"/>
              <a:t> a – value corresponded to S in stress range.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Modelling tools</a:t>
            </a:r>
          </a:p>
          <a:p>
            <a:r>
              <a:rPr lang="en-IN" dirty="0" smtClean="0"/>
              <a:t>Shear7 for vortex-induced vibration analysis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640071"/>
            <a:ext cx="1700212" cy="48160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9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Major things to understand before starting project</a:t>
            </a:r>
          </a:p>
          <a:p>
            <a:r>
              <a:rPr lang="en-IN" sz="2000" dirty="0" smtClean="0"/>
              <a:t>Fatigue: </a:t>
            </a:r>
            <a:r>
              <a:rPr lang="en-IN" sz="2000" dirty="0"/>
              <a:t>the weakening of a material caused by repeatedly applied loads. It is the progressive and localized structural damage that occurs when a material is subjected to cyclic loading</a:t>
            </a:r>
            <a:r>
              <a:rPr lang="en-IN" sz="2000" dirty="0" smtClean="0"/>
              <a:t>. it </a:t>
            </a:r>
            <a:r>
              <a:rPr lang="en-IN" sz="2000" dirty="0"/>
              <a:t>consists of cyclic and variable loadings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Fatigue </a:t>
            </a:r>
            <a:r>
              <a:rPr lang="en-IN" sz="2000" dirty="0" smtClean="0"/>
              <a:t>limit: this is </a:t>
            </a:r>
            <a:r>
              <a:rPr lang="en-IN" sz="2000" dirty="0"/>
              <a:t>that load limit below which material gains infinite life</a:t>
            </a:r>
          </a:p>
          <a:p>
            <a:r>
              <a:rPr lang="en-IN" sz="2000" dirty="0"/>
              <a:t>Endurance: The maximum value of completely reversed bending stress that a material can withstand without any failure.</a:t>
            </a:r>
          </a:p>
          <a:p>
            <a:r>
              <a:rPr lang="en-IN" sz="2000" dirty="0"/>
              <a:t>Endurance </a:t>
            </a:r>
            <a:r>
              <a:rPr lang="en-IN" sz="2000" dirty="0" smtClean="0"/>
              <a:t>limit: The </a:t>
            </a:r>
            <a:r>
              <a:rPr lang="en-IN" sz="2000" dirty="0"/>
              <a:t>maximum value of completely reversed bending stress that a material can withstand without any failure for ‘infinite number of cycles’.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very basic difference between fatigue and endurance limit is that the endurance limit has cycle number mentioned with </a:t>
            </a:r>
            <a:r>
              <a:rPr lang="en-IN" sz="2000" dirty="0" err="1"/>
              <a:t>i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Note: S-N curve  </a:t>
            </a:r>
            <a:r>
              <a:rPr lang="en-IN" sz="2000" dirty="0"/>
              <a:t>a plot of the magnitude of an alternating stress versus the number of cycles to failure for a given material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92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Picture 9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244407"/>
            <a:ext cx="9058275" cy="4051618"/>
          </a:xfrm>
          <a:prstGeom prst="rect">
            <a:avLst/>
          </a:prstGeom>
        </p:spPr>
      </p:pic>
      <p:sp>
        <p:nvSpPr>
          <p:cNvPr id="929" name="TextBox 928"/>
          <p:cNvSpPr txBox="1"/>
          <p:nvPr/>
        </p:nvSpPr>
        <p:spPr>
          <a:xfrm>
            <a:off x="530226" y="1257121"/>
            <a:ext cx="909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Explanation of points and limits explanation through graphical representation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30" name="TextBox 929"/>
          <p:cNvSpPr txBox="1"/>
          <p:nvPr/>
        </p:nvSpPr>
        <p:spPr>
          <a:xfrm>
            <a:off x="3343275" y="307113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Basic curve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8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Notes for graph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1" y="1785938"/>
            <a:ext cx="8699073" cy="3014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351" y="1234380"/>
            <a:ext cx="911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Slopes point Explanation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9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Standard 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References </a:t>
            </a:r>
            <a:r>
              <a:rPr lang="en-IN" dirty="0" smtClean="0"/>
              <a:t>for different curves for fatigue 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76155"/>
              </p:ext>
            </p:extLst>
          </p:nvPr>
        </p:nvGraphicFramePr>
        <p:xfrm>
          <a:off x="757237" y="1914523"/>
          <a:ext cx="8829675" cy="4586289"/>
        </p:xfrm>
        <a:graphic>
          <a:graphicData uri="http://schemas.openxmlformats.org/drawingml/2006/table">
            <a:tbl>
              <a:tblPr/>
              <a:tblGrid>
                <a:gridCol w="472176"/>
                <a:gridCol w="8357499"/>
              </a:tblGrid>
              <a:tr h="4813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American Petroleum Institute - "Recommended Practise for Planning, Designing and Constructing Fixed Offshore Platforms – Load and Resistance Factor Design". API-RP-2A-LRFD, Second Edition, Apr 1994.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Norske Veritas (</a:t>
                      </a:r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DnV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- "Fatigue Strength Analysis for Mobile Offshore Units", Aug 1984.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Norsok Standard - "Design of Steel Structures". N-004, Rev 1, Dec 1998.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Aug 2005.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Aug 2000.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[6]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 for titanium supplied for Agbami (job 1378) - originally from OTC 8409 "Advances in Titanium Risers for FPSO's"; Carl Baxter et al 1997.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[7]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used on Asgard project (1570) - Based on data from Marintek 1998.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 for titianium supplied for Kristin (job 1599) - based on data from Marintek; From OMAE papers "Fatigue strength of titanium riser welds effects of material grade and weld method", OMAE 2002/MAT-28576 &amp; "Fatigue of 28-inch titanium riser – sn data and defect assessment", OMAE 2002/MAT-28577.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[9]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Apr 2008.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 Engineering Technical Practises, "Riser Fatigue Calculation Guidance Note", GN65-704, Revision 2, Jun 2008.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Apr 2010.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[12]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Norske Veritas (</a:t>
                      </a:r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DnV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- "Fatigue Design of Offshore Steel Structures"  (DnV-RP-C203), Oct 2011.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Miscellaneous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tref = reference thickness equal 25 mm for welded connections other than tubular joints. For tubular joints the reference thickness is 32 mm. For bolts tref = 25 mm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Different slopes selection based on project requirement</a:t>
            </a:r>
          </a:p>
          <a:p>
            <a:r>
              <a:rPr lang="en-IN" dirty="0"/>
              <a:t>Single slope (0 Stress Cut off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Note: Please </a:t>
            </a:r>
            <a:r>
              <a:rPr lang="en-IN" dirty="0"/>
              <a:t>note that highest stress range curve from multi-slope </a:t>
            </a:r>
            <a:r>
              <a:rPr lang="en-IN" dirty="0" smtClean="0"/>
              <a:t>data </a:t>
            </a:r>
            <a:r>
              <a:rPr lang="en-IN" dirty="0"/>
              <a:t>is used for </a:t>
            </a:r>
            <a:r>
              <a:rPr lang="en-IN" dirty="0" smtClean="0"/>
              <a:t>single-slope</a:t>
            </a:r>
          </a:p>
          <a:p>
            <a:r>
              <a:rPr lang="en-IN" dirty="0"/>
              <a:t>Single slope (with Endurance limit/ stress cut-off</a:t>
            </a:r>
            <a:r>
              <a:rPr lang="en-IN" dirty="0" smtClean="0"/>
              <a:t>)</a:t>
            </a:r>
          </a:p>
          <a:p>
            <a:r>
              <a:rPr lang="en-IN" dirty="0"/>
              <a:t>Multi-slope (0 Stress Cut off</a:t>
            </a:r>
            <a:r>
              <a:rPr lang="en-IN" dirty="0" smtClean="0"/>
              <a:t>)</a:t>
            </a:r>
          </a:p>
          <a:p>
            <a:r>
              <a:rPr lang="en-IN" dirty="0"/>
              <a:t>Multi-slope (with Endurance limit/ stress cut-off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Note: Please note that endurance limit is probably only used for research purposes and typically NOT for project work</a:t>
            </a:r>
          </a:p>
        </p:txBody>
      </p:sp>
    </p:spTree>
    <p:extLst>
      <p:ext uri="{BB962C8B-B14F-4D97-AF65-F5344CB8AC3E}">
        <p14:creationId xmlns:p14="http://schemas.microsoft.com/office/powerpoint/2010/main" val="19546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Agenda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Introduction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Theory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Fundamentals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Basic curve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Standard references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Miscellaneous data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660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ython </a:t>
            </a:r>
            <a:r>
              <a:rPr lang="en-IN" dirty="0"/>
              <a:t>application to help O&amp;G industry </a:t>
            </a:r>
            <a:r>
              <a:rPr lang="en-IN" dirty="0" smtClean="0"/>
              <a:t>to understand </a:t>
            </a:r>
            <a:r>
              <a:rPr lang="en-IN" dirty="0"/>
              <a:t>fatigue curves </a:t>
            </a:r>
            <a:endParaRPr lang="en-IN" dirty="0" smtClean="0"/>
          </a:p>
          <a:p>
            <a:r>
              <a:rPr lang="en-US" dirty="0" smtClean="0"/>
              <a:t>Understanding the theory behind  Fatigue curves and modelling tools(shear7)</a:t>
            </a:r>
          </a:p>
          <a:p>
            <a:r>
              <a:rPr lang="en-US" dirty="0" smtClean="0"/>
              <a:t>Compiling data and placing data in database.</a:t>
            </a:r>
          </a:p>
          <a:p>
            <a:pPr marL="0" indent="0">
              <a:buNone/>
            </a:pPr>
            <a:r>
              <a:rPr lang="en-US" dirty="0" smtClean="0"/>
              <a:t>  Data location: </a:t>
            </a:r>
            <a:r>
              <a:rPr lang="en-IN" b="1" dirty="0" smtClean="0"/>
              <a:t>“Dropbox\0119 </a:t>
            </a:r>
            <a:r>
              <a:rPr lang="en-IN" b="1" dirty="0"/>
              <a:t>Programming\017 Fatigue Curves\Ref\SN Curve Definitions.xlsx"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457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Data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US" smtClean="0"/>
              <a:t>FYI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2993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smtClean="0"/>
              <a:t>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Python Libraries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85305"/>
              </p:ext>
            </p:extLst>
          </p:nvPr>
        </p:nvGraphicFramePr>
        <p:xfrm>
          <a:off x="413846" y="1921074"/>
          <a:ext cx="9215436" cy="32346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71812"/>
                <a:gridCol w="3071812"/>
                <a:gridCol w="3071812"/>
              </a:tblGrid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6515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Xlrd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Reading the</a:t>
                      </a:r>
                      <a:r>
                        <a:rPr lang="en-IN" baseline="0" dirty="0" smtClean="0"/>
                        <a:t> data using excel file</a:t>
                      </a:r>
                      <a:endParaRPr lang="en-IN" dirty="0"/>
                    </a:p>
                  </a:txBody>
                  <a:tcPr/>
                </a:tc>
              </a:tr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Manipulating excel</a:t>
                      </a:r>
                      <a:endParaRPr lang="en-IN" dirty="0"/>
                    </a:p>
                  </a:txBody>
                  <a:tcPr/>
                </a:tc>
              </a:tr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 plotting</a:t>
                      </a:r>
                      <a:r>
                        <a:rPr lang="en-IN" baseline="0" dirty="0" smtClean="0"/>
                        <a:t> curves </a:t>
                      </a:r>
                      <a:endParaRPr lang="en-IN" dirty="0"/>
                    </a:p>
                  </a:txBody>
                  <a:tcPr/>
                </a:tc>
              </a:tr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Xlwt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Writing the data to excel file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3846" y="1255782"/>
            <a:ext cx="691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Modules needed for compiling data and for  plotting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69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16421</TotalTime>
  <Words>761</Words>
  <Application>Microsoft Office PowerPoint</Application>
  <PresentationFormat>Custom</PresentationFormat>
  <Paragraphs>101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3963</cp:revision>
  <dcterms:modified xsi:type="dcterms:W3CDTF">2018-06-13T22:05:18Z</dcterms:modified>
</cp:coreProperties>
</file>