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26DA-2D43-88F3-96A5-B6D86529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1C50E-7564-DC5B-70A1-74DB123B2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8FBB-1F43-0713-0EFF-B0F02AD5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4ECE-924C-49E3-9829-8AB24355E10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1ABE3-8107-68B8-A578-D92804C5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03B60-99C8-8A2B-86A2-0AF36436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3D95-31D0-415D-A643-D3DDCDE0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F61B-B0BD-602F-019F-BAE1E079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A4DA5-5B9C-868A-ED26-CE65DE1D5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1583B-6AFB-84DA-BC8D-271861D1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4ECE-924C-49E3-9829-8AB24355E10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A6351-7519-52F0-D99B-E3501BF1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F932-56B3-B56F-CDF8-CE021B79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3D95-31D0-415D-A643-D3DDCDE0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4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47EA2-EE90-15CB-CF75-8A7DC479C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05F70-8A07-A963-4769-EB29420DD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3EF04-8B53-07F8-7AFB-504C73C1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4ECE-924C-49E3-9829-8AB24355E10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D197F-BFDF-F5D7-62DF-EA27463C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9269B-C402-BD69-C55D-0C53BEEB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3D95-31D0-415D-A643-D3DDCDE0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367F-51BE-4974-104F-7CD3A5DF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B481-2685-CA6F-DD96-CD2BBEB9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374B5-ED59-0C14-AFA3-C8FAC8D5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4ECE-924C-49E3-9829-8AB24355E10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82E73-7ABB-0102-98FE-6E4DB3F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A5A1-7C26-079C-B80F-C945FB5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3D95-31D0-415D-A643-D3DDCDE0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9E8E-5A37-FF1B-B0DA-AD459B19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47214-6B13-3ADF-84B8-7AA626FFF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0644-DC21-FF79-D0A0-53DC4F53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4ECE-924C-49E3-9829-8AB24355E10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B06E1-7AA6-ACA6-E2E3-0F546860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C2846-95D8-8278-FEFB-F56E62D4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3D95-31D0-415D-A643-D3DDCDE0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4735-3565-401F-F725-352D8849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BDC6-2022-428E-28B6-8FA6FD533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A74E-4596-1553-7E4D-E1D8E95F4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3D7B1-0CF2-7A6E-023C-0056FA2E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4ECE-924C-49E3-9829-8AB24355E10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8B965-49F4-4799-A814-3A547E24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242C-0C27-CF03-1E4E-D67BBD9A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3D95-31D0-415D-A643-D3DDCDE0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7032-38DA-671A-4672-4AE4551A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8B229-99E6-01EC-A2E2-B5BEBA2D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34B0E-48EA-22A4-A9C4-C795AFEE4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D010D-AEC5-C3DA-B93E-CCCF8B7A4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78D34-F579-FDD1-A9D5-BD9C366A9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11863-9C09-7994-198D-1E103BCD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4ECE-924C-49E3-9829-8AB24355E10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A9486-47CB-E1DF-6088-9CA5E02B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A06F0-1BED-C7A6-6D9B-CB7F7596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3D95-31D0-415D-A643-D3DDCDE0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8CC6-71F1-E727-6393-95A25D47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3F9A6-E465-07C2-B6CD-098CCD2F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4ECE-924C-49E3-9829-8AB24355E10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38721-36DD-F454-60B4-1AB774A2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4D6CA-9E02-217C-2003-DD56540F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3D95-31D0-415D-A643-D3DDCDE0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7EC3C-D3DC-C835-0121-1E5D4DAF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4ECE-924C-49E3-9829-8AB24355E10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DA3B0-625E-EFB4-6914-EAA21A7E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4AF71-7F9D-0BBF-D42B-DF0CBEF6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3D95-31D0-415D-A643-D3DDCDE0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2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413E-2EC2-BF41-48FA-F3479BC1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00BA-ADB5-20B7-5311-7D3FECBF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DAEEC-A303-F9F8-3EB1-EE3DF0911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E42C1-8B84-EDF2-2E51-E6FAEF53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4ECE-924C-49E3-9829-8AB24355E10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E403A-B66F-0FDA-6901-38465AF8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5B47F-3EA0-2DC1-C315-485C44A0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3D95-31D0-415D-A643-D3DDCDE0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E04D-4551-2AB7-128C-9668884D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647BD-BF93-5D70-CFF8-A533E160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CAF14-EFE7-FCAB-7E56-C2027F97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199E5-B36A-C6E6-D2D3-0559B750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4ECE-924C-49E3-9829-8AB24355E10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9ED37-CCA7-49E4-BF98-1D6F02EF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6B416-1E9A-555B-7ADA-1EB463EA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3D95-31D0-415D-A643-D3DDCDE0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2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98AF3-3FEC-ECAF-4E32-486E027D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F96A8-6829-E96D-47FE-17C3988C2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BCE6B-D03D-B21F-B6ED-31965A267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A54ECE-924C-49E3-9829-8AB24355E10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C22F3-6104-2308-D038-90447FA9F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FB5F1-093E-AFF9-8424-120853D06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B3D95-31D0-415D-A643-D3DDCDE0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EB42-0CC3-3FC9-E3C7-F91482187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45B47-82E1-5F3F-2854-4712F4036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2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B575-FE6B-53A1-9F4D-8B1BAA9A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0CDD0-12BA-1E96-4F02-83869F174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Wind Sway Coeff</a:t>
            </a:r>
          </a:p>
          <a:p>
            <a:pPr lvl="1"/>
            <a:r>
              <a:rPr lang="en-US" sz="1600" dirty="0"/>
              <a:t>FST2: 75 deg = 0.07</a:t>
            </a:r>
          </a:p>
          <a:p>
            <a:pPr lvl="1"/>
            <a:r>
              <a:rPr lang="en-US" sz="1600" dirty="0"/>
              <a:t>LNGC: 255 deg = 0.97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ADC24-D569-6A61-F082-7FFEA8335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1739869"/>
            <a:ext cx="6400800" cy="45228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696A27E-1C8D-3548-0220-46FE29D1E8E2}"/>
              </a:ext>
            </a:extLst>
          </p:cNvPr>
          <p:cNvSpPr/>
          <p:nvPr/>
        </p:nvSpPr>
        <p:spPr>
          <a:xfrm rot="17535656">
            <a:off x="9134213" y="1067388"/>
            <a:ext cx="9271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19725-F5CA-C729-B6FD-ECCD41EF28D9}"/>
              </a:ext>
            </a:extLst>
          </p:cNvPr>
          <p:cNvSpPr txBox="1"/>
          <p:nvPr/>
        </p:nvSpPr>
        <p:spPr>
          <a:xfrm>
            <a:off x="9920286" y="813250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Direction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75E4956-42CD-91B1-4FA4-C6499984C04A}"/>
              </a:ext>
            </a:extLst>
          </p:cNvPr>
          <p:cNvSpPr/>
          <p:nvPr/>
        </p:nvSpPr>
        <p:spPr>
          <a:xfrm rot="16200000">
            <a:off x="5283200" y="2946400"/>
            <a:ext cx="812800" cy="279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8E447-1FDA-CAA8-C70A-F18517384E35}"/>
              </a:ext>
            </a:extLst>
          </p:cNvPr>
          <p:cNvSpPr txBox="1"/>
          <p:nvPr/>
        </p:nvSpPr>
        <p:spPr>
          <a:xfrm>
            <a:off x="5892800" y="2901433"/>
            <a:ext cx="1168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100 </a:t>
            </a:r>
            <a:r>
              <a:rPr lang="en-US" dirty="0" err="1"/>
              <a:t>Te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2400C3B-EA29-06AD-D5FD-3FC60B9DE6A7}"/>
              </a:ext>
            </a:extLst>
          </p:cNvPr>
          <p:cNvSpPr/>
          <p:nvPr/>
        </p:nvSpPr>
        <p:spPr>
          <a:xfrm rot="5400000">
            <a:off x="5422900" y="5779310"/>
            <a:ext cx="812800" cy="279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10D4C-93E3-BB74-F20B-4F46B3BD270C}"/>
              </a:ext>
            </a:extLst>
          </p:cNvPr>
          <p:cNvSpPr txBox="1"/>
          <p:nvPr/>
        </p:nvSpPr>
        <p:spPr>
          <a:xfrm>
            <a:off x="6032500" y="5734343"/>
            <a:ext cx="1168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400 </a:t>
            </a:r>
            <a:r>
              <a:rPr lang="en-US" dirty="0" err="1"/>
              <a:t>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9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BA73-E23D-AB47-D48E-088D63E0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06AE3-BEAE-5298-D760-0A48A152F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A80ED-D79A-C4C1-7242-54F17E816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Starboard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5372F-A33B-D75F-9346-E6F0B9F3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2505075"/>
            <a:ext cx="5248268" cy="3708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6A528B-716F-7ED9-6EE3-57B846EFE890}"/>
              </a:ext>
            </a:extLst>
          </p:cNvPr>
          <p:cNvSpPr txBox="1"/>
          <p:nvPr/>
        </p:nvSpPr>
        <p:spPr>
          <a:xfrm>
            <a:off x="2136774" y="6308209"/>
            <a:ext cx="25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Model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68191-4575-2CAD-36B3-3BD94C1ED96A}"/>
              </a:ext>
            </a:extLst>
          </p:cNvPr>
          <p:cNvSpPr txBox="1"/>
          <p:nvPr/>
        </p:nvSpPr>
        <p:spPr>
          <a:xfrm>
            <a:off x="7481887" y="6308209"/>
            <a:ext cx="25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Transformation?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E7280B-3B6B-45FB-F2C0-819FC760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940081"/>
            <a:ext cx="5772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3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17E1-1D33-652C-4D06-AAE48EF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| Physical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B37C-C543-A6B9-E922-859526E0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Physical:</a:t>
            </a:r>
          </a:p>
          <a:p>
            <a:pPr lvl="1"/>
            <a:r>
              <a:rPr lang="en-US" dirty="0"/>
              <a:t>LNGC rotated by 180 deg.</a:t>
            </a:r>
          </a:p>
          <a:p>
            <a:pPr lvl="1"/>
            <a:r>
              <a:rPr lang="en-US" dirty="0"/>
              <a:t>When LNGC by itself, we have nominal (OCIMF) coefficients</a:t>
            </a:r>
          </a:p>
          <a:p>
            <a:pPr lvl="1"/>
            <a:r>
              <a:rPr lang="en-US" dirty="0"/>
              <a:t>Port Berthing  (Data Available):</a:t>
            </a:r>
          </a:p>
          <a:p>
            <a:pPr lvl="2"/>
            <a:r>
              <a:rPr lang="en-US" dirty="0"/>
              <a:t>Wind shielding local vessel directions are : 180 to 360</a:t>
            </a:r>
          </a:p>
          <a:p>
            <a:pPr lvl="2"/>
            <a:r>
              <a:rPr lang="en-US" dirty="0"/>
              <a:t>Only 180 to 360 deg data are factored (by shield factors) compared to OCIMF </a:t>
            </a:r>
            <a:r>
              <a:rPr lang="en-US" dirty="0" err="1"/>
              <a:t>coeffs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0 to 180 deg, no change</a:t>
            </a:r>
          </a:p>
          <a:p>
            <a:pPr lvl="1"/>
            <a:r>
              <a:rPr lang="en-US" dirty="0"/>
              <a:t>Starboard Berthing:</a:t>
            </a:r>
          </a:p>
          <a:p>
            <a:pPr lvl="2"/>
            <a:r>
              <a:rPr lang="en-US" dirty="0"/>
              <a:t>Wind shielding local vessel directions are : 0 to 180</a:t>
            </a:r>
          </a:p>
          <a:p>
            <a:pPr lvl="2"/>
            <a:r>
              <a:rPr lang="en-US" dirty="0"/>
              <a:t>Factor 0 to 180 deg data</a:t>
            </a:r>
          </a:p>
          <a:p>
            <a:pPr lvl="2"/>
            <a:r>
              <a:rPr lang="en-US" dirty="0" err="1"/>
              <a:t>Unfactor</a:t>
            </a:r>
            <a:r>
              <a:rPr lang="en-US" dirty="0"/>
              <a:t>: 180 to 360 data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0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A8271-29DC-2AF9-EE16-8482403B9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E463-0BB9-84B2-30EA-7196B91A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| From Port Model test data </a:t>
            </a:r>
            <a:br>
              <a:rPr lang="en-US" dirty="0"/>
            </a:br>
            <a:r>
              <a:rPr lang="en-US" dirty="0"/>
              <a:t>to Starboard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8D5D-21AE-DAF9-C119-F691D3BEE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LNGC rotated by 180 deg</a:t>
            </a:r>
          </a:p>
          <a:p>
            <a:pPr lvl="1"/>
            <a:r>
              <a:rPr lang="en-US" dirty="0"/>
              <a:t>The local angles are rotated by 180 deg</a:t>
            </a:r>
          </a:p>
          <a:p>
            <a:r>
              <a:rPr lang="en-US" dirty="0"/>
              <a:t>The Surge coefficients are multiplied by -1 </a:t>
            </a:r>
          </a:p>
          <a:p>
            <a:r>
              <a:rPr lang="en-US" dirty="0"/>
              <a:t>The Sway coefficients are multiplied by -1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ED6F9-9C3F-6F56-F33B-803490F8D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BC47-C0FB-7997-A0CF-4C12F42C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(90 Beam Seas) , </a:t>
            </a:r>
            <a:r>
              <a:rPr lang="en-US" dirty="0">
                <a:solidFill>
                  <a:schemeClr val="accent1"/>
                </a:solidFill>
              </a:rPr>
              <a:t>Sway Coeff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63621-84FB-6720-897F-D6D878FD4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8BFDB-4D7C-D13B-300B-D42653A390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4DFD2-9285-3D26-F731-E168E299A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Starboard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C6092-5C1A-30CC-22E7-B70E327281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DAE16-7952-8ECE-42AF-0EB6B9E7C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2505075"/>
            <a:ext cx="5248268" cy="3708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323E3C-66EF-D1CA-56F4-56179B8EF110}"/>
              </a:ext>
            </a:extLst>
          </p:cNvPr>
          <p:cNvSpPr txBox="1"/>
          <p:nvPr/>
        </p:nvSpPr>
        <p:spPr>
          <a:xfrm>
            <a:off x="1935031" y="2116466"/>
            <a:ext cx="25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Model Test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DA34A1-5503-D388-C74B-586B1F2A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940081"/>
            <a:ext cx="5772150" cy="28384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4081811-5133-9E31-9C7A-3BEA84F847CF}"/>
              </a:ext>
            </a:extLst>
          </p:cNvPr>
          <p:cNvSpPr/>
          <p:nvPr/>
        </p:nvSpPr>
        <p:spPr>
          <a:xfrm rot="16200000">
            <a:off x="2377813" y="6456691"/>
            <a:ext cx="9271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FE14F-7A94-0401-5475-11A4E08EEFB9}"/>
              </a:ext>
            </a:extLst>
          </p:cNvPr>
          <p:cNvSpPr txBox="1"/>
          <p:nvPr/>
        </p:nvSpPr>
        <p:spPr>
          <a:xfrm>
            <a:off x="3000114" y="6429152"/>
            <a:ext cx="6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A9B9787-17AA-13D4-E5BA-7351A6AF29BD}"/>
              </a:ext>
            </a:extLst>
          </p:cNvPr>
          <p:cNvSpPr/>
          <p:nvPr/>
        </p:nvSpPr>
        <p:spPr>
          <a:xfrm rot="16200000">
            <a:off x="7959724" y="6456691"/>
            <a:ext cx="9271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B6720-41FF-12A3-9158-EABB61D7273C}"/>
              </a:ext>
            </a:extLst>
          </p:cNvPr>
          <p:cNvSpPr txBox="1"/>
          <p:nvPr/>
        </p:nvSpPr>
        <p:spPr>
          <a:xfrm>
            <a:off x="8582025" y="6429152"/>
            <a:ext cx="6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-1.0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DD56AE2-EC3A-5402-47DB-47B946AEDF5E}"/>
              </a:ext>
            </a:extLst>
          </p:cNvPr>
          <p:cNvSpPr/>
          <p:nvPr/>
        </p:nvSpPr>
        <p:spPr>
          <a:xfrm rot="5400000">
            <a:off x="2377813" y="1737504"/>
            <a:ext cx="9271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D4C326-4BCF-9078-35E3-30AC9804C0D3}"/>
              </a:ext>
            </a:extLst>
          </p:cNvPr>
          <p:cNvSpPr txBox="1"/>
          <p:nvPr/>
        </p:nvSpPr>
        <p:spPr>
          <a:xfrm>
            <a:off x="3000114" y="1709965"/>
            <a:ext cx="6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0.07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0D34F97-5A8C-A4C6-8539-47F7F6EB8B64}"/>
              </a:ext>
            </a:extLst>
          </p:cNvPr>
          <p:cNvSpPr/>
          <p:nvPr/>
        </p:nvSpPr>
        <p:spPr>
          <a:xfrm rot="5400000">
            <a:off x="8118474" y="1652298"/>
            <a:ext cx="9271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CD115-7F26-61D2-FF0C-72062A1D9973}"/>
              </a:ext>
            </a:extLst>
          </p:cNvPr>
          <p:cNvSpPr txBox="1"/>
          <p:nvPr/>
        </p:nvSpPr>
        <p:spPr>
          <a:xfrm>
            <a:off x="8740774" y="1624759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-0.07</a:t>
            </a:r>
          </a:p>
        </p:txBody>
      </p:sp>
    </p:spTree>
    <p:extLst>
      <p:ext uri="{BB962C8B-B14F-4D97-AF65-F5344CB8AC3E}">
        <p14:creationId xmlns:p14="http://schemas.microsoft.com/office/powerpoint/2010/main" val="223850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A623C-56E9-AFEF-F23B-A293A4B9E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D783-B595-556D-AF5B-29E2BA8A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(45 Beam Seas), </a:t>
            </a:r>
            <a:r>
              <a:rPr lang="en-US" dirty="0">
                <a:solidFill>
                  <a:schemeClr val="accent1"/>
                </a:solidFill>
              </a:rPr>
              <a:t>Sway Coeff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9016-D6FA-91ED-6778-FF2A5F413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7E6E8-AC59-D871-6F3E-4667062AB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Starboard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819B3-39EC-C83E-DBDC-3455E70183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4998F-D78C-E6CF-73D2-8F3AB48B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2505075"/>
            <a:ext cx="5248268" cy="3708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D588A2-1826-C1EA-F10B-304868514A23}"/>
              </a:ext>
            </a:extLst>
          </p:cNvPr>
          <p:cNvSpPr txBox="1"/>
          <p:nvPr/>
        </p:nvSpPr>
        <p:spPr>
          <a:xfrm>
            <a:off x="2046950" y="2087993"/>
            <a:ext cx="25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Model Test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991A1D-533F-14C1-7103-DD36B1A3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940081"/>
            <a:ext cx="5772150" cy="28384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5F5FF36-6330-24F2-EC7D-71E71D3FBC62}"/>
              </a:ext>
            </a:extLst>
          </p:cNvPr>
          <p:cNvSpPr/>
          <p:nvPr/>
        </p:nvSpPr>
        <p:spPr>
          <a:xfrm rot="17975763">
            <a:off x="2362997" y="6363826"/>
            <a:ext cx="9271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E9DCA-1BF9-B2C2-A77F-B6E7ABFE2D09}"/>
              </a:ext>
            </a:extLst>
          </p:cNvPr>
          <p:cNvSpPr txBox="1"/>
          <p:nvPr/>
        </p:nvSpPr>
        <p:spPr>
          <a:xfrm>
            <a:off x="2985298" y="6520953"/>
            <a:ext cx="6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A871A1-8E84-3ED0-4616-1BC7F0064B54}"/>
              </a:ext>
            </a:extLst>
          </p:cNvPr>
          <p:cNvSpPr/>
          <p:nvPr/>
        </p:nvSpPr>
        <p:spPr>
          <a:xfrm rot="17975763">
            <a:off x="7776366" y="6363826"/>
            <a:ext cx="9271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15FCC-10AA-EA1B-4676-2AB29A1309E1}"/>
              </a:ext>
            </a:extLst>
          </p:cNvPr>
          <p:cNvSpPr txBox="1"/>
          <p:nvPr/>
        </p:nvSpPr>
        <p:spPr>
          <a:xfrm>
            <a:off x="8621709" y="6255521"/>
            <a:ext cx="245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-0.60 (Theoretical)</a:t>
            </a:r>
          </a:p>
          <a:p>
            <a:r>
              <a:rPr lang="en-US" dirty="0"/>
              <a:t>+0.48 (used)</a:t>
            </a:r>
          </a:p>
        </p:txBody>
      </p:sp>
    </p:spTree>
    <p:extLst>
      <p:ext uri="{BB962C8B-B14F-4D97-AF65-F5344CB8AC3E}">
        <p14:creationId xmlns:p14="http://schemas.microsoft.com/office/powerpoint/2010/main" val="292082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8FF5F-14B8-F850-E507-C04A41E38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87C2-F924-DC68-2499-F65A0AA2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(0 deg Following Seas), </a:t>
            </a:r>
            <a:r>
              <a:rPr lang="en-US" dirty="0">
                <a:solidFill>
                  <a:schemeClr val="accent1"/>
                </a:solidFill>
              </a:rPr>
              <a:t>Surge Coeff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ADD62-7F84-2313-E089-43D1A611D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2982C-20B1-8A53-97FF-48897B79C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Starboard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DABCC-D735-ECD4-F32F-EB53C99AAB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997F2-E8AB-1874-25BD-B313B6F7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2505075"/>
            <a:ext cx="5248268" cy="3708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6AD439-4AE8-BD3A-C5B6-8A8D64C50E89}"/>
              </a:ext>
            </a:extLst>
          </p:cNvPr>
          <p:cNvSpPr txBox="1"/>
          <p:nvPr/>
        </p:nvSpPr>
        <p:spPr>
          <a:xfrm>
            <a:off x="2046950" y="2087993"/>
            <a:ext cx="25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Model Test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515D50-E7A5-C25F-D4CE-1125E3221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940081"/>
            <a:ext cx="5772150" cy="28384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3701D45-DCB1-E0E8-A792-B5902D11AAF3}"/>
              </a:ext>
            </a:extLst>
          </p:cNvPr>
          <p:cNvSpPr/>
          <p:nvPr/>
        </p:nvSpPr>
        <p:spPr>
          <a:xfrm>
            <a:off x="2046950" y="6213537"/>
            <a:ext cx="9271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45A47-BF9D-5795-3044-39C3D9A28AF2}"/>
              </a:ext>
            </a:extLst>
          </p:cNvPr>
          <p:cNvSpPr txBox="1"/>
          <p:nvPr/>
        </p:nvSpPr>
        <p:spPr>
          <a:xfrm>
            <a:off x="3102634" y="6213537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0.625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C4D57D7-87CB-9997-219A-14C267B7C861}"/>
              </a:ext>
            </a:extLst>
          </p:cNvPr>
          <p:cNvSpPr/>
          <p:nvPr/>
        </p:nvSpPr>
        <p:spPr>
          <a:xfrm>
            <a:off x="7776366" y="6363826"/>
            <a:ext cx="9271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13366-8E8E-F1E4-96A8-7D5D033C709A}"/>
              </a:ext>
            </a:extLst>
          </p:cNvPr>
          <p:cNvSpPr txBox="1"/>
          <p:nvPr/>
        </p:nvSpPr>
        <p:spPr>
          <a:xfrm>
            <a:off x="8703466" y="6288612"/>
            <a:ext cx="245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-0.625</a:t>
            </a:r>
          </a:p>
        </p:txBody>
      </p:sp>
    </p:spTree>
    <p:extLst>
      <p:ext uri="{BB962C8B-B14F-4D97-AF65-F5344CB8AC3E}">
        <p14:creationId xmlns:p14="http://schemas.microsoft.com/office/powerpoint/2010/main" val="153483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CCA90-F688-38BE-9630-8E7A029A7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442C-064E-B83C-C61F-A1CC7BAB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(45 Beam Seas), </a:t>
            </a:r>
            <a:r>
              <a:rPr lang="en-US" dirty="0">
                <a:solidFill>
                  <a:schemeClr val="accent2"/>
                </a:solidFill>
              </a:rPr>
              <a:t>Surge Coeff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720E-3BAD-E27D-7DC8-2DBC08D6F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1792-ADB2-5BF1-D58E-B31A7FA5E7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E4232-65E6-EB44-68D1-D31423A69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Starboard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8E890-9902-A25F-D96F-4F29746616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2DD67-6FCC-34E9-4C5D-D68F4A96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2505075"/>
            <a:ext cx="5248268" cy="3708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064C4A-3E6E-6F4B-2B68-952D5D3F51A9}"/>
              </a:ext>
            </a:extLst>
          </p:cNvPr>
          <p:cNvSpPr txBox="1"/>
          <p:nvPr/>
        </p:nvSpPr>
        <p:spPr>
          <a:xfrm>
            <a:off x="2146299" y="5800300"/>
            <a:ext cx="25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Model Test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483D53-19A8-6DF4-F4B7-D46804E5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940081"/>
            <a:ext cx="5772150" cy="28384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E4FEF83-D848-B72C-5050-559F4ED777FB}"/>
              </a:ext>
            </a:extLst>
          </p:cNvPr>
          <p:cNvSpPr/>
          <p:nvPr/>
        </p:nvSpPr>
        <p:spPr>
          <a:xfrm rot="17975763">
            <a:off x="2387338" y="6421560"/>
            <a:ext cx="927100" cy="3175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24767-CDE2-E099-9C34-6BD5AEAB03C8}"/>
              </a:ext>
            </a:extLst>
          </p:cNvPr>
          <p:cNvSpPr txBox="1"/>
          <p:nvPr/>
        </p:nvSpPr>
        <p:spPr>
          <a:xfrm>
            <a:off x="3009638" y="6578687"/>
            <a:ext cx="90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97E43-D454-33FC-7A93-F0A8AAB97DF3}"/>
              </a:ext>
            </a:extLst>
          </p:cNvPr>
          <p:cNvSpPr txBox="1"/>
          <p:nvPr/>
        </p:nvSpPr>
        <p:spPr>
          <a:xfrm>
            <a:off x="8621709" y="6255521"/>
            <a:ext cx="245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-0.605 (Theoretical)</a:t>
            </a:r>
          </a:p>
          <a:p>
            <a:r>
              <a:rPr lang="en-US" dirty="0"/>
              <a:t>- 0.611 (used)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0CBD6C-E60A-C580-ECAE-143860F95FE2}"/>
              </a:ext>
            </a:extLst>
          </p:cNvPr>
          <p:cNvSpPr/>
          <p:nvPr/>
        </p:nvSpPr>
        <p:spPr>
          <a:xfrm rot="17975763">
            <a:off x="7800707" y="6421560"/>
            <a:ext cx="927100" cy="3175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Layout</vt:lpstr>
      <vt:lpstr>PowerPoint Presentation</vt:lpstr>
      <vt:lpstr>Transformation | Physical Reasoning</vt:lpstr>
      <vt:lpstr>Transformation | From Port Model test data  to Starboard</vt:lpstr>
      <vt:lpstr>Case study (90 Beam Seas) , Sway Coeff</vt:lpstr>
      <vt:lpstr>Case study (45 Beam Seas), Sway Coeff</vt:lpstr>
      <vt:lpstr>Case study (0 deg Following Seas), Surge Coeff</vt:lpstr>
      <vt:lpstr>Case study (45 Beam Seas), Surge Coeff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Vamsee Achanta</dc:creator>
  <cp:lastModifiedBy>Vamsee Achanta</cp:lastModifiedBy>
  <cp:revision>87</cp:revision>
  <dcterms:created xsi:type="dcterms:W3CDTF">2025-05-30T21:35:57Z</dcterms:created>
  <dcterms:modified xsi:type="dcterms:W3CDTF">2025-06-18T10:28:59Z</dcterms:modified>
</cp:coreProperties>
</file>