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0"/>
  </p:notesMasterIdLst>
  <p:handoutMasterIdLst>
    <p:handoutMasterId r:id="rId11"/>
  </p:handoutMasterIdLst>
  <p:sldIdLst>
    <p:sldId id="525" r:id="rId3"/>
    <p:sldId id="543" r:id="rId4"/>
    <p:sldId id="551" r:id="rId5"/>
    <p:sldId id="550" r:id="rId6"/>
    <p:sldId id="552" r:id="rId7"/>
    <p:sldId id="535" r:id="rId8"/>
    <p:sldId id="542" r:id="rId9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525"/>
          </p14:sldIdLst>
        </p14:section>
        <p14:section name="Content Slides" id="{CA0BE58A-A952-43CE-AE0F-8852D0A75BE1}">
          <p14:sldIdLst>
            <p14:sldId id="543"/>
            <p14:sldId id="551"/>
            <p14:sldId id="550"/>
            <p14:sldId id="552"/>
            <p14:sldId id="535"/>
            <p14:sldId id="5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23" userDrawn="1">
          <p15:clr>
            <a:srgbClr val="A4A3A4"/>
          </p15:clr>
        </p15:guide>
        <p15:guide id="2" pos="3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66"/>
    <a:srgbClr val="0000FF"/>
    <a:srgbClr val="339933"/>
    <a:srgbClr val="6C0000"/>
    <a:srgbClr val="006600"/>
    <a:srgbClr val="FFFFFF"/>
    <a:srgbClr val="EAEFF7"/>
    <a:srgbClr val="B3EBFF"/>
    <a:srgbClr val="FFE38B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45" autoAdjust="0"/>
    <p:restoredTop sz="94364" autoAdjust="0"/>
  </p:normalViewPr>
  <p:slideViewPr>
    <p:cSldViewPr snapToGrid="0">
      <p:cViewPr>
        <p:scale>
          <a:sx n="75" d="100"/>
          <a:sy n="75" d="100"/>
        </p:scale>
        <p:origin x="996" y="-240"/>
      </p:cViewPr>
      <p:guideLst>
        <p:guide orient="horz" pos="2423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662"/>
    </p:cViewPr>
  </p:sorterViewPr>
  <p:notesViewPr>
    <p:cSldViewPr snapToGrid="0">
      <p:cViewPr varScale="1">
        <p:scale>
          <a:sx n="57" d="100"/>
          <a:sy n="57" d="100"/>
        </p:scale>
        <p:origin x="180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t>7/31/2017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210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9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1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738664"/>
            <a:chOff x="658712" y="622457"/>
            <a:chExt cx="8918917" cy="400414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40041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654" y="633315"/>
              <a:ext cx="2516544" cy="3657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2"/>
            <a:ext cx="9791115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9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8"/>
            <a:ext cx="4459459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00465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6" y="1167619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509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37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3" y="228601"/>
            <a:ext cx="9823451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4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z="1400" smtClean="0"/>
              <a:pPr algn="r"/>
              <a:t>‹#›</a:t>
            </a:fld>
            <a:r>
              <a:rPr lang="en-US" sz="1400" dirty="0" smtClean="0"/>
              <a:t> of</a:t>
            </a:r>
            <a:r>
              <a:rPr lang="en-US" sz="1400" baseline="0" dirty="0" smtClean="0"/>
              <a:t> 8</a:t>
            </a:r>
            <a:endParaRPr lang="en-US" sz="1400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7"/>
            <a:ext cx="4155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0113-PRE-0004-01</a:t>
            </a:r>
            <a:r>
              <a:rPr lang="en-US" sz="1200" baseline="0" dirty="0" smtClean="0"/>
              <a:t> Riser Stack-up Code Automation</a:t>
            </a:r>
            <a:r>
              <a:rPr lang="en-US" sz="1200" dirty="0" smtClean="0"/>
              <a:t> (Draft1)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5" y="2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28</a:t>
            </a:r>
            <a:r>
              <a:rPr lang="en-US" sz="1200" baseline="30000" dirty="0" smtClean="0"/>
              <a:t>th</a:t>
            </a:r>
            <a:r>
              <a:rPr lang="en-US" sz="1200" baseline="0" dirty="0" smtClean="0"/>
              <a:t> June </a:t>
            </a:r>
            <a:r>
              <a:rPr lang="en-US" sz="1200" dirty="0" smtClean="0"/>
              <a:t>2017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28</a:t>
            </a:r>
            <a:r>
              <a:rPr lang="en-IN" baseline="30000" dirty="0" smtClean="0"/>
              <a:t>th</a:t>
            </a:r>
            <a:r>
              <a:rPr lang="en-IN" dirty="0" smtClean="0"/>
              <a:t> July 2017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800" dirty="0" smtClean="0"/>
              <a:t>VM Stress Calculation</a:t>
            </a:r>
            <a:endParaRPr lang="en-US" sz="28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812800" y="4267200"/>
            <a:ext cx="8494712" cy="91440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Plan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1223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906" y="1320019"/>
            <a:ext cx="9242473" cy="5695145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2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8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Need a python code to evaluate von Mises stress per API-RP-2RD</a:t>
            </a:r>
          </a:p>
          <a:p>
            <a:r>
              <a:rPr lang="en-US" dirty="0" smtClean="0"/>
              <a:t>Utilization tension vs. bending curves with varying pressure are also required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2906" y="1320019"/>
            <a:ext cx="9242473" cy="5695145"/>
          </a:xfrm>
          <a:prstGeom prst="rect">
            <a:avLst/>
          </a:prstGeom>
        </p:spPr>
        <p:txBody>
          <a:bodyPr/>
          <a:lstStyle>
            <a:lvl1pPr marL="228594" indent="-228594" algn="l" defTabSz="914378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783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2972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160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348" indent="-228594" algn="l" defTabSz="914378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5" indent="-228594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8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r>
              <a:rPr lang="en-US" dirty="0" smtClean="0"/>
              <a:t>Need a python code to evaluate von Mises stress per API-RP-2RD</a:t>
            </a:r>
          </a:p>
          <a:p>
            <a:r>
              <a:rPr lang="en-US" dirty="0" smtClean="0"/>
              <a:t>Utilization tension vs. bending curves with varying pressure are also required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87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vm</a:t>
            </a:r>
            <a:r>
              <a:rPr lang="en-US" dirty="0" smtClean="0"/>
              <a:t> stress is given below: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Each individual stress components are evaluated below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5812"/>
          <a:stretch/>
        </p:blipFill>
        <p:spPr>
          <a:xfrm>
            <a:off x="3051004" y="1675915"/>
            <a:ext cx="3520277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442" y="3293027"/>
            <a:ext cx="3962400" cy="26955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5105084"/>
            <a:ext cx="245137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24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Way 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6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/>
              <a:t>THANK YOU </a:t>
            </a:r>
          </a:p>
          <a:p>
            <a:endParaRPr lang="en-US" sz="4000" dirty="0"/>
          </a:p>
          <a:p>
            <a:r>
              <a:rPr lang="en-US" sz="4000" dirty="0"/>
              <a:t>For the opportunity to serve!</a:t>
            </a:r>
          </a:p>
        </p:txBody>
      </p:sp>
    </p:spTree>
    <p:extLst>
      <p:ext uri="{BB962C8B-B14F-4D97-AF65-F5344CB8AC3E}">
        <p14:creationId xmlns:p14="http://schemas.microsoft.com/office/powerpoint/2010/main" val="1636945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Document Revision History</a:t>
            </a:r>
            <a:endParaRPr lang="en-US" b="0" dirty="0"/>
          </a:p>
        </p:txBody>
      </p:sp>
      <p:graphicFrame>
        <p:nvGraphicFramePr>
          <p:cNvPr id="4" name="Group 8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4465517"/>
              </p:ext>
            </p:extLst>
          </p:nvPr>
        </p:nvGraphicFramePr>
        <p:xfrm>
          <a:off x="545432" y="1363577"/>
          <a:ext cx="9015663" cy="5178208"/>
        </p:xfrm>
        <a:graphic>
          <a:graphicData uri="http://schemas.openxmlformats.org/drawingml/2006/table">
            <a:tbl>
              <a:tblPr/>
              <a:tblGrid>
                <a:gridCol w="630086"/>
                <a:gridCol w="3204878"/>
                <a:gridCol w="855671"/>
                <a:gridCol w="295595"/>
                <a:gridCol w="1369073"/>
                <a:gridCol w="1415748"/>
                <a:gridCol w="1244612"/>
              </a:tblGrid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81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65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</a:t>
                      </a:r>
                    </a:p>
                  </a:txBody>
                  <a:tcPr marL="45720" marR="45720" marT="45396" marB="4539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New Document</a:t>
                      </a:r>
                      <a:endParaRPr kumimoji="0" lang="en-GB" sz="12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28</a:t>
                      </a:r>
                      <a:r>
                        <a:rPr lang="en-US" sz="1200" kern="1200" baseline="300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June 2017</a:t>
                      </a:r>
                      <a:endParaRPr lang="en-US" sz="1200" kern="120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r>
                        <a:rPr kumimoji="0" lang="en-GB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ahoma" panose="020B0604030504040204" pitchFamily="34" charset="0"/>
                          <a:cs typeface="Tahoma" panose="020B0604030504040204" pitchFamily="34" charset="0"/>
                          <a:sym typeface="Arial"/>
                        </a:rPr>
                        <a:t>VK</a:t>
                      </a: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  <a:defRPr/>
                      </a:pPr>
                      <a:endParaRPr kumimoji="0" lang="en-GB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ahoma" panose="020B0604030504040204" pitchFamily="34" charset="0"/>
                        <a:cs typeface="Tahoma" panose="020B0604030504040204" pitchFamily="34" charset="0"/>
                        <a:sym typeface="Arial"/>
                      </a:endParaRPr>
                    </a:p>
                  </a:txBody>
                  <a:tcPr marL="45720" marR="45720" marT="45396" marB="4539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89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Rev</a:t>
                      </a: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Description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Date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Author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Checked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Approved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3734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Document No: </a:t>
                      </a: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r>
                        <a:rPr kumimoji="0" lang="en-GB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Client Ref:</a:t>
                      </a: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GB" sz="12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0837">
                <a:tc gridSpan="7">
                  <a:txBody>
                    <a:bodyPr/>
                    <a:lstStyle/>
                    <a:p>
                      <a:pPr algn="ctr"/>
                      <a:endParaRPr lang="en-US" sz="1000" dirty="0" smtClean="0"/>
                    </a:p>
                  </a:txBody>
                  <a:tcPr marL="45720" marR="45720" marT="45396" marB="453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99CC00"/>
                        </a:buClr>
                        <a:buSzTx/>
                        <a:buFont typeface="Univers 45 Light" pitchFamily="2" charset="0"/>
                        <a:buNone/>
                        <a:tabLst/>
                      </a:pPr>
                      <a:endParaRPr kumimoji="0" 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45720" marR="45720" marT="45396" marB="4539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05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prstDash val="lgDash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13419</TotalTime>
  <Words>104</Words>
  <Application>Microsoft Office PowerPoint</Application>
  <PresentationFormat>Custom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Tahoma</vt:lpstr>
      <vt:lpstr>Times New Roman</vt:lpstr>
      <vt:lpstr>Univers 45 Light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Vamsee Achanta</cp:lastModifiedBy>
  <cp:revision>4130</cp:revision>
  <dcterms:modified xsi:type="dcterms:W3CDTF">2017-07-31T22:19:13Z</dcterms:modified>
  <cp:contentStatus/>
</cp:coreProperties>
</file>