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sldIdLst>
    <p:sldId id="256" r:id="rId2"/>
    <p:sldId id="545" r:id="rId3"/>
    <p:sldId id="618" r:id="rId4"/>
    <p:sldId id="546" r:id="rId5"/>
    <p:sldId id="547" r:id="rId6"/>
    <p:sldId id="548" r:id="rId7"/>
    <p:sldId id="550" r:id="rId8"/>
    <p:sldId id="570" r:id="rId9"/>
    <p:sldId id="551" r:id="rId10"/>
    <p:sldId id="552" r:id="rId11"/>
    <p:sldId id="553" r:id="rId12"/>
    <p:sldId id="554" r:id="rId13"/>
    <p:sldId id="619" r:id="rId14"/>
    <p:sldId id="555" r:id="rId15"/>
    <p:sldId id="556" r:id="rId16"/>
    <p:sldId id="620" r:id="rId17"/>
    <p:sldId id="557" r:id="rId18"/>
    <p:sldId id="621" r:id="rId19"/>
    <p:sldId id="558" r:id="rId20"/>
    <p:sldId id="622" r:id="rId21"/>
    <p:sldId id="559" r:id="rId22"/>
    <p:sldId id="560" r:id="rId23"/>
    <p:sldId id="561" r:id="rId24"/>
    <p:sldId id="623" r:id="rId25"/>
    <p:sldId id="625" r:id="rId26"/>
    <p:sldId id="564" r:id="rId27"/>
    <p:sldId id="626" r:id="rId28"/>
    <p:sldId id="578" r:id="rId29"/>
    <p:sldId id="566" r:id="rId30"/>
    <p:sldId id="565" r:id="rId31"/>
    <p:sldId id="628" r:id="rId32"/>
    <p:sldId id="627" r:id="rId33"/>
    <p:sldId id="567"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66CC"/>
    <a:srgbClr val="0099CC"/>
    <a:srgbClr val="336699"/>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2" autoAdjust="0"/>
    <p:restoredTop sz="94227" autoAdjust="0"/>
  </p:normalViewPr>
  <p:slideViewPr>
    <p:cSldViewPr>
      <p:cViewPr varScale="1">
        <p:scale>
          <a:sx n="80" d="100"/>
          <a:sy n="80" d="100"/>
        </p:scale>
        <p:origin x="-180"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4" d="100"/>
          <a:sy n="64" d="100"/>
        </p:scale>
        <p:origin x="-201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4.wmf"/><Relationship Id="rId1" Type="http://schemas.openxmlformats.org/officeDocument/2006/relationships/image" Target="../media/image25.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96904-FC42-43DB-9C11-54F786655AD2}" type="datetimeFigureOut">
              <a:rPr lang="en-US" smtClean="0"/>
              <a:pPr/>
              <a:t>10/1/2014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E60C6-2A61-4562-BD48-2D6AD5E3D1D4}" type="slidenum">
              <a:rPr lang="en-US" smtClean="0"/>
              <a:pPr/>
              <a:t>‹#›</a:t>
            </a:fld>
            <a:endParaRPr lang="en-US"/>
          </a:p>
        </p:txBody>
      </p:sp>
    </p:spTree>
    <p:extLst>
      <p:ext uri="{BB962C8B-B14F-4D97-AF65-F5344CB8AC3E}">
        <p14:creationId xmlns:p14="http://schemas.microsoft.com/office/powerpoint/2010/main" xmlns="" val="108005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Rectangle 6"/>
          <p:cNvSpPr/>
          <p:nvPr userDrawn="1"/>
        </p:nvSpPr>
        <p:spPr>
          <a:xfrm>
            <a:off x="6248400" y="618309"/>
            <a:ext cx="2484783" cy="461665"/>
          </a:xfrm>
          <a:prstGeom prst="rect">
            <a:avLst/>
          </a:prstGeom>
        </p:spPr>
        <p:txBody>
          <a:bodyPr wrap="none">
            <a:spAutoFit/>
          </a:bodyPr>
          <a:lstStyle/>
          <a:p>
            <a:r>
              <a:rPr kumimoji="0" lang="en-US" sz="2400" b="1" dirty="0" smtClean="0">
                <a:solidFill>
                  <a:srgbClr val="003399"/>
                </a:solidFill>
                <a:latin typeface="Arial" pitchFamily="34" charset="0"/>
                <a:cs typeface="Arial" pitchFamily="34" charset="0"/>
              </a:rPr>
              <a:t>NESC Academy</a:t>
            </a:r>
            <a:endParaRPr kumimoji="0" lang="en-US" sz="2400" b="1" dirty="0">
              <a:solidFill>
                <a:srgbClr val="003399"/>
              </a:solidFill>
              <a:latin typeface="Arial" pitchFamily="34" charset="0"/>
              <a:cs typeface="Arial" pitchFamily="34" charset="0"/>
            </a:endParaRPr>
          </a:p>
        </p:txBody>
      </p:sp>
      <p:cxnSp>
        <p:nvCxnSpPr>
          <p:cNvPr id="9" name="Straight Connector 8"/>
          <p:cNvCxnSpPr/>
          <p:nvPr userDrawn="1"/>
        </p:nvCxnSpPr>
        <p:spPr>
          <a:xfrm>
            <a:off x="457200" y="1143000"/>
            <a:ext cx="8153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06206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A0D6-F7DA-477A-9F33-2A99A73AE9F2}" type="datetime1">
              <a:rPr lang="en-US" smtClean="0"/>
              <a:pPr/>
              <a:t>10/1/2014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70639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A58414-C7DA-4A20-BA83-378325457251}" type="datetime1">
              <a:rPr lang="en-US" smtClean="0"/>
              <a:pPr/>
              <a:t>10/1/2014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4165706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BB1DB-BFE6-417A-9527-F12AB64AEF19}" type="datetime1">
              <a:rPr lang="en-US" smtClean="0"/>
              <a:pPr/>
              <a:t>10/1/2014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241857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AB7F17-1707-40C1-8FD0-66E15FCC425C}" type="datetime1">
              <a:rPr lang="en-US" smtClean="0"/>
              <a:pPr/>
              <a:t>10/1/2014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303205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F8B78A-F45E-48A4-B637-73FE7D73D083}" type="datetime1">
              <a:rPr lang="en-US" smtClean="0"/>
              <a:pPr/>
              <a:t>10/1/2014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72882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B78EE-90CE-41ED-B614-010AB857BACA}" type="datetime1">
              <a:rPr lang="en-US" smtClean="0"/>
              <a:pPr/>
              <a:t>10/1/2014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20476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608EC8-265A-430B-88BB-81A15A759DA4}" type="datetime1">
              <a:rPr lang="en-US" smtClean="0"/>
              <a:pPr/>
              <a:t>10/1/2014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96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B5D47-54B1-4232-9C0A-F58863ADCDAB}" type="datetime1">
              <a:rPr lang="en-US" smtClean="0"/>
              <a:pPr/>
              <a:t>10/1/2014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380757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22047-296F-4344-AB8F-1E7C9CC852D9}" type="datetime1">
              <a:rPr lang="en-US" smtClean="0"/>
              <a:pPr/>
              <a:t>10/1/2014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10575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8B628-9958-4832-BAA0-3578FE88725F}" type="datetime1">
              <a:rPr lang="en-US" smtClean="0"/>
              <a:pPr/>
              <a:t>10/1/2014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257257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89764-537F-4C54-83BE-B754A5236A51}" type="datetime1">
              <a:rPr lang="en-US" smtClean="0"/>
              <a:pPr/>
              <a:t>10/1/2014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4842E-5D5F-47DB-8A50-E3874C6A648E}" type="slidenum">
              <a:rPr lang="en-US" smtClean="0"/>
              <a:pPr/>
              <a:t>‹#›</a:t>
            </a:fld>
            <a:endParaRPr lang="en-US"/>
          </a:p>
        </p:txBody>
      </p:sp>
    </p:spTree>
    <p:extLst>
      <p:ext uri="{BB962C8B-B14F-4D97-AF65-F5344CB8AC3E}">
        <p14:creationId xmlns:p14="http://schemas.microsoft.com/office/powerpoint/2010/main" xmlns="" val="195326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p:spPr>
        <p:txBody>
          <a:bodyPr/>
          <a:lstStyle/>
          <a:p>
            <a:fld id="{B484842E-5D5F-47DB-8A50-E3874C6A648E}" type="slidenum">
              <a:rPr lang="en-US" smtClean="0"/>
              <a:pPr/>
              <a:t>1</a:t>
            </a:fld>
            <a:endParaRPr lang="en-US" dirty="0"/>
          </a:p>
        </p:txBody>
      </p:sp>
      <p:sp>
        <p:nvSpPr>
          <p:cNvPr id="6" name="Rectangle 3"/>
          <p:cNvSpPr txBox="1">
            <a:spLocks noChangeArrowheads="1"/>
          </p:cNvSpPr>
          <p:nvPr>
            <p:custDataLst>
              <p:tags r:id="rId2"/>
            </p:custDataLst>
          </p:nvPr>
        </p:nvSpPr>
        <p:spPr>
          <a:xfrm>
            <a:off x="1447800" y="2133600"/>
            <a:ext cx="6096000" cy="2438400"/>
          </a:xfrm>
          <a:prstGeom prst="rect">
            <a:avLst/>
          </a:prstGeom>
        </p:spPr>
        <p:txBody>
          <a:bodyPr vert="horz" lIns="91440" tIns="45720" rIns="91440" bIns="45720" rtlCol="0">
            <a:normAutofit fontScale="2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ts val="3800"/>
              </a:lnSpc>
              <a:spcBef>
                <a:spcPts val="300"/>
              </a:spcBef>
              <a:spcAft>
                <a:spcPts val="300"/>
              </a:spcAft>
              <a:defRPr/>
            </a:pPr>
            <a:r>
              <a:rPr lang="en-US" sz="11200" dirty="0" smtClean="0">
                <a:solidFill>
                  <a:srgbClr val="006699"/>
                </a:solidFill>
                <a:effectLst>
                  <a:outerShdw blurRad="38100" dist="38100" dir="2700000" algn="tl">
                    <a:srgbClr val="000000">
                      <a:alpha val="43137"/>
                    </a:srgbClr>
                  </a:outerShdw>
                </a:effectLst>
              </a:rPr>
              <a:t>Rainflow Cycle Counting for </a:t>
            </a:r>
            <a:br>
              <a:rPr lang="en-US" sz="11200" dirty="0" smtClean="0">
                <a:solidFill>
                  <a:srgbClr val="006699"/>
                </a:solidFill>
                <a:effectLst>
                  <a:outerShdw blurRad="38100" dist="38100" dir="2700000" algn="tl">
                    <a:srgbClr val="000000">
                      <a:alpha val="43137"/>
                    </a:srgbClr>
                  </a:outerShdw>
                </a:effectLst>
              </a:rPr>
            </a:br>
            <a:r>
              <a:rPr lang="en-US" sz="11200" dirty="0" smtClean="0">
                <a:solidFill>
                  <a:srgbClr val="006699"/>
                </a:solidFill>
                <a:effectLst>
                  <a:outerShdw blurRad="38100" dist="38100" dir="2700000" algn="tl">
                    <a:srgbClr val="000000">
                      <a:alpha val="43137"/>
                    </a:srgbClr>
                  </a:outerShdw>
                </a:effectLst>
              </a:rPr>
              <a:t>Random Vibration Fatigue Analysis</a:t>
            </a:r>
          </a:p>
          <a:p>
            <a:pPr>
              <a:lnSpc>
                <a:spcPts val="3800"/>
              </a:lnSpc>
              <a:spcBef>
                <a:spcPts val="300"/>
              </a:spcBef>
              <a:spcAft>
                <a:spcPts val="300"/>
              </a:spcAft>
              <a:defRPr/>
            </a:pPr>
            <a:endParaRPr lang="en-US" sz="3800" b="1" dirty="0" smtClean="0">
              <a:solidFill>
                <a:srgbClr val="006699"/>
              </a:solidFill>
              <a:effectLst>
                <a:outerShdw blurRad="38100" dist="38100" dir="2700000" algn="tl">
                  <a:srgbClr val="000000">
                    <a:alpha val="43137"/>
                  </a:srgbClr>
                </a:outerShdw>
              </a:effectLst>
            </a:endParaRPr>
          </a:p>
          <a:p>
            <a:pPr>
              <a:lnSpc>
                <a:spcPts val="3800"/>
              </a:lnSpc>
              <a:spcBef>
                <a:spcPts val="300"/>
              </a:spcBef>
              <a:spcAft>
                <a:spcPts val="300"/>
              </a:spcAft>
              <a:defRPr/>
            </a:pPr>
            <a:r>
              <a:rPr lang="en-US" sz="7600" dirty="0" smtClean="0">
                <a:solidFill>
                  <a:srgbClr val="006699"/>
                </a:solidFill>
                <a:effectLst>
                  <a:outerShdw blurRad="38100" dist="38100" dir="2700000" algn="tl">
                    <a:srgbClr val="000000">
                      <a:alpha val="43137"/>
                    </a:srgbClr>
                  </a:outerShdw>
                </a:effectLst>
              </a:rPr>
              <a:t>By Tom Irvine</a:t>
            </a:r>
            <a:endParaRPr lang="en-US" sz="7600" dirty="0">
              <a:solidFill>
                <a:srgbClr val="006699"/>
              </a:solidFill>
              <a:effectLst>
                <a:outerShdw blurRad="38100" dist="38100" dir="2700000" algn="tl">
                  <a:srgbClr val="000000">
                    <a:alpha val="43137"/>
                  </a:srgbClr>
                </a:outerShdw>
              </a:effectLst>
            </a:endParaRPr>
          </a:p>
          <a:p>
            <a:pPr>
              <a:buFont typeface="Monotype Sorts" pitchFamily="2" charset="2"/>
              <a:buNone/>
              <a:defRPr/>
            </a:pPr>
            <a:endParaRPr lang="en-US" sz="2800" dirty="0" smtClean="0">
              <a:solidFill>
                <a:srgbClr val="003366"/>
              </a:solidFill>
              <a:effectLst>
                <a:outerShdw blurRad="38100" dist="38100" dir="2700000" algn="tl">
                  <a:srgbClr val="000000">
                    <a:alpha val="43137"/>
                  </a:srgbClr>
                </a:outerShdw>
              </a:effectLst>
              <a:latin typeface="Helvetica" charset="0"/>
            </a:endParaRPr>
          </a:p>
          <a:p>
            <a:pPr>
              <a:buFont typeface="Monotype Sorts" pitchFamily="2" charset="2"/>
              <a:buNone/>
              <a:defRPr/>
            </a:pPr>
            <a:endParaRPr lang="en-US" sz="2800" dirty="0" smtClean="0">
              <a:solidFill>
                <a:srgbClr val="003366"/>
              </a:solidFill>
              <a:effectLst>
                <a:outerShdw blurRad="38100" dist="38100" dir="2700000" algn="tl">
                  <a:srgbClr val="000000">
                    <a:alpha val="43137"/>
                  </a:srgbClr>
                </a:outerShdw>
              </a:effectLst>
              <a:latin typeface="Helvetica" charset="0"/>
            </a:endParaRPr>
          </a:p>
          <a:p>
            <a:pPr>
              <a:buFont typeface="Monotype Sorts" pitchFamily="2" charset="2"/>
              <a:buNone/>
              <a:defRPr/>
            </a:pPr>
            <a:r>
              <a:rPr lang="en-US" sz="1800" b="1" dirty="0" smtClean="0">
                <a:solidFill>
                  <a:srgbClr val="003366"/>
                </a:solidFill>
                <a:latin typeface="Helvetica" charset="0"/>
              </a:rPr>
              <a:t/>
            </a:r>
            <a:br>
              <a:rPr lang="en-US" sz="1800" b="1" dirty="0" smtClean="0">
                <a:solidFill>
                  <a:srgbClr val="003366"/>
                </a:solidFill>
                <a:latin typeface="Helvetica" charset="0"/>
              </a:rPr>
            </a:br>
            <a:endParaRPr lang="en-US" sz="1800" b="1" dirty="0" smtClean="0">
              <a:solidFill>
                <a:srgbClr val="003366"/>
              </a:solidFill>
              <a:latin typeface="Helvetica" charset="0"/>
            </a:endParaRPr>
          </a:p>
        </p:txBody>
      </p:sp>
      <p:sp>
        <p:nvSpPr>
          <p:cNvPr id="8" name="Rectangle 7"/>
          <p:cNvSpPr/>
          <p:nvPr/>
        </p:nvSpPr>
        <p:spPr>
          <a:xfrm>
            <a:off x="457200" y="685800"/>
            <a:ext cx="1287340" cy="369332"/>
          </a:xfrm>
          <a:prstGeom prst="rect">
            <a:avLst/>
          </a:prstGeom>
        </p:spPr>
        <p:txBody>
          <a:bodyPr wrap="none">
            <a:spAutoFit/>
          </a:bodyPr>
          <a:lstStyle/>
          <a:p>
            <a:r>
              <a:rPr lang="en-US" b="1" dirty="0" smtClean="0">
                <a:solidFill>
                  <a:srgbClr val="0099CC"/>
                </a:solidFill>
              </a:rPr>
              <a:t>Webinar 33</a:t>
            </a:r>
            <a:endParaRPr lang="en-US" b="1" dirty="0">
              <a:solidFill>
                <a:srgbClr val="0099CC"/>
              </a:solidFill>
            </a:endParaRPr>
          </a:p>
        </p:txBody>
      </p:sp>
    </p:spTree>
    <p:custDataLst>
      <p:tags r:id="rId1"/>
    </p:custDataLst>
    <p:extLst>
      <p:ext uri="{BB962C8B-B14F-4D97-AF65-F5344CB8AC3E}">
        <p14:creationId xmlns:p14="http://schemas.microsoft.com/office/powerpoint/2010/main" xmlns="" val="3844415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10</a:t>
            </a:fld>
            <a:endParaRPr lang="en-US"/>
          </a:p>
        </p:txBody>
      </p:sp>
      <p:sp>
        <p:nvSpPr>
          <p:cNvPr id="3" name="TextBox 2"/>
          <p:cNvSpPr txBox="1"/>
          <p:nvPr/>
        </p:nvSpPr>
        <p:spPr>
          <a:xfrm>
            <a:off x="838200" y="685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Rainflow Cycle Counting – Time History Amplitude Metric</a:t>
            </a:r>
            <a:endParaRPr lang="en-US" sz="2000" b="1" dirty="0" smtClean="0">
              <a:solidFill>
                <a:srgbClr val="336699"/>
              </a:solidFill>
              <a:latin typeface="Times New Roman" pitchFamily="18" charset="0"/>
              <a:cs typeface="Arial" pitchFamily="34" charset="0"/>
            </a:endParaRPr>
          </a:p>
        </p:txBody>
      </p:sp>
      <p:sp>
        <p:nvSpPr>
          <p:cNvPr id="5" name="Rectangle 4"/>
          <p:cNvSpPr/>
          <p:nvPr/>
        </p:nvSpPr>
        <p:spPr>
          <a:xfrm>
            <a:off x="762000" y="1524000"/>
            <a:ext cx="7391400" cy="1338828"/>
          </a:xfrm>
          <a:prstGeom prst="rect">
            <a:avLst/>
          </a:prstGeom>
        </p:spPr>
        <p:txBody>
          <a:bodyPr wrap="square">
            <a:spAutoFit/>
          </a:bodyPr>
          <a:lstStyle/>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Rainflow cycle counting is performed on stress time histories for the case where Miner’s rule is used with traditional S-N curves</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Can be used on response acceleration, relative displacement or some other metric for comparing two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11</a:t>
            </a:fld>
            <a:endParaRPr lang="en-US"/>
          </a:p>
        </p:txBody>
      </p:sp>
      <p:pic>
        <p:nvPicPr>
          <p:cNvPr id="3" name="Picture 63" descr="sdd2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295400"/>
            <a:ext cx="6391275" cy="233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838200" y="4572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For Relative Comparisons between Environments . . .</a:t>
            </a:r>
            <a:endParaRPr lang="en-US" sz="2000" b="1" dirty="0" smtClean="0">
              <a:solidFill>
                <a:srgbClr val="336699"/>
              </a:solidFill>
              <a:latin typeface="Times New Roman" pitchFamily="18" charset="0"/>
              <a:cs typeface="Arial" pitchFamily="34" charset="0"/>
            </a:endParaRPr>
          </a:p>
        </p:txBody>
      </p:sp>
      <p:sp>
        <p:nvSpPr>
          <p:cNvPr id="7" name="Rectangle 6"/>
          <p:cNvSpPr/>
          <p:nvPr/>
        </p:nvSpPr>
        <p:spPr>
          <a:xfrm>
            <a:off x="609600" y="4191000"/>
            <a:ext cx="7391400" cy="1823576"/>
          </a:xfrm>
          <a:prstGeom prst="rect">
            <a:avLst/>
          </a:prstGeom>
        </p:spPr>
        <p:txBody>
          <a:bodyPr wrap="square">
            <a:spAutoFit/>
          </a:bodyPr>
          <a:lstStyle/>
          <a:p>
            <a:pPr marL="28575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The metric of interest is the response acceleration or relative displacement</a:t>
            </a:r>
          </a:p>
          <a:p>
            <a:pPr marL="28575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Not the base input!</a:t>
            </a:r>
          </a:p>
          <a:p>
            <a:pPr marL="28575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If the accelerometer is mounted on the mass, then we are good-to-go!</a:t>
            </a:r>
          </a:p>
          <a:p>
            <a:pPr marL="28575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If the accelerometer is mounted on the base, then we need to perform intermediate calculations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12</a:t>
            </a:fld>
            <a:endParaRPr lang="en-US"/>
          </a:p>
        </p:txBody>
      </p:sp>
      <p:sp>
        <p:nvSpPr>
          <p:cNvPr id="3" name="TextBox 2"/>
          <p:cNvSpPr txBox="1"/>
          <p:nvPr/>
        </p:nvSpPr>
        <p:spPr>
          <a:xfrm>
            <a:off x="838200" y="4572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Bracket Example, Variation on a Steinberg Example</a:t>
            </a:r>
            <a:endParaRPr lang="en-US" sz="2000" b="1" dirty="0" smtClean="0">
              <a:solidFill>
                <a:srgbClr val="336699"/>
              </a:solidFill>
              <a:latin typeface="Times New Roman" pitchFamily="18" charset="0"/>
              <a:cs typeface="Arial" pitchFamily="34" charset="0"/>
            </a:endParaRPr>
          </a:p>
        </p:txBody>
      </p:sp>
      <p:grpSp>
        <p:nvGrpSpPr>
          <p:cNvPr id="181249" name="Group 1"/>
          <p:cNvGrpSpPr>
            <a:grpSpLocks/>
          </p:cNvGrpSpPr>
          <p:nvPr/>
        </p:nvGrpSpPr>
        <p:grpSpPr bwMode="auto">
          <a:xfrm>
            <a:off x="1447800" y="1219200"/>
            <a:ext cx="5448300" cy="2971800"/>
            <a:chOff x="1733" y="8350"/>
            <a:chExt cx="8580" cy="4352"/>
          </a:xfrm>
        </p:grpSpPr>
        <p:sp>
          <p:nvSpPr>
            <p:cNvPr id="181250" name="Rectangle 2"/>
            <p:cNvSpPr>
              <a:spLocks noChangeArrowheads="1"/>
            </p:cNvSpPr>
            <p:nvPr/>
          </p:nvSpPr>
          <p:spPr bwMode="auto">
            <a:xfrm>
              <a:off x="5055" y="9434"/>
              <a:ext cx="1140" cy="999"/>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1" name="Rectangle 3"/>
            <p:cNvSpPr>
              <a:spLocks noChangeArrowheads="1"/>
            </p:cNvSpPr>
            <p:nvPr/>
          </p:nvSpPr>
          <p:spPr bwMode="auto">
            <a:xfrm>
              <a:off x="7918" y="9490"/>
              <a:ext cx="1140" cy="969"/>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2" name="Rectangle 4"/>
            <p:cNvSpPr>
              <a:spLocks noChangeArrowheads="1"/>
            </p:cNvSpPr>
            <p:nvPr/>
          </p:nvSpPr>
          <p:spPr bwMode="auto">
            <a:xfrm>
              <a:off x="2388" y="10132"/>
              <a:ext cx="186" cy="294"/>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3" name="Rectangle 5"/>
            <p:cNvSpPr>
              <a:spLocks noChangeArrowheads="1"/>
            </p:cNvSpPr>
            <p:nvPr/>
          </p:nvSpPr>
          <p:spPr bwMode="auto">
            <a:xfrm>
              <a:off x="2399" y="10483"/>
              <a:ext cx="171" cy="438"/>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4" name="Rectangle 6"/>
            <p:cNvSpPr>
              <a:spLocks noChangeArrowheads="1"/>
            </p:cNvSpPr>
            <p:nvPr/>
          </p:nvSpPr>
          <p:spPr bwMode="auto">
            <a:xfrm>
              <a:off x="2428" y="10017"/>
              <a:ext cx="115" cy="115"/>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5" name="Rectangle 7"/>
            <p:cNvSpPr>
              <a:spLocks noChangeArrowheads="1"/>
            </p:cNvSpPr>
            <p:nvPr/>
          </p:nvSpPr>
          <p:spPr bwMode="auto">
            <a:xfrm>
              <a:off x="2398" y="9933"/>
              <a:ext cx="183" cy="93"/>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6" name="Rectangle 8"/>
            <p:cNvSpPr>
              <a:spLocks noChangeArrowheads="1"/>
            </p:cNvSpPr>
            <p:nvPr/>
          </p:nvSpPr>
          <p:spPr bwMode="auto">
            <a:xfrm>
              <a:off x="2055" y="10429"/>
              <a:ext cx="4335" cy="270"/>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7" name="Rectangle 9"/>
            <p:cNvSpPr>
              <a:spLocks noChangeArrowheads="1"/>
            </p:cNvSpPr>
            <p:nvPr/>
          </p:nvSpPr>
          <p:spPr bwMode="auto">
            <a:xfrm>
              <a:off x="2055" y="10428"/>
              <a:ext cx="188" cy="1118"/>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58" name="Rectangle 10"/>
            <p:cNvSpPr>
              <a:spLocks noChangeArrowheads="1"/>
            </p:cNvSpPr>
            <p:nvPr/>
          </p:nvSpPr>
          <p:spPr bwMode="auto">
            <a:xfrm>
              <a:off x="2190" y="10451"/>
              <a:ext cx="203" cy="233"/>
            </a:xfrm>
            <a:prstGeom prst="rect">
              <a:avLst/>
            </a:prstGeom>
            <a:solidFill>
              <a:srgbClr val="FFFFFF"/>
            </a:solidFill>
            <a:ln w="12700">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81259" name="AutoShape 11"/>
            <p:cNvCxnSpPr>
              <a:cxnSpLocks noChangeShapeType="1"/>
            </p:cNvCxnSpPr>
            <p:nvPr/>
          </p:nvCxnSpPr>
          <p:spPr bwMode="auto">
            <a:xfrm>
              <a:off x="2048" y="8622"/>
              <a:ext cx="1" cy="4080"/>
            </a:xfrm>
            <a:prstGeom prst="straightConnector1">
              <a:avLst/>
            </a:prstGeom>
            <a:noFill/>
            <a:ln w="12700">
              <a:solidFill>
                <a:srgbClr val="000000"/>
              </a:solidFill>
              <a:round/>
              <a:headEnd/>
              <a:tailEnd/>
            </a:ln>
          </p:spPr>
        </p:cxnSp>
        <p:cxnSp>
          <p:nvCxnSpPr>
            <p:cNvPr id="181260" name="AutoShape 12"/>
            <p:cNvCxnSpPr>
              <a:cxnSpLocks noChangeShapeType="1"/>
            </p:cNvCxnSpPr>
            <p:nvPr/>
          </p:nvCxnSpPr>
          <p:spPr bwMode="auto">
            <a:xfrm flipH="1">
              <a:off x="5625" y="8712"/>
              <a:ext cx="8" cy="735"/>
            </a:xfrm>
            <a:prstGeom prst="straightConnector1">
              <a:avLst/>
            </a:prstGeom>
            <a:noFill/>
            <a:ln w="12700">
              <a:solidFill>
                <a:srgbClr val="000000"/>
              </a:solidFill>
              <a:round/>
              <a:headEnd/>
              <a:tailEnd/>
            </a:ln>
          </p:spPr>
        </p:cxnSp>
        <p:cxnSp>
          <p:nvCxnSpPr>
            <p:cNvPr id="181261" name="AutoShape 13"/>
            <p:cNvCxnSpPr>
              <a:cxnSpLocks noChangeShapeType="1"/>
            </p:cNvCxnSpPr>
            <p:nvPr/>
          </p:nvCxnSpPr>
          <p:spPr bwMode="auto">
            <a:xfrm>
              <a:off x="5610" y="10721"/>
              <a:ext cx="14" cy="600"/>
            </a:xfrm>
            <a:prstGeom prst="straightConnector1">
              <a:avLst/>
            </a:prstGeom>
            <a:noFill/>
            <a:ln w="12700">
              <a:solidFill>
                <a:srgbClr val="000000"/>
              </a:solidFill>
              <a:round/>
              <a:headEnd/>
              <a:tailEnd/>
            </a:ln>
          </p:spPr>
        </p:cxnSp>
        <p:cxnSp>
          <p:nvCxnSpPr>
            <p:cNvPr id="181262" name="AutoShape 14"/>
            <p:cNvCxnSpPr>
              <a:cxnSpLocks noChangeShapeType="1"/>
            </p:cNvCxnSpPr>
            <p:nvPr/>
          </p:nvCxnSpPr>
          <p:spPr bwMode="auto">
            <a:xfrm flipH="1">
              <a:off x="2511" y="10966"/>
              <a:ext cx="1" cy="623"/>
            </a:xfrm>
            <a:prstGeom prst="straightConnector1">
              <a:avLst/>
            </a:prstGeom>
            <a:noFill/>
            <a:ln w="12700">
              <a:solidFill>
                <a:srgbClr val="000000"/>
              </a:solidFill>
              <a:round/>
              <a:headEnd/>
              <a:tailEnd/>
            </a:ln>
          </p:spPr>
        </p:cxnSp>
        <p:sp>
          <p:nvSpPr>
            <p:cNvPr id="181263" name="Rectangle 15"/>
            <p:cNvSpPr>
              <a:spLocks noChangeArrowheads="1"/>
            </p:cNvSpPr>
            <p:nvPr/>
          </p:nvSpPr>
          <p:spPr bwMode="auto">
            <a:xfrm>
              <a:off x="7703" y="10444"/>
              <a:ext cx="1642" cy="262"/>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81264" name="AutoShape 16"/>
            <p:cNvCxnSpPr>
              <a:cxnSpLocks noChangeShapeType="1"/>
            </p:cNvCxnSpPr>
            <p:nvPr/>
          </p:nvCxnSpPr>
          <p:spPr bwMode="auto">
            <a:xfrm flipH="1">
              <a:off x="2496" y="9302"/>
              <a:ext cx="1" cy="623"/>
            </a:xfrm>
            <a:prstGeom prst="straightConnector1">
              <a:avLst/>
            </a:prstGeom>
            <a:noFill/>
            <a:ln w="12700">
              <a:solidFill>
                <a:srgbClr val="000000"/>
              </a:solidFill>
              <a:round/>
              <a:headEnd/>
              <a:tailEnd/>
            </a:ln>
          </p:spPr>
        </p:cxnSp>
        <p:cxnSp>
          <p:nvCxnSpPr>
            <p:cNvPr id="181265" name="AutoShape 17"/>
            <p:cNvCxnSpPr>
              <a:cxnSpLocks noChangeShapeType="1"/>
            </p:cNvCxnSpPr>
            <p:nvPr/>
          </p:nvCxnSpPr>
          <p:spPr bwMode="auto">
            <a:xfrm>
              <a:off x="2063" y="10422"/>
              <a:ext cx="4320" cy="8"/>
            </a:xfrm>
            <a:prstGeom prst="straightConnector1">
              <a:avLst/>
            </a:prstGeom>
            <a:noFill/>
            <a:ln w="12700">
              <a:solidFill>
                <a:srgbClr val="000000"/>
              </a:solidFill>
              <a:round/>
              <a:headEnd/>
              <a:tailEnd/>
            </a:ln>
          </p:spPr>
        </p:cxnSp>
        <p:cxnSp>
          <p:nvCxnSpPr>
            <p:cNvPr id="181266" name="AutoShape 18"/>
            <p:cNvCxnSpPr>
              <a:cxnSpLocks noChangeShapeType="1"/>
            </p:cNvCxnSpPr>
            <p:nvPr/>
          </p:nvCxnSpPr>
          <p:spPr bwMode="auto">
            <a:xfrm>
              <a:off x="9375" y="10444"/>
              <a:ext cx="615" cy="0"/>
            </a:xfrm>
            <a:prstGeom prst="straightConnector1">
              <a:avLst/>
            </a:prstGeom>
            <a:noFill/>
            <a:ln w="9525">
              <a:solidFill>
                <a:srgbClr val="000000"/>
              </a:solidFill>
              <a:round/>
              <a:headEnd/>
              <a:tailEnd/>
            </a:ln>
          </p:spPr>
        </p:cxnSp>
        <p:cxnSp>
          <p:nvCxnSpPr>
            <p:cNvPr id="181267" name="AutoShape 19"/>
            <p:cNvCxnSpPr>
              <a:cxnSpLocks noChangeShapeType="1"/>
            </p:cNvCxnSpPr>
            <p:nvPr/>
          </p:nvCxnSpPr>
          <p:spPr bwMode="auto">
            <a:xfrm>
              <a:off x="9390" y="10707"/>
              <a:ext cx="615" cy="0"/>
            </a:xfrm>
            <a:prstGeom prst="straightConnector1">
              <a:avLst/>
            </a:prstGeom>
            <a:noFill/>
            <a:ln w="9525">
              <a:solidFill>
                <a:srgbClr val="000000"/>
              </a:solidFill>
              <a:round/>
              <a:headEnd/>
              <a:tailEnd/>
            </a:ln>
          </p:spPr>
        </p:cxnSp>
        <p:cxnSp>
          <p:nvCxnSpPr>
            <p:cNvPr id="181268" name="AutoShape 20"/>
            <p:cNvCxnSpPr>
              <a:cxnSpLocks noChangeShapeType="1"/>
            </p:cNvCxnSpPr>
            <p:nvPr/>
          </p:nvCxnSpPr>
          <p:spPr bwMode="auto">
            <a:xfrm>
              <a:off x="7710" y="10766"/>
              <a:ext cx="0" cy="398"/>
            </a:xfrm>
            <a:prstGeom prst="straightConnector1">
              <a:avLst/>
            </a:prstGeom>
            <a:noFill/>
            <a:ln w="9525">
              <a:solidFill>
                <a:srgbClr val="000000"/>
              </a:solidFill>
              <a:round/>
              <a:headEnd/>
              <a:tailEnd/>
            </a:ln>
          </p:spPr>
        </p:cxnSp>
        <p:cxnSp>
          <p:nvCxnSpPr>
            <p:cNvPr id="181269" name="AutoShape 21"/>
            <p:cNvCxnSpPr>
              <a:cxnSpLocks noChangeShapeType="1"/>
            </p:cNvCxnSpPr>
            <p:nvPr/>
          </p:nvCxnSpPr>
          <p:spPr bwMode="auto">
            <a:xfrm>
              <a:off x="9345" y="10811"/>
              <a:ext cx="0" cy="398"/>
            </a:xfrm>
            <a:prstGeom prst="straightConnector1">
              <a:avLst/>
            </a:prstGeom>
            <a:noFill/>
            <a:ln w="9525">
              <a:solidFill>
                <a:srgbClr val="000000"/>
              </a:solidFill>
              <a:round/>
              <a:headEnd/>
              <a:tailEnd/>
            </a:ln>
          </p:spPr>
        </p:cxnSp>
        <p:cxnSp>
          <p:nvCxnSpPr>
            <p:cNvPr id="181270" name="AutoShape 22"/>
            <p:cNvCxnSpPr>
              <a:cxnSpLocks noChangeShapeType="1"/>
            </p:cNvCxnSpPr>
            <p:nvPr/>
          </p:nvCxnSpPr>
          <p:spPr bwMode="auto">
            <a:xfrm>
              <a:off x="5625" y="11389"/>
              <a:ext cx="8" cy="892"/>
            </a:xfrm>
            <a:prstGeom prst="straightConnector1">
              <a:avLst/>
            </a:prstGeom>
            <a:noFill/>
            <a:ln w="9525">
              <a:solidFill>
                <a:srgbClr val="000000"/>
              </a:solidFill>
              <a:round/>
              <a:headEnd/>
              <a:tailEnd/>
            </a:ln>
          </p:spPr>
        </p:cxnSp>
        <p:cxnSp>
          <p:nvCxnSpPr>
            <p:cNvPr id="181271" name="AutoShape 23"/>
            <p:cNvCxnSpPr>
              <a:cxnSpLocks noChangeShapeType="1"/>
            </p:cNvCxnSpPr>
            <p:nvPr/>
          </p:nvCxnSpPr>
          <p:spPr bwMode="auto">
            <a:xfrm>
              <a:off x="2512" y="11254"/>
              <a:ext cx="3105" cy="1"/>
            </a:xfrm>
            <a:prstGeom prst="straightConnector1">
              <a:avLst/>
            </a:prstGeom>
            <a:noFill/>
            <a:ln w="9525">
              <a:solidFill>
                <a:srgbClr val="000000"/>
              </a:solidFill>
              <a:round/>
              <a:headEnd type="triangle" w="med" len="med"/>
              <a:tailEnd type="triangle" w="med" len="med"/>
            </a:ln>
          </p:spPr>
        </p:cxnSp>
        <p:cxnSp>
          <p:nvCxnSpPr>
            <p:cNvPr id="181272" name="AutoShape 24"/>
            <p:cNvCxnSpPr>
              <a:cxnSpLocks noChangeShapeType="1"/>
            </p:cNvCxnSpPr>
            <p:nvPr/>
          </p:nvCxnSpPr>
          <p:spPr bwMode="auto">
            <a:xfrm>
              <a:off x="2047" y="12004"/>
              <a:ext cx="3585" cy="8"/>
            </a:xfrm>
            <a:prstGeom prst="straightConnector1">
              <a:avLst/>
            </a:prstGeom>
            <a:noFill/>
            <a:ln w="9525">
              <a:solidFill>
                <a:srgbClr val="000000"/>
              </a:solidFill>
              <a:round/>
              <a:headEnd type="triangle" w="med" len="med"/>
              <a:tailEnd type="triangle" w="med" len="med"/>
            </a:ln>
          </p:spPr>
        </p:cxnSp>
        <p:sp>
          <p:nvSpPr>
            <p:cNvPr id="181273" name="Rectangle 25"/>
            <p:cNvSpPr>
              <a:spLocks noChangeArrowheads="1"/>
            </p:cNvSpPr>
            <p:nvPr/>
          </p:nvSpPr>
          <p:spPr bwMode="auto">
            <a:xfrm>
              <a:off x="3495" y="11104"/>
              <a:ext cx="1035" cy="3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74" name="Rectangle 26"/>
            <p:cNvSpPr>
              <a:spLocks noChangeArrowheads="1"/>
            </p:cNvSpPr>
            <p:nvPr/>
          </p:nvSpPr>
          <p:spPr bwMode="auto">
            <a:xfrm>
              <a:off x="3285" y="11854"/>
              <a:ext cx="1035" cy="34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81275" name="AutoShape 27"/>
            <p:cNvCxnSpPr>
              <a:cxnSpLocks noChangeShapeType="1"/>
            </p:cNvCxnSpPr>
            <p:nvPr/>
          </p:nvCxnSpPr>
          <p:spPr bwMode="auto">
            <a:xfrm>
              <a:off x="5078" y="8555"/>
              <a:ext cx="202" cy="877"/>
            </a:xfrm>
            <a:prstGeom prst="straightConnector1">
              <a:avLst/>
            </a:prstGeom>
            <a:noFill/>
            <a:ln w="9525">
              <a:solidFill>
                <a:srgbClr val="000000"/>
              </a:solidFill>
              <a:round/>
              <a:headEnd/>
              <a:tailEnd type="triangle" w="med" len="med"/>
            </a:ln>
          </p:spPr>
        </p:cxnSp>
        <p:cxnSp>
          <p:nvCxnSpPr>
            <p:cNvPr id="181276" name="AutoShape 28"/>
            <p:cNvCxnSpPr>
              <a:cxnSpLocks noChangeShapeType="1"/>
            </p:cNvCxnSpPr>
            <p:nvPr/>
          </p:nvCxnSpPr>
          <p:spPr bwMode="auto">
            <a:xfrm flipH="1">
              <a:off x="4755" y="8555"/>
              <a:ext cx="330" cy="0"/>
            </a:xfrm>
            <a:prstGeom prst="straightConnector1">
              <a:avLst/>
            </a:prstGeom>
            <a:noFill/>
            <a:ln w="9525">
              <a:solidFill>
                <a:srgbClr val="000000"/>
              </a:solidFill>
              <a:round/>
              <a:headEnd/>
              <a:tailEnd/>
            </a:ln>
          </p:spPr>
        </p:cxnSp>
        <p:cxnSp>
          <p:nvCxnSpPr>
            <p:cNvPr id="181277" name="AutoShape 29"/>
            <p:cNvCxnSpPr>
              <a:cxnSpLocks noChangeShapeType="1"/>
            </p:cNvCxnSpPr>
            <p:nvPr/>
          </p:nvCxnSpPr>
          <p:spPr bwMode="auto">
            <a:xfrm flipH="1">
              <a:off x="2520" y="9253"/>
              <a:ext cx="331" cy="682"/>
            </a:xfrm>
            <a:prstGeom prst="straightConnector1">
              <a:avLst/>
            </a:prstGeom>
            <a:noFill/>
            <a:ln w="9525">
              <a:solidFill>
                <a:srgbClr val="000000"/>
              </a:solidFill>
              <a:round/>
              <a:headEnd/>
              <a:tailEnd type="triangle" w="med" len="med"/>
            </a:ln>
          </p:spPr>
        </p:cxnSp>
        <p:cxnSp>
          <p:nvCxnSpPr>
            <p:cNvPr id="181278" name="AutoShape 30"/>
            <p:cNvCxnSpPr>
              <a:cxnSpLocks noChangeShapeType="1"/>
            </p:cNvCxnSpPr>
            <p:nvPr/>
          </p:nvCxnSpPr>
          <p:spPr bwMode="auto">
            <a:xfrm>
              <a:off x="2843" y="9252"/>
              <a:ext cx="307" cy="0"/>
            </a:xfrm>
            <a:prstGeom prst="straightConnector1">
              <a:avLst/>
            </a:prstGeom>
            <a:noFill/>
            <a:ln w="9525">
              <a:solidFill>
                <a:srgbClr val="000000"/>
              </a:solidFill>
              <a:round/>
              <a:headEnd/>
              <a:tailEnd/>
            </a:ln>
          </p:spPr>
        </p:cxnSp>
        <p:cxnSp>
          <p:nvCxnSpPr>
            <p:cNvPr id="181279" name="AutoShape 31"/>
            <p:cNvCxnSpPr>
              <a:cxnSpLocks noChangeShapeType="1"/>
            </p:cNvCxnSpPr>
            <p:nvPr/>
          </p:nvCxnSpPr>
          <p:spPr bwMode="auto">
            <a:xfrm flipH="1">
              <a:off x="6293" y="8710"/>
              <a:ext cx="600" cy="1680"/>
            </a:xfrm>
            <a:prstGeom prst="straightConnector1">
              <a:avLst/>
            </a:prstGeom>
            <a:noFill/>
            <a:ln w="9525">
              <a:solidFill>
                <a:srgbClr val="000000"/>
              </a:solidFill>
              <a:round/>
              <a:headEnd/>
              <a:tailEnd type="triangle" w="med" len="med"/>
            </a:ln>
          </p:spPr>
        </p:cxnSp>
        <p:cxnSp>
          <p:nvCxnSpPr>
            <p:cNvPr id="181280" name="AutoShape 32"/>
            <p:cNvCxnSpPr>
              <a:cxnSpLocks noChangeShapeType="1"/>
            </p:cNvCxnSpPr>
            <p:nvPr/>
          </p:nvCxnSpPr>
          <p:spPr bwMode="auto">
            <a:xfrm>
              <a:off x="6893" y="8710"/>
              <a:ext cx="203" cy="0"/>
            </a:xfrm>
            <a:prstGeom prst="straightConnector1">
              <a:avLst/>
            </a:prstGeom>
            <a:noFill/>
            <a:ln w="9525">
              <a:solidFill>
                <a:srgbClr val="000000"/>
              </a:solidFill>
              <a:round/>
              <a:headEnd/>
              <a:tailEnd/>
            </a:ln>
          </p:spPr>
        </p:cxnSp>
        <p:cxnSp>
          <p:nvCxnSpPr>
            <p:cNvPr id="181281" name="AutoShape 33"/>
            <p:cNvCxnSpPr>
              <a:cxnSpLocks noChangeShapeType="1"/>
            </p:cNvCxnSpPr>
            <p:nvPr/>
          </p:nvCxnSpPr>
          <p:spPr bwMode="auto">
            <a:xfrm>
              <a:off x="9668" y="10010"/>
              <a:ext cx="15" cy="427"/>
            </a:xfrm>
            <a:prstGeom prst="straightConnector1">
              <a:avLst/>
            </a:prstGeom>
            <a:noFill/>
            <a:ln w="9525">
              <a:solidFill>
                <a:srgbClr val="000000"/>
              </a:solidFill>
              <a:round/>
              <a:headEnd/>
              <a:tailEnd type="triangle" w="med" len="med"/>
            </a:ln>
          </p:spPr>
        </p:cxnSp>
        <p:cxnSp>
          <p:nvCxnSpPr>
            <p:cNvPr id="181282" name="AutoShape 34"/>
            <p:cNvCxnSpPr>
              <a:cxnSpLocks noChangeShapeType="1"/>
            </p:cNvCxnSpPr>
            <p:nvPr/>
          </p:nvCxnSpPr>
          <p:spPr bwMode="auto">
            <a:xfrm flipH="1" flipV="1">
              <a:off x="9683" y="10691"/>
              <a:ext cx="8" cy="413"/>
            </a:xfrm>
            <a:prstGeom prst="straightConnector1">
              <a:avLst/>
            </a:prstGeom>
            <a:noFill/>
            <a:ln w="9525">
              <a:solidFill>
                <a:srgbClr val="000000"/>
              </a:solidFill>
              <a:round/>
              <a:headEnd/>
              <a:tailEnd type="triangle" w="med" len="med"/>
            </a:ln>
          </p:spPr>
        </p:cxnSp>
        <p:cxnSp>
          <p:nvCxnSpPr>
            <p:cNvPr id="181283" name="AutoShape 35"/>
            <p:cNvCxnSpPr>
              <a:cxnSpLocks noChangeShapeType="1"/>
            </p:cNvCxnSpPr>
            <p:nvPr/>
          </p:nvCxnSpPr>
          <p:spPr bwMode="auto">
            <a:xfrm flipV="1">
              <a:off x="7710" y="11036"/>
              <a:ext cx="1635" cy="8"/>
            </a:xfrm>
            <a:prstGeom prst="straightConnector1">
              <a:avLst/>
            </a:prstGeom>
            <a:noFill/>
            <a:ln w="9525">
              <a:solidFill>
                <a:srgbClr val="000000"/>
              </a:solidFill>
              <a:round/>
              <a:headEnd type="triangle" w="med" len="med"/>
              <a:tailEnd type="triangle" w="med" len="med"/>
            </a:ln>
          </p:spPr>
        </p:cxnSp>
        <p:sp>
          <p:nvSpPr>
            <p:cNvPr id="181284" name="Rectangle 36"/>
            <p:cNvSpPr>
              <a:spLocks noChangeArrowheads="1"/>
            </p:cNvSpPr>
            <p:nvPr/>
          </p:nvSpPr>
          <p:spPr bwMode="auto">
            <a:xfrm>
              <a:off x="8183" y="10886"/>
              <a:ext cx="818" cy="36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285" name="Text Box 37"/>
            <p:cNvSpPr txBox="1">
              <a:spLocks noChangeArrowheads="1"/>
            </p:cNvSpPr>
            <p:nvPr/>
          </p:nvSpPr>
          <p:spPr bwMode="auto">
            <a:xfrm>
              <a:off x="3265" y="8350"/>
              <a:ext cx="1588" cy="38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Power Supply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286" name="Text Box 38"/>
            <p:cNvSpPr txBox="1">
              <a:spLocks noChangeArrowheads="1"/>
            </p:cNvSpPr>
            <p:nvPr/>
          </p:nvSpPr>
          <p:spPr bwMode="auto">
            <a:xfrm>
              <a:off x="3198" y="8935"/>
              <a:ext cx="1356" cy="7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Solder Terminal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287" name="Text Box 39"/>
            <p:cNvSpPr txBox="1">
              <a:spLocks noChangeArrowheads="1"/>
            </p:cNvSpPr>
            <p:nvPr/>
          </p:nvSpPr>
          <p:spPr bwMode="auto">
            <a:xfrm>
              <a:off x="7133" y="8350"/>
              <a:ext cx="1356" cy="72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Aluminum Bracket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1288" name="Text Box 40"/>
            <p:cNvSpPr txBox="1">
              <a:spLocks noChangeArrowheads="1"/>
            </p:cNvSpPr>
            <p:nvPr/>
          </p:nvSpPr>
          <p:spPr bwMode="auto">
            <a:xfrm>
              <a:off x="3384" y="11003"/>
              <a:ext cx="1146" cy="4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4.7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289" name="Text Box 41"/>
            <p:cNvSpPr txBox="1">
              <a:spLocks noChangeArrowheads="1"/>
            </p:cNvSpPr>
            <p:nvPr/>
          </p:nvSpPr>
          <p:spPr bwMode="auto">
            <a:xfrm>
              <a:off x="3272" y="11805"/>
              <a:ext cx="1146" cy="4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5.5 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1290" name="Text Box 42"/>
            <p:cNvSpPr txBox="1">
              <a:spLocks noChangeArrowheads="1"/>
            </p:cNvSpPr>
            <p:nvPr/>
          </p:nvSpPr>
          <p:spPr bwMode="auto">
            <a:xfrm>
              <a:off x="8027" y="10807"/>
              <a:ext cx="906" cy="4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2.0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1291" name="Text Box 43"/>
            <p:cNvSpPr txBox="1">
              <a:spLocks noChangeArrowheads="1"/>
            </p:cNvSpPr>
            <p:nvPr/>
          </p:nvSpPr>
          <p:spPr bwMode="auto">
            <a:xfrm>
              <a:off x="9205" y="9630"/>
              <a:ext cx="1108" cy="4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0.25 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81292" name="AutoShape 44"/>
            <p:cNvCxnSpPr>
              <a:cxnSpLocks noChangeShapeType="1"/>
            </p:cNvCxnSpPr>
            <p:nvPr/>
          </p:nvCxnSpPr>
          <p:spPr bwMode="auto">
            <a:xfrm flipH="1">
              <a:off x="1748" y="8765"/>
              <a:ext cx="300" cy="240"/>
            </a:xfrm>
            <a:prstGeom prst="straightConnector1">
              <a:avLst/>
            </a:prstGeom>
            <a:noFill/>
            <a:ln w="9525">
              <a:solidFill>
                <a:srgbClr val="000000"/>
              </a:solidFill>
              <a:round/>
              <a:headEnd/>
              <a:tailEnd/>
            </a:ln>
          </p:spPr>
        </p:cxnSp>
        <p:cxnSp>
          <p:nvCxnSpPr>
            <p:cNvPr id="181293" name="AutoShape 45"/>
            <p:cNvCxnSpPr>
              <a:cxnSpLocks noChangeShapeType="1"/>
            </p:cNvCxnSpPr>
            <p:nvPr/>
          </p:nvCxnSpPr>
          <p:spPr bwMode="auto">
            <a:xfrm flipH="1">
              <a:off x="1733" y="9215"/>
              <a:ext cx="300" cy="240"/>
            </a:xfrm>
            <a:prstGeom prst="straightConnector1">
              <a:avLst/>
            </a:prstGeom>
            <a:noFill/>
            <a:ln w="9525">
              <a:solidFill>
                <a:srgbClr val="000000"/>
              </a:solidFill>
              <a:round/>
              <a:headEnd/>
              <a:tailEnd/>
            </a:ln>
          </p:spPr>
        </p:cxnSp>
        <p:cxnSp>
          <p:nvCxnSpPr>
            <p:cNvPr id="181294" name="AutoShape 46"/>
            <p:cNvCxnSpPr>
              <a:cxnSpLocks noChangeShapeType="1"/>
            </p:cNvCxnSpPr>
            <p:nvPr/>
          </p:nvCxnSpPr>
          <p:spPr bwMode="auto">
            <a:xfrm flipH="1">
              <a:off x="1741" y="9672"/>
              <a:ext cx="300" cy="240"/>
            </a:xfrm>
            <a:prstGeom prst="straightConnector1">
              <a:avLst/>
            </a:prstGeom>
            <a:noFill/>
            <a:ln w="9525">
              <a:solidFill>
                <a:srgbClr val="000000"/>
              </a:solidFill>
              <a:round/>
              <a:headEnd/>
              <a:tailEnd/>
            </a:ln>
          </p:spPr>
        </p:cxnSp>
        <p:cxnSp>
          <p:nvCxnSpPr>
            <p:cNvPr id="181295" name="AutoShape 47"/>
            <p:cNvCxnSpPr>
              <a:cxnSpLocks noChangeShapeType="1"/>
            </p:cNvCxnSpPr>
            <p:nvPr/>
          </p:nvCxnSpPr>
          <p:spPr bwMode="auto">
            <a:xfrm flipH="1">
              <a:off x="1734" y="10152"/>
              <a:ext cx="300" cy="240"/>
            </a:xfrm>
            <a:prstGeom prst="straightConnector1">
              <a:avLst/>
            </a:prstGeom>
            <a:noFill/>
            <a:ln w="9525">
              <a:solidFill>
                <a:srgbClr val="000000"/>
              </a:solidFill>
              <a:round/>
              <a:headEnd/>
              <a:tailEnd/>
            </a:ln>
          </p:spPr>
        </p:cxnSp>
        <p:cxnSp>
          <p:nvCxnSpPr>
            <p:cNvPr id="181296" name="AutoShape 48"/>
            <p:cNvCxnSpPr>
              <a:cxnSpLocks noChangeShapeType="1"/>
            </p:cNvCxnSpPr>
            <p:nvPr/>
          </p:nvCxnSpPr>
          <p:spPr bwMode="auto">
            <a:xfrm flipH="1">
              <a:off x="1741" y="10556"/>
              <a:ext cx="300" cy="240"/>
            </a:xfrm>
            <a:prstGeom prst="straightConnector1">
              <a:avLst/>
            </a:prstGeom>
            <a:noFill/>
            <a:ln w="9525">
              <a:solidFill>
                <a:srgbClr val="000000"/>
              </a:solidFill>
              <a:round/>
              <a:headEnd/>
              <a:tailEnd/>
            </a:ln>
          </p:spPr>
        </p:cxnSp>
        <p:cxnSp>
          <p:nvCxnSpPr>
            <p:cNvPr id="181297" name="AutoShape 49"/>
            <p:cNvCxnSpPr>
              <a:cxnSpLocks noChangeShapeType="1"/>
            </p:cNvCxnSpPr>
            <p:nvPr/>
          </p:nvCxnSpPr>
          <p:spPr bwMode="auto">
            <a:xfrm flipH="1">
              <a:off x="1733" y="11036"/>
              <a:ext cx="300" cy="240"/>
            </a:xfrm>
            <a:prstGeom prst="straightConnector1">
              <a:avLst/>
            </a:prstGeom>
            <a:noFill/>
            <a:ln w="9525">
              <a:solidFill>
                <a:srgbClr val="000000"/>
              </a:solidFill>
              <a:round/>
              <a:headEnd/>
              <a:tailEnd/>
            </a:ln>
          </p:spPr>
        </p:cxnSp>
        <p:cxnSp>
          <p:nvCxnSpPr>
            <p:cNvPr id="181298" name="AutoShape 50"/>
            <p:cNvCxnSpPr>
              <a:cxnSpLocks noChangeShapeType="1"/>
            </p:cNvCxnSpPr>
            <p:nvPr/>
          </p:nvCxnSpPr>
          <p:spPr bwMode="auto">
            <a:xfrm flipH="1">
              <a:off x="1741" y="11508"/>
              <a:ext cx="300" cy="240"/>
            </a:xfrm>
            <a:prstGeom prst="straightConnector1">
              <a:avLst/>
            </a:prstGeom>
            <a:noFill/>
            <a:ln w="9525">
              <a:solidFill>
                <a:srgbClr val="000000"/>
              </a:solidFill>
              <a:round/>
              <a:headEnd/>
              <a:tailEnd/>
            </a:ln>
          </p:spPr>
        </p:cxnSp>
        <p:cxnSp>
          <p:nvCxnSpPr>
            <p:cNvPr id="181299" name="AutoShape 51"/>
            <p:cNvCxnSpPr>
              <a:cxnSpLocks noChangeShapeType="1"/>
            </p:cNvCxnSpPr>
            <p:nvPr/>
          </p:nvCxnSpPr>
          <p:spPr bwMode="auto">
            <a:xfrm flipH="1">
              <a:off x="1741" y="11951"/>
              <a:ext cx="300" cy="240"/>
            </a:xfrm>
            <a:prstGeom prst="straightConnector1">
              <a:avLst/>
            </a:prstGeom>
            <a:noFill/>
            <a:ln w="9525">
              <a:solidFill>
                <a:srgbClr val="000000"/>
              </a:solidFill>
              <a:round/>
              <a:headEnd/>
              <a:tailEnd/>
            </a:ln>
          </p:spPr>
        </p:cxnSp>
        <p:cxnSp>
          <p:nvCxnSpPr>
            <p:cNvPr id="181300" name="AutoShape 52"/>
            <p:cNvCxnSpPr>
              <a:cxnSpLocks noChangeShapeType="1"/>
            </p:cNvCxnSpPr>
            <p:nvPr/>
          </p:nvCxnSpPr>
          <p:spPr bwMode="auto">
            <a:xfrm flipH="1">
              <a:off x="1741" y="12326"/>
              <a:ext cx="300" cy="240"/>
            </a:xfrm>
            <a:prstGeom prst="straightConnector1">
              <a:avLst/>
            </a:prstGeom>
            <a:noFill/>
            <a:ln w="9525">
              <a:solidFill>
                <a:srgbClr val="000000"/>
              </a:solidFill>
              <a:round/>
              <a:headEnd/>
              <a:tailEnd/>
            </a:ln>
          </p:spPr>
        </p:cxnSp>
      </p:grpSp>
      <p:graphicFrame>
        <p:nvGraphicFramePr>
          <p:cNvPr id="56" name="Table 55"/>
          <p:cNvGraphicFramePr>
            <a:graphicFrameLocks noGrp="1"/>
          </p:cNvGraphicFramePr>
          <p:nvPr/>
        </p:nvGraphicFramePr>
        <p:xfrm>
          <a:off x="2057400" y="4572000"/>
          <a:ext cx="4495800" cy="1752600"/>
        </p:xfrm>
        <a:graphic>
          <a:graphicData uri="http://schemas.openxmlformats.org/drawingml/2006/table">
            <a:tbl>
              <a:tblPr/>
              <a:tblGrid>
                <a:gridCol w="1873250"/>
                <a:gridCol w="2622550"/>
              </a:tblGrid>
              <a:tr h="350520">
                <a:tc>
                  <a:txBody>
                    <a:bodyPr/>
                    <a:lstStyle/>
                    <a:p>
                      <a:pPr marL="0" marR="0">
                        <a:lnSpc>
                          <a:spcPct val="115000"/>
                        </a:lnSpc>
                        <a:spcBef>
                          <a:spcPts val="0"/>
                        </a:spcBef>
                        <a:spcAft>
                          <a:spcPts val="0"/>
                        </a:spcAft>
                      </a:pPr>
                      <a:r>
                        <a:rPr lang="en-US" sz="1200" dirty="0">
                          <a:latin typeface="Calibri"/>
                          <a:ea typeface="Calibri"/>
                          <a:cs typeface="Times New Roman"/>
                        </a:rPr>
                        <a:t>Power Supply Mass</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M </a:t>
                      </a:r>
                      <a:r>
                        <a:rPr lang="en-US" sz="1200" dirty="0">
                          <a:latin typeface="Calibri"/>
                          <a:ea typeface="Calibri"/>
                          <a:cs typeface="Times New Roman"/>
                        </a:rPr>
                        <a:t>= 0.44 lbm= 0.00114 lbf sec^2/in</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nSpc>
                          <a:spcPct val="115000"/>
                        </a:lnSpc>
                        <a:spcBef>
                          <a:spcPts val="0"/>
                        </a:spcBef>
                        <a:spcAft>
                          <a:spcPts val="0"/>
                        </a:spcAft>
                      </a:pPr>
                      <a:r>
                        <a:rPr lang="en-US" sz="1200">
                          <a:latin typeface="Calibri"/>
                          <a:ea typeface="Calibri"/>
                          <a:cs typeface="Times New Roman"/>
                        </a:rPr>
                        <a:t>Bracket Material</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Aluminum alloy 6061-T6</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nSpc>
                          <a:spcPct val="115000"/>
                        </a:lnSpc>
                        <a:spcBef>
                          <a:spcPts val="0"/>
                        </a:spcBef>
                        <a:spcAft>
                          <a:spcPts val="0"/>
                        </a:spcAft>
                      </a:pPr>
                      <a:r>
                        <a:rPr lang="en-US" sz="1200">
                          <a:latin typeface="Calibri"/>
                          <a:ea typeface="Calibri"/>
                          <a:cs typeface="Times New Roman"/>
                        </a:rPr>
                        <a:t>Mass Density</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Calibri"/>
                          <a:cs typeface="Times New Roman"/>
                        </a:rPr>
                        <a:t>ρ=0.1 lbm/in^3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nSpc>
                          <a:spcPct val="115000"/>
                        </a:lnSpc>
                        <a:spcBef>
                          <a:spcPts val="0"/>
                        </a:spcBef>
                        <a:spcAft>
                          <a:spcPts val="0"/>
                        </a:spcAft>
                      </a:pPr>
                      <a:r>
                        <a:rPr lang="en-US" sz="1200">
                          <a:latin typeface="Calibri"/>
                          <a:ea typeface="Calibri"/>
                          <a:cs typeface="Times New Roman"/>
                        </a:rPr>
                        <a:t>Elastic Modulus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E</a:t>
                      </a:r>
                      <a:r>
                        <a:rPr lang="en-US" sz="1200">
                          <a:latin typeface="Calibri"/>
                          <a:ea typeface="Calibri"/>
                          <a:cs typeface="Times New Roman"/>
                        </a:rPr>
                        <a:t>= 1.0e+07 lbf/in^2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20">
                <a:tc>
                  <a:txBody>
                    <a:bodyPr/>
                    <a:lstStyle/>
                    <a:p>
                      <a:pPr marL="0" marR="0">
                        <a:lnSpc>
                          <a:spcPct val="115000"/>
                        </a:lnSpc>
                        <a:spcBef>
                          <a:spcPts val="0"/>
                        </a:spcBef>
                        <a:spcAft>
                          <a:spcPts val="0"/>
                        </a:spcAft>
                      </a:pPr>
                      <a:r>
                        <a:rPr lang="en-US" sz="1200">
                          <a:latin typeface="Calibri"/>
                          <a:ea typeface="Calibri"/>
                          <a:cs typeface="Times New Roman"/>
                        </a:rPr>
                        <a:t>Viscous Damping Ratio</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Calibri"/>
                          <a:cs typeface="Times New Roman"/>
                        </a:rPr>
                        <a:t>0.05</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59" name="AutoShape 24"/>
          <p:cNvCxnSpPr>
            <a:cxnSpLocks noChangeShapeType="1"/>
          </p:cNvCxnSpPr>
          <p:nvPr/>
        </p:nvCxnSpPr>
        <p:spPr bwMode="auto">
          <a:xfrm>
            <a:off x="1676400" y="4038600"/>
            <a:ext cx="2743200" cy="0"/>
          </a:xfrm>
          <a:prstGeom prst="straightConnector1">
            <a:avLst/>
          </a:prstGeom>
          <a:noFill/>
          <a:ln w="9525">
            <a:solidFill>
              <a:srgbClr val="000000"/>
            </a:solidFill>
            <a:round/>
            <a:headEnd type="triangle" w="med" len="med"/>
            <a:tailEnd type="triangle" w="med" len="med"/>
          </a:ln>
        </p:spPr>
      </p:cxnSp>
      <p:cxnSp>
        <p:nvCxnSpPr>
          <p:cNvPr id="61" name="Straight Connector 60"/>
          <p:cNvCxnSpPr/>
          <p:nvPr/>
        </p:nvCxnSpPr>
        <p:spPr>
          <a:xfrm>
            <a:off x="4419600" y="2895600"/>
            <a:ext cx="0" cy="129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 Box 41"/>
          <p:cNvSpPr txBox="1">
            <a:spLocks noChangeArrowheads="1"/>
          </p:cNvSpPr>
          <p:nvPr/>
        </p:nvSpPr>
        <p:spPr bwMode="auto">
          <a:xfrm>
            <a:off x="2895600" y="3886200"/>
            <a:ext cx="727710" cy="30592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100" dirty="0" smtClean="0">
                <a:latin typeface="Calibri" pitchFamily="34" charset="0"/>
                <a:cs typeface="Arial" pitchFamily="34" charset="0"/>
              </a:rPr>
              <a:t>6.0</a:t>
            </a:r>
            <a:r>
              <a:rPr kumimoji="0" lang="en-US" sz="1100" b="0" i="0" u="none" strike="noStrike" cap="none" normalizeH="0" baseline="0" dirty="0" smtClean="0">
                <a:ln>
                  <a:noFill/>
                </a:ln>
                <a:solidFill>
                  <a:schemeClr val="tx1"/>
                </a:solidFill>
                <a:effectLst/>
                <a:latin typeface="Calibri" pitchFamily="34" charset="0"/>
                <a:cs typeface="Arial" pitchFamily="34" charset="0"/>
              </a:rPr>
              <a:t> 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13</a:t>
            </a:fld>
            <a:endParaRPr lang="en-US"/>
          </a:p>
        </p:txBody>
      </p:sp>
      <p:sp>
        <p:nvSpPr>
          <p:cNvPr id="180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0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0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6858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Bracket Natural Frequency </a:t>
            </a:r>
            <a:r>
              <a:rPr lang="en-US" b="1" dirty="0" smtClean="0">
                <a:solidFill>
                  <a:srgbClr val="006699"/>
                </a:solidFill>
                <a:latin typeface="Arial" pitchFamily="34" charset="0"/>
                <a:cs typeface="Arial" pitchFamily="34" charset="0"/>
              </a:rPr>
              <a:t>via Rayleigh Method</a:t>
            </a:r>
            <a:endParaRPr lang="en-US" sz="2000" b="1" dirty="0" smtClean="0">
              <a:solidFill>
                <a:srgbClr val="336699"/>
              </a:solidFill>
              <a:latin typeface="Times New Roman" pitchFamily="18" charset="0"/>
              <a:cs typeface="Arial" pitchFamily="34" charset="0"/>
            </a:endParaRPr>
          </a:p>
        </p:txBody>
      </p:sp>
      <p:pic>
        <p:nvPicPr>
          <p:cNvPr id="12" name="Picture 11" descr="cbpm.png"/>
          <p:cNvPicPr>
            <a:picLocks noChangeAspect="1"/>
          </p:cNvPicPr>
          <p:nvPr/>
        </p:nvPicPr>
        <p:blipFill>
          <a:blip r:embed="rId2" cstate="print"/>
          <a:stretch>
            <a:fillRect/>
          </a:stretch>
        </p:blipFill>
        <p:spPr>
          <a:xfrm>
            <a:off x="304800" y="685800"/>
            <a:ext cx="8507013" cy="5982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14</a:t>
            </a:fld>
            <a:endParaRPr lang="en-US"/>
          </a:p>
        </p:txBody>
      </p:sp>
      <p:pic>
        <p:nvPicPr>
          <p:cNvPr id="5" name="Picture 4" descr="ppp.jpg"/>
          <p:cNvPicPr>
            <a:picLocks noChangeAspect="1"/>
          </p:cNvPicPr>
          <p:nvPr/>
        </p:nvPicPr>
        <p:blipFill>
          <a:blip r:embed="rId3" cstate="print"/>
          <a:stretch>
            <a:fillRect/>
          </a:stretch>
        </p:blipFill>
        <p:spPr>
          <a:xfrm>
            <a:off x="838200" y="1676400"/>
            <a:ext cx="2905125" cy="2181225"/>
          </a:xfrm>
          <a:prstGeom prst="rect">
            <a:avLst/>
          </a:prstGeom>
        </p:spPr>
      </p:pic>
      <p:sp>
        <p:nvSpPr>
          <p:cNvPr id="180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0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02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0229" name="Object 5"/>
          <p:cNvGraphicFramePr>
            <a:graphicFrameLocks noChangeAspect="1"/>
          </p:cNvGraphicFramePr>
          <p:nvPr/>
        </p:nvGraphicFramePr>
        <p:xfrm>
          <a:off x="4419600" y="2743200"/>
          <a:ext cx="1628775" cy="423862"/>
        </p:xfrm>
        <a:graphic>
          <a:graphicData uri="http://schemas.openxmlformats.org/presentationml/2006/ole">
            <p:oleObj spid="_x0000_s180229" name="Equation" r:id="rId4" imgW="977760" imgH="253800" progId="Equation.DSMT4">
              <p:embed/>
            </p:oleObj>
          </a:graphicData>
        </a:graphic>
      </p:graphicFrame>
      <p:sp>
        <p:nvSpPr>
          <p:cNvPr id="11" name="TextBox 10"/>
          <p:cNvSpPr txBox="1"/>
          <p:nvPr/>
        </p:nvSpPr>
        <p:spPr>
          <a:xfrm>
            <a:off x="9144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Bracket </a:t>
            </a:r>
            <a:r>
              <a:rPr lang="en-US" b="1" dirty="0" smtClean="0">
                <a:solidFill>
                  <a:srgbClr val="006699"/>
                </a:solidFill>
                <a:latin typeface="Arial" pitchFamily="34" charset="0"/>
                <a:cs typeface="Arial" pitchFamily="34" charset="0"/>
              </a:rPr>
              <a:t>Response</a:t>
            </a:r>
            <a:r>
              <a:rPr lang="en-US" b="1" dirty="0" smtClean="0">
                <a:solidFill>
                  <a:srgbClr val="006699"/>
                </a:solidFill>
                <a:latin typeface="Arial" pitchFamily="34" charset="0"/>
                <a:cs typeface="Arial" pitchFamily="34" charset="0"/>
              </a:rPr>
              <a:t> </a:t>
            </a:r>
            <a:r>
              <a:rPr lang="en-US" b="1" dirty="0" smtClean="0">
                <a:solidFill>
                  <a:srgbClr val="006699"/>
                </a:solidFill>
                <a:latin typeface="Arial" pitchFamily="34" charset="0"/>
                <a:cs typeface="Arial" pitchFamily="34" charset="0"/>
              </a:rPr>
              <a:t>via SDOF Model</a:t>
            </a:r>
            <a:endParaRPr lang="en-US" sz="2000" b="1" dirty="0" smtClean="0">
              <a:solidFill>
                <a:srgbClr val="336699"/>
              </a:solidFill>
              <a:latin typeface="Times New Roman" pitchFamily="18" charset="0"/>
              <a:cs typeface="Arial" pitchFamily="34" charset="0"/>
            </a:endParaRPr>
          </a:p>
        </p:txBody>
      </p:sp>
      <p:sp>
        <p:nvSpPr>
          <p:cNvPr id="12" name="TextBox 11"/>
          <p:cNvSpPr txBox="1"/>
          <p:nvPr/>
        </p:nvSpPr>
        <p:spPr>
          <a:xfrm>
            <a:off x="1066800" y="4267200"/>
            <a:ext cx="7162800" cy="646331"/>
          </a:xfrm>
          <a:prstGeom prst="rect">
            <a:avLst/>
          </a:prstGeom>
          <a:noFill/>
        </p:spPr>
        <p:txBody>
          <a:bodyPr wrap="square" rtlCol="0">
            <a:spAutoFit/>
          </a:bodyPr>
          <a:lstStyle/>
          <a:p>
            <a:r>
              <a:rPr lang="en-US" dirty="0" smtClean="0"/>
              <a:t>Treat bracket-mass system as a SDOF system for the response to base excitation analysis.    Assume Q=10.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15</a:t>
            </a:fld>
            <a:endParaRPr lang="en-US"/>
          </a:p>
        </p:txBody>
      </p:sp>
      <p:pic>
        <p:nvPicPr>
          <p:cNvPr id="179201" name="Picture 159"/>
          <p:cNvPicPr>
            <a:picLocks noChangeAspect="1" noChangeArrowheads="1"/>
          </p:cNvPicPr>
          <p:nvPr/>
        </p:nvPicPr>
        <p:blipFill>
          <a:blip r:embed="rId2" cstate="print"/>
          <a:srcRect/>
          <a:stretch>
            <a:fillRect/>
          </a:stretch>
        </p:blipFill>
        <p:spPr bwMode="auto">
          <a:xfrm>
            <a:off x="457200" y="914400"/>
            <a:ext cx="5682343" cy="4343400"/>
          </a:xfrm>
          <a:prstGeom prst="rect">
            <a:avLst/>
          </a:prstGeom>
          <a:noFill/>
          <a:ln w="9525">
            <a:noFill/>
            <a:miter lim="800000"/>
            <a:headEnd/>
            <a:tailEnd/>
          </a:ln>
        </p:spPr>
      </p:pic>
      <p:graphicFrame>
        <p:nvGraphicFramePr>
          <p:cNvPr id="5" name="Table 4"/>
          <p:cNvGraphicFramePr>
            <a:graphicFrameLocks noGrp="1"/>
          </p:cNvGraphicFramePr>
          <p:nvPr/>
        </p:nvGraphicFramePr>
        <p:xfrm>
          <a:off x="6477000" y="2895598"/>
          <a:ext cx="2209800" cy="2011681"/>
        </p:xfrm>
        <a:graphic>
          <a:graphicData uri="http://schemas.openxmlformats.org/drawingml/2006/table">
            <a:tbl>
              <a:tblPr/>
              <a:tblGrid>
                <a:gridCol w="1257300"/>
                <a:gridCol w="952500"/>
              </a:tblGrid>
              <a:tr h="296441">
                <a:tc gridSpan="2">
                  <a:txBody>
                    <a:bodyPr/>
                    <a:lstStyle/>
                    <a:p>
                      <a:pPr marL="0" marR="0">
                        <a:lnSpc>
                          <a:spcPct val="115000"/>
                        </a:lnSpc>
                        <a:spcBef>
                          <a:spcPts val="0"/>
                        </a:spcBef>
                        <a:spcAft>
                          <a:spcPts val="0"/>
                        </a:spcAft>
                      </a:pPr>
                      <a:r>
                        <a:rPr lang="en-US" sz="1200" dirty="0" smtClean="0">
                          <a:latin typeface="Calibri"/>
                          <a:ea typeface="Calibri"/>
                          <a:cs typeface="Arial"/>
                        </a:rPr>
                        <a:t>Base </a:t>
                      </a:r>
                      <a:r>
                        <a:rPr lang="en-US" sz="1200" dirty="0">
                          <a:latin typeface="Calibri"/>
                          <a:ea typeface="Calibri"/>
                          <a:cs typeface="Arial"/>
                        </a:rPr>
                        <a:t>Input PSD, </a:t>
                      </a:r>
                      <a:r>
                        <a:rPr lang="en-US" sz="1200" baseline="0" dirty="0" smtClean="0">
                          <a:latin typeface="Calibri"/>
                          <a:ea typeface="Calibri"/>
                          <a:cs typeface="Arial"/>
                        </a:rPr>
                        <a:t> </a:t>
                      </a:r>
                      <a:r>
                        <a:rPr lang="en-US" sz="1200" dirty="0" smtClean="0">
                          <a:latin typeface="Calibri"/>
                          <a:ea typeface="Calibri"/>
                          <a:cs typeface="Arial"/>
                        </a:rPr>
                        <a:t>6.1 GRMS</a:t>
                      </a:r>
                      <a:endParaRPr lang="en-US" sz="12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529476">
                <a:tc>
                  <a:txBody>
                    <a:bodyPr/>
                    <a:lstStyle/>
                    <a:p>
                      <a:pPr marL="0" marR="0" algn="ctr">
                        <a:lnSpc>
                          <a:spcPct val="115000"/>
                        </a:lnSpc>
                        <a:spcBef>
                          <a:spcPts val="0"/>
                        </a:spcBef>
                        <a:spcAft>
                          <a:spcPts val="0"/>
                        </a:spcAft>
                      </a:pPr>
                      <a:r>
                        <a:rPr lang="en-US" sz="1200" dirty="0">
                          <a:latin typeface="Calibri"/>
                          <a:ea typeface="Calibri"/>
                          <a:cs typeface="Arial"/>
                        </a:rPr>
                        <a:t>Frequency </a:t>
                      </a:r>
                      <a:endParaRPr lang="en-US" sz="1200" dirty="0" smtClean="0">
                        <a:latin typeface="Calibri"/>
                        <a:ea typeface="Calibri"/>
                        <a:cs typeface="Arial"/>
                      </a:endParaRPr>
                    </a:p>
                    <a:p>
                      <a:pPr marL="0" marR="0" algn="ctr">
                        <a:lnSpc>
                          <a:spcPct val="115000"/>
                        </a:lnSpc>
                        <a:spcBef>
                          <a:spcPts val="0"/>
                        </a:spcBef>
                        <a:spcAft>
                          <a:spcPts val="0"/>
                        </a:spcAft>
                      </a:pPr>
                      <a:r>
                        <a:rPr lang="en-US" sz="1200" dirty="0" smtClean="0">
                          <a:latin typeface="Calibri"/>
                          <a:ea typeface="Calibri"/>
                          <a:cs typeface="Arial"/>
                        </a:rPr>
                        <a:t>(</a:t>
                      </a:r>
                      <a:r>
                        <a:rPr lang="en-US" sz="1200" dirty="0">
                          <a:latin typeface="Calibri"/>
                          <a:ea typeface="Calibri"/>
                          <a:cs typeface="Arial"/>
                        </a:rPr>
                        <a:t>Hz)</a:t>
                      </a:r>
                      <a:endParaRPr lang="en-US" sz="12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Calibri"/>
                          <a:cs typeface="Arial"/>
                        </a:rPr>
                        <a:t>Accel (G^2/Hz)</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441">
                <a:tc>
                  <a:txBody>
                    <a:bodyPr/>
                    <a:lstStyle/>
                    <a:p>
                      <a:pPr marL="0" marR="0" algn="ctr">
                        <a:lnSpc>
                          <a:spcPct val="115000"/>
                        </a:lnSpc>
                        <a:spcBef>
                          <a:spcPts val="0"/>
                        </a:spcBef>
                        <a:spcAft>
                          <a:spcPts val="0"/>
                        </a:spcAft>
                      </a:pPr>
                      <a:r>
                        <a:rPr lang="en-US" sz="1200">
                          <a:latin typeface="Calibri"/>
                          <a:ea typeface="Calibri"/>
                          <a:cs typeface="Arial"/>
                        </a:rPr>
                        <a:t>20</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Calibri"/>
                          <a:cs typeface="Arial"/>
                        </a:rPr>
                        <a:t>0.0053</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441">
                <a:tc>
                  <a:txBody>
                    <a:bodyPr/>
                    <a:lstStyle/>
                    <a:p>
                      <a:pPr marL="0" marR="0" algn="ctr">
                        <a:lnSpc>
                          <a:spcPct val="115000"/>
                        </a:lnSpc>
                        <a:spcBef>
                          <a:spcPts val="0"/>
                        </a:spcBef>
                        <a:spcAft>
                          <a:spcPts val="0"/>
                        </a:spcAft>
                      </a:pPr>
                      <a:r>
                        <a:rPr lang="en-US" sz="1200">
                          <a:latin typeface="Calibri"/>
                          <a:ea typeface="Calibri"/>
                          <a:cs typeface="Arial"/>
                        </a:rPr>
                        <a:t>150</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Calibri"/>
                          <a:cs typeface="Arial"/>
                        </a:rPr>
                        <a:t>0.04</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441">
                <a:tc>
                  <a:txBody>
                    <a:bodyPr/>
                    <a:lstStyle/>
                    <a:p>
                      <a:pPr marL="0" marR="0" algn="ctr">
                        <a:lnSpc>
                          <a:spcPct val="115000"/>
                        </a:lnSpc>
                        <a:spcBef>
                          <a:spcPts val="0"/>
                        </a:spcBef>
                        <a:spcAft>
                          <a:spcPts val="0"/>
                        </a:spcAft>
                      </a:pPr>
                      <a:r>
                        <a:rPr lang="en-US" sz="1200">
                          <a:latin typeface="Calibri"/>
                          <a:ea typeface="Calibri"/>
                          <a:cs typeface="Arial"/>
                        </a:rPr>
                        <a:t>600</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Calibri"/>
                          <a:ea typeface="Calibri"/>
                          <a:cs typeface="Arial"/>
                        </a:rPr>
                        <a:t>0.04</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441">
                <a:tc>
                  <a:txBody>
                    <a:bodyPr/>
                    <a:lstStyle/>
                    <a:p>
                      <a:pPr marL="0" marR="0" algn="ctr">
                        <a:lnSpc>
                          <a:spcPct val="115000"/>
                        </a:lnSpc>
                        <a:spcBef>
                          <a:spcPts val="0"/>
                        </a:spcBef>
                        <a:spcAft>
                          <a:spcPts val="0"/>
                        </a:spcAft>
                      </a:pPr>
                      <a:r>
                        <a:rPr lang="en-US" sz="1200">
                          <a:latin typeface="Calibri"/>
                          <a:ea typeface="Calibri"/>
                          <a:cs typeface="Arial"/>
                        </a:rPr>
                        <a:t>2000</a:t>
                      </a:r>
                      <a:endParaRPr lang="en-US" sz="12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Calibri"/>
                          <a:ea typeface="Calibri"/>
                          <a:cs typeface="Arial"/>
                        </a:rPr>
                        <a:t>0.0036</a:t>
                      </a:r>
                      <a:endParaRPr lang="en-US" sz="12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990600" y="5562600"/>
            <a:ext cx="7467600" cy="923330"/>
          </a:xfrm>
          <a:prstGeom prst="rect">
            <a:avLst/>
          </a:prstGeom>
          <a:noFill/>
        </p:spPr>
        <p:txBody>
          <a:bodyPr wrap="square" rtlCol="0">
            <a:spAutoFit/>
          </a:bodyPr>
          <a:lstStyle/>
          <a:p>
            <a:r>
              <a:rPr lang="en-US" dirty="0" smtClean="0"/>
              <a:t>Now consider that the bracket assembly is subjected to the random vibration base input level. The duration is 3 minutes.</a:t>
            </a:r>
          </a:p>
          <a:p>
            <a:endParaRPr lang="en-US" dirty="0"/>
          </a:p>
        </p:txBody>
      </p:sp>
      <p:sp>
        <p:nvSpPr>
          <p:cNvPr id="7" name="TextBox 6"/>
          <p:cNvSpPr txBox="1"/>
          <p:nvPr/>
        </p:nvSpPr>
        <p:spPr>
          <a:xfrm>
            <a:off x="9144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Base Input PSD</a:t>
            </a:r>
            <a:endParaRPr lang="en-US" sz="2000" b="1" dirty="0" smtClean="0">
              <a:solidFill>
                <a:srgbClr val="336699"/>
              </a:solidFill>
              <a:latin typeface="Times New Roman" pitchFamily="18"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16</a:t>
            </a:fld>
            <a:endParaRPr lang="en-US"/>
          </a:p>
        </p:txBody>
      </p:sp>
      <p:sp>
        <p:nvSpPr>
          <p:cNvPr id="7" name="TextBox 6"/>
          <p:cNvSpPr txBox="1"/>
          <p:nvPr/>
        </p:nvSpPr>
        <p:spPr>
          <a:xfrm>
            <a:off x="9144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Base Input PSD</a:t>
            </a:r>
            <a:endParaRPr lang="en-US" sz="2000" b="1" dirty="0" smtClean="0">
              <a:solidFill>
                <a:srgbClr val="336699"/>
              </a:solidFill>
              <a:latin typeface="Times New Roman" pitchFamily="18" charset="0"/>
              <a:cs typeface="Arial" pitchFamily="34" charset="0"/>
            </a:endParaRPr>
          </a:p>
        </p:txBody>
      </p:sp>
      <p:pic>
        <p:nvPicPr>
          <p:cNvPr id="8" name="Picture 7" descr="vpict.png"/>
          <p:cNvPicPr>
            <a:picLocks noChangeAspect="1"/>
          </p:cNvPicPr>
          <p:nvPr/>
        </p:nvPicPr>
        <p:blipFill>
          <a:blip r:embed="rId2" cstate="print"/>
          <a:stretch>
            <a:fillRect/>
          </a:stretch>
        </p:blipFill>
        <p:spPr>
          <a:xfrm>
            <a:off x="10666" y="1066800"/>
            <a:ext cx="9133334" cy="4314286"/>
          </a:xfrm>
          <a:prstGeom prst="rect">
            <a:avLst/>
          </a:prstGeom>
        </p:spPr>
      </p:pic>
      <p:sp>
        <p:nvSpPr>
          <p:cNvPr id="9" name="TextBox 8"/>
          <p:cNvSpPr txBox="1"/>
          <p:nvPr/>
        </p:nvSpPr>
        <p:spPr>
          <a:xfrm>
            <a:off x="685800" y="5791200"/>
            <a:ext cx="7162800" cy="369332"/>
          </a:xfrm>
          <a:prstGeom prst="rect">
            <a:avLst/>
          </a:prstGeom>
          <a:noFill/>
        </p:spPr>
        <p:txBody>
          <a:bodyPr wrap="square" rtlCol="0">
            <a:spAutoFit/>
          </a:bodyPr>
          <a:lstStyle/>
          <a:p>
            <a:r>
              <a:rPr lang="en-US" dirty="0" smtClean="0"/>
              <a:t>The PSD on the previous slide is library array:  MIL-STD1540B ATP PSD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17</a:t>
            </a:fld>
            <a:endParaRPr lang="en-US"/>
          </a:p>
        </p:txBody>
      </p:sp>
      <p:sp>
        <p:nvSpPr>
          <p:cNvPr id="7" name="TextBox 6"/>
          <p:cNvSpPr txBox="1"/>
          <p:nvPr/>
        </p:nvSpPr>
        <p:spPr>
          <a:xfrm>
            <a:off x="9144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Time History Synthesis</a:t>
            </a:r>
            <a:endParaRPr lang="en-US" sz="2000" b="1" dirty="0" smtClean="0">
              <a:solidFill>
                <a:srgbClr val="336699"/>
              </a:solidFill>
              <a:latin typeface="Times New Roman" pitchFamily="18" charset="0"/>
              <a:cs typeface="Arial" pitchFamily="34" charset="0"/>
            </a:endParaRPr>
          </a:p>
        </p:txBody>
      </p:sp>
      <p:pic>
        <p:nvPicPr>
          <p:cNvPr id="8" name="Picture 7" descr="vpict2.png"/>
          <p:cNvPicPr>
            <a:picLocks noChangeAspect="1"/>
          </p:cNvPicPr>
          <p:nvPr/>
        </p:nvPicPr>
        <p:blipFill>
          <a:blip r:embed="rId2" cstate="print"/>
          <a:stretch>
            <a:fillRect/>
          </a:stretch>
        </p:blipFill>
        <p:spPr>
          <a:xfrm>
            <a:off x="0" y="898978"/>
            <a:ext cx="9144000" cy="50600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18</a:t>
            </a:fld>
            <a:endParaRPr lang="en-US"/>
          </a:p>
        </p:txBody>
      </p:sp>
      <p:sp>
        <p:nvSpPr>
          <p:cNvPr id="6" name="Rectangle 5"/>
          <p:cNvSpPr/>
          <p:nvPr/>
        </p:nvSpPr>
        <p:spPr>
          <a:xfrm>
            <a:off x="609600" y="5181600"/>
            <a:ext cx="7391400" cy="1308050"/>
          </a:xfrm>
          <a:prstGeom prst="rect">
            <a:avLst/>
          </a:prstGeom>
        </p:spPr>
        <p:txBody>
          <a:bodyPr wrap="square">
            <a:spAutoFit/>
          </a:bodyPr>
          <a:lstStyle/>
          <a:p>
            <a:pPr marL="285750" lvl="0" indent="-285750">
              <a:spcBef>
                <a:spcPts val="300"/>
              </a:spcBef>
              <a:spcAft>
                <a:spcPts val="600"/>
              </a:spcAft>
              <a:buClr>
                <a:schemeClr val="accent5">
                  <a:lumMod val="75000"/>
                </a:schemeClr>
              </a:buClr>
              <a:buFont typeface="Wingdings" pitchFamily="2" charset="2"/>
              <a:buChar char="§"/>
            </a:pPr>
            <a:r>
              <a:rPr lang="en-US" sz="1600" dirty="0" smtClean="0"/>
              <a:t>An acceleration time history is synthesized to satisfy the PSD specification</a:t>
            </a:r>
          </a:p>
          <a:p>
            <a:pPr marL="285750" lvl="0" indent="-285750">
              <a:spcBef>
                <a:spcPts val="300"/>
              </a:spcBef>
              <a:spcAft>
                <a:spcPts val="600"/>
              </a:spcAft>
              <a:buClr>
                <a:schemeClr val="accent5">
                  <a:lumMod val="75000"/>
                </a:schemeClr>
              </a:buClr>
              <a:buFont typeface="Wingdings" pitchFamily="2" charset="2"/>
              <a:buChar char="§"/>
            </a:pPr>
            <a:r>
              <a:rPr lang="en-US" sz="1600" dirty="0" smtClean="0"/>
              <a:t>The corresponding histogram has a normal distribution, but the plot is omitted for brevity</a:t>
            </a:r>
          </a:p>
          <a:p>
            <a:pPr marL="285750" lvl="0" indent="-285750">
              <a:spcBef>
                <a:spcPts val="300"/>
              </a:spcBef>
              <a:spcAft>
                <a:spcPts val="600"/>
              </a:spcAft>
              <a:buClr>
                <a:schemeClr val="accent5">
                  <a:lumMod val="75000"/>
                </a:schemeClr>
              </a:buClr>
              <a:buFont typeface="Wingdings" pitchFamily="2" charset="2"/>
              <a:buChar char="§"/>
            </a:pPr>
            <a:r>
              <a:rPr lang="en-US" sz="1600" dirty="0" smtClean="0"/>
              <a:t>Note that the synthesized time history is not unique</a:t>
            </a:r>
          </a:p>
        </p:txBody>
      </p:sp>
      <p:sp>
        <p:nvSpPr>
          <p:cNvPr id="7" name="TextBox 6"/>
          <p:cNvSpPr txBox="1"/>
          <p:nvPr/>
        </p:nvSpPr>
        <p:spPr>
          <a:xfrm>
            <a:off x="914400" y="304800"/>
            <a:ext cx="678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Base Input Time History</a:t>
            </a:r>
            <a:endParaRPr lang="en-US" sz="2000" b="1" dirty="0" smtClean="0">
              <a:solidFill>
                <a:srgbClr val="336699"/>
              </a:solidFill>
              <a:latin typeface="Times New Roman" pitchFamily="18" charset="0"/>
              <a:cs typeface="Arial" pitchFamily="34" charset="0"/>
            </a:endParaRPr>
          </a:p>
        </p:txBody>
      </p:sp>
      <p:pic>
        <p:nvPicPr>
          <p:cNvPr id="8" name="Picture 1"/>
          <p:cNvPicPr>
            <a:picLocks noChangeAspect="1" noChangeArrowheads="1"/>
          </p:cNvPicPr>
          <p:nvPr/>
        </p:nvPicPr>
        <p:blipFill>
          <a:blip r:embed="rId2" cstate="print"/>
          <a:srcRect/>
          <a:stretch>
            <a:fillRect/>
          </a:stretch>
        </p:blipFill>
        <p:spPr bwMode="auto">
          <a:xfrm>
            <a:off x="1219200" y="914400"/>
            <a:ext cx="5334000" cy="4000500"/>
          </a:xfrm>
          <a:prstGeom prst="rect">
            <a:avLst/>
          </a:prstGeom>
          <a:noFill/>
          <a:ln w="9525">
            <a:noFill/>
            <a:miter lim="800000"/>
            <a:headEnd/>
            <a:tailEnd/>
          </a:ln>
        </p:spPr>
      </p:pic>
      <p:sp>
        <p:nvSpPr>
          <p:cNvPr id="9" name="TextBox 8"/>
          <p:cNvSpPr txBox="1"/>
          <p:nvPr/>
        </p:nvSpPr>
        <p:spPr>
          <a:xfrm>
            <a:off x="6781800" y="2743200"/>
            <a:ext cx="1981200" cy="584775"/>
          </a:xfrm>
          <a:prstGeom prst="rect">
            <a:avLst/>
          </a:prstGeom>
          <a:noFill/>
        </p:spPr>
        <p:txBody>
          <a:bodyPr wrap="square" rtlCol="0">
            <a:spAutoFit/>
          </a:bodyPr>
          <a:lstStyle/>
          <a:p>
            <a:r>
              <a:rPr lang="en-US" sz="1600" i="1" dirty="0" smtClean="0"/>
              <a:t>Save Time History as:    </a:t>
            </a:r>
            <a:r>
              <a:rPr lang="en-US" sz="1600" i="1" dirty="0" err="1" smtClean="0"/>
              <a:t>synth</a:t>
            </a:r>
            <a:endParaRPr lang="en-US" sz="16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19</a:t>
            </a:fld>
            <a:endParaRPr lang="en-US"/>
          </a:p>
        </p:txBody>
      </p:sp>
      <p:sp>
        <p:nvSpPr>
          <p:cNvPr id="5" name="TextBox 4"/>
          <p:cNvSpPr txBox="1"/>
          <p:nvPr/>
        </p:nvSpPr>
        <p:spPr>
          <a:xfrm>
            <a:off x="2895600" y="609600"/>
            <a:ext cx="23622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PSD Verification</a:t>
            </a:r>
            <a:endParaRPr lang="en-US" sz="2000" b="1" dirty="0" smtClean="0">
              <a:solidFill>
                <a:srgbClr val="336699"/>
              </a:solidFill>
              <a:latin typeface="Times New Roman" pitchFamily="18" charset="0"/>
              <a:cs typeface="Arial" pitchFamily="34" charset="0"/>
            </a:endParaRPr>
          </a:p>
        </p:txBody>
      </p:sp>
      <p:pic>
        <p:nvPicPr>
          <p:cNvPr id="211970" name="Picture 2"/>
          <p:cNvPicPr>
            <a:picLocks noChangeAspect="1" noChangeArrowheads="1"/>
          </p:cNvPicPr>
          <p:nvPr/>
        </p:nvPicPr>
        <p:blipFill>
          <a:blip r:embed="rId2" cstate="print"/>
          <a:srcRect/>
          <a:stretch>
            <a:fillRect/>
          </a:stretch>
        </p:blipFill>
        <p:spPr bwMode="auto">
          <a:xfrm>
            <a:off x="1219200" y="1295400"/>
            <a:ext cx="6019800" cy="45148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a:t>
            </a:fld>
            <a:endParaRPr lang="en-US"/>
          </a:p>
        </p:txBody>
      </p:sp>
      <p:sp>
        <p:nvSpPr>
          <p:cNvPr id="6" name="Rectangle 5"/>
          <p:cNvSpPr/>
          <p:nvPr/>
        </p:nvSpPr>
        <p:spPr>
          <a:xfrm>
            <a:off x="838200" y="457200"/>
            <a:ext cx="1531188" cy="369332"/>
          </a:xfrm>
          <a:prstGeom prst="rect">
            <a:avLst/>
          </a:prstGeom>
        </p:spPr>
        <p:txBody>
          <a:bodyPr wrap="none">
            <a:spAutoFit/>
          </a:bodyPr>
          <a:lstStyle/>
          <a:p>
            <a:pPr lvl="0" fontAlgn="base">
              <a:spcBef>
                <a:spcPct val="0"/>
              </a:spcBef>
              <a:spcAft>
                <a:spcPts val="1000"/>
              </a:spcAft>
            </a:pPr>
            <a:r>
              <a:rPr lang="en-US" b="1" dirty="0" smtClean="0">
                <a:solidFill>
                  <a:srgbClr val="006699"/>
                </a:solidFill>
                <a:latin typeface="Arial" pitchFamily="34" charset="0"/>
                <a:cs typeface="Arial" pitchFamily="34" charset="0"/>
              </a:rPr>
              <a:t>Introduction</a:t>
            </a:r>
            <a:endParaRPr lang="en-US" dirty="0" smtClean="0">
              <a:latin typeface="Times New Roman" pitchFamily="18" charset="0"/>
              <a:cs typeface="Arial" pitchFamily="34" charset="0"/>
            </a:endParaRPr>
          </a:p>
        </p:txBody>
      </p:sp>
      <p:sp>
        <p:nvSpPr>
          <p:cNvPr id="7" name="TextBox 6"/>
          <p:cNvSpPr txBox="1"/>
          <p:nvPr/>
        </p:nvSpPr>
        <p:spPr>
          <a:xfrm>
            <a:off x="762000" y="1219200"/>
            <a:ext cx="6934200" cy="646331"/>
          </a:xfrm>
          <a:prstGeom prst="rect">
            <a:avLst/>
          </a:prstGeom>
          <a:noFill/>
        </p:spPr>
        <p:txBody>
          <a:bodyPr wrap="square" rtlCol="0">
            <a:spAutoFit/>
          </a:bodyPr>
          <a:lstStyle/>
          <a:p>
            <a:endParaRPr lang="en-US" dirty="0" smtClean="0"/>
          </a:p>
          <a:p>
            <a:endParaRPr lang="en-US" dirty="0"/>
          </a:p>
        </p:txBody>
      </p:sp>
      <p:sp>
        <p:nvSpPr>
          <p:cNvPr id="9" name="Rectangle 8"/>
          <p:cNvSpPr/>
          <p:nvPr/>
        </p:nvSpPr>
        <p:spPr>
          <a:xfrm>
            <a:off x="685800" y="990600"/>
            <a:ext cx="7391400" cy="3854901"/>
          </a:xfrm>
          <a:prstGeom prst="rect">
            <a:avLst/>
          </a:prstGeom>
        </p:spPr>
        <p:txBody>
          <a:bodyPr wrap="square">
            <a:spAutoFit/>
          </a:bodyPr>
          <a:lstStyle/>
          <a:p>
            <a:pPr marL="285750" indent="-285750">
              <a:spcBef>
                <a:spcPts val="600"/>
              </a:spcBef>
              <a:spcAft>
                <a:spcPts val="600"/>
              </a:spcAft>
              <a:buClr>
                <a:schemeClr val="accent5">
                  <a:lumMod val="75000"/>
                </a:schemeClr>
              </a:buClr>
              <a:buFont typeface="Wingdings" pitchFamily="2" charset="2"/>
              <a:buChar char="§"/>
            </a:pPr>
            <a:r>
              <a:rPr lang="en-US" sz="1650" dirty="0" smtClean="0"/>
              <a:t>Structures &amp; components must be designed and tested to withstand vibration environments</a:t>
            </a:r>
            <a:endParaRPr lang="en-US" sz="1650" dirty="0" smtClean="0">
              <a:cs typeface="Arial" pitchFamily="34" charset="0"/>
            </a:endParaRPr>
          </a:p>
          <a:p>
            <a:pPr marL="285750" lvl="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Components may fail due to yielding, ultimate limit, buckling, loss of sway space, etc.</a:t>
            </a:r>
          </a:p>
          <a:p>
            <a:pPr marL="285750" lvl="0" indent="-285750">
              <a:spcBef>
                <a:spcPts val="600"/>
              </a:spcBef>
              <a:spcAft>
                <a:spcPts val="600"/>
              </a:spcAft>
              <a:buClr>
                <a:schemeClr val="accent5">
                  <a:lumMod val="75000"/>
                </a:schemeClr>
              </a:buClr>
              <a:buFont typeface="Wingdings" pitchFamily="2" charset="2"/>
              <a:buChar char="§"/>
            </a:pPr>
            <a:r>
              <a:rPr lang="en-US" sz="1650" dirty="0" smtClean="0">
                <a:cs typeface="Arial" pitchFamily="34" charset="0"/>
              </a:rPr>
              <a:t>Fatigue is often the leading failure mode of interest for vibration environments, especially for random vibration</a:t>
            </a:r>
            <a:br>
              <a:rPr lang="en-US" sz="1650" dirty="0" smtClean="0">
                <a:cs typeface="Arial" pitchFamily="34" charset="0"/>
              </a:rPr>
            </a:br>
            <a:endParaRPr lang="en-US" sz="1650" dirty="0" smtClean="0">
              <a:cs typeface="Arial" pitchFamily="34" charset="0"/>
            </a:endParaRPr>
          </a:p>
          <a:p>
            <a:pPr marL="285750" lvl="0" indent="-285750">
              <a:spcBef>
                <a:spcPts val="600"/>
              </a:spcBef>
              <a:buClr>
                <a:schemeClr val="accent5">
                  <a:lumMod val="75000"/>
                </a:schemeClr>
              </a:buClr>
              <a:buFont typeface="Wingdings" pitchFamily="2" charset="2"/>
              <a:buChar char="§"/>
            </a:pPr>
            <a:r>
              <a:rPr lang="en-US" sz="1650" dirty="0" smtClean="0"/>
              <a:t>Dave Steinberg wrote:</a:t>
            </a:r>
            <a:r>
              <a:rPr lang="en-US" sz="1650" b="1" dirty="0" smtClean="0"/>
              <a:t/>
            </a:r>
            <a:br>
              <a:rPr lang="en-US" sz="1650" b="1" dirty="0" smtClean="0"/>
            </a:br>
            <a:endParaRPr lang="en-US" sz="1650" b="1" dirty="0" smtClean="0"/>
          </a:p>
          <a:p>
            <a:pPr marL="400050" algn="just">
              <a:tabLst>
                <a:tab pos="6286500" algn="l"/>
              </a:tabLst>
            </a:pPr>
            <a:r>
              <a:rPr lang="en-US" sz="1650" dirty="0" smtClean="0"/>
              <a:t>The most obvious characteristic of random vibration is that it is </a:t>
            </a:r>
            <a:r>
              <a:rPr lang="en-US" sz="1650" dirty="0" err="1" smtClean="0"/>
              <a:t>nonperiodic</a:t>
            </a:r>
            <a:r>
              <a:rPr lang="en-US" sz="1650" dirty="0" smtClean="0"/>
              <a:t>.  A knowledge of the past history of random motion is adequate to predict the probability of occurrence of various acceleration and displacement magnitudes, but it is not sufficient to predict the precise magnitude at a specific instant.</a:t>
            </a:r>
            <a:r>
              <a:rPr lang="en-US" sz="1650" dirty="0" smtClean="0">
                <a:cs typeface="Arial"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20</a:t>
            </a:fld>
            <a:endParaRPr lang="en-US"/>
          </a:p>
        </p:txBody>
      </p:sp>
      <p:sp>
        <p:nvSpPr>
          <p:cNvPr id="5" name="TextBox 4"/>
          <p:cNvSpPr txBox="1"/>
          <p:nvPr/>
        </p:nvSpPr>
        <p:spPr>
          <a:xfrm>
            <a:off x="838200" y="304800"/>
            <a:ext cx="23622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SDOF Response </a:t>
            </a:r>
            <a:endParaRPr lang="en-US" sz="2000" b="1" dirty="0" smtClean="0">
              <a:solidFill>
                <a:srgbClr val="336699"/>
              </a:solidFill>
              <a:latin typeface="Times New Roman" pitchFamily="18" charset="0"/>
              <a:cs typeface="Arial" pitchFamily="34" charset="0"/>
            </a:endParaRPr>
          </a:p>
        </p:txBody>
      </p:sp>
      <p:pic>
        <p:nvPicPr>
          <p:cNvPr id="6" name="Picture 5" descr="sdofr.png"/>
          <p:cNvPicPr>
            <a:picLocks noChangeAspect="1"/>
          </p:cNvPicPr>
          <p:nvPr/>
        </p:nvPicPr>
        <p:blipFill>
          <a:blip r:embed="rId2" cstate="print"/>
          <a:stretch>
            <a:fillRect/>
          </a:stretch>
        </p:blipFill>
        <p:spPr>
          <a:xfrm>
            <a:off x="533400" y="990600"/>
            <a:ext cx="8076191" cy="500952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21</a:t>
            </a:fld>
            <a:endParaRPr lang="en-US"/>
          </a:p>
        </p:txBody>
      </p:sp>
      <p:sp>
        <p:nvSpPr>
          <p:cNvPr id="5" name="TextBox 4"/>
          <p:cNvSpPr txBox="1"/>
          <p:nvPr/>
        </p:nvSpPr>
        <p:spPr>
          <a:xfrm>
            <a:off x="6096000" y="228600"/>
            <a:ext cx="2133600" cy="646331"/>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Acceleration Response</a:t>
            </a:r>
            <a:endParaRPr lang="en-US" sz="2000" b="1" dirty="0" smtClean="0">
              <a:solidFill>
                <a:srgbClr val="336699"/>
              </a:solidFill>
              <a:latin typeface="Times New Roman" pitchFamily="18" charset="0"/>
              <a:cs typeface="Arial" pitchFamily="34" charset="0"/>
            </a:endParaRPr>
          </a:p>
        </p:txBody>
      </p:sp>
      <p:sp>
        <p:nvSpPr>
          <p:cNvPr id="6" name="Rectangle 5"/>
          <p:cNvSpPr/>
          <p:nvPr/>
        </p:nvSpPr>
        <p:spPr>
          <a:xfrm>
            <a:off x="533400" y="4419600"/>
            <a:ext cx="7696200" cy="2269852"/>
          </a:xfrm>
          <a:prstGeom prst="rect">
            <a:avLst/>
          </a:prstGeom>
        </p:spPr>
        <p:txBody>
          <a:bodyPr wrap="square">
            <a:spAutoFit/>
          </a:bodyPr>
          <a:lstStyle/>
          <a:p>
            <a:pPr marL="285750" indent="-285750">
              <a:spcBef>
                <a:spcPts val="300"/>
              </a:spcBef>
              <a:spcAft>
                <a:spcPts val="300"/>
              </a:spcAft>
              <a:buClr>
                <a:schemeClr val="accent5">
                  <a:lumMod val="75000"/>
                </a:schemeClr>
              </a:buClr>
              <a:buFont typeface="Wingdings" pitchFamily="2" charset="2"/>
              <a:buChar char="§"/>
            </a:pPr>
            <a:r>
              <a:rPr lang="en-US" sz="1650" dirty="0" smtClean="0">
                <a:cs typeface="Arial" pitchFamily="34" charset="0"/>
              </a:rPr>
              <a:t>The </a:t>
            </a:r>
            <a:r>
              <a:rPr lang="en-US" sz="1600" dirty="0" smtClean="0"/>
              <a:t>response is narrowband</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oscillation frequency tends to be near the natural frequency of </a:t>
            </a:r>
            <a:r>
              <a:rPr lang="en-US" sz="1600" dirty="0" smtClean="0"/>
              <a:t>94.76 </a:t>
            </a:r>
            <a:r>
              <a:rPr lang="en-US" sz="1600" dirty="0" smtClean="0"/>
              <a:t>Hz</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overall response level is 6.1 GRMS</a:t>
            </a:r>
          </a:p>
          <a:p>
            <a:pPr marL="285750" indent="-285750">
              <a:spcBef>
                <a:spcPts val="300"/>
              </a:spcBef>
              <a:spcAft>
                <a:spcPts val="300"/>
              </a:spcAft>
              <a:buClr>
                <a:schemeClr val="accent5">
                  <a:lumMod val="75000"/>
                </a:schemeClr>
              </a:buClr>
              <a:buFont typeface="Wingdings" pitchFamily="2" charset="2"/>
              <a:buChar char="§"/>
            </a:pPr>
            <a:r>
              <a:rPr lang="en-US" sz="1600" dirty="0" smtClean="0"/>
              <a:t>This is also the standard deviation given that the mean is zero</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absolute peak is </a:t>
            </a:r>
            <a:r>
              <a:rPr lang="en-US" sz="1600" dirty="0" smtClean="0"/>
              <a:t>27.49 </a:t>
            </a:r>
            <a:r>
              <a:rPr lang="en-US" sz="1600" dirty="0" smtClean="0"/>
              <a:t>G, which represents a </a:t>
            </a:r>
            <a:r>
              <a:rPr lang="en-US" sz="1600" dirty="0" smtClean="0"/>
              <a:t>4.53-sigma </a:t>
            </a:r>
            <a:r>
              <a:rPr lang="en-US" sz="1600" dirty="0" smtClean="0"/>
              <a:t>peak</a:t>
            </a:r>
          </a:p>
          <a:p>
            <a:pPr marL="285750" indent="-285750">
              <a:spcBef>
                <a:spcPts val="300"/>
              </a:spcBef>
              <a:spcAft>
                <a:spcPts val="300"/>
              </a:spcAft>
              <a:buClr>
                <a:schemeClr val="accent5">
                  <a:lumMod val="75000"/>
                </a:schemeClr>
              </a:buClr>
              <a:buFont typeface="Wingdings" pitchFamily="2" charset="2"/>
              <a:buChar char="§"/>
            </a:pPr>
            <a:r>
              <a:rPr lang="en-US" sz="1600" dirty="0" smtClean="0"/>
              <a:t>Some fatigue methods assume that the peak response is 3-sigma and may thus under-predict fatigue damage </a:t>
            </a:r>
            <a:endParaRPr lang="en-US" sz="1650" dirty="0" smtClean="0">
              <a:cs typeface="Arial" pitchFamily="34" charset="0"/>
            </a:endParaRPr>
          </a:p>
        </p:txBody>
      </p:sp>
      <p:pic>
        <p:nvPicPr>
          <p:cNvPr id="210945" name="Picture 1"/>
          <p:cNvPicPr>
            <a:picLocks noChangeAspect="1" noChangeArrowheads="1"/>
          </p:cNvPicPr>
          <p:nvPr/>
        </p:nvPicPr>
        <p:blipFill>
          <a:blip r:embed="rId2" cstate="print"/>
          <a:srcRect/>
          <a:stretch>
            <a:fillRect/>
          </a:stretch>
        </p:blipFill>
        <p:spPr bwMode="auto">
          <a:xfrm>
            <a:off x="609600" y="228600"/>
            <a:ext cx="5334000" cy="4000500"/>
          </a:xfrm>
          <a:prstGeom prst="rect">
            <a:avLst/>
          </a:prstGeom>
          <a:noFill/>
          <a:ln w="9525">
            <a:noFill/>
            <a:miter lim="800000"/>
            <a:headEnd/>
            <a:tailEnd/>
          </a:ln>
        </p:spPr>
      </p:pic>
      <p:sp>
        <p:nvSpPr>
          <p:cNvPr id="7" name="TextBox 6"/>
          <p:cNvSpPr txBox="1"/>
          <p:nvPr/>
        </p:nvSpPr>
        <p:spPr>
          <a:xfrm>
            <a:off x="6400800" y="1905000"/>
            <a:ext cx="1981200" cy="646331"/>
          </a:xfrm>
          <a:prstGeom prst="rect">
            <a:avLst/>
          </a:prstGeom>
          <a:noFill/>
        </p:spPr>
        <p:txBody>
          <a:bodyPr wrap="square" rtlCol="0">
            <a:spAutoFit/>
          </a:bodyPr>
          <a:lstStyle/>
          <a:p>
            <a:r>
              <a:rPr lang="en-US" i="1" dirty="0" smtClean="0"/>
              <a:t>Save as: </a:t>
            </a:r>
            <a:r>
              <a:rPr lang="en-US" i="1" dirty="0" smtClean="0"/>
              <a:t>    </a:t>
            </a:r>
            <a:r>
              <a:rPr lang="en-US" i="1" dirty="0" err="1" smtClean="0"/>
              <a:t>accel_resp</a:t>
            </a:r>
            <a:endParaRPr lang="en-US"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22</a:t>
            </a:fld>
            <a:endParaRPr lang="en-US"/>
          </a:p>
        </p:txBody>
      </p:sp>
      <p:sp>
        <p:nvSpPr>
          <p:cNvPr id="3" name="TextBox 2"/>
          <p:cNvSpPr txBox="1"/>
          <p:nvPr/>
        </p:nvSpPr>
        <p:spPr>
          <a:xfrm>
            <a:off x="1066800" y="5334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Stress &amp; Moment Calculation, Free-body Diagram</a:t>
            </a:r>
            <a:endParaRPr lang="en-US" sz="2000" b="1" dirty="0" smtClean="0">
              <a:solidFill>
                <a:srgbClr val="336699"/>
              </a:solidFill>
              <a:latin typeface="Times New Roman" pitchFamily="18" charset="0"/>
              <a:cs typeface="Arial" pitchFamily="34" charset="0"/>
            </a:endParaRPr>
          </a:p>
        </p:txBody>
      </p:sp>
      <p:grpSp>
        <p:nvGrpSpPr>
          <p:cNvPr id="175105" name="Group 1"/>
          <p:cNvGrpSpPr>
            <a:grpSpLocks/>
          </p:cNvGrpSpPr>
          <p:nvPr/>
        </p:nvGrpSpPr>
        <p:grpSpPr bwMode="auto">
          <a:xfrm>
            <a:off x="990600" y="1066800"/>
            <a:ext cx="3810000" cy="2514600"/>
            <a:chOff x="2375" y="6871"/>
            <a:chExt cx="4525" cy="2617"/>
          </a:xfrm>
        </p:grpSpPr>
        <p:sp>
          <p:nvSpPr>
            <p:cNvPr id="175106" name="Text Box 2"/>
            <p:cNvSpPr txBox="1">
              <a:spLocks noChangeArrowheads="1"/>
            </p:cNvSpPr>
            <p:nvPr/>
          </p:nvSpPr>
          <p:spPr bwMode="auto">
            <a:xfrm>
              <a:off x="2375" y="8273"/>
              <a:ext cx="757" cy="5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M</a:t>
              </a:r>
              <a:r>
                <a:rPr kumimoji="0" lang="en-US" sz="1800" b="0" i="0" u="none" strike="noStrike" cap="none" normalizeH="0" baseline="-25000" dirty="0" smtClean="0">
                  <a:ln>
                    <a:noFill/>
                  </a:ln>
                  <a:solidFill>
                    <a:schemeClr val="tx1"/>
                  </a:solidFill>
                  <a:effectLst/>
                  <a:latin typeface="Times New Roman" pitchFamily="18" charset="0"/>
                  <a:cs typeface="Arial" pitchFamily="34" charset="0"/>
                </a:rPr>
                <a:t>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75107" name="Group 3"/>
            <p:cNvGrpSpPr>
              <a:grpSpLocks/>
            </p:cNvGrpSpPr>
            <p:nvPr/>
          </p:nvGrpSpPr>
          <p:grpSpPr bwMode="auto">
            <a:xfrm>
              <a:off x="2438" y="7223"/>
              <a:ext cx="1043" cy="1170"/>
              <a:chOff x="1920" y="7185"/>
              <a:chExt cx="1043" cy="1170"/>
            </a:xfrm>
          </p:grpSpPr>
          <p:grpSp>
            <p:nvGrpSpPr>
              <p:cNvPr id="175108" name="Group 4"/>
              <p:cNvGrpSpPr>
                <a:grpSpLocks/>
              </p:cNvGrpSpPr>
              <p:nvPr/>
            </p:nvGrpSpPr>
            <p:grpSpPr bwMode="auto">
              <a:xfrm>
                <a:off x="1920" y="7185"/>
                <a:ext cx="1043" cy="1170"/>
                <a:chOff x="1920" y="7185"/>
                <a:chExt cx="1043" cy="1170"/>
              </a:xfrm>
            </p:grpSpPr>
            <p:sp>
              <p:nvSpPr>
                <p:cNvPr id="175109" name="Oval 5"/>
                <p:cNvSpPr>
                  <a:spLocks noChangeArrowheads="1"/>
                </p:cNvSpPr>
                <p:nvPr/>
              </p:nvSpPr>
              <p:spPr bwMode="auto">
                <a:xfrm>
                  <a:off x="1920" y="7268"/>
                  <a:ext cx="1013" cy="103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110" name="Rectangle 6"/>
                <p:cNvSpPr>
                  <a:spLocks noChangeArrowheads="1"/>
                </p:cNvSpPr>
                <p:nvPr/>
              </p:nvSpPr>
              <p:spPr bwMode="auto">
                <a:xfrm>
                  <a:off x="2438" y="7185"/>
                  <a:ext cx="525" cy="117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75111" name="AutoShape 7"/>
              <p:cNvCxnSpPr>
                <a:cxnSpLocks noChangeShapeType="1"/>
              </p:cNvCxnSpPr>
              <p:nvPr/>
            </p:nvCxnSpPr>
            <p:spPr bwMode="auto">
              <a:xfrm>
                <a:off x="2400" y="8310"/>
                <a:ext cx="75" cy="0"/>
              </a:xfrm>
              <a:prstGeom prst="straightConnector1">
                <a:avLst/>
              </a:prstGeom>
              <a:noFill/>
              <a:ln w="9525">
                <a:solidFill>
                  <a:srgbClr val="000000"/>
                </a:solidFill>
                <a:round/>
                <a:headEnd/>
                <a:tailEnd type="triangle" w="med" len="med"/>
              </a:ln>
            </p:spPr>
          </p:cxnSp>
        </p:grpSp>
        <p:sp>
          <p:nvSpPr>
            <p:cNvPr id="175112" name="Rectangle 8"/>
            <p:cNvSpPr>
              <a:spLocks noChangeArrowheads="1"/>
            </p:cNvSpPr>
            <p:nvPr/>
          </p:nvSpPr>
          <p:spPr bwMode="auto">
            <a:xfrm>
              <a:off x="4080" y="6990"/>
              <a:ext cx="1155" cy="4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75113" name="AutoShape 9"/>
            <p:cNvCxnSpPr>
              <a:cxnSpLocks noChangeShapeType="1"/>
            </p:cNvCxnSpPr>
            <p:nvPr/>
          </p:nvCxnSpPr>
          <p:spPr bwMode="auto">
            <a:xfrm>
              <a:off x="3255" y="7230"/>
              <a:ext cx="2685" cy="0"/>
            </a:xfrm>
            <a:prstGeom prst="straightConnector1">
              <a:avLst/>
            </a:prstGeom>
            <a:noFill/>
            <a:ln w="9525">
              <a:solidFill>
                <a:srgbClr val="000000"/>
              </a:solidFill>
              <a:round/>
              <a:headEnd type="triangle" w="med" len="med"/>
              <a:tailEnd type="triangle" w="med" len="med"/>
            </a:ln>
          </p:spPr>
        </p:cxnSp>
        <p:sp>
          <p:nvSpPr>
            <p:cNvPr id="175114" name="Rectangle 10"/>
            <p:cNvSpPr>
              <a:spLocks noChangeArrowheads="1"/>
            </p:cNvSpPr>
            <p:nvPr/>
          </p:nvSpPr>
          <p:spPr bwMode="auto">
            <a:xfrm rot="282760">
              <a:off x="3225" y="7830"/>
              <a:ext cx="2715" cy="1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75115" name="AutoShape 11"/>
            <p:cNvCxnSpPr>
              <a:cxnSpLocks noChangeShapeType="1"/>
            </p:cNvCxnSpPr>
            <p:nvPr/>
          </p:nvCxnSpPr>
          <p:spPr bwMode="auto">
            <a:xfrm flipV="1">
              <a:off x="3240" y="7950"/>
              <a:ext cx="0" cy="945"/>
            </a:xfrm>
            <a:prstGeom prst="straightConnector1">
              <a:avLst/>
            </a:prstGeom>
            <a:noFill/>
            <a:ln w="9525">
              <a:solidFill>
                <a:srgbClr val="000000"/>
              </a:solidFill>
              <a:round/>
              <a:headEnd/>
              <a:tailEnd type="triangle" w="med" len="med"/>
            </a:ln>
          </p:spPr>
        </p:cxnSp>
        <p:cxnSp>
          <p:nvCxnSpPr>
            <p:cNvPr id="175116" name="AutoShape 12"/>
            <p:cNvCxnSpPr>
              <a:cxnSpLocks noChangeShapeType="1"/>
            </p:cNvCxnSpPr>
            <p:nvPr/>
          </p:nvCxnSpPr>
          <p:spPr bwMode="auto">
            <a:xfrm>
              <a:off x="5910" y="8160"/>
              <a:ext cx="0" cy="780"/>
            </a:xfrm>
            <a:prstGeom prst="straightConnector1">
              <a:avLst/>
            </a:prstGeom>
            <a:noFill/>
            <a:ln w="9525">
              <a:solidFill>
                <a:srgbClr val="000000"/>
              </a:solidFill>
              <a:round/>
              <a:headEnd/>
              <a:tailEnd type="triangle" w="med" len="med"/>
            </a:ln>
          </p:spPr>
        </p:cxnSp>
        <p:cxnSp>
          <p:nvCxnSpPr>
            <p:cNvPr id="175117" name="AutoShape 13"/>
            <p:cNvCxnSpPr>
              <a:cxnSpLocks noChangeShapeType="1"/>
            </p:cNvCxnSpPr>
            <p:nvPr/>
          </p:nvCxnSpPr>
          <p:spPr bwMode="auto">
            <a:xfrm flipV="1">
              <a:off x="3255" y="7095"/>
              <a:ext cx="0" cy="555"/>
            </a:xfrm>
            <a:prstGeom prst="straightConnector1">
              <a:avLst/>
            </a:prstGeom>
            <a:noFill/>
            <a:ln w="9525">
              <a:solidFill>
                <a:srgbClr val="000000"/>
              </a:solidFill>
              <a:round/>
              <a:headEnd/>
              <a:tailEnd/>
            </a:ln>
          </p:spPr>
        </p:cxnSp>
        <p:cxnSp>
          <p:nvCxnSpPr>
            <p:cNvPr id="175118" name="AutoShape 14"/>
            <p:cNvCxnSpPr>
              <a:cxnSpLocks noChangeShapeType="1"/>
            </p:cNvCxnSpPr>
            <p:nvPr/>
          </p:nvCxnSpPr>
          <p:spPr bwMode="auto">
            <a:xfrm flipV="1">
              <a:off x="5925" y="7035"/>
              <a:ext cx="1" cy="765"/>
            </a:xfrm>
            <a:prstGeom prst="straightConnector1">
              <a:avLst/>
            </a:prstGeom>
            <a:noFill/>
            <a:ln w="9525">
              <a:solidFill>
                <a:srgbClr val="000000"/>
              </a:solidFill>
              <a:round/>
              <a:headEnd/>
              <a:tailEnd/>
            </a:ln>
          </p:spPr>
        </p:cxnSp>
        <p:cxnSp>
          <p:nvCxnSpPr>
            <p:cNvPr id="175119" name="AutoShape 15"/>
            <p:cNvCxnSpPr>
              <a:cxnSpLocks noChangeShapeType="1"/>
            </p:cNvCxnSpPr>
            <p:nvPr/>
          </p:nvCxnSpPr>
          <p:spPr bwMode="auto">
            <a:xfrm>
              <a:off x="3390" y="7680"/>
              <a:ext cx="3510" cy="0"/>
            </a:xfrm>
            <a:prstGeom prst="straightConnector1">
              <a:avLst/>
            </a:prstGeom>
            <a:noFill/>
            <a:ln w="9525">
              <a:solidFill>
                <a:srgbClr val="000000"/>
              </a:solidFill>
              <a:round/>
              <a:headEnd/>
              <a:tailEnd/>
            </a:ln>
          </p:spPr>
        </p:cxnSp>
        <p:cxnSp>
          <p:nvCxnSpPr>
            <p:cNvPr id="175120" name="AutoShape 16"/>
            <p:cNvCxnSpPr>
              <a:cxnSpLocks noChangeShapeType="1"/>
            </p:cNvCxnSpPr>
            <p:nvPr/>
          </p:nvCxnSpPr>
          <p:spPr bwMode="auto">
            <a:xfrm>
              <a:off x="6015" y="7965"/>
              <a:ext cx="885" cy="0"/>
            </a:xfrm>
            <a:prstGeom prst="straightConnector1">
              <a:avLst/>
            </a:prstGeom>
            <a:noFill/>
            <a:ln w="9525">
              <a:solidFill>
                <a:srgbClr val="000000"/>
              </a:solidFill>
              <a:round/>
              <a:headEnd/>
              <a:tailEnd/>
            </a:ln>
          </p:spPr>
        </p:cxnSp>
        <p:sp>
          <p:nvSpPr>
            <p:cNvPr id="175121" name="Text Box 17"/>
            <p:cNvSpPr txBox="1">
              <a:spLocks noChangeArrowheads="1"/>
            </p:cNvSpPr>
            <p:nvPr/>
          </p:nvSpPr>
          <p:spPr bwMode="auto">
            <a:xfrm>
              <a:off x="2997" y="9016"/>
              <a:ext cx="547" cy="44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22" name="Text Box 18"/>
            <p:cNvSpPr txBox="1">
              <a:spLocks noChangeArrowheads="1"/>
            </p:cNvSpPr>
            <p:nvPr/>
          </p:nvSpPr>
          <p:spPr bwMode="auto">
            <a:xfrm>
              <a:off x="5712" y="9046"/>
              <a:ext cx="547" cy="44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75123" name="Text Box 19"/>
            <p:cNvSpPr txBox="1">
              <a:spLocks noChangeArrowheads="1"/>
            </p:cNvSpPr>
            <p:nvPr/>
          </p:nvSpPr>
          <p:spPr bwMode="auto">
            <a:xfrm>
              <a:off x="4347" y="7006"/>
              <a:ext cx="547" cy="44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5124" name="AutoShape 20"/>
            <p:cNvCxnSpPr>
              <a:cxnSpLocks noChangeShapeType="1"/>
            </p:cNvCxnSpPr>
            <p:nvPr/>
          </p:nvCxnSpPr>
          <p:spPr bwMode="auto">
            <a:xfrm>
              <a:off x="6435" y="7230"/>
              <a:ext cx="0" cy="450"/>
            </a:xfrm>
            <a:prstGeom prst="straightConnector1">
              <a:avLst/>
            </a:prstGeom>
            <a:noFill/>
            <a:ln w="9525">
              <a:solidFill>
                <a:srgbClr val="000000"/>
              </a:solidFill>
              <a:round/>
              <a:headEnd/>
              <a:tailEnd type="triangle" w="med" len="med"/>
            </a:ln>
          </p:spPr>
        </p:cxnSp>
        <p:cxnSp>
          <p:nvCxnSpPr>
            <p:cNvPr id="175125" name="AutoShape 21"/>
            <p:cNvCxnSpPr>
              <a:cxnSpLocks noChangeShapeType="1"/>
            </p:cNvCxnSpPr>
            <p:nvPr/>
          </p:nvCxnSpPr>
          <p:spPr bwMode="auto">
            <a:xfrm flipV="1">
              <a:off x="6435" y="7965"/>
              <a:ext cx="16" cy="420"/>
            </a:xfrm>
            <a:prstGeom prst="straightConnector1">
              <a:avLst/>
            </a:prstGeom>
            <a:noFill/>
            <a:ln w="9525">
              <a:solidFill>
                <a:srgbClr val="000000"/>
              </a:solidFill>
              <a:round/>
              <a:headEnd/>
              <a:tailEnd type="triangle" w="med" len="med"/>
            </a:ln>
          </p:spPr>
        </p:cxnSp>
        <p:sp>
          <p:nvSpPr>
            <p:cNvPr id="175126" name="Text Box 22"/>
            <p:cNvSpPr txBox="1">
              <a:spLocks noChangeArrowheads="1"/>
            </p:cNvSpPr>
            <p:nvPr/>
          </p:nvSpPr>
          <p:spPr bwMode="auto">
            <a:xfrm>
              <a:off x="6267" y="6871"/>
              <a:ext cx="547" cy="44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Arial" pitchFamily="34" charset="0"/>
                </a:rPr>
                <a:t>x</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6" name="TextBox 25"/>
          <p:cNvSpPr txBox="1"/>
          <p:nvPr/>
        </p:nvSpPr>
        <p:spPr>
          <a:xfrm>
            <a:off x="762000" y="3657600"/>
            <a:ext cx="7467600" cy="2708434"/>
          </a:xfrm>
          <a:prstGeom prst="rect">
            <a:avLst/>
          </a:prstGeom>
          <a:noFill/>
        </p:spPr>
        <p:txBody>
          <a:bodyPr wrap="square" rtlCol="0">
            <a:spAutoFit/>
          </a:bodyPr>
          <a:lstStyle/>
          <a:p>
            <a:r>
              <a:rPr lang="en-US" sz="1600" dirty="0" smtClean="0"/>
              <a:t>The reaction moment </a:t>
            </a:r>
            <a:r>
              <a:rPr lang="en-US" sz="1600" dirty="0" smtClean="0">
                <a:latin typeface="Times New Roman" pitchFamily="18" charset="0"/>
                <a:cs typeface="Times New Roman" pitchFamily="18" charset="0"/>
              </a:rPr>
              <a:t>M</a:t>
            </a:r>
            <a:r>
              <a:rPr lang="en-US" sz="800" dirty="0" smtClean="0">
                <a:latin typeface="Times New Roman" pitchFamily="18" charset="0"/>
                <a:cs typeface="Times New Roman" pitchFamily="18" charset="0"/>
              </a:rPr>
              <a:t> </a:t>
            </a:r>
            <a:r>
              <a:rPr lang="en-US" sz="1600" baseline="-25000" dirty="0" smtClean="0">
                <a:latin typeface="Times New Roman" pitchFamily="18" charset="0"/>
                <a:cs typeface="Times New Roman" pitchFamily="18" charset="0"/>
              </a:rPr>
              <a:t>R</a:t>
            </a:r>
            <a:r>
              <a:rPr lang="en-US" sz="1600" dirty="0" smtClean="0"/>
              <a:t> at the fixed-boundary is:</a:t>
            </a:r>
          </a:p>
          <a:p>
            <a:r>
              <a:rPr lang="en-US" sz="1600" dirty="0" smtClean="0"/>
              <a:t> </a:t>
            </a:r>
            <a:r>
              <a:rPr lang="en-US" sz="800" dirty="0" smtClean="0"/>
              <a:t>               </a:t>
            </a:r>
            <a:r>
              <a:rPr lang="en-US" sz="1600" dirty="0" smtClean="0"/>
              <a:t>                                                                                          </a:t>
            </a:r>
          </a:p>
          <a:p>
            <a:r>
              <a:rPr lang="en-US" sz="1600" dirty="0" smtClean="0"/>
              <a:t>The force </a:t>
            </a:r>
            <a:r>
              <a:rPr lang="en-US" dirty="0" smtClean="0">
                <a:latin typeface="Times New Roman" pitchFamily="18" charset="0"/>
                <a:cs typeface="Times New Roman" pitchFamily="18" charset="0"/>
              </a:rPr>
              <a:t>F</a:t>
            </a:r>
            <a:r>
              <a:rPr lang="en-US" sz="1600" dirty="0" smtClean="0"/>
              <a:t> is equal to the effect mass of the bracket system multiplied by the acceleration level. </a:t>
            </a:r>
          </a:p>
          <a:p>
            <a:r>
              <a:rPr lang="en-US" sz="1600" dirty="0" smtClean="0"/>
              <a:t> </a:t>
            </a:r>
          </a:p>
          <a:p>
            <a:r>
              <a:rPr lang="en-US" sz="1600" dirty="0" smtClean="0"/>
              <a:t>The effective mass </a:t>
            </a:r>
            <a:r>
              <a:rPr lang="en-US" sz="1600" dirty="0" smtClean="0">
                <a:latin typeface="Times New Roman" pitchFamily="18" charset="0"/>
                <a:cs typeface="Times New Roman" pitchFamily="18" charset="0"/>
              </a:rPr>
              <a:t>m</a:t>
            </a:r>
            <a:r>
              <a:rPr lang="en-US" sz="800" dirty="0" smtClean="0">
                <a:latin typeface="Times New Roman" pitchFamily="18" charset="0"/>
                <a:cs typeface="Times New Roman" pitchFamily="18" charset="0"/>
              </a:rPr>
              <a:t> </a:t>
            </a:r>
            <a:r>
              <a:rPr lang="en-US" sz="2000" baseline="-25000" dirty="0" smtClean="0">
                <a:latin typeface="Times New Roman" pitchFamily="18" charset="0"/>
                <a:cs typeface="Times New Roman" pitchFamily="18" charset="0"/>
              </a:rPr>
              <a:t>e</a:t>
            </a:r>
            <a:r>
              <a:rPr lang="en-US" sz="1600" dirty="0" smtClean="0"/>
              <a:t> is:</a:t>
            </a:r>
          </a:p>
          <a:p>
            <a:r>
              <a:rPr lang="en-US" dirty="0" smtClean="0"/>
              <a:t> </a:t>
            </a:r>
          </a:p>
          <a:p>
            <a:r>
              <a:rPr lang="en-US" dirty="0" smtClean="0"/>
              <a:t>                                                                                                                                                 </a:t>
            </a:r>
          </a:p>
          <a:p>
            <a:r>
              <a:rPr lang="en-US" dirty="0" smtClean="0"/>
              <a:t>                                                                                                       </a:t>
            </a:r>
          </a:p>
          <a:p>
            <a:endParaRPr lang="en-US" dirty="0"/>
          </a:p>
        </p:txBody>
      </p:sp>
      <p:graphicFrame>
        <p:nvGraphicFramePr>
          <p:cNvPr id="175127" name="Object 23"/>
          <p:cNvGraphicFramePr>
            <a:graphicFrameLocks noChangeAspect="1"/>
          </p:cNvGraphicFramePr>
          <p:nvPr/>
        </p:nvGraphicFramePr>
        <p:xfrm>
          <a:off x="5334000" y="3657600"/>
          <a:ext cx="990600" cy="323850"/>
        </p:xfrm>
        <a:graphic>
          <a:graphicData uri="http://schemas.openxmlformats.org/presentationml/2006/ole">
            <p:oleObj spid="_x0000_s175127" name="Equation" r:id="rId3" imgW="660240" imgH="215640" progId="Equation.3">
              <p:embed/>
            </p:oleObj>
          </a:graphicData>
        </a:graphic>
      </p:graphicFrame>
      <p:graphicFrame>
        <p:nvGraphicFramePr>
          <p:cNvPr id="175128" name="Object 24"/>
          <p:cNvGraphicFramePr>
            <a:graphicFrameLocks noChangeAspect="1"/>
          </p:cNvGraphicFramePr>
          <p:nvPr/>
        </p:nvGraphicFramePr>
        <p:xfrm>
          <a:off x="3182938" y="4935538"/>
          <a:ext cx="2016125" cy="354012"/>
        </p:xfrm>
        <a:graphic>
          <a:graphicData uri="http://schemas.openxmlformats.org/presentationml/2006/ole">
            <p:oleObj spid="_x0000_s175128" name="Equation" r:id="rId4" imgW="1447560" imgH="253800" progId="Equation.DSMT4">
              <p:embed/>
            </p:oleObj>
          </a:graphicData>
        </a:graphic>
      </p:graphicFrame>
      <p:sp>
        <p:nvSpPr>
          <p:cNvPr id="17513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5129" name="Object 25"/>
          <p:cNvGraphicFramePr>
            <a:graphicFrameLocks noChangeAspect="1"/>
          </p:cNvGraphicFramePr>
          <p:nvPr/>
        </p:nvGraphicFramePr>
        <p:xfrm>
          <a:off x="3284538" y="5486400"/>
          <a:ext cx="2116137" cy="314325"/>
        </p:xfrm>
        <a:graphic>
          <a:graphicData uri="http://schemas.openxmlformats.org/presentationml/2006/ole">
            <p:oleObj spid="_x0000_s175129" name="Equation" r:id="rId5" imgW="1536480" imgH="228600" progId="Equation.DSMT4">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23</a:t>
            </a:fld>
            <a:endParaRPr lang="en-US"/>
          </a:p>
        </p:txBody>
      </p:sp>
      <p:sp>
        <p:nvSpPr>
          <p:cNvPr id="3" name="TextBox 2"/>
          <p:cNvSpPr txBox="1"/>
          <p:nvPr/>
        </p:nvSpPr>
        <p:spPr>
          <a:xfrm>
            <a:off x="838200" y="4572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Stress &amp; Moment Calculation, Free-body Diagram</a:t>
            </a:r>
            <a:endParaRPr lang="en-US" sz="2000" b="1" dirty="0" smtClean="0">
              <a:solidFill>
                <a:srgbClr val="336699"/>
              </a:solidFill>
              <a:latin typeface="Times New Roman" pitchFamily="18" charset="0"/>
              <a:cs typeface="Arial" pitchFamily="34" charset="0"/>
            </a:endParaRPr>
          </a:p>
        </p:txBody>
      </p:sp>
      <p:sp>
        <p:nvSpPr>
          <p:cNvPr id="18" name="TextBox 17"/>
          <p:cNvSpPr txBox="1"/>
          <p:nvPr/>
        </p:nvSpPr>
        <p:spPr>
          <a:xfrm>
            <a:off x="762000" y="990600"/>
            <a:ext cx="7239000" cy="892552"/>
          </a:xfrm>
          <a:prstGeom prst="rect">
            <a:avLst/>
          </a:prstGeom>
          <a:noFill/>
        </p:spPr>
        <p:txBody>
          <a:bodyPr wrap="square" rtlCol="0">
            <a:spAutoFit/>
          </a:bodyPr>
          <a:lstStyle/>
          <a:p>
            <a:r>
              <a:rPr lang="en-US" sz="1700" dirty="0" smtClean="0"/>
              <a:t>The bending moment            at a given distance  from the force application point is</a:t>
            </a:r>
          </a:p>
          <a:p>
            <a:endParaRPr lang="en-US" dirty="0"/>
          </a:p>
        </p:txBody>
      </p:sp>
      <p:sp>
        <p:nvSpPr>
          <p:cNvPr id="17409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6" name="Object 16"/>
          <p:cNvGraphicFramePr>
            <a:graphicFrameLocks noChangeAspect="1"/>
          </p:cNvGraphicFramePr>
          <p:nvPr/>
        </p:nvGraphicFramePr>
        <p:xfrm>
          <a:off x="2895600" y="990600"/>
          <a:ext cx="304800" cy="320040"/>
        </p:xfrm>
        <a:graphic>
          <a:graphicData uri="http://schemas.openxmlformats.org/presentationml/2006/ole">
            <p:oleObj spid="_x0000_s174096" name="Equation" r:id="rId3" imgW="190417" imgH="203112" progId="Equation.3">
              <p:embed/>
            </p:oleObj>
          </a:graphicData>
        </a:graphic>
      </p:graphicFrame>
      <p:sp>
        <p:nvSpPr>
          <p:cNvPr id="1740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098" name="Object 18"/>
          <p:cNvGraphicFramePr>
            <a:graphicFrameLocks noChangeAspect="1"/>
          </p:cNvGraphicFramePr>
          <p:nvPr/>
        </p:nvGraphicFramePr>
        <p:xfrm>
          <a:off x="2667000" y="1524000"/>
          <a:ext cx="1158241" cy="381000"/>
        </p:xfrm>
        <a:graphic>
          <a:graphicData uri="http://schemas.openxmlformats.org/presentationml/2006/ole">
            <p:oleObj spid="_x0000_s174098" name="Equation" r:id="rId4" imgW="787058" imgH="253890" progId="Equation.3">
              <p:embed/>
            </p:oleObj>
          </a:graphicData>
        </a:graphic>
      </p:graphicFrame>
      <p:sp>
        <p:nvSpPr>
          <p:cNvPr id="24" name="TextBox 23"/>
          <p:cNvSpPr txBox="1"/>
          <p:nvPr/>
        </p:nvSpPr>
        <p:spPr>
          <a:xfrm>
            <a:off x="838200" y="2133600"/>
            <a:ext cx="5867400" cy="615553"/>
          </a:xfrm>
          <a:prstGeom prst="rect">
            <a:avLst/>
          </a:prstGeom>
          <a:noFill/>
        </p:spPr>
        <p:txBody>
          <a:bodyPr wrap="square" rtlCol="0">
            <a:spAutoFit/>
          </a:bodyPr>
          <a:lstStyle/>
          <a:p>
            <a:r>
              <a:rPr lang="en-US" sz="1600" dirty="0" smtClean="0"/>
              <a:t>where </a:t>
            </a:r>
            <a:r>
              <a:rPr lang="en-US" sz="1600" dirty="0" smtClean="0">
                <a:latin typeface="Times New Roman" pitchFamily="18" charset="0"/>
                <a:cs typeface="Times New Roman" pitchFamily="18" charset="0"/>
              </a:rPr>
              <a:t>A</a:t>
            </a:r>
            <a:r>
              <a:rPr lang="en-US" sz="1600" dirty="0" smtClean="0"/>
              <a:t> is the acceleration at the force point. </a:t>
            </a:r>
          </a:p>
          <a:p>
            <a:endParaRPr lang="en-US" dirty="0"/>
          </a:p>
        </p:txBody>
      </p:sp>
      <p:sp>
        <p:nvSpPr>
          <p:cNvPr id="25" name="TextBox 24"/>
          <p:cNvSpPr txBox="1"/>
          <p:nvPr/>
        </p:nvSpPr>
        <p:spPr>
          <a:xfrm>
            <a:off x="838200" y="2743200"/>
            <a:ext cx="4267200" cy="615553"/>
          </a:xfrm>
          <a:prstGeom prst="rect">
            <a:avLst/>
          </a:prstGeom>
          <a:noFill/>
        </p:spPr>
        <p:txBody>
          <a:bodyPr wrap="square" rtlCol="0">
            <a:spAutoFit/>
          </a:bodyPr>
          <a:lstStyle/>
          <a:p>
            <a:r>
              <a:rPr lang="en-US" sz="1600" dirty="0" smtClean="0"/>
              <a:t>The bending stress </a:t>
            </a:r>
            <a:r>
              <a:rPr lang="en-US" sz="1600" dirty="0" smtClean="0">
                <a:latin typeface="Times New Roman" pitchFamily="18" charset="0"/>
                <a:cs typeface="Times New Roman" pitchFamily="18" charset="0"/>
              </a:rPr>
              <a:t>S</a:t>
            </a:r>
            <a:r>
              <a:rPr lang="en-US" sz="800" dirty="0" smtClean="0">
                <a:latin typeface="Times New Roman" pitchFamily="18" charset="0"/>
                <a:cs typeface="Times New Roman" pitchFamily="18" charset="0"/>
              </a:rPr>
              <a:t> </a:t>
            </a:r>
            <a:r>
              <a:rPr lang="en-US" sz="2000" baseline="-25000" dirty="0" smtClean="0">
                <a:latin typeface="Times New Roman" pitchFamily="18" charset="0"/>
                <a:cs typeface="Times New Roman" pitchFamily="18" charset="0"/>
              </a:rPr>
              <a:t>b</a:t>
            </a:r>
            <a:r>
              <a:rPr lang="en-US" sz="1600" dirty="0" smtClean="0"/>
              <a:t> is given by</a:t>
            </a:r>
          </a:p>
          <a:p>
            <a:endParaRPr lang="en-US" dirty="0"/>
          </a:p>
        </p:txBody>
      </p:sp>
      <p:sp>
        <p:nvSpPr>
          <p:cNvPr id="1741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00" name="Object 20"/>
          <p:cNvGraphicFramePr>
            <a:graphicFrameLocks noChangeAspect="1"/>
          </p:cNvGraphicFramePr>
          <p:nvPr/>
        </p:nvGraphicFramePr>
        <p:xfrm>
          <a:off x="2743200" y="3352800"/>
          <a:ext cx="1371601" cy="381001"/>
        </p:xfrm>
        <a:graphic>
          <a:graphicData uri="http://schemas.openxmlformats.org/presentationml/2006/ole">
            <p:oleObj spid="_x0000_s174100" name="Equation" r:id="rId5" imgW="926698" imgH="253890" progId="Equation.3">
              <p:embed/>
            </p:oleObj>
          </a:graphicData>
        </a:graphic>
      </p:graphicFrame>
      <p:sp>
        <p:nvSpPr>
          <p:cNvPr id="28" name="Rectangle 27"/>
          <p:cNvSpPr/>
          <p:nvPr/>
        </p:nvSpPr>
        <p:spPr>
          <a:xfrm>
            <a:off x="762000" y="4038600"/>
            <a:ext cx="7620000" cy="1323439"/>
          </a:xfrm>
          <a:prstGeom prst="rect">
            <a:avLst/>
          </a:prstGeom>
        </p:spPr>
        <p:txBody>
          <a:bodyPr wrap="square">
            <a:spAutoFit/>
          </a:bodyPr>
          <a:lstStyle/>
          <a:p>
            <a:r>
              <a:rPr lang="en-US" sz="1600" dirty="0" smtClean="0"/>
              <a:t>The variable </a:t>
            </a:r>
            <a:r>
              <a:rPr lang="en-US" sz="1600" dirty="0" smtClean="0">
                <a:latin typeface="Times New Roman" pitchFamily="18" charset="0"/>
                <a:cs typeface="Times New Roman" pitchFamily="18" charset="0"/>
              </a:rPr>
              <a:t>K</a:t>
            </a:r>
            <a:r>
              <a:rPr lang="en-US" sz="1600" dirty="0" smtClean="0"/>
              <a:t> is the stress concentration factor.</a:t>
            </a:r>
          </a:p>
          <a:p>
            <a:endParaRPr lang="en-US" sz="1600" dirty="0" smtClean="0"/>
          </a:p>
          <a:p>
            <a:r>
              <a:rPr lang="en-US" sz="1600" dirty="0" smtClean="0"/>
              <a:t>The variable C is the distance from the neutral axis to the outer fiber of the beam. </a:t>
            </a:r>
          </a:p>
          <a:p>
            <a:endParaRPr lang="en-US" sz="1600" dirty="0" smtClean="0"/>
          </a:p>
          <a:p>
            <a:r>
              <a:rPr lang="en-US" sz="1600" dirty="0" smtClean="0"/>
              <a:t>Assume that the stress concentration factor is 3.0 for the solder lug mounting hole.</a:t>
            </a:r>
            <a:endParaRPr lang="en-US" sz="1600" dirty="0"/>
          </a:p>
        </p:txBody>
      </p:sp>
      <p:graphicFrame>
        <p:nvGraphicFramePr>
          <p:cNvPr id="2" name="Object 21"/>
          <p:cNvGraphicFramePr>
            <a:graphicFrameLocks noChangeAspect="1"/>
          </p:cNvGraphicFramePr>
          <p:nvPr/>
        </p:nvGraphicFramePr>
        <p:xfrm>
          <a:off x="2514600" y="5638800"/>
          <a:ext cx="2133600" cy="513727"/>
        </p:xfrm>
        <a:graphic>
          <a:graphicData uri="http://schemas.openxmlformats.org/presentationml/2006/ole">
            <p:oleObj spid="_x0000_s174101" name="Equation" r:id="rId6" imgW="1282680" imgH="304560" progId="Equation.DSMT4">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24</a:t>
            </a:fld>
            <a:endParaRPr lang="en-US"/>
          </a:p>
        </p:txBody>
      </p:sp>
      <p:sp>
        <p:nvSpPr>
          <p:cNvPr id="3" name="TextBox 2"/>
          <p:cNvSpPr txBox="1"/>
          <p:nvPr/>
        </p:nvSpPr>
        <p:spPr>
          <a:xfrm>
            <a:off x="609600" y="3048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Stress </a:t>
            </a:r>
            <a:r>
              <a:rPr lang="en-US" b="1" dirty="0" smtClean="0">
                <a:solidFill>
                  <a:srgbClr val="006699"/>
                </a:solidFill>
                <a:latin typeface="Arial" pitchFamily="34" charset="0"/>
                <a:cs typeface="Arial" pitchFamily="34" charset="0"/>
              </a:rPr>
              <a:t>Scale Factor</a:t>
            </a:r>
            <a:endParaRPr lang="en-US" sz="2000" b="1" dirty="0" smtClean="0">
              <a:solidFill>
                <a:srgbClr val="336699"/>
              </a:solidFill>
              <a:latin typeface="Times New Roman" pitchFamily="18" charset="0"/>
              <a:cs typeface="Arial" pitchFamily="34" charset="0"/>
            </a:endParaRPr>
          </a:p>
        </p:txBody>
      </p:sp>
      <p:sp>
        <p:nvSpPr>
          <p:cNvPr id="17409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0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1"/>
          <p:cNvGraphicFramePr>
            <a:graphicFrameLocks noChangeAspect="1"/>
          </p:cNvGraphicFramePr>
          <p:nvPr/>
        </p:nvGraphicFramePr>
        <p:xfrm>
          <a:off x="1143000" y="2971800"/>
          <a:ext cx="1238956" cy="457200"/>
        </p:xfrm>
        <a:graphic>
          <a:graphicData uri="http://schemas.openxmlformats.org/presentationml/2006/ole">
            <p:oleObj spid="_x0000_s219141" name="Equation" r:id="rId3" imgW="838080" imgH="304560" progId="Equation.DSMT4">
              <p:embed/>
            </p:oleObj>
          </a:graphicData>
        </a:graphic>
      </p:graphicFrame>
      <p:graphicFrame>
        <p:nvGraphicFramePr>
          <p:cNvPr id="219142" name="Object 6"/>
          <p:cNvGraphicFramePr>
            <a:graphicFrameLocks noChangeAspect="1"/>
          </p:cNvGraphicFramePr>
          <p:nvPr/>
        </p:nvGraphicFramePr>
        <p:xfrm>
          <a:off x="1066800" y="914400"/>
          <a:ext cx="1981200" cy="477611"/>
        </p:xfrm>
        <a:graphic>
          <a:graphicData uri="http://schemas.openxmlformats.org/presentationml/2006/ole">
            <p:oleObj spid="_x0000_s219142" name="Equation" r:id="rId4" imgW="1282680" imgH="304560" progId="Equation.DSMT4">
              <p:embed/>
            </p:oleObj>
          </a:graphicData>
        </a:graphic>
      </p:graphicFrame>
      <p:sp>
        <p:nvSpPr>
          <p:cNvPr id="16" name="TextBox 15"/>
          <p:cNvSpPr txBox="1"/>
          <p:nvPr/>
        </p:nvSpPr>
        <p:spPr>
          <a:xfrm>
            <a:off x="1600200" y="3581400"/>
            <a:ext cx="6019800" cy="369332"/>
          </a:xfrm>
          <a:prstGeom prst="rect">
            <a:avLst/>
          </a:prstGeom>
          <a:noFill/>
        </p:spPr>
        <p:txBody>
          <a:bodyPr wrap="square" rtlCol="0">
            <a:spAutoFit/>
          </a:bodyPr>
          <a:lstStyle/>
          <a:p>
            <a:r>
              <a:rPr lang="en-US" dirty="0" smtClean="0"/>
              <a:t>=  ( 3.0 )( 0.0013 </a:t>
            </a:r>
            <a:r>
              <a:rPr lang="en-US" dirty="0" smtClean="0"/>
              <a:t>lbf </a:t>
            </a:r>
            <a:r>
              <a:rPr lang="en-US" dirty="0" smtClean="0"/>
              <a:t>sec^2/in ) (4.7 in) (0.125 in</a:t>
            </a:r>
            <a:r>
              <a:rPr lang="en-US" dirty="0" smtClean="0"/>
              <a:t>) /(</a:t>
            </a:r>
            <a:r>
              <a:rPr lang="en-US" dirty="0" smtClean="0"/>
              <a:t>0.0026 </a:t>
            </a:r>
            <a:r>
              <a:rPr lang="en-US" dirty="0" smtClean="0"/>
              <a:t>in^4) </a:t>
            </a:r>
            <a:endParaRPr lang="en-US" dirty="0"/>
          </a:p>
        </p:txBody>
      </p:sp>
      <p:graphicFrame>
        <p:nvGraphicFramePr>
          <p:cNvPr id="219143" name="Object 7"/>
          <p:cNvGraphicFramePr>
            <a:graphicFrameLocks noChangeAspect="1"/>
          </p:cNvGraphicFramePr>
          <p:nvPr/>
        </p:nvGraphicFramePr>
        <p:xfrm>
          <a:off x="838200" y="1828800"/>
          <a:ext cx="1139825" cy="665163"/>
        </p:xfrm>
        <a:graphic>
          <a:graphicData uri="http://schemas.openxmlformats.org/presentationml/2006/ole">
            <p:oleObj spid="_x0000_s219143" name="Equation" r:id="rId5" imgW="685800" imgH="393480" progId="Equation.DSMT4">
              <p:embed/>
            </p:oleObj>
          </a:graphicData>
        </a:graphic>
      </p:graphicFrame>
      <p:sp>
        <p:nvSpPr>
          <p:cNvPr id="19" name="TextBox 18"/>
          <p:cNvSpPr txBox="1"/>
          <p:nvPr/>
        </p:nvSpPr>
        <p:spPr>
          <a:xfrm>
            <a:off x="2133600" y="1981200"/>
            <a:ext cx="2057400" cy="369332"/>
          </a:xfrm>
          <a:prstGeom prst="rect">
            <a:avLst/>
          </a:prstGeom>
          <a:noFill/>
        </p:spPr>
        <p:txBody>
          <a:bodyPr wrap="square" rtlCol="0">
            <a:spAutoFit/>
          </a:bodyPr>
          <a:lstStyle/>
          <a:p>
            <a:r>
              <a:rPr lang="en-US" dirty="0" smtClean="0"/>
              <a:t>= 0.0026 in^4</a:t>
            </a:r>
            <a:endParaRPr lang="en-US" dirty="0"/>
          </a:p>
        </p:txBody>
      </p:sp>
      <p:sp>
        <p:nvSpPr>
          <p:cNvPr id="20" name="Rectangle 19"/>
          <p:cNvSpPr/>
          <p:nvPr/>
        </p:nvSpPr>
        <p:spPr>
          <a:xfrm>
            <a:off x="1676400" y="4114800"/>
            <a:ext cx="2819400" cy="369332"/>
          </a:xfrm>
          <a:prstGeom prst="rect">
            <a:avLst/>
          </a:prstGeom>
        </p:spPr>
        <p:txBody>
          <a:bodyPr wrap="square">
            <a:spAutoFit/>
          </a:bodyPr>
          <a:lstStyle/>
          <a:p>
            <a:r>
              <a:rPr lang="en-US" dirty="0" smtClean="0"/>
              <a:t>=   </a:t>
            </a:r>
            <a:r>
              <a:rPr lang="en-US" dirty="0" smtClean="0"/>
              <a:t>0.881 lbf sec^2/in^3 </a:t>
            </a:r>
            <a:endParaRPr lang="en-US" dirty="0"/>
          </a:p>
        </p:txBody>
      </p:sp>
      <p:sp>
        <p:nvSpPr>
          <p:cNvPr id="21" name="Rectangle 20"/>
          <p:cNvSpPr/>
          <p:nvPr/>
        </p:nvSpPr>
        <p:spPr>
          <a:xfrm>
            <a:off x="1676400" y="4572000"/>
            <a:ext cx="2819400" cy="369332"/>
          </a:xfrm>
          <a:prstGeom prst="rect">
            <a:avLst/>
          </a:prstGeom>
        </p:spPr>
        <p:txBody>
          <a:bodyPr wrap="square">
            <a:spAutoFit/>
          </a:bodyPr>
          <a:lstStyle/>
          <a:p>
            <a:r>
              <a:rPr lang="en-US" dirty="0" smtClean="0"/>
              <a:t>=   </a:t>
            </a:r>
            <a:r>
              <a:rPr lang="en-US" dirty="0" smtClean="0"/>
              <a:t>0.881 psi sec^2/in </a:t>
            </a:r>
            <a:endParaRPr lang="en-US" dirty="0"/>
          </a:p>
        </p:txBody>
      </p:sp>
      <p:sp>
        <p:nvSpPr>
          <p:cNvPr id="22" name="Rectangle 21"/>
          <p:cNvSpPr/>
          <p:nvPr/>
        </p:nvSpPr>
        <p:spPr>
          <a:xfrm>
            <a:off x="1676400" y="5105400"/>
            <a:ext cx="1752600" cy="369332"/>
          </a:xfrm>
          <a:prstGeom prst="rect">
            <a:avLst/>
          </a:prstGeom>
        </p:spPr>
        <p:txBody>
          <a:bodyPr wrap="square">
            <a:spAutoFit/>
          </a:bodyPr>
          <a:lstStyle/>
          <a:p>
            <a:r>
              <a:rPr lang="en-US" dirty="0" smtClean="0"/>
              <a:t>=   </a:t>
            </a:r>
            <a:r>
              <a:rPr lang="en-US" dirty="0" smtClean="0"/>
              <a:t>340 psi / G </a:t>
            </a:r>
            <a:endParaRPr lang="en-US" dirty="0"/>
          </a:p>
        </p:txBody>
      </p:sp>
      <p:sp>
        <p:nvSpPr>
          <p:cNvPr id="23" name="Rectangle 22"/>
          <p:cNvSpPr/>
          <p:nvPr/>
        </p:nvSpPr>
        <p:spPr>
          <a:xfrm>
            <a:off x="1676400" y="5638800"/>
            <a:ext cx="1752600" cy="369332"/>
          </a:xfrm>
          <a:prstGeom prst="rect">
            <a:avLst/>
          </a:prstGeom>
        </p:spPr>
        <p:txBody>
          <a:bodyPr wrap="square">
            <a:spAutoFit/>
          </a:bodyPr>
          <a:lstStyle/>
          <a:p>
            <a:r>
              <a:rPr lang="en-US" dirty="0" smtClean="0">
                <a:sym typeface="Symbol"/>
              </a:rPr>
              <a:t></a:t>
            </a:r>
            <a:r>
              <a:rPr lang="en-US" dirty="0" smtClean="0"/>
              <a:t>   0.34 </a:t>
            </a:r>
            <a:r>
              <a:rPr lang="en-US" dirty="0" err="1" smtClean="0"/>
              <a:t>k</a:t>
            </a:r>
            <a:r>
              <a:rPr lang="en-US" dirty="0" err="1" smtClean="0"/>
              <a:t>si</a:t>
            </a:r>
            <a:r>
              <a:rPr lang="en-US" dirty="0" smtClean="0"/>
              <a:t> / G </a:t>
            </a:r>
            <a:endParaRPr lang="en-US" dirty="0"/>
          </a:p>
        </p:txBody>
      </p:sp>
      <p:sp>
        <p:nvSpPr>
          <p:cNvPr id="26" name="TextBox 25"/>
          <p:cNvSpPr txBox="1"/>
          <p:nvPr/>
        </p:nvSpPr>
        <p:spPr>
          <a:xfrm>
            <a:off x="5105400" y="5181600"/>
            <a:ext cx="2362200" cy="369332"/>
          </a:xfrm>
          <a:prstGeom prst="rect">
            <a:avLst/>
          </a:prstGeom>
          <a:noFill/>
          <a:ln>
            <a:solidFill>
              <a:schemeClr val="tx1"/>
            </a:solidFill>
          </a:ln>
        </p:spPr>
        <p:txBody>
          <a:bodyPr wrap="square" rtlCol="0">
            <a:spAutoFit/>
          </a:bodyPr>
          <a:lstStyle/>
          <a:p>
            <a:r>
              <a:rPr lang="en-US" dirty="0" smtClean="0"/>
              <a:t>386 in/sec^2  =  1 G</a:t>
            </a:r>
            <a:endParaRPr lang="en-US" dirty="0"/>
          </a:p>
        </p:txBody>
      </p:sp>
      <p:graphicFrame>
        <p:nvGraphicFramePr>
          <p:cNvPr id="219144" name="Object 8"/>
          <p:cNvGraphicFramePr>
            <a:graphicFrameLocks noChangeAspect="1"/>
          </p:cNvGraphicFramePr>
          <p:nvPr/>
        </p:nvGraphicFramePr>
        <p:xfrm>
          <a:off x="4876800" y="1905000"/>
          <a:ext cx="1119187" cy="377825"/>
        </p:xfrm>
        <a:graphic>
          <a:graphicData uri="http://schemas.openxmlformats.org/presentationml/2006/ole">
            <p:oleObj spid="_x0000_s219144" name="Equation" r:id="rId6" imgW="723600" imgH="241200" progId="Equation.DSMT4">
              <p:embed/>
            </p:oleObj>
          </a:graphicData>
        </a:graphic>
      </p:graphicFrame>
      <p:sp>
        <p:nvSpPr>
          <p:cNvPr id="27" name="TextBox 26"/>
          <p:cNvSpPr txBox="1"/>
          <p:nvPr/>
        </p:nvSpPr>
        <p:spPr>
          <a:xfrm>
            <a:off x="6172200" y="1905000"/>
            <a:ext cx="2667000" cy="338554"/>
          </a:xfrm>
          <a:prstGeom prst="rect">
            <a:avLst/>
          </a:prstGeom>
          <a:noFill/>
        </p:spPr>
        <p:txBody>
          <a:bodyPr wrap="square" rtlCol="0">
            <a:spAutoFit/>
          </a:bodyPr>
          <a:lstStyle/>
          <a:p>
            <a:r>
              <a:rPr lang="en-US" sz="1600" dirty="0" smtClean="0"/>
              <a:t>(Terminal to Power Supply)</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25</a:t>
            </a:fld>
            <a:endParaRPr lang="en-US"/>
          </a:p>
        </p:txBody>
      </p:sp>
      <p:sp>
        <p:nvSpPr>
          <p:cNvPr id="17409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0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41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533400" y="6324600"/>
            <a:ext cx="7924800" cy="353943"/>
          </a:xfrm>
          <a:prstGeom prst="rect">
            <a:avLst/>
          </a:prstGeom>
          <a:noFill/>
        </p:spPr>
        <p:txBody>
          <a:bodyPr wrap="square" rtlCol="0">
            <a:spAutoFit/>
          </a:bodyPr>
          <a:lstStyle/>
          <a:p>
            <a:r>
              <a:rPr lang="en-US" sz="1700" dirty="0" err="1" smtClean="0"/>
              <a:t>vibrationdata</a:t>
            </a:r>
            <a:r>
              <a:rPr lang="en-US" sz="1700" dirty="0" smtClean="0"/>
              <a:t> &gt; Signal Editing Utilities &gt; Trend Removal &amp; Amplitude Scaling</a:t>
            </a:r>
            <a:endParaRPr lang="en-US" sz="1700" dirty="0"/>
          </a:p>
        </p:txBody>
      </p:sp>
      <p:pic>
        <p:nvPicPr>
          <p:cNvPr id="18" name="Picture 17" descr="stressss.png"/>
          <p:cNvPicPr>
            <a:picLocks noChangeAspect="1"/>
          </p:cNvPicPr>
          <p:nvPr/>
        </p:nvPicPr>
        <p:blipFill>
          <a:blip r:embed="rId2" cstate="print"/>
          <a:stretch>
            <a:fillRect/>
          </a:stretch>
        </p:blipFill>
        <p:spPr>
          <a:xfrm>
            <a:off x="304800" y="304800"/>
            <a:ext cx="7580953" cy="5809524"/>
          </a:xfrm>
          <a:prstGeom prst="rect">
            <a:avLst/>
          </a:prstGeom>
        </p:spPr>
      </p:pic>
      <p:sp>
        <p:nvSpPr>
          <p:cNvPr id="3" name="TextBox 2"/>
          <p:cNvSpPr txBox="1"/>
          <p:nvPr/>
        </p:nvSpPr>
        <p:spPr>
          <a:xfrm>
            <a:off x="5029200" y="762000"/>
            <a:ext cx="3733800" cy="369332"/>
          </a:xfrm>
          <a:prstGeom prst="rect">
            <a:avLst/>
          </a:prstGeom>
          <a:solidFill>
            <a:schemeClr val="bg1"/>
          </a:solidFill>
          <a:ln>
            <a:solidFill>
              <a:schemeClr val="tx1"/>
            </a:solidFill>
          </a:ln>
        </p:spPr>
        <p:txBody>
          <a:bodyPr wrap="square" rtlCol="0">
            <a:spAutoFit/>
          </a:bodyPr>
          <a:lstStyle/>
          <a:p>
            <a:pPr lvl="0"/>
            <a:r>
              <a:rPr lang="en-US" b="1" dirty="0" smtClean="0">
                <a:solidFill>
                  <a:srgbClr val="006699"/>
                </a:solidFill>
                <a:latin typeface="Arial" pitchFamily="34" charset="0"/>
                <a:cs typeface="Arial" pitchFamily="34" charset="0"/>
              </a:rPr>
              <a:t>Convert Acceleration to Stress</a:t>
            </a:r>
            <a:endParaRPr lang="en-US" sz="2000" b="1" dirty="0" smtClean="0">
              <a:solidFill>
                <a:srgbClr val="336699"/>
              </a:solidFill>
              <a:latin typeface="Times New Roman" pitchFamily="18"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26</a:t>
            </a:fld>
            <a:endParaRPr lang="en-US"/>
          </a:p>
        </p:txBody>
      </p:sp>
      <p:sp>
        <p:nvSpPr>
          <p:cNvPr id="6" name="Rectangle 5"/>
          <p:cNvSpPr/>
          <p:nvPr/>
        </p:nvSpPr>
        <p:spPr>
          <a:xfrm>
            <a:off x="762000" y="5410200"/>
            <a:ext cx="7391400" cy="1015663"/>
          </a:xfrm>
          <a:prstGeom prst="rect">
            <a:avLst/>
          </a:prstGeom>
        </p:spPr>
        <p:txBody>
          <a:bodyPr wrap="square">
            <a:spAutoFit/>
          </a:bodyPr>
          <a:lstStyle/>
          <a:p>
            <a:pPr marL="285750" indent="-285750">
              <a:spcBef>
                <a:spcPts val="300"/>
              </a:spcBef>
              <a:spcAft>
                <a:spcPts val="300"/>
              </a:spcAft>
              <a:buClr>
                <a:schemeClr val="accent5">
                  <a:lumMod val="75000"/>
                </a:schemeClr>
              </a:buClr>
              <a:buFont typeface="Wingdings" pitchFamily="2" charset="2"/>
              <a:buChar char="§"/>
            </a:pPr>
            <a:r>
              <a:rPr lang="en-US" sz="1600" dirty="0" smtClean="0"/>
              <a:t>The standard deviation is </a:t>
            </a:r>
            <a:r>
              <a:rPr lang="en-US" sz="1600" dirty="0" smtClean="0"/>
              <a:t>2.06 </a:t>
            </a:r>
            <a:r>
              <a:rPr lang="en-US" sz="1600" dirty="0" err="1" smtClean="0"/>
              <a:t>ksi</a:t>
            </a:r>
            <a:endParaRPr lang="en-US" sz="1600" dirty="0" smtClean="0"/>
          </a:p>
          <a:p>
            <a:pPr marL="285750" indent="-285750">
              <a:spcBef>
                <a:spcPts val="300"/>
              </a:spcBef>
              <a:spcAft>
                <a:spcPts val="300"/>
              </a:spcAft>
              <a:buClr>
                <a:schemeClr val="accent5">
                  <a:lumMod val="75000"/>
                </a:schemeClr>
              </a:buClr>
              <a:buFont typeface="Wingdings" pitchFamily="2" charset="2"/>
              <a:buChar char="§"/>
            </a:pPr>
            <a:r>
              <a:rPr lang="en-US" sz="1600" dirty="0" smtClean="0"/>
              <a:t>The highest absolute peak is </a:t>
            </a:r>
            <a:r>
              <a:rPr lang="en-US" sz="1600" dirty="0" smtClean="0"/>
              <a:t>9</a:t>
            </a:r>
            <a:r>
              <a:rPr lang="en-US" sz="1600" dirty="0" smtClean="0"/>
              <a:t>.3 </a:t>
            </a:r>
            <a:r>
              <a:rPr lang="en-US" sz="1600" dirty="0" err="1" smtClean="0"/>
              <a:t>ksi</a:t>
            </a:r>
            <a:r>
              <a:rPr lang="en-US" sz="1600" dirty="0" smtClean="0"/>
              <a:t>, which is </a:t>
            </a:r>
            <a:r>
              <a:rPr lang="en-US" sz="1600" dirty="0" smtClean="0"/>
              <a:t>4.53-sigma</a:t>
            </a:r>
            <a:endParaRPr lang="en-US" sz="1600" dirty="0" smtClean="0"/>
          </a:p>
          <a:p>
            <a:pPr marL="285750" indent="-285750">
              <a:spcBef>
                <a:spcPts val="300"/>
              </a:spcBef>
              <a:spcAft>
                <a:spcPts val="300"/>
              </a:spcAft>
              <a:buClr>
                <a:schemeClr val="accent5">
                  <a:lumMod val="75000"/>
                </a:schemeClr>
              </a:buClr>
              <a:buFont typeface="Wingdings" pitchFamily="2" charset="2"/>
              <a:buChar char="§"/>
            </a:pPr>
            <a:r>
              <a:rPr lang="en-US" sz="1600" dirty="0" smtClean="0"/>
              <a:t>The </a:t>
            </a:r>
            <a:r>
              <a:rPr lang="en-US" sz="1600" dirty="0" smtClean="0"/>
              <a:t>4.53 </a:t>
            </a:r>
            <a:r>
              <a:rPr lang="en-US" sz="1600" dirty="0" smtClean="0"/>
              <a:t>multiplier is also referred to as the “crest factor.”</a:t>
            </a:r>
            <a:endParaRPr lang="en-US" sz="1650" dirty="0" smtClean="0">
              <a:cs typeface="Arial" pitchFamily="34" charset="0"/>
            </a:endParaRPr>
          </a:p>
        </p:txBody>
      </p:sp>
      <p:sp>
        <p:nvSpPr>
          <p:cNvPr id="7" name="TextBox 6"/>
          <p:cNvSpPr txBox="1"/>
          <p:nvPr/>
        </p:nvSpPr>
        <p:spPr>
          <a:xfrm>
            <a:off x="990600" y="4572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Stress Time History at Solder Terminal</a:t>
            </a:r>
            <a:endParaRPr lang="en-US" sz="2000" b="1" dirty="0" smtClean="0">
              <a:solidFill>
                <a:srgbClr val="336699"/>
              </a:solidFill>
              <a:latin typeface="Times New Roman" pitchFamily="18" charset="0"/>
              <a:cs typeface="Arial" pitchFamily="34" charset="0"/>
            </a:endParaRPr>
          </a:p>
        </p:txBody>
      </p:sp>
      <p:sp>
        <p:nvSpPr>
          <p:cNvPr id="8" name="TextBox 7"/>
          <p:cNvSpPr txBox="1"/>
          <p:nvPr/>
        </p:nvSpPr>
        <p:spPr>
          <a:xfrm>
            <a:off x="6172200" y="1447800"/>
            <a:ext cx="2667000" cy="1077218"/>
          </a:xfrm>
          <a:prstGeom prst="rect">
            <a:avLst/>
          </a:prstGeom>
          <a:noFill/>
        </p:spPr>
        <p:txBody>
          <a:bodyPr wrap="square" rtlCol="0">
            <a:spAutoFit/>
          </a:bodyPr>
          <a:lstStyle/>
          <a:p>
            <a:r>
              <a:rPr lang="en-US" sz="1600" dirty="0" smtClean="0"/>
              <a:t>Apply Rainflow Counting on the Stress time history and then Miner’s Rule in the following slides</a:t>
            </a:r>
            <a:endParaRPr lang="en-US" sz="1600" dirty="0"/>
          </a:p>
        </p:txBody>
      </p:sp>
      <p:pic>
        <p:nvPicPr>
          <p:cNvPr id="216065" name="Picture 1"/>
          <p:cNvPicPr>
            <a:picLocks noChangeAspect="1" noChangeArrowheads="1"/>
          </p:cNvPicPr>
          <p:nvPr/>
        </p:nvPicPr>
        <p:blipFill>
          <a:blip r:embed="rId2" cstate="print"/>
          <a:srcRect/>
          <a:stretch>
            <a:fillRect/>
          </a:stretch>
        </p:blipFill>
        <p:spPr bwMode="auto">
          <a:xfrm>
            <a:off x="533400" y="1066800"/>
            <a:ext cx="5334000" cy="4000500"/>
          </a:xfrm>
          <a:prstGeom prst="rect">
            <a:avLst/>
          </a:prstGeom>
          <a:noFill/>
          <a:ln w="9525">
            <a:noFill/>
            <a:miter lim="800000"/>
            <a:headEnd/>
            <a:tailEnd/>
          </a:ln>
        </p:spPr>
      </p:pic>
      <p:sp>
        <p:nvSpPr>
          <p:cNvPr id="9" name="TextBox 8"/>
          <p:cNvSpPr txBox="1"/>
          <p:nvPr/>
        </p:nvSpPr>
        <p:spPr>
          <a:xfrm>
            <a:off x="6172200" y="3200400"/>
            <a:ext cx="2057400" cy="369332"/>
          </a:xfrm>
          <a:prstGeom prst="rect">
            <a:avLst/>
          </a:prstGeom>
          <a:noFill/>
        </p:spPr>
        <p:txBody>
          <a:bodyPr wrap="square" rtlCol="0">
            <a:spAutoFit/>
          </a:bodyPr>
          <a:lstStyle/>
          <a:p>
            <a:r>
              <a:rPr lang="en-US" i="1" dirty="0" smtClean="0"/>
              <a:t>Save as:  stress</a:t>
            </a:r>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27</a:t>
            </a:fld>
            <a:endParaRPr lang="en-US"/>
          </a:p>
        </p:txBody>
      </p:sp>
      <p:sp>
        <p:nvSpPr>
          <p:cNvPr id="7" name="TextBox 6"/>
          <p:cNvSpPr txBox="1"/>
          <p:nvPr/>
        </p:nvSpPr>
        <p:spPr>
          <a:xfrm>
            <a:off x="762000" y="3810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Rainflow Count, Part 1  -  Calculate &amp; Save</a:t>
            </a:r>
            <a:endParaRPr lang="en-US" sz="2000" b="1" dirty="0" smtClean="0">
              <a:solidFill>
                <a:srgbClr val="336699"/>
              </a:solidFill>
              <a:latin typeface="Times New Roman" pitchFamily="18" charset="0"/>
              <a:cs typeface="Arial" pitchFamily="34" charset="0"/>
            </a:endParaRPr>
          </a:p>
        </p:txBody>
      </p:sp>
      <p:sp>
        <p:nvSpPr>
          <p:cNvPr id="10" name="TextBox 9"/>
          <p:cNvSpPr txBox="1"/>
          <p:nvPr/>
        </p:nvSpPr>
        <p:spPr>
          <a:xfrm>
            <a:off x="685800" y="5791200"/>
            <a:ext cx="3962400" cy="338554"/>
          </a:xfrm>
          <a:prstGeom prst="rect">
            <a:avLst/>
          </a:prstGeom>
          <a:noFill/>
        </p:spPr>
        <p:txBody>
          <a:bodyPr wrap="square" rtlCol="0">
            <a:spAutoFit/>
          </a:bodyPr>
          <a:lstStyle/>
          <a:p>
            <a:r>
              <a:rPr lang="en-US" sz="1600" dirty="0" err="1" smtClean="0"/>
              <a:t>vibrationdata</a:t>
            </a:r>
            <a:r>
              <a:rPr lang="en-US" sz="1600" dirty="0" smtClean="0"/>
              <a:t> &gt; Rainflow Cycle Counting</a:t>
            </a:r>
            <a:endParaRPr lang="en-US" sz="1600" dirty="0"/>
          </a:p>
        </p:txBody>
      </p:sp>
      <p:pic>
        <p:nvPicPr>
          <p:cNvPr id="11" name="Picture 10" descr="qaxx.png"/>
          <p:cNvPicPr>
            <a:picLocks noChangeAspect="1"/>
          </p:cNvPicPr>
          <p:nvPr/>
        </p:nvPicPr>
        <p:blipFill>
          <a:blip r:embed="rId2" cstate="print"/>
          <a:stretch>
            <a:fillRect/>
          </a:stretch>
        </p:blipFill>
        <p:spPr>
          <a:xfrm>
            <a:off x="0" y="990600"/>
            <a:ext cx="9144000" cy="45329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28</a:t>
            </a:fld>
            <a:endParaRPr lang="en-US"/>
          </a:p>
        </p:txBody>
      </p:sp>
      <p:sp>
        <p:nvSpPr>
          <p:cNvPr id="19968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609600" y="533400"/>
            <a:ext cx="35814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Stress Rainflow Cycle Count</a:t>
            </a:r>
            <a:endParaRPr lang="en-US" sz="2000" b="1" dirty="0" smtClean="0">
              <a:solidFill>
                <a:srgbClr val="336699"/>
              </a:solidFill>
              <a:latin typeface="Times New Roman" pitchFamily="18" charset="0"/>
              <a:cs typeface="Arial" pitchFamily="34" charset="0"/>
            </a:endParaRPr>
          </a:p>
        </p:txBody>
      </p:sp>
      <p:sp>
        <p:nvSpPr>
          <p:cNvPr id="8" name="TextBox 7"/>
          <p:cNvSpPr txBox="1"/>
          <p:nvPr/>
        </p:nvSpPr>
        <p:spPr>
          <a:xfrm>
            <a:off x="685800" y="5867400"/>
            <a:ext cx="7086600" cy="353943"/>
          </a:xfrm>
          <a:prstGeom prst="rect">
            <a:avLst/>
          </a:prstGeom>
          <a:noFill/>
        </p:spPr>
        <p:txBody>
          <a:bodyPr wrap="square" rtlCol="0">
            <a:spAutoFit/>
          </a:bodyPr>
          <a:lstStyle/>
          <a:p>
            <a:r>
              <a:rPr lang="en-US" sz="1700" i="1" dirty="0" smtClean="0"/>
              <a:t>But use amplitude-cycle data directly in Miner’s rule, rather than binned data!</a:t>
            </a:r>
            <a:endParaRPr lang="en-US" sz="1700" i="1" dirty="0"/>
          </a:p>
        </p:txBody>
      </p:sp>
      <p:pic>
        <p:nvPicPr>
          <p:cNvPr id="9" name="Picture 8" descr="tabbb.png"/>
          <p:cNvPicPr>
            <a:picLocks noChangeAspect="1"/>
          </p:cNvPicPr>
          <p:nvPr/>
        </p:nvPicPr>
        <p:blipFill>
          <a:blip r:embed="rId2" cstate="print"/>
          <a:stretch>
            <a:fillRect/>
          </a:stretch>
        </p:blipFill>
        <p:spPr>
          <a:xfrm>
            <a:off x="228600" y="1219200"/>
            <a:ext cx="8563602" cy="3657600"/>
          </a:xfrm>
          <a:prstGeom prst="rect">
            <a:avLst/>
          </a:prstGeom>
        </p:spPr>
      </p:pic>
      <p:sp>
        <p:nvSpPr>
          <p:cNvPr id="10" name="TextBox 9"/>
          <p:cNvSpPr txBox="1"/>
          <p:nvPr/>
        </p:nvSpPr>
        <p:spPr>
          <a:xfrm>
            <a:off x="838200" y="5105400"/>
            <a:ext cx="4648200" cy="523220"/>
          </a:xfrm>
          <a:prstGeom prst="rect">
            <a:avLst/>
          </a:prstGeom>
          <a:noFill/>
        </p:spPr>
        <p:txBody>
          <a:bodyPr wrap="square" rtlCol="0">
            <a:spAutoFit/>
          </a:bodyPr>
          <a:lstStyle/>
          <a:p>
            <a:r>
              <a:rPr lang="en-US" sz="1400" dirty="0" smtClean="0"/>
              <a:t>        Range = (Peak – Valley) </a:t>
            </a:r>
            <a:br>
              <a:rPr lang="en-US" sz="1400" dirty="0" smtClean="0"/>
            </a:br>
            <a:r>
              <a:rPr lang="en-US" sz="1400" dirty="0" smtClean="0"/>
              <a:t>Amplitude = (Peak – Valley )/2</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29</a:t>
            </a:fld>
            <a:endParaRPr lang="en-US"/>
          </a:p>
        </p:txBody>
      </p:sp>
      <p:pic>
        <p:nvPicPr>
          <p:cNvPr id="168962" name="Picture 70"/>
          <p:cNvPicPr>
            <a:picLocks noChangeAspect="1" noChangeArrowheads="1"/>
          </p:cNvPicPr>
          <p:nvPr/>
        </p:nvPicPr>
        <p:blipFill>
          <a:blip r:embed="rId2" cstate="print"/>
          <a:srcRect/>
          <a:stretch>
            <a:fillRect/>
          </a:stretch>
        </p:blipFill>
        <p:spPr bwMode="auto">
          <a:xfrm>
            <a:off x="304800" y="228600"/>
            <a:ext cx="5562600" cy="4646670"/>
          </a:xfrm>
          <a:prstGeom prst="rect">
            <a:avLst/>
          </a:prstGeom>
          <a:noFill/>
          <a:ln w="9525">
            <a:noFill/>
            <a:miter lim="800000"/>
            <a:headEnd/>
            <a:tailEnd/>
          </a:ln>
        </p:spPr>
      </p:pic>
      <p:sp>
        <p:nvSpPr>
          <p:cNvPr id="6" name="Rectangle 5"/>
          <p:cNvSpPr/>
          <p:nvPr/>
        </p:nvSpPr>
        <p:spPr>
          <a:xfrm>
            <a:off x="457200" y="4876800"/>
            <a:ext cx="7391400" cy="1800493"/>
          </a:xfrm>
          <a:prstGeom prst="rect">
            <a:avLst/>
          </a:prstGeom>
        </p:spPr>
        <p:txBody>
          <a:bodyPr wrap="square">
            <a:spAutoFit/>
          </a:bodyPr>
          <a:lstStyle/>
          <a:p>
            <a:pPr marL="285750" indent="-285750">
              <a:spcBef>
                <a:spcPts val="300"/>
              </a:spcBef>
              <a:spcAft>
                <a:spcPts val="300"/>
              </a:spcAft>
              <a:buClr>
                <a:schemeClr val="accent5">
                  <a:lumMod val="75000"/>
                </a:schemeClr>
              </a:buClr>
              <a:buFont typeface="Wingdings" pitchFamily="2" charset="2"/>
              <a:buChar char="§"/>
            </a:pPr>
            <a:r>
              <a:rPr lang="en-US" sz="1600" dirty="0" smtClean="0"/>
              <a:t>The curve can be roughly divided into two segments</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first is the low-cycle fatigue portion from 1 to 1000 cycles, which is concave as viewed from the origin</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second portion is the high-cycle curve beginning at 1000, which is convex as viewed from the origin</a:t>
            </a:r>
          </a:p>
          <a:p>
            <a:pPr marL="285750" indent="-285750">
              <a:spcBef>
                <a:spcPts val="300"/>
              </a:spcBef>
              <a:spcAft>
                <a:spcPts val="300"/>
              </a:spcAft>
              <a:buClr>
                <a:schemeClr val="accent5">
                  <a:lumMod val="75000"/>
                </a:schemeClr>
              </a:buClr>
              <a:buFont typeface="Wingdings" pitchFamily="2" charset="2"/>
              <a:buChar char="§"/>
            </a:pPr>
            <a:r>
              <a:rPr lang="en-US" sz="1600" dirty="0" smtClean="0"/>
              <a:t>The stress level for one-half cycle is the ultimate stress limit</a:t>
            </a:r>
            <a:endParaRPr lang="en-US" sz="1600" dirty="0" smtClean="0">
              <a:cs typeface="Arial" pitchFamily="34" charset="0"/>
            </a:endParaRPr>
          </a:p>
        </p:txBody>
      </p:sp>
      <p:sp>
        <p:nvSpPr>
          <p:cNvPr id="7" name="TextBox 6"/>
          <p:cNvSpPr txBox="1"/>
          <p:nvPr/>
        </p:nvSpPr>
        <p:spPr>
          <a:xfrm>
            <a:off x="6019800" y="2133600"/>
            <a:ext cx="2895600" cy="1323439"/>
          </a:xfrm>
          <a:prstGeom prst="rect">
            <a:avLst/>
          </a:prstGeom>
          <a:noFill/>
        </p:spPr>
        <p:txBody>
          <a:bodyPr wrap="square" rtlCol="0">
            <a:spAutoFit/>
          </a:bodyPr>
          <a:lstStyle/>
          <a:p>
            <a:r>
              <a:rPr lang="en-US" sz="1600" dirty="0" smtClean="0"/>
              <a:t>For N</a:t>
            </a:r>
            <a:r>
              <a:rPr lang="en-US" sz="1600" u="sng" dirty="0" smtClean="0"/>
              <a:t>&gt;</a:t>
            </a:r>
            <a:r>
              <a:rPr lang="en-US" sz="1600" dirty="0" smtClean="0"/>
              <a:t>1538 and S </a:t>
            </a:r>
            <a:r>
              <a:rPr lang="en-US" sz="1600" u="sng" dirty="0" smtClean="0"/>
              <a:t>&lt;</a:t>
            </a:r>
            <a:r>
              <a:rPr lang="en-US" sz="1600" dirty="0" smtClean="0"/>
              <a:t> 39.7</a:t>
            </a:r>
          </a:p>
          <a:p>
            <a:endParaRPr lang="en-US" sz="1600" dirty="0" smtClean="0"/>
          </a:p>
          <a:p>
            <a:r>
              <a:rPr lang="en-US" sz="1600" dirty="0" smtClean="0"/>
              <a:t>log</a:t>
            </a:r>
            <a:r>
              <a:rPr lang="en-US" sz="1600" baseline="-25000" dirty="0" smtClean="0"/>
              <a:t>10</a:t>
            </a:r>
            <a:r>
              <a:rPr lang="en-US" sz="1600" dirty="0" smtClean="0"/>
              <a:t> (S) = -0.108 log</a:t>
            </a:r>
            <a:r>
              <a:rPr lang="en-US" sz="1600" baseline="-25000" dirty="0" smtClean="0"/>
              <a:t>10</a:t>
            </a:r>
            <a:r>
              <a:rPr lang="en-US" sz="1600" dirty="0" smtClean="0"/>
              <a:t> (N) +1.95</a:t>
            </a:r>
          </a:p>
          <a:p>
            <a:endParaRPr lang="en-US" sz="1600" dirty="0" smtClean="0"/>
          </a:p>
          <a:p>
            <a:r>
              <a:rPr lang="en-US" sz="1600" dirty="0" smtClean="0"/>
              <a:t>log</a:t>
            </a:r>
            <a:r>
              <a:rPr lang="en-US" sz="1600" baseline="-25000" dirty="0" smtClean="0"/>
              <a:t>10</a:t>
            </a:r>
            <a:r>
              <a:rPr lang="en-US" sz="1600" dirty="0" smtClean="0"/>
              <a:t> (N) = -9.25 log</a:t>
            </a:r>
            <a:r>
              <a:rPr lang="en-US" sz="1600" baseline="-25000" dirty="0" smtClean="0"/>
              <a:t>10</a:t>
            </a:r>
            <a:r>
              <a:rPr lang="en-US" sz="1600" dirty="0" smtClean="0"/>
              <a:t> (S) + 17.99</a:t>
            </a:r>
            <a:endParaRPr lang="en-US" sz="1600" dirty="0"/>
          </a:p>
        </p:txBody>
      </p:sp>
      <p:sp>
        <p:nvSpPr>
          <p:cNvPr id="8" name="TextBox 7"/>
          <p:cNvSpPr txBox="1"/>
          <p:nvPr/>
        </p:nvSpPr>
        <p:spPr>
          <a:xfrm>
            <a:off x="6172200" y="381000"/>
            <a:ext cx="19050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S-N Curve</a:t>
            </a:r>
            <a:endParaRPr lang="en-US" sz="2000" b="1" dirty="0" smtClean="0">
              <a:solidFill>
                <a:srgbClr val="336699"/>
              </a:solidFill>
              <a:latin typeface="Times New Roman" pitchFamily="18"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3</a:t>
            </a:fld>
            <a:endParaRPr lang="en-US"/>
          </a:p>
        </p:txBody>
      </p:sp>
      <p:sp>
        <p:nvSpPr>
          <p:cNvPr id="6" name="Rectangle 5"/>
          <p:cNvSpPr/>
          <p:nvPr/>
        </p:nvSpPr>
        <p:spPr>
          <a:xfrm>
            <a:off x="762000" y="457200"/>
            <a:ext cx="1838965" cy="369332"/>
          </a:xfrm>
          <a:prstGeom prst="rect">
            <a:avLst/>
          </a:prstGeom>
        </p:spPr>
        <p:txBody>
          <a:bodyPr wrap="none">
            <a:spAutoFit/>
          </a:bodyPr>
          <a:lstStyle/>
          <a:p>
            <a:pPr lvl="0" fontAlgn="base">
              <a:spcBef>
                <a:spcPct val="0"/>
              </a:spcBef>
              <a:spcAft>
                <a:spcPts val="1000"/>
              </a:spcAft>
            </a:pPr>
            <a:r>
              <a:rPr lang="en-US" b="1" dirty="0" smtClean="0">
                <a:solidFill>
                  <a:srgbClr val="006699"/>
                </a:solidFill>
                <a:latin typeface="Arial" pitchFamily="34" charset="0"/>
                <a:cs typeface="Arial" pitchFamily="34" charset="0"/>
              </a:rPr>
              <a:t>Fatigue Cracks</a:t>
            </a:r>
            <a:endParaRPr lang="en-US" dirty="0" smtClean="0">
              <a:latin typeface="Times New Roman" pitchFamily="18" charset="0"/>
              <a:cs typeface="Arial" pitchFamily="34" charset="0"/>
            </a:endParaRPr>
          </a:p>
        </p:txBody>
      </p:sp>
      <p:sp>
        <p:nvSpPr>
          <p:cNvPr id="7" name="TextBox 6"/>
          <p:cNvSpPr txBox="1"/>
          <p:nvPr/>
        </p:nvSpPr>
        <p:spPr>
          <a:xfrm>
            <a:off x="3886200" y="457200"/>
            <a:ext cx="4495800" cy="5909310"/>
          </a:xfrm>
          <a:prstGeom prst="rect">
            <a:avLst/>
          </a:prstGeom>
          <a:noFill/>
        </p:spPr>
        <p:txBody>
          <a:bodyPr wrap="square" rtlCol="0">
            <a:spAutoFit/>
          </a:bodyPr>
          <a:lstStyle/>
          <a:p>
            <a:r>
              <a:rPr lang="en-US" dirty="0" smtClean="0"/>
              <a:t>A ductile material subjected to fatigue loading experiences basic structural changes.  The changes occur in the following order:</a:t>
            </a:r>
          </a:p>
          <a:p>
            <a:pPr marL="342900" indent="-342900"/>
            <a:endParaRPr lang="en-US" dirty="0" smtClean="0"/>
          </a:p>
          <a:p>
            <a:pPr marL="342900" lvl="0" indent="-342900">
              <a:buFont typeface="+mj-lt"/>
              <a:buAutoNum type="arabicPeriod"/>
            </a:pPr>
            <a:r>
              <a:rPr lang="en-US" i="1" dirty="0" smtClean="0"/>
              <a:t>Crack Initiation. </a:t>
            </a:r>
            <a:r>
              <a:rPr lang="en-US" dirty="0" smtClean="0"/>
              <a:t>A crack begins to form within the material.</a:t>
            </a:r>
          </a:p>
          <a:p>
            <a:pPr marL="342900" lvl="0" indent="-342900">
              <a:buFont typeface="+mj-lt"/>
              <a:buAutoNum type="arabicPeriod"/>
            </a:pPr>
            <a:endParaRPr lang="en-US" i="1" dirty="0" smtClean="0"/>
          </a:p>
          <a:p>
            <a:pPr marL="342900" lvl="0" indent="-342900">
              <a:buFont typeface="+mj-lt"/>
              <a:buAutoNum type="arabicPeriod"/>
            </a:pPr>
            <a:r>
              <a:rPr lang="en-US" i="1" dirty="0" smtClean="0"/>
              <a:t>Localized crack growth</a:t>
            </a:r>
            <a:r>
              <a:rPr lang="en-US" dirty="0" smtClean="0"/>
              <a:t>. Local extrusions and intrusions occur at the surface of the part because plastic deformations are not completely reversible.</a:t>
            </a:r>
          </a:p>
          <a:p>
            <a:pPr marL="342900" lvl="0" indent="-342900">
              <a:buFont typeface="+mj-lt"/>
              <a:buAutoNum type="arabicPeriod"/>
            </a:pPr>
            <a:endParaRPr lang="en-US" i="1" dirty="0" smtClean="0"/>
          </a:p>
          <a:p>
            <a:pPr marL="342900" lvl="0" indent="-342900">
              <a:buFont typeface="+mj-lt"/>
              <a:buAutoNum type="arabicPeriod"/>
            </a:pPr>
            <a:r>
              <a:rPr lang="en-US" i="1" dirty="0" smtClean="0"/>
              <a:t>Crack growth on planes of high tensile stress. </a:t>
            </a:r>
            <a:r>
              <a:rPr lang="en-US" dirty="0" smtClean="0"/>
              <a:t>The crack propagates across the section at those points of greatest tensile stress.</a:t>
            </a:r>
          </a:p>
          <a:p>
            <a:pPr marL="342900" lvl="0" indent="-342900">
              <a:buFont typeface="+mj-lt"/>
              <a:buAutoNum type="arabicPeriod"/>
            </a:pPr>
            <a:endParaRPr lang="en-US" i="1" dirty="0" smtClean="0"/>
          </a:p>
          <a:p>
            <a:pPr marL="342900" lvl="0" indent="-342900">
              <a:buFont typeface="+mj-lt"/>
              <a:buAutoNum type="arabicPeriod"/>
            </a:pPr>
            <a:r>
              <a:rPr lang="en-US" i="1" dirty="0" smtClean="0"/>
              <a:t>Ultimate ductile failure. </a:t>
            </a:r>
            <a:r>
              <a:rPr lang="en-US" dirty="0" smtClean="0"/>
              <a:t>The sample ruptures by ductile failure when the crack reduces the effective cross section to a size that cannot sustain the applied loads.</a:t>
            </a:r>
            <a:endParaRPr lang="en-US" dirty="0"/>
          </a:p>
        </p:txBody>
      </p:sp>
      <p:pic>
        <p:nvPicPr>
          <p:cNvPr id="326659" name="Picture 3" descr="http://www.larrylawson.net/pix4/crack.jpg"/>
          <p:cNvPicPr>
            <a:picLocks noChangeAspect="1" noChangeArrowheads="1"/>
          </p:cNvPicPr>
          <p:nvPr/>
        </p:nvPicPr>
        <p:blipFill>
          <a:blip r:embed="rId2" cstate="print"/>
          <a:srcRect/>
          <a:stretch>
            <a:fillRect/>
          </a:stretch>
        </p:blipFill>
        <p:spPr bwMode="auto">
          <a:xfrm>
            <a:off x="381000" y="1143000"/>
            <a:ext cx="3276600" cy="3492822"/>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30</a:t>
            </a:fld>
            <a:endParaRPr lang="en-US"/>
          </a:p>
        </p:txBody>
      </p:sp>
      <p:sp>
        <p:nvSpPr>
          <p:cNvPr id="3" name="TextBox 2"/>
          <p:cNvSpPr txBox="1"/>
          <p:nvPr/>
        </p:nvSpPr>
        <p:spPr>
          <a:xfrm>
            <a:off x="990600" y="457200"/>
            <a:ext cx="35814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Miner’s Cumulative Fatigue</a:t>
            </a:r>
            <a:endParaRPr lang="en-US" sz="2000" b="1" dirty="0" smtClean="0">
              <a:solidFill>
                <a:srgbClr val="336699"/>
              </a:solidFill>
              <a:latin typeface="Times New Roman" pitchFamily="18" charset="0"/>
              <a:cs typeface="Arial" pitchFamily="34" charset="0"/>
            </a:endParaRPr>
          </a:p>
        </p:txBody>
      </p:sp>
      <p:sp>
        <p:nvSpPr>
          <p:cNvPr id="169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9985" name="Object 1"/>
          <p:cNvGraphicFramePr>
            <a:graphicFrameLocks noChangeAspect="1"/>
          </p:cNvGraphicFramePr>
          <p:nvPr/>
        </p:nvGraphicFramePr>
        <p:xfrm>
          <a:off x="3048000" y="3048000"/>
          <a:ext cx="1073020" cy="762000"/>
        </p:xfrm>
        <a:graphic>
          <a:graphicData uri="http://schemas.openxmlformats.org/presentationml/2006/ole">
            <p:oleObj spid="_x0000_s169985" name="Equation" r:id="rId3" imgW="711200" imgH="508000" progId="Equation.3">
              <p:embed/>
            </p:oleObj>
          </a:graphicData>
        </a:graphic>
      </p:graphicFrame>
      <p:sp>
        <p:nvSpPr>
          <p:cNvPr id="7" name="TextBox 6"/>
          <p:cNvSpPr txBox="1"/>
          <p:nvPr/>
        </p:nvSpPr>
        <p:spPr>
          <a:xfrm>
            <a:off x="914400" y="990600"/>
            <a:ext cx="7315200" cy="2185214"/>
          </a:xfrm>
          <a:prstGeom prst="rect">
            <a:avLst/>
          </a:prstGeom>
          <a:noFill/>
        </p:spPr>
        <p:txBody>
          <a:bodyPr wrap="square" rtlCol="0">
            <a:spAutoFit/>
          </a:bodyPr>
          <a:lstStyle/>
          <a:p>
            <a:r>
              <a:rPr lang="en-US" sz="1600" dirty="0" smtClean="0"/>
              <a:t>Let </a:t>
            </a:r>
            <a:r>
              <a:rPr lang="en-US" dirty="0" smtClean="0">
                <a:latin typeface="Times New Roman" pitchFamily="18" charset="0"/>
                <a:cs typeface="Times New Roman" pitchFamily="18" charset="0"/>
              </a:rPr>
              <a:t>n</a:t>
            </a:r>
            <a:r>
              <a:rPr lang="en-US" sz="1600" dirty="0" smtClean="0"/>
              <a:t> be the number of stress cycles accumulated during the vibration testing at a given level stress level represented by index </a:t>
            </a:r>
            <a:r>
              <a:rPr lang="en-US" dirty="0" err="1" smtClean="0">
                <a:latin typeface="Times New Roman" pitchFamily="18" charset="0"/>
                <a:cs typeface="Times New Roman" pitchFamily="18" charset="0"/>
              </a:rPr>
              <a:t>i</a:t>
            </a:r>
            <a:endParaRPr lang="en-US" sz="1600" dirty="0" smtClean="0"/>
          </a:p>
          <a:p>
            <a:r>
              <a:rPr lang="en-US" sz="1600" dirty="0" smtClean="0"/>
              <a:t> </a:t>
            </a:r>
          </a:p>
          <a:p>
            <a:r>
              <a:rPr lang="en-US" sz="1600" dirty="0" smtClean="0"/>
              <a:t>Let </a:t>
            </a:r>
            <a:r>
              <a:rPr lang="en-US" sz="1600" dirty="0" smtClean="0">
                <a:latin typeface="Times New Roman" pitchFamily="18" charset="0"/>
                <a:cs typeface="Times New Roman" pitchFamily="18" charset="0"/>
              </a:rPr>
              <a:t>N</a:t>
            </a:r>
            <a:r>
              <a:rPr lang="en-US" sz="1600" dirty="0" smtClean="0"/>
              <a:t> be the number of cycles to produce a fatigue failure at the stress level limit for the corresponding index.</a:t>
            </a:r>
          </a:p>
          <a:p>
            <a:r>
              <a:rPr lang="en-US" sz="1600" dirty="0" smtClean="0"/>
              <a:t> </a:t>
            </a:r>
          </a:p>
          <a:p>
            <a:r>
              <a:rPr lang="en-US" sz="1600" dirty="0" smtClean="0"/>
              <a:t>Miner’s cumulative damage index </a:t>
            </a:r>
            <a:r>
              <a:rPr lang="en-US" dirty="0" smtClean="0">
                <a:latin typeface="Times New Roman" pitchFamily="18" charset="0"/>
                <a:cs typeface="Times New Roman" pitchFamily="18" charset="0"/>
              </a:rPr>
              <a:t>R</a:t>
            </a:r>
            <a:r>
              <a:rPr lang="en-US" sz="1600" dirty="0" smtClean="0"/>
              <a:t> is given by</a:t>
            </a:r>
          </a:p>
          <a:p>
            <a:endParaRPr lang="en-US" dirty="0"/>
          </a:p>
        </p:txBody>
      </p:sp>
      <p:sp>
        <p:nvSpPr>
          <p:cNvPr id="8" name="Rectangle 7"/>
          <p:cNvSpPr/>
          <p:nvPr/>
        </p:nvSpPr>
        <p:spPr>
          <a:xfrm>
            <a:off x="914400" y="3962400"/>
            <a:ext cx="7467600" cy="369332"/>
          </a:xfrm>
          <a:prstGeom prst="rect">
            <a:avLst/>
          </a:prstGeom>
        </p:spPr>
        <p:txBody>
          <a:bodyPr wrap="square">
            <a:spAutoFit/>
          </a:bodyPr>
          <a:lstStyle/>
          <a:p>
            <a:r>
              <a:rPr lang="en-US" sz="1600" dirty="0" smtClean="0"/>
              <a:t>where </a:t>
            </a:r>
            <a:r>
              <a:rPr lang="en-US" dirty="0" smtClean="0">
                <a:latin typeface="Times New Roman" pitchFamily="18" charset="0"/>
                <a:cs typeface="Times New Roman" pitchFamily="18" charset="0"/>
              </a:rPr>
              <a:t>m</a:t>
            </a:r>
            <a:r>
              <a:rPr lang="en-US" sz="1600" dirty="0" smtClean="0"/>
              <a:t> is the total number of cycles or bins depending on the analysis type</a:t>
            </a:r>
            <a:endParaRPr lang="en-US" sz="1600" dirty="0"/>
          </a:p>
        </p:txBody>
      </p:sp>
      <p:sp>
        <p:nvSpPr>
          <p:cNvPr id="10" name="TextBox 9"/>
          <p:cNvSpPr txBox="1"/>
          <p:nvPr/>
        </p:nvSpPr>
        <p:spPr>
          <a:xfrm>
            <a:off x="914400" y="4724400"/>
            <a:ext cx="7467600" cy="1323439"/>
          </a:xfrm>
          <a:prstGeom prst="rect">
            <a:avLst/>
          </a:prstGeom>
          <a:noFill/>
        </p:spPr>
        <p:txBody>
          <a:bodyPr wrap="square" rtlCol="0">
            <a:spAutoFit/>
          </a:bodyPr>
          <a:lstStyle/>
          <a:p>
            <a:r>
              <a:rPr lang="en-US" sz="1600" dirty="0" smtClean="0"/>
              <a:t>In theory, the part should fail when    </a:t>
            </a:r>
            <a:r>
              <a:rPr lang="en-US" sz="1600" dirty="0" err="1" smtClean="0"/>
              <a:t>Rn</a:t>
            </a:r>
            <a:r>
              <a:rPr lang="en-US" sz="1600" dirty="0" smtClean="0"/>
              <a:t> (theory) = 1.0</a:t>
            </a:r>
          </a:p>
          <a:p>
            <a:r>
              <a:rPr lang="en-US" sz="1600" dirty="0" smtClean="0"/>
              <a:t> </a:t>
            </a:r>
          </a:p>
          <a:p>
            <a:r>
              <a:rPr lang="en-US" sz="1600" dirty="0" smtClean="0"/>
              <a:t>For aerospace electronic structures, however, a more conservative limit is used</a:t>
            </a:r>
            <a:br>
              <a:rPr lang="en-US" sz="1600" dirty="0" smtClean="0"/>
            </a:br>
            <a:r>
              <a:rPr lang="en-US" sz="1600" dirty="0" smtClean="0"/>
              <a:t/>
            </a:r>
            <a:br>
              <a:rPr lang="en-US" sz="1600" dirty="0" smtClean="0"/>
            </a:br>
            <a:r>
              <a:rPr lang="en-US" sz="1600" dirty="0" smtClean="0"/>
              <a:t>			        </a:t>
            </a:r>
            <a:r>
              <a:rPr lang="en-US" sz="1600" dirty="0" err="1" smtClean="0"/>
              <a:t>Rn</a:t>
            </a:r>
            <a:r>
              <a:rPr lang="en-US" sz="1600" dirty="0" smtClean="0"/>
              <a:t>(aero) = 0.7</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31</a:t>
            </a:fld>
            <a:endParaRPr lang="en-US"/>
          </a:p>
        </p:txBody>
      </p:sp>
      <p:sp>
        <p:nvSpPr>
          <p:cNvPr id="3" name="TextBox 2"/>
          <p:cNvSpPr txBox="1"/>
          <p:nvPr/>
        </p:nvSpPr>
        <p:spPr>
          <a:xfrm>
            <a:off x="914400" y="457200"/>
            <a:ext cx="57912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Miner’s Cumulative </a:t>
            </a:r>
            <a:r>
              <a:rPr lang="en-US" b="1" dirty="0" smtClean="0">
                <a:solidFill>
                  <a:srgbClr val="006699"/>
                </a:solidFill>
                <a:latin typeface="Arial" pitchFamily="34" charset="0"/>
                <a:cs typeface="Arial" pitchFamily="34" charset="0"/>
              </a:rPr>
              <a:t>Fatigue, Alternate Form </a:t>
            </a:r>
            <a:endParaRPr lang="en-US" sz="2000" b="1" dirty="0" smtClean="0">
              <a:solidFill>
                <a:srgbClr val="336699"/>
              </a:solidFill>
              <a:latin typeface="Times New Roman" pitchFamily="18" charset="0"/>
              <a:cs typeface="Arial" pitchFamily="34" charset="0"/>
            </a:endParaRPr>
          </a:p>
        </p:txBody>
      </p:sp>
      <p:sp>
        <p:nvSpPr>
          <p:cNvPr id="169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9985" name="Object 1"/>
          <p:cNvGraphicFramePr>
            <a:graphicFrameLocks noChangeAspect="1"/>
          </p:cNvGraphicFramePr>
          <p:nvPr/>
        </p:nvGraphicFramePr>
        <p:xfrm>
          <a:off x="2114550" y="2819400"/>
          <a:ext cx="1360488" cy="723900"/>
        </p:xfrm>
        <a:graphic>
          <a:graphicData uri="http://schemas.openxmlformats.org/presentationml/2006/ole">
            <p:oleObj spid="_x0000_s222210" name="Equation" r:id="rId3" imgW="901440" imgH="482400" progId="Equation.DSMT4">
              <p:embed/>
            </p:oleObj>
          </a:graphicData>
        </a:graphic>
      </p:graphicFrame>
      <p:sp>
        <p:nvSpPr>
          <p:cNvPr id="9" name="TextBox 8"/>
          <p:cNvSpPr txBox="1"/>
          <p:nvPr/>
        </p:nvSpPr>
        <p:spPr>
          <a:xfrm>
            <a:off x="1066800" y="4191000"/>
            <a:ext cx="70104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A</a:t>
            </a:r>
            <a:r>
              <a:rPr lang="en-US" dirty="0" smtClean="0"/>
              <a:t>  is the fatigue strength coefficient  </a:t>
            </a:r>
          </a:p>
          <a:p>
            <a:r>
              <a:rPr lang="en-US" dirty="0" smtClean="0"/>
              <a:t> </a:t>
            </a:r>
            <a:r>
              <a:rPr lang="en-US" dirty="0" smtClean="0"/>
              <a:t>        (stress limit for one-half cycle for the one-segment S-N curve)</a:t>
            </a:r>
          </a:p>
          <a:p>
            <a:endParaRPr lang="en-US" dirty="0" smtClean="0"/>
          </a:p>
          <a:p>
            <a:r>
              <a:rPr lang="en-US" sz="1600" dirty="0" smtClean="0">
                <a:latin typeface="Times New Roman" pitchFamily="18" charset="0"/>
                <a:cs typeface="Times New Roman" pitchFamily="18" charset="0"/>
              </a:rPr>
              <a:t>b</a:t>
            </a:r>
            <a:r>
              <a:rPr lang="en-US" dirty="0" smtClean="0"/>
              <a:t>   is the fatigue exponent </a:t>
            </a:r>
            <a:endParaRPr lang="en-US" dirty="0"/>
          </a:p>
        </p:txBody>
      </p:sp>
      <p:sp>
        <p:nvSpPr>
          <p:cNvPr id="11" name="TextBox 10"/>
          <p:cNvSpPr txBox="1"/>
          <p:nvPr/>
        </p:nvSpPr>
        <p:spPr>
          <a:xfrm>
            <a:off x="914400" y="990600"/>
            <a:ext cx="7162800" cy="1200329"/>
          </a:xfrm>
          <a:prstGeom prst="rect">
            <a:avLst/>
          </a:prstGeom>
          <a:noFill/>
        </p:spPr>
        <p:txBody>
          <a:bodyPr wrap="square" rtlCol="0">
            <a:spAutoFit/>
          </a:bodyPr>
          <a:lstStyle/>
          <a:p>
            <a:r>
              <a:rPr lang="en-US" dirty="0" smtClean="0"/>
              <a:t>Here is a simplified form which assume a “one-segment” S-N curve.</a:t>
            </a:r>
          </a:p>
          <a:p>
            <a:endParaRPr lang="en-US" dirty="0" smtClean="0"/>
          </a:p>
          <a:p>
            <a:r>
              <a:rPr lang="en-US" dirty="0" smtClean="0"/>
              <a:t>It is okay as long as the stress is below the ultimate limit with “some margin” to spare.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32</a:t>
            </a:fld>
            <a:endParaRPr lang="en-US"/>
          </a:p>
        </p:txBody>
      </p:sp>
      <p:sp>
        <p:nvSpPr>
          <p:cNvPr id="7" name="TextBox 6"/>
          <p:cNvSpPr txBox="1"/>
          <p:nvPr/>
        </p:nvSpPr>
        <p:spPr>
          <a:xfrm>
            <a:off x="685800" y="228600"/>
            <a:ext cx="5943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Rainflow Count, Part 2</a:t>
            </a:r>
            <a:endParaRPr lang="en-US" sz="2000" b="1" dirty="0" smtClean="0">
              <a:solidFill>
                <a:srgbClr val="336699"/>
              </a:solidFill>
              <a:latin typeface="Times New Roman" pitchFamily="18" charset="0"/>
              <a:cs typeface="Arial" pitchFamily="34" charset="0"/>
            </a:endParaRPr>
          </a:p>
        </p:txBody>
      </p:sp>
      <p:sp>
        <p:nvSpPr>
          <p:cNvPr id="10" name="TextBox 9"/>
          <p:cNvSpPr txBox="1"/>
          <p:nvPr/>
        </p:nvSpPr>
        <p:spPr>
          <a:xfrm>
            <a:off x="762000" y="6324600"/>
            <a:ext cx="5943600" cy="338554"/>
          </a:xfrm>
          <a:prstGeom prst="rect">
            <a:avLst/>
          </a:prstGeom>
          <a:noFill/>
        </p:spPr>
        <p:txBody>
          <a:bodyPr wrap="square" rtlCol="0">
            <a:spAutoFit/>
          </a:bodyPr>
          <a:lstStyle/>
          <a:p>
            <a:r>
              <a:rPr lang="en-US" sz="1600" dirty="0" err="1" smtClean="0"/>
              <a:t>vibrationdata</a:t>
            </a:r>
            <a:r>
              <a:rPr lang="en-US" sz="1600" dirty="0" smtClean="0"/>
              <a:t> &gt; Rainflow Cycle </a:t>
            </a:r>
            <a:r>
              <a:rPr lang="en-US" sz="1600" dirty="0" smtClean="0"/>
              <a:t>Counting &gt; Miners Cumulative Damage</a:t>
            </a:r>
            <a:endParaRPr lang="en-US" sz="1600" dirty="0"/>
          </a:p>
        </p:txBody>
      </p:sp>
      <p:pic>
        <p:nvPicPr>
          <p:cNvPr id="11" name="Picture 10" descr="rdxxxx.png"/>
          <p:cNvPicPr>
            <a:picLocks noChangeAspect="1"/>
          </p:cNvPicPr>
          <p:nvPr/>
        </p:nvPicPr>
        <p:blipFill>
          <a:blip r:embed="rId2" cstate="print"/>
          <a:stretch>
            <a:fillRect/>
          </a:stretch>
        </p:blipFill>
        <p:spPr>
          <a:xfrm>
            <a:off x="0" y="644619"/>
            <a:ext cx="9144000" cy="55687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33</a:t>
            </a:fld>
            <a:endParaRPr lang="en-US"/>
          </a:p>
        </p:txBody>
      </p:sp>
      <p:graphicFrame>
        <p:nvGraphicFramePr>
          <p:cNvPr id="3" name="Table 2"/>
          <p:cNvGraphicFramePr>
            <a:graphicFrameLocks noGrp="1"/>
          </p:cNvGraphicFramePr>
          <p:nvPr/>
        </p:nvGraphicFramePr>
        <p:xfrm>
          <a:off x="457200" y="381000"/>
          <a:ext cx="5257801" cy="3518680"/>
        </p:xfrm>
        <a:graphic>
          <a:graphicData uri="http://schemas.openxmlformats.org/drawingml/2006/table">
            <a:tbl>
              <a:tblPr/>
              <a:tblGrid>
                <a:gridCol w="1258909"/>
                <a:gridCol w="1332964"/>
                <a:gridCol w="1332964"/>
                <a:gridCol w="1332964"/>
              </a:tblGrid>
              <a:tr h="722612">
                <a:tc gridSpan="4">
                  <a:txBody>
                    <a:bodyPr/>
                    <a:lstStyle/>
                    <a:p>
                      <a:pPr marL="0" marR="0">
                        <a:lnSpc>
                          <a:spcPct val="115000"/>
                        </a:lnSpc>
                        <a:spcBef>
                          <a:spcPts val="0"/>
                        </a:spcBef>
                        <a:spcAft>
                          <a:spcPts val="0"/>
                        </a:spcAft>
                      </a:pPr>
                      <a:r>
                        <a:rPr lang="en-US" sz="1400" dirty="0" smtClean="0">
                          <a:solidFill>
                            <a:srgbClr val="000000"/>
                          </a:solidFill>
                          <a:latin typeface="Calibri"/>
                          <a:ea typeface="Times New Roman"/>
                          <a:cs typeface="Times New Roman"/>
                        </a:rPr>
                        <a:t>SDOF </a:t>
                      </a:r>
                      <a:r>
                        <a:rPr lang="en-US" sz="1400" dirty="0">
                          <a:solidFill>
                            <a:srgbClr val="000000"/>
                          </a:solidFill>
                          <a:latin typeface="Calibri"/>
                          <a:ea typeface="Times New Roman"/>
                          <a:cs typeface="Times New Roman"/>
                        </a:rPr>
                        <a:t>System,  Solder Terminal Location, Fatigue Damage Results for Various Input Levels, 180 second Duration, Crest Factor = </a:t>
                      </a:r>
                      <a:r>
                        <a:rPr lang="en-US" sz="1400" dirty="0" smtClean="0">
                          <a:solidFill>
                            <a:srgbClr val="000000"/>
                          </a:solidFill>
                          <a:latin typeface="Calibri"/>
                          <a:ea typeface="Times New Roman"/>
                          <a:cs typeface="Times New Roman"/>
                        </a:rPr>
                        <a:t>4.53</a:t>
                      </a:r>
                      <a:endParaRPr lang="en-US"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722612">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Input Overall Level </a:t>
                      </a:r>
                      <a:endParaRPr lang="en-US" sz="1400">
                        <a:latin typeface="Calibri"/>
                        <a:ea typeface="Calibri"/>
                        <a:cs typeface="Times New Roman"/>
                      </a:endParaRPr>
                    </a:p>
                    <a:p>
                      <a:pPr marL="0" marR="0" algn="ctr">
                        <a:lnSpc>
                          <a:spcPct val="115000"/>
                        </a:lnSpc>
                        <a:spcBef>
                          <a:spcPts val="0"/>
                        </a:spcBef>
                        <a:spcAft>
                          <a:spcPts val="0"/>
                        </a:spcAft>
                      </a:pPr>
                      <a:r>
                        <a:rPr lang="en-US" sz="1400">
                          <a:solidFill>
                            <a:srgbClr val="000000"/>
                          </a:solidFill>
                          <a:latin typeface="Calibri"/>
                          <a:ea typeface="Times New Roman"/>
                          <a:cs typeface="Times New Roman"/>
                        </a:rPr>
                        <a:t>(GRMS)</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Input Margin (dB)</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Response Stress Std Dev (ksi)</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R</a:t>
                      </a:r>
                      <a:endParaRPr lang="en-US"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39">
                <a:tc>
                  <a:txBody>
                    <a:bodyPr/>
                    <a:lstStyle/>
                    <a:p>
                      <a:pPr marL="0" marR="0" algn="ctr">
                        <a:lnSpc>
                          <a:spcPct val="115000"/>
                        </a:lnSpc>
                        <a:spcBef>
                          <a:spcPts val="0"/>
                        </a:spcBef>
                        <a:spcAft>
                          <a:spcPts val="0"/>
                        </a:spcAft>
                      </a:pPr>
                      <a:r>
                        <a:rPr lang="en-US" sz="1400" dirty="0">
                          <a:solidFill>
                            <a:srgbClr val="000000"/>
                          </a:solidFill>
                          <a:latin typeface="+mn-lt"/>
                          <a:ea typeface="Times New Roman"/>
                          <a:cs typeface="Times New Roman"/>
                        </a:rPr>
                        <a:t>6.1</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mn-lt"/>
                          <a:ea typeface="Times New Roman"/>
                          <a:cs typeface="Times New Roman"/>
                        </a:rPr>
                        <a:t>0</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latin typeface="+mn-lt"/>
                        </a:rPr>
                        <a:t>2.06</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4.9E-07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39">
                <a:tc>
                  <a:txBody>
                    <a:bodyPr/>
                    <a:lstStyle/>
                    <a:p>
                      <a:pPr marL="0" marR="0" algn="ctr">
                        <a:lnSpc>
                          <a:spcPct val="115000"/>
                        </a:lnSpc>
                        <a:spcBef>
                          <a:spcPts val="0"/>
                        </a:spcBef>
                        <a:spcAft>
                          <a:spcPts val="0"/>
                        </a:spcAft>
                      </a:pPr>
                      <a:r>
                        <a:rPr lang="en-US" sz="1400" dirty="0">
                          <a:solidFill>
                            <a:srgbClr val="000000"/>
                          </a:solidFill>
                          <a:latin typeface="+mn-lt"/>
                          <a:ea typeface="Times New Roman"/>
                          <a:cs typeface="Times New Roman"/>
                        </a:rPr>
                        <a:t>8.7</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latin typeface="+mn-lt"/>
                          <a:ea typeface="Times New Roman"/>
                          <a:cs typeface="Times New Roman"/>
                        </a:rPr>
                        <a:t>3</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1.2E-05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39">
                <a:tc>
                  <a:txBody>
                    <a:bodyPr/>
                    <a:lstStyle/>
                    <a:p>
                      <a:pPr marL="0" marR="0" algn="ctr">
                        <a:lnSpc>
                          <a:spcPct val="115000"/>
                        </a:lnSpc>
                        <a:spcBef>
                          <a:spcPts val="0"/>
                        </a:spcBef>
                        <a:spcAft>
                          <a:spcPts val="0"/>
                        </a:spcAft>
                      </a:pPr>
                      <a:r>
                        <a:rPr lang="en-US" sz="1400">
                          <a:solidFill>
                            <a:srgbClr val="000000"/>
                          </a:solidFill>
                          <a:latin typeface="+mn-lt"/>
                          <a:ea typeface="Times New Roman"/>
                          <a:cs typeface="Times New Roman"/>
                        </a:rPr>
                        <a:t>12.3</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latin typeface="+mn-lt"/>
                          <a:ea typeface="Times New Roman"/>
                          <a:cs typeface="Times New Roman"/>
                        </a:rPr>
                        <a:t>6</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4.1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3.0E-04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39">
                <a:tc>
                  <a:txBody>
                    <a:bodyPr/>
                    <a:lstStyle/>
                    <a:p>
                      <a:pPr marL="0" marR="0" algn="ctr">
                        <a:lnSpc>
                          <a:spcPct val="115000"/>
                        </a:lnSpc>
                        <a:spcBef>
                          <a:spcPts val="0"/>
                        </a:spcBef>
                        <a:spcAft>
                          <a:spcPts val="0"/>
                        </a:spcAft>
                      </a:pPr>
                      <a:r>
                        <a:rPr lang="en-US" sz="1400">
                          <a:solidFill>
                            <a:srgbClr val="000000"/>
                          </a:solidFill>
                          <a:latin typeface="+mn-lt"/>
                          <a:ea typeface="Times New Roman"/>
                          <a:cs typeface="Times New Roman"/>
                        </a:rPr>
                        <a:t>17.3</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rgbClr val="000000"/>
                          </a:solidFill>
                          <a:latin typeface="+mn-lt"/>
                          <a:ea typeface="Times New Roman"/>
                          <a:cs typeface="Times New Roman"/>
                        </a:rPr>
                        <a:t>9</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7.3E-03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39">
                <a:tc>
                  <a:txBody>
                    <a:bodyPr/>
                    <a:lstStyle/>
                    <a:p>
                      <a:pPr marL="0" marR="0" algn="ctr">
                        <a:lnSpc>
                          <a:spcPct val="115000"/>
                        </a:lnSpc>
                        <a:spcBef>
                          <a:spcPts val="0"/>
                        </a:spcBef>
                        <a:spcAft>
                          <a:spcPts val="0"/>
                        </a:spcAft>
                      </a:pPr>
                      <a:r>
                        <a:rPr lang="en-US" sz="1400">
                          <a:solidFill>
                            <a:srgbClr val="000000"/>
                          </a:solidFill>
                          <a:latin typeface="+mn-lt"/>
                          <a:ea typeface="Times New Roman"/>
                          <a:cs typeface="Times New Roman"/>
                        </a:rPr>
                        <a:t>24.5</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mn-lt"/>
                          <a:ea typeface="Times New Roman"/>
                          <a:cs typeface="Times New Roman"/>
                        </a:rPr>
                        <a:t>12</a:t>
                      </a:r>
                      <a:endParaRPr lang="en-US" sz="140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8.2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latin typeface="+mn-lt"/>
                        </a:rPr>
                        <a:t>0.18</a:t>
                      </a:r>
                      <a:endParaRPr lang="en-US" sz="14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781">
                <a:tc>
                  <a:txBody>
                    <a:bodyPr/>
                    <a:lstStyle/>
                    <a:p>
                      <a:pPr algn="ctr" fontAlgn="b"/>
                      <a:r>
                        <a:rPr lang="en-US" sz="1400" b="0" i="0" u="none" strike="noStrike" dirty="0" smtClean="0">
                          <a:solidFill>
                            <a:srgbClr val="000000"/>
                          </a:solidFill>
                          <a:latin typeface="+mn-lt"/>
                        </a:rPr>
                        <a:t>34.5</a:t>
                      </a:r>
                      <a:endParaRPr lang="en-US" sz="1400" b="0" i="0" u="none" strike="noStrike" dirty="0">
                        <a:solidFill>
                          <a:srgbClr val="000000"/>
                        </a:solidFill>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smtClean="0">
                          <a:solidFill>
                            <a:srgbClr val="000000"/>
                          </a:solidFill>
                          <a:latin typeface="+mn-lt"/>
                          <a:ea typeface="Times New Roman"/>
                          <a:cs typeface="Times New Roman"/>
                        </a:rPr>
                        <a:t>15</a:t>
                      </a:r>
                      <a:endParaRPr lang="en-US" sz="1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mn-lt"/>
                        </a:rPr>
                        <a:t>4.45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457200" y="4419600"/>
            <a:ext cx="7848600" cy="1384995"/>
          </a:xfrm>
          <a:prstGeom prst="rect">
            <a:avLst/>
          </a:prstGeom>
        </p:spPr>
        <p:txBody>
          <a:bodyPr wrap="square">
            <a:spAutoFit/>
          </a:bodyPr>
          <a:lstStyle/>
          <a:p>
            <a:pPr marL="285750" lvl="0" indent="-285750">
              <a:spcBef>
                <a:spcPts val="600"/>
              </a:spcBef>
              <a:spcAft>
                <a:spcPts val="600"/>
              </a:spcAft>
              <a:buClr>
                <a:schemeClr val="accent5">
                  <a:lumMod val="75000"/>
                </a:schemeClr>
              </a:buClr>
              <a:buFont typeface="Wingdings" pitchFamily="2" charset="2"/>
              <a:buChar char="§"/>
            </a:pPr>
            <a:r>
              <a:rPr lang="en-US" sz="1600" dirty="0" smtClean="0"/>
              <a:t>Again, the success criterion was R &lt; 0.7</a:t>
            </a:r>
          </a:p>
          <a:p>
            <a:pPr marL="285750" lvl="0" indent="-285750">
              <a:spcBef>
                <a:spcPts val="600"/>
              </a:spcBef>
              <a:spcAft>
                <a:spcPts val="600"/>
              </a:spcAft>
              <a:buClr>
                <a:schemeClr val="accent5">
                  <a:lumMod val="75000"/>
                </a:schemeClr>
              </a:buClr>
              <a:buFont typeface="Wingdings" pitchFamily="2" charset="2"/>
              <a:buChar char="§"/>
            </a:pPr>
            <a:r>
              <a:rPr lang="en-US" sz="1600" dirty="0" smtClean="0"/>
              <a:t>The fatigue failure threshold is somewhere between the 12 and </a:t>
            </a:r>
            <a:r>
              <a:rPr lang="en-US" sz="1600" dirty="0" smtClean="0"/>
              <a:t>15 </a:t>
            </a:r>
            <a:r>
              <a:rPr lang="en-US" sz="1600" dirty="0" smtClean="0"/>
              <a:t>dB margin</a:t>
            </a:r>
            <a:endParaRPr lang="en-US" sz="1650" dirty="0" smtClean="0">
              <a:cs typeface="Arial" pitchFamily="34" charset="0"/>
            </a:endParaRPr>
          </a:p>
          <a:p>
            <a:pPr marL="285750" lvl="0" indent="-285750">
              <a:spcBef>
                <a:spcPts val="600"/>
              </a:spcBef>
              <a:spcAft>
                <a:spcPts val="600"/>
              </a:spcAft>
              <a:buClr>
                <a:schemeClr val="accent5">
                  <a:lumMod val="75000"/>
                </a:schemeClr>
              </a:buClr>
              <a:buFont typeface="Wingdings" pitchFamily="2" charset="2"/>
              <a:buChar char="§"/>
            </a:pPr>
            <a:r>
              <a:rPr lang="en-US" sz="1600" dirty="0" smtClean="0"/>
              <a:t>The data shows that the fatigue damage is highly sensitive to the base input and resulting stress levels</a:t>
            </a:r>
            <a:endParaRPr lang="en-US" sz="1650" dirty="0" smtClean="0">
              <a:cs typeface="Arial" pitchFamily="34" charset="0"/>
            </a:endParaRPr>
          </a:p>
        </p:txBody>
      </p:sp>
      <p:sp>
        <p:nvSpPr>
          <p:cNvPr id="6" name="TextBox 5"/>
          <p:cNvSpPr txBox="1"/>
          <p:nvPr/>
        </p:nvSpPr>
        <p:spPr>
          <a:xfrm>
            <a:off x="6019800" y="381000"/>
            <a:ext cx="2743200" cy="954107"/>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Cumulative Fatigue </a:t>
            </a:r>
            <a:r>
              <a:rPr lang="en-US" b="1" dirty="0" smtClean="0">
                <a:solidFill>
                  <a:srgbClr val="006699"/>
                </a:solidFill>
                <a:latin typeface="Arial" pitchFamily="34" charset="0"/>
                <a:cs typeface="Arial" pitchFamily="34" charset="0"/>
              </a:rPr>
              <a:t>Results</a:t>
            </a:r>
          </a:p>
          <a:p>
            <a:pPr lvl="0"/>
            <a:endParaRPr lang="en-US" sz="2000" b="1" dirty="0" smtClean="0">
              <a:solidFill>
                <a:srgbClr val="006699"/>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4</a:t>
            </a:fld>
            <a:endParaRPr lang="en-US"/>
          </a:p>
        </p:txBody>
      </p:sp>
      <p:sp>
        <p:nvSpPr>
          <p:cNvPr id="3" name="Rectangle 2"/>
          <p:cNvSpPr/>
          <p:nvPr/>
        </p:nvSpPr>
        <p:spPr>
          <a:xfrm>
            <a:off x="990600" y="3276600"/>
            <a:ext cx="6705600" cy="1661993"/>
          </a:xfrm>
          <a:prstGeom prst="rect">
            <a:avLst/>
          </a:prstGeom>
        </p:spPr>
        <p:txBody>
          <a:bodyPr wrap="square">
            <a:spAutoFit/>
          </a:bodyPr>
          <a:lstStyle/>
          <a:p>
            <a:pPr algn="just"/>
            <a:r>
              <a:rPr lang="en-US" sz="1700" i="1" dirty="0" smtClean="0"/>
              <a:t>Vibration fatigue calculations are “ballpark” calculations given uncertainties in S-N curves, stress concentration factors, non-linearity, temperature and other variables. </a:t>
            </a:r>
          </a:p>
          <a:p>
            <a:pPr algn="just"/>
            <a:endParaRPr lang="en-US" sz="1700" i="1" dirty="0" smtClean="0"/>
          </a:p>
          <a:p>
            <a:pPr algn="just"/>
            <a:r>
              <a:rPr lang="en-US" sz="1700" i="1" dirty="0" smtClean="0"/>
              <a:t>Perhaps the best that can be expected is to calculate the accumulated fatigue to the correct “order-of-magnitude.”</a:t>
            </a:r>
            <a:endParaRPr lang="en-US" sz="1700" i="1" dirty="0"/>
          </a:p>
        </p:txBody>
      </p:sp>
      <p:pic>
        <p:nvPicPr>
          <p:cNvPr id="188418" name="Picture 2" descr="http://airenrenner.com/wp-content/uploads/2010/08/P1000754-300x168.jpg"/>
          <p:cNvPicPr>
            <a:picLocks noChangeAspect="1" noChangeArrowheads="1"/>
          </p:cNvPicPr>
          <p:nvPr/>
        </p:nvPicPr>
        <p:blipFill>
          <a:blip r:embed="rId2" cstate="print"/>
          <a:srcRect/>
          <a:stretch>
            <a:fillRect/>
          </a:stretch>
        </p:blipFill>
        <p:spPr bwMode="auto">
          <a:xfrm>
            <a:off x="1066800" y="1295400"/>
            <a:ext cx="2857500" cy="1600200"/>
          </a:xfrm>
          <a:prstGeom prst="rect">
            <a:avLst/>
          </a:prstGeom>
          <a:noFill/>
        </p:spPr>
      </p:pic>
      <p:sp>
        <p:nvSpPr>
          <p:cNvPr id="5" name="Rectangle 4"/>
          <p:cNvSpPr/>
          <p:nvPr/>
        </p:nvSpPr>
        <p:spPr>
          <a:xfrm>
            <a:off x="4419600" y="1295400"/>
            <a:ext cx="1762021" cy="369332"/>
          </a:xfrm>
          <a:prstGeom prst="rect">
            <a:avLst/>
          </a:prstGeom>
        </p:spPr>
        <p:txBody>
          <a:bodyPr wrap="none">
            <a:spAutoFit/>
          </a:bodyPr>
          <a:lstStyle/>
          <a:p>
            <a:pPr lvl="0" fontAlgn="base">
              <a:spcBef>
                <a:spcPct val="0"/>
              </a:spcBef>
              <a:spcAft>
                <a:spcPts val="1000"/>
              </a:spcAft>
            </a:pPr>
            <a:r>
              <a:rPr lang="en-US" b="1" dirty="0" smtClean="0">
                <a:solidFill>
                  <a:srgbClr val="006699"/>
                </a:solidFill>
                <a:latin typeface="Arial" pitchFamily="34" charset="0"/>
                <a:cs typeface="Arial" pitchFamily="34" charset="0"/>
              </a:rPr>
              <a:t>Some Caveats</a:t>
            </a:r>
            <a:endParaRPr lang="en-US" dirty="0" smtClean="0">
              <a:latin typeface="Times New Roman" pitchFamily="18"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5</a:t>
            </a:fld>
            <a:endParaRPr lang="en-US"/>
          </a:p>
        </p:txBody>
      </p:sp>
      <p:pic>
        <p:nvPicPr>
          <p:cNvPr id="3" name="Picture 2"/>
          <p:cNvPicPr/>
          <p:nvPr/>
        </p:nvPicPr>
        <p:blipFill>
          <a:blip r:embed="rId2" cstate="print"/>
          <a:srcRect/>
          <a:stretch>
            <a:fillRect/>
          </a:stretch>
        </p:blipFill>
        <p:spPr bwMode="auto">
          <a:xfrm>
            <a:off x="609600" y="914400"/>
            <a:ext cx="3843618" cy="5334000"/>
          </a:xfrm>
          <a:prstGeom prst="rect">
            <a:avLst/>
          </a:prstGeom>
          <a:noFill/>
          <a:ln w="9525">
            <a:noFill/>
            <a:miter lim="800000"/>
            <a:headEnd/>
            <a:tailEnd/>
          </a:ln>
        </p:spPr>
      </p:pic>
      <p:grpSp>
        <p:nvGrpSpPr>
          <p:cNvPr id="5" name="Group 2"/>
          <p:cNvGrpSpPr>
            <a:grpSpLocks/>
          </p:cNvGrpSpPr>
          <p:nvPr/>
        </p:nvGrpSpPr>
        <p:grpSpPr bwMode="auto">
          <a:xfrm>
            <a:off x="2514600" y="990600"/>
            <a:ext cx="1841500" cy="4349750"/>
            <a:chOff x="4410" y="1500"/>
            <a:chExt cx="2900" cy="6850"/>
          </a:xfrm>
        </p:grpSpPr>
        <p:sp>
          <p:nvSpPr>
            <p:cNvPr id="6" name="Cloud"/>
            <p:cNvSpPr>
              <a:spLocks noChangeAspect="1" noEditPoints="1" noChangeArrowheads="1"/>
            </p:cNvSpPr>
            <p:nvPr/>
          </p:nvSpPr>
          <p:spPr bwMode="auto">
            <a:xfrm>
              <a:off x="4410" y="1500"/>
              <a:ext cx="2900" cy="15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4"/>
            <p:cNvSpPr>
              <a:spLocks noChangeArrowheads="1"/>
            </p:cNvSpPr>
            <p:nvPr/>
          </p:nvSpPr>
          <p:spPr bwMode="auto">
            <a:xfrm flipH="1">
              <a:off x="5129" y="315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5"/>
            <p:cNvSpPr>
              <a:spLocks noChangeArrowheads="1"/>
            </p:cNvSpPr>
            <p:nvPr/>
          </p:nvSpPr>
          <p:spPr bwMode="auto">
            <a:xfrm flipH="1">
              <a:off x="6649" y="309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6"/>
            <p:cNvSpPr>
              <a:spLocks noChangeArrowheads="1"/>
            </p:cNvSpPr>
            <p:nvPr/>
          </p:nvSpPr>
          <p:spPr bwMode="auto">
            <a:xfrm flipH="1">
              <a:off x="6029" y="319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7"/>
            <p:cNvSpPr>
              <a:spLocks noChangeArrowheads="1"/>
            </p:cNvSpPr>
            <p:nvPr/>
          </p:nvSpPr>
          <p:spPr bwMode="auto">
            <a:xfrm flipH="1">
              <a:off x="5569" y="321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8"/>
            <p:cNvSpPr>
              <a:spLocks noChangeArrowheads="1"/>
            </p:cNvSpPr>
            <p:nvPr/>
          </p:nvSpPr>
          <p:spPr bwMode="auto">
            <a:xfrm flipH="1">
              <a:off x="7049" y="301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9"/>
            <p:cNvSpPr>
              <a:spLocks noChangeArrowheads="1"/>
            </p:cNvSpPr>
            <p:nvPr/>
          </p:nvSpPr>
          <p:spPr bwMode="auto">
            <a:xfrm flipH="1">
              <a:off x="4729" y="2990"/>
              <a:ext cx="71" cy="44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10"/>
            <p:cNvSpPr>
              <a:spLocks noChangeArrowheads="1"/>
            </p:cNvSpPr>
            <p:nvPr/>
          </p:nvSpPr>
          <p:spPr bwMode="auto">
            <a:xfrm flipH="1">
              <a:off x="6069" y="3890"/>
              <a:ext cx="91" cy="82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4" name="AutoShape 11"/>
            <p:cNvCxnSpPr>
              <a:cxnSpLocks noChangeShapeType="1"/>
            </p:cNvCxnSpPr>
            <p:nvPr/>
          </p:nvCxnSpPr>
          <p:spPr bwMode="auto">
            <a:xfrm>
              <a:off x="4960" y="3670"/>
              <a:ext cx="1120" cy="220"/>
            </a:xfrm>
            <a:prstGeom prst="straightConnector1">
              <a:avLst/>
            </a:prstGeom>
            <a:noFill/>
            <a:ln w="38100">
              <a:solidFill>
                <a:srgbClr val="FFFFFF"/>
              </a:solidFill>
              <a:round/>
              <a:headEnd/>
              <a:tailEnd/>
            </a:ln>
          </p:spPr>
        </p:cxnSp>
        <p:cxnSp>
          <p:nvCxnSpPr>
            <p:cNvPr id="15" name="AutoShape 12"/>
            <p:cNvCxnSpPr>
              <a:cxnSpLocks noChangeShapeType="1"/>
            </p:cNvCxnSpPr>
            <p:nvPr/>
          </p:nvCxnSpPr>
          <p:spPr bwMode="auto">
            <a:xfrm>
              <a:off x="5200" y="4750"/>
              <a:ext cx="980" cy="100"/>
            </a:xfrm>
            <a:prstGeom prst="straightConnector1">
              <a:avLst/>
            </a:prstGeom>
            <a:noFill/>
            <a:ln w="38100">
              <a:solidFill>
                <a:srgbClr val="FFFFFF"/>
              </a:solidFill>
              <a:round/>
              <a:headEnd/>
              <a:tailEnd/>
            </a:ln>
          </p:spPr>
        </p:cxnSp>
        <p:cxnSp>
          <p:nvCxnSpPr>
            <p:cNvPr id="16" name="AutoShape 13"/>
            <p:cNvCxnSpPr>
              <a:cxnSpLocks noChangeShapeType="1"/>
            </p:cNvCxnSpPr>
            <p:nvPr/>
          </p:nvCxnSpPr>
          <p:spPr bwMode="auto">
            <a:xfrm>
              <a:off x="5260" y="6430"/>
              <a:ext cx="880" cy="100"/>
            </a:xfrm>
            <a:prstGeom prst="straightConnector1">
              <a:avLst/>
            </a:prstGeom>
            <a:noFill/>
            <a:ln w="38100">
              <a:solidFill>
                <a:srgbClr val="FFFFFF"/>
              </a:solidFill>
              <a:round/>
              <a:headEnd/>
              <a:tailEnd/>
            </a:ln>
          </p:spPr>
        </p:cxnSp>
        <p:cxnSp>
          <p:nvCxnSpPr>
            <p:cNvPr id="17" name="AutoShape 14"/>
            <p:cNvCxnSpPr>
              <a:cxnSpLocks noChangeShapeType="1"/>
            </p:cNvCxnSpPr>
            <p:nvPr/>
          </p:nvCxnSpPr>
          <p:spPr bwMode="auto">
            <a:xfrm>
              <a:off x="5380" y="5490"/>
              <a:ext cx="700" cy="140"/>
            </a:xfrm>
            <a:prstGeom prst="straightConnector1">
              <a:avLst/>
            </a:prstGeom>
            <a:noFill/>
            <a:ln w="38100">
              <a:solidFill>
                <a:srgbClr val="FFFFFF"/>
              </a:solidFill>
              <a:round/>
              <a:headEnd/>
              <a:tailEnd/>
            </a:ln>
          </p:spPr>
        </p:cxnSp>
        <p:sp>
          <p:nvSpPr>
            <p:cNvPr id="18" name="Oval 15"/>
            <p:cNvSpPr>
              <a:spLocks noChangeArrowheads="1"/>
            </p:cNvSpPr>
            <p:nvPr/>
          </p:nvSpPr>
          <p:spPr bwMode="auto">
            <a:xfrm flipH="1">
              <a:off x="6169" y="4790"/>
              <a:ext cx="91" cy="82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AutoShape 16"/>
            <p:cNvCxnSpPr>
              <a:cxnSpLocks noChangeShapeType="1"/>
            </p:cNvCxnSpPr>
            <p:nvPr/>
          </p:nvCxnSpPr>
          <p:spPr bwMode="auto">
            <a:xfrm>
              <a:off x="5440" y="7430"/>
              <a:ext cx="880" cy="100"/>
            </a:xfrm>
            <a:prstGeom prst="straightConnector1">
              <a:avLst/>
            </a:prstGeom>
            <a:noFill/>
            <a:ln w="38100">
              <a:solidFill>
                <a:srgbClr val="FFFFFF"/>
              </a:solidFill>
              <a:round/>
              <a:headEnd/>
              <a:tailEnd/>
            </a:ln>
          </p:spPr>
        </p:cxnSp>
        <p:sp>
          <p:nvSpPr>
            <p:cNvPr id="20" name="Oval 17"/>
            <p:cNvSpPr>
              <a:spLocks noChangeArrowheads="1"/>
            </p:cNvSpPr>
            <p:nvPr/>
          </p:nvSpPr>
          <p:spPr bwMode="auto">
            <a:xfrm flipH="1">
              <a:off x="6069" y="5650"/>
              <a:ext cx="91" cy="82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8"/>
            <p:cNvSpPr>
              <a:spLocks noChangeArrowheads="1"/>
            </p:cNvSpPr>
            <p:nvPr/>
          </p:nvSpPr>
          <p:spPr bwMode="auto">
            <a:xfrm flipH="1">
              <a:off x="6149" y="6550"/>
              <a:ext cx="91" cy="82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9"/>
            <p:cNvSpPr>
              <a:spLocks noChangeArrowheads="1"/>
            </p:cNvSpPr>
            <p:nvPr/>
          </p:nvSpPr>
          <p:spPr bwMode="auto">
            <a:xfrm flipH="1">
              <a:off x="6249" y="7530"/>
              <a:ext cx="91" cy="820"/>
            </a:xfrm>
            <a:prstGeom prst="ellipse">
              <a:avLst/>
            </a:prstGeom>
            <a:solidFill>
              <a:srgbClr val="FFFFFF"/>
            </a:solidFill>
            <a:ln w="9525">
              <a:solidFill>
                <a:srgbClr val="99CCFF"/>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Text Box 1"/>
          <p:cNvSpPr txBox="1">
            <a:spLocks noChangeArrowheads="1"/>
          </p:cNvSpPr>
          <p:nvPr/>
        </p:nvSpPr>
        <p:spPr bwMode="auto">
          <a:xfrm>
            <a:off x="4876800" y="914400"/>
            <a:ext cx="3733800" cy="39385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dirty="0" smtClean="0">
                <a:ln>
                  <a:noFill/>
                </a:ln>
                <a:solidFill>
                  <a:srgbClr val="006699"/>
                </a:solidFill>
                <a:effectLst/>
                <a:latin typeface="Arial" pitchFamily="34" charset="0"/>
                <a:cs typeface="Arial" pitchFamily="34" charset="0"/>
              </a:rPr>
              <a:t>Rainflow Fatigue Cycles</a:t>
            </a:r>
            <a:endParaRPr kumimoji="0" lang="en-US" sz="1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Arial" pitchFamily="34" charset="0"/>
              </a:rPr>
              <a:t/>
            </a:r>
            <a:br>
              <a:rPr kumimoji="0" lang="en-US" sz="1800" b="0" i="0" u="none" strike="noStrike" cap="none" normalizeH="0" baseline="0" dirty="0" smtClean="0">
                <a:ln>
                  <a:noFill/>
                </a:ln>
                <a:solidFill>
                  <a:schemeClr val="tx1"/>
                </a:solidFill>
                <a:effectLst/>
                <a:latin typeface="Calibri" pitchFamily="34" charset="0"/>
                <a:cs typeface="Arial" pitchFamily="34" charset="0"/>
              </a:rPr>
            </a:br>
            <a:r>
              <a:rPr kumimoji="0" lang="en-US" sz="1800" b="0" i="0" u="none" strike="noStrike" cap="none" normalizeH="0" baseline="0" dirty="0" smtClean="0">
                <a:ln>
                  <a:noFill/>
                </a:ln>
                <a:solidFill>
                  <a:schemeClr val="tx1"/>
                </a:solidFill>
                <a:effectLst/>
                <a:latin typeface="Calibri" pitchFamily="34" charset="0"/>
                <a:cs typeface="Arial" pitchFamily="34" charset="0"/>
              </a:rPr>
              <a:t>Endo &amp; Matsuishi 1968 developed the Rainflow Counting method by relating stress reversal cycles to streams of rainwater flowing down a Pagoda.</a:t>
            </a:r>
            <a:r>
              <a:rPr lang="en-US" dirty="0" smtClean="0">
                <a:latin typeface="Times New Roman" pitchFamily="18" charset="0"/>
                <a:cs typeface="Arial" pitchFamily="34" charset="0"/>
              </a:rPr>
              <a:t/>
            </a:r>
            <a:br>
              <a:rPr lang="en-US" dirty="0" smtClean="0">
                <a:latin typeface="Times New Roman" pitchFamily="18" charset="0"/>
                <a:cs typeface="Arial" pitchFamily="34" charset="0"/>
              </a:rPr>
            </a:br>
            <a:r>
              <a:rPr kumimoji="0" lang="en-US" sz="1800" b="0" i="0" u="none" strike="noStrike" cap="none" normalizeH="0" baseline="0" dirty="0" smtClean="0">
                <a:ln>
                  <a:noFill/>
                </a:ln>
                <a:solidFill>
                  <a:srgbClr val="000000"/>
                </a:solidFill>
                <a:effectLst/>
                <a:latin typeface="Calibri" pitchFamily="34" charset="0"/>
                <a:cs typeface="Arial" pitchFamily="34" charset="0"/>
              </a:rPr>
              <a:t/>
            </a:r>
            <a:br>
              <a:rPr kumimoji="0" lang="en-US" sz="1800" b="0" i="0" u="none" strike="noStrike" cap="none" normalizeH="0" baseline="0" dirty="0" smtClean="0">
                <a:ln>
                  <a:noFill/>
                </a:ln>
                <a:solidFill>
                  <a:srgbClr val="000000"/>
                </a:solidFill>
                <a:effectLst/>
                <a:latin typeface="Calibri" pitchFamily="34" charset="0"/>
                <a:cs typeface="Arial" pitchFamily="34" charset="0"/>
              </a:rPr>
            </a:br>
            <a:r>
              <a:rPr kumimoji="0" lang="en-US" sz="1800" b="0" i="0" u="none" strike="noStrike" cap="none" normalizeH="0" baseline="0" dirty="0" smtClean="0">
                <a:ln>
                  <a:noFill/>
                </a:ln>
                <a:solidFill>
                  <a:srgbClr val="000000"/>
                </a:solidFill>
                <a:effectLst/>
                <a:latin typeface="Calibri" pitchFamily="34" charset="0"/>
                <a:cs typeface="Arial" pitchFamily="34" charset="0"/>
              </a:rPr>
              <a:t>ASTM E 1049-85 (2005) Rainflow Counting Method</a:t>
            </a:r>
          </a:p>
          <a:p>
            <a:pPr marL="0" marR="0" lvl="0" indent="0" algn="l" defTabSz="914400" rtl="0" eaLnBrk="1" fontAlgn="base" latinLnBrk="0" hangingPunct="1">
              <a:lnSpc>
                <a:spcPct val="100000"/>
              </a:lnSpc>
              <a:spcBef>
                <a:spcPct val="0"/>
              </a:spcBef>
              <a:spcAft>
                <a:spcPts val="1000"/>
              </a:spcAft>
              <a:buClrTx/>
              <a:buSzTx/>
              <a:buFontTx/>
              <a:buNone/>
              <a:tabLst/>
            </a:pPr>
            <a:endParaRPr lang="en-US" dirty="0" smtClean="0">
              <a:solidFill>
                <a:srgbClr val="000000"/>
              </a:solidFill>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TextBox 23"/>
          <p:cNvSpPr txBox="1"/>
          <p:nvPr/>
        </p:nvSpPr>
        <p:spPr>
          <a:xfrm>
            <a:off x="4953000" y="5867400"/>
            <a:ext cx="3657600" cy="323165"/>
          </a:xfrm>
          <a:prstGeom prst="rect">
            <a:avLst/>
          </a:prstGeom>
          <a:noFill/>
        </p:spPr>
        <p:txBody>
          <a:bodyPr wrap="square" rtlCol="0">
            <a:spAutoFit/>
          </a:bodyPr>
          <a:lstStyle/>
          <a:p>
            <a:r>
              <a:rPr lang="en-US" sz="1500" i="1" dirty="0" err="1" smtClean="0"/>
              <a:t>Goju</a:t>
            </a:r>
            <a:r>
              <a:rPr lang="en-US" sz="1500" i="1" dirty="0" smtClean="0"/>
              <a:t>-no-to Pagoda, </a:t>
            </a:r>
            <a:r>
              <a:rPr lang="en-US" sz="1500" i="1" dirty="0" err="1" smtClean="0"/>
              <a:t>Miyajima</a:t>
            </a:r>
            <a:r>
              <a:rPr lang="en-US" sz="1500" i="1" dirty="0" smtClean="0"/>
              <a:t> Island, Japan</a:t>
            </a:r>
            <a:endParaRPr lang="en-US" sz="15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6</a:t>
            </a:fld>
            <a:endParaRPr lang="en-US"/>
          </a:p>
        </p:txBody>
      </p:sp>
      <p:sp>
        <p:nvSpPr>
          <p:cNvPr id="3" name="TextBox 2"/>
          <p:cNvSpPr txBox="1"/>
          <p:nvPr/>
        </p:nvSpPr>
        <p:spPr>
          <a:xfrm>
            <a:off x="838200" y="457200"/>
            <a:ext cx="29718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Sample Time History</a:t>
            </a:r>
            <a:endParaRPr lang="en-US" sz="2000" b="1" dirty="0" smtClean="0">
              <a:solidFill>
                <a:srgbClr val="336699"/>
              </a:solidFill>
              <a:latin typeface="Times New Roman" pitchFamily="18" charset="0"/>
              <a:cs typeface="Arial" pitchFamily="34" charset="0"/>
            </a:endParaRPr>
          </a:p>
        </p:txBody>
      </p:sp>
      <p:pic>
        <p:nvPicPr>
          <p:cNvPr id="5" name="Picture 4"/>
          <p:cNvPicPr/>
          <p:nvPr/>
        </p:nvPicPr>
        <p:blipFill>
          <a:blip r:embed="rId2" cstate="print"/>
          <a:srcRect/>
          <a:stretch>
            <a:fillRect/>
          </a:stretch>
        </p:blipFill>
        <p:spPr bwMode="auto">
          <a:xfrm>
            <a:off x="1143000" y="1295400"/>
            <a:ext cx="6473737" cy="4724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7</a:t>
            </a:fld>
            <a:endParaRPr lang="en-US"/>
          </a:p>
        </p:txBody>
      </p:sp>
      <p:pic>
        <p:nvPicPr>
          <p:cNvPr id="3" name="Picture 2"/>
          <p:cNvPicPr/>
          <p:nvPr/>
        </p:nvPicPr>
        <p:blipFill>
          <a:blip r:embed="rId2" cstate="print"/>
          <a:srcRect/>
          <a:stretch>
            <a:fillRect/>
          </a:stretch>
        </p:blipFill>
        <p:spPr bwMode="auto">
          <a:xfrm>
            <a:off x="228600" y="1295400"/>
            <a:ext cx="5994400" cy="4406995"/>
          </a:xfrm>
          <a:prstGeom prst="rect">
            <a:avLst/>
          </a:prstGeom>
          <a:noFill/>
          <a:ln w="9525">
            <a:noFill/>
            <a:miter lim="800000"/>
            <a:headEnd/>
            <a:tailEnd/>
          </a:ln>
        </p:spPr>
      </p:pic>
      <p:sp>
        <p:nvSpPr>
          <p:cNvPr id="5" name="Text Box 1"/>
          <p:cNvSpPr txBox="1">
            <a:spLocks noChangeArrowheads="1"/>
          </p:cNvSpPr>
          <p:nvPr/>
        </p:nvSpPr>
        <p:spPr bwMode="auto">
          <a:xfrm>
            <a:off x="6477000" y="1676400"/>
            <a:ext cx="2133600" cy="10668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rgbClr val="006699"/>
                </a:solidFill>
                <a:effectLst/>
                <a:latin typeface="Calibri" pitchFamily="34" charset="0"/>
                <a:cs typeface="Calibri" pitchFamily="34" charset="0"/>
              </a:rPr>
              <a:t>Rainflow Cycle Counting</a:t>
            </a:r>
            <a:endParaRPr kumimoji="0" lang="en-US" b="0" i="0" u="none" strike="noStrike" cap="none" normalizeH="0" baseline="0" dirty="0" smtClean="0">
              <a:ln>
                <a:noFill/>
              </a:ln>
              <a:solidFill>
                <a:schemeClr val="tx1"/>
              </a:solidFill>
              <a:effectLst/>
              <a:latin typeface="Calibri" pitchFamily="34" charset="0"/>
              <a:cs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Rotate time history plot </a:t>
            </a:r>
            <a:br>
              <a:rPr kumimoji="0" lang="en-US" sz="1400" b="0" i="0" u="none" strike="noStrike" cap="none" normalizeH="0" baseline="0" dirty="0" smtClean="0">
                <a:ln>
                  <a:noFill/>
                </a:ln>
                <a:solidFill>
                  <a:schemeClr val="tx1"/>
                </a:solidFill>
                <a:effectLst/>
                <a:latin typeface="Calibri" pitchFamily="34" charset="0"/>
                <a:cs typeface="Arial" pitchFamily="34" charset="0"/>
              </a:rPr>
            </a:br>
            <a:r>
              <a:rPr kumimoji="0" lang="en-US" sz="1400" b="0" i="0" u="none" strike="noStrike" cap="none" normalizeH="0" baseline="0" dirty="0" smtClean="0">
                <a:ln>
                  <a:noFill/>
                </a:ln>
                <a:solidFill>
                  <a:schemeClr val="tx1"/>
                </a:solidFill>
                <a:effectLst/>
                <a:latin typeface="Calibri" pitchFamily="34" charset="0"/>
                <a:cs typeface="Arial" pitchFamily="34" charset="0"/>
              </a:rPr>
              <a:t>90 degrees clockwise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6477000" y="3200400"/>
          <a:ext cx="2362199" cy="2560320"/>
        </p:xfrm>
        <a:graphic>
          <a:graphicData uri="http://schemas.openxmlformats.org/drawingml/2006/table">
            <a:tbl>
              <a:tblPr/>
              <a:tblGrid>
                <a:gridCol w="744926"/>
                <a:gridCol w="980166"/>
                <a:gridCol w="637107"/>
              </a:tblGrid>
              <a:tr h="274320">
                <a:tc gridSpan="3">
                  <a:txBody>
                    <a:bodyPr/>
                    <a:lstStyle/>
                    <a:p>
                      <a:pPr marR="0" algn="just">
                        <a:spcBef>
                          <a:spcPts val="0"/>
                        </a:spcBef>
                        <a:spcAft>
                          <a:spcPts val="0"/>
                        </a:spcAft>
                      </a:pPr>
                      <a:r>
                        <a:rPr lang="en-US" sz="1200" dirty="0">
                          <a:latin typeface="Arial"/>
                          <a:ea typeface="Times New Roman"/>
                          <a:cs typeface="Times New Roman"/>
                        </a:rPr>
                        <a:t>    Rainflow Cycles by Path</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4320">
                <a:tc>
                  <a:txBody>
                    <a:bodyPr/>
                    <a:lstStyle/>
                    <a:p>
                      <a:pPr marR="0" algn="ctr">
                        <a:spcBef>
                          <a:spcPts val="0"/>
                        </a:spcBef>
                        <a:spcAft>
                          <a:spcPts val="0"/>
                        </a:spcAft>
                      </a:pPr>
                      <a:r>
                        <a:rPr lang="en-US" sz="1200">
                          <a:latin typeface="Arial"/>
                          <a:ea typeface="Times New Roman"/>
                          <a:cs typeface="Times New Roman"/>
                        </a:rPr>
                        <a:t>Path</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Cycles</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Stress Range</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A-B</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0.5</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3</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B-C</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dirty="0">
                          <a:latin typeface="Arial"/>
                          <a:ea typeface="Times New Roman"/>
                          <a:cs typeface="Times New Roman"/>
                        </a:rPr>
                        <a:t>0.5</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4</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C-D</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0.5</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8</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D-G</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dirty="0">
                          <a:latin typeface="Arial"/>
                          <a:ea typeface="Times New Roman"/>
                          <a:cs typeface="Times New Roman"/>
                        </a:rPr>
                        <a:t>0.5</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E-F</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1.0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4</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G-H</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0.5</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a:latin typeface="Arial"/>
                          <a:ea typeface="Times New Roman"/>
                          <a:cs typeface="Times New Roman"/>
                        </a:rPr>
                        <a:t>8</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R="0" algn="ctr">
                        <a:spcBef>
                          <a:spcPts val="0"/>
                        </a:spcBef>
                        <a:spcAft>
                          <a:spcPts val="0"/>
                        </a:spcAft>
                      </a:pPr>
                      <a:r>
                        <a:rPr lang="en-US" sz="1200">
                          <a:latin typeface="Arial"/>
                          <a:ea typeface="Times New Roman"/>
                          <a:cs typeface="Times New Roman"/>
                        </a:rPr>
                        <a:t>H-I</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dirty="0">
                          <a:latin typeface="Arial"/>
                          <a:ea typeface="Times New Roman"/>
                          <a:cs typeface="Times New Roman"/>
                        </a:rPr>
                        <a:t>0.5</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a:spcBef>
                          <a:spcPts val="0"/>
                        </a:spcBef>
                        <a:spcAft>
                          <a:spcPts val="0"/>
                        </a:spcAft>
                      </a:pPr>
                      <a:r>
                        <a:rPr lang="en-US" sz="1200" dirty="0">
                          <a:latin typeface="Arial"/>
                          <a:ea typeface="Times New Roman"/>
                          <a:cs typeface="Times New Roman"/>
                        </a:rPr>
                        <a:t>6</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8</a:t>
            </a:fld>
            <a:endParaRPr lang="en-US" dirty="0"/>
          </a:p>
        </p:txBody>
      </p:sp>
      <p:sp>
        <p:nvSpPr>
          <p:cNvPr id="7" name="Rectangle 6"/>
          <p:cNvSpPr/>
          <p:nvPr/>
        </p:nvSpPr>
        <p:spPr>
          <a:xfrm>
            <a:off x="1371600" y="4267200"/>
            <a:ext cx="2438400" cy="754053"/>
          </a:xfrm>
          <a:prstGeom prst="rect">
            <a:avLst/>
          </a:prstGeom>
        </p:spPr>
        <p:txBody>
          <a:bodyPr wrap="square">
            <a:spAutoFit/>
          </a:bodyPr>
          <a:lstStyle/>
          <a:p>
            <a:pPr>
              <a:spcBef>
                <a:spcPts val="600"/>
              </a:spcBef>
              <a:spcAft>
                <a:spcPts val="600"/>
              </a:spcAft>
            </a:pPr>
            <a:r>
              <a:rPr lang="en-US" dirty="0" smtClean="0"/>
              <a:t> </a:t>
            </a:r>
            <a:r>
              <a:rPr lang="en-US" sz="1500" dirty="0" smtClean="0"/>
              <a:t>Range = (peak-valley) </a:t>
            </a:r>
          </a:p>
          <a:p>
            <a:pPr>
              <a:spcBef>
                <a:spcPts val="600"/>
              </a:spcBef>
              <a:spcAft>
                <a:spcPts val="600"/>
              </a:spcAft>
            </a:pPr>
            <a:r>
              <a:rPr lang="en-US" sz="1500" dirty="0" smtClean="0"/>
              <a:t> Amplitude = (peak-valley)/2 </a:t>
            </a:r>
            <a:endParaRPr lang="en-US" sz="1500" dirty="0"/>
          </a:p>
        </p:txBody>
      </p:sp>
      <p:pic>
        <p:nvPicPr>
          <p:cNvPr id="8" name="Picture 7" descr="cccc.jpg"/>
          <p:cNvPicPr>
            <a:picLocks noChangeAspect="1"/>
          </p:cNvPicPr>
          <p:nvPr/>
        </p:nvPicPr>
        <p:blipFill>
          <a:blip r:embed="rId2" cstate="print"/>
          <a:stretch>
            <a:fillRect/>
          </a:stretch>
        </p:blipFill>
        <p:spPr>
          <a:xfrm>
            <a:off x="381000" y="1143000"/>
            <a:ext cx="8207828" cy="2819400"/>
          </a:xfrm>
          <a:prstGeom prst="rect">
            <a:avLst/>
          </a:prstGeom>
        </p:spPr>
      </p:pic>
      <p:sp>
        <p:nvSpPr>
          <p:cNvPr id="9" name="TextBox 8"/>
          <p:cNvSpPr txBox="1"/>
          <p:nvPr/>
        </p:nvSpPr>
        <p:spPr>
          <a:xfrm>
            <a:off x="685800" y="533400"/>
            <a:ext cx="63246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Rainflow Results in Table Format   -  Binned Data</a:t>
            </a:r>
            <a:endParaRPr lang="en-US" sz="2000" b="1" dirty="0" smtClean="0">
              <a:solidFill>
                <a:srgbClr val="336699"/>
              </a:solidFill>
              <a:latin typeface="Times New Roman" pitchFamily="18" charset="0"/>
              <a:cs typeface="Arial" pitchFamily="34" charset="0"/>
            </a:endParaRPr>
          </a:p>
        </p:txBody>
      </p:sp>
      <p:sp>
        <p:nvSpPr>
          <p:cNvPr id="10" name="Rectangle 9"/>
          <p:cNvSpPr/>
          <p:nvPr/>
        </p:nvSpPr>
        <p:spPr>
          <a:xfrm>
            <a:off x="838200" y="5410200"/>
            <a:ext cx="7543800" cy="323165"/>
          </a:xfrm>
          <a:prstGeom prst="rect">
            <a:avLst/>
          </a:prstGeom>
        </p:spPr>
        <p:txBody>
          <a:bodyPr wrap="square">
            <a:spAutoFit/>
          </a:bodyPr>
          <a:lstStyle/>
          <a:p>
            <a:pPr lvl="0" algn="just">
              <a:spcBef>
                <a:spcPts val="900"/>
              </a:spcBef>
              <a:spcAft>
                <a:spcPts val="900"/>
              </a:spcAft>
              <a:buClr>
                <a:schemeClr val="accent5">
                  <a:lumMod val="75000"/>
                </a:schemeClr>
              </a:buClr>
            </a:pPr>
            <a:r>
              <a:rPr lang="en-US" sz="1500" i="1" dirty="0" smtClean="0">
                <a:cs typeface="Arial" pitchFamily="34" charset="0"/>
              </a:rPr>
              <a:t>(But I prefer to have the results in simple amplitude &amp; cycle format for further calculations</a:t>
            </a:r>
            <a:r>
              <a:rPr lang="en-US" sz="1500" dirty="0" smtClean="0">
                <a:cs typeface="Arial"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484842E-5D5F-47DB-8A50-E3874C6A648E}" type="slidenum">
              <a:rPr lang="en-US" smtClean="0"/>
              <a:pPr/>
              <a:t>9</a:t>
            </a:fld>
            <a:endParaRPr lang="en-US"/>
          </a:p>
        </p:txBody>
      </p:sp>
      <p:sp>
        <p:nvSpPr>
          <p:cNvPr id="3" name="TextBox 2"/>
          <p:cNvSpPr txBox="1"/>
          <p:nvPr/>
        </p:nvSpPr>
        <p:spPr>
          <a:xfrm>
            <a:off x="685800" y="381000"/>
            <a:ext cx="4953000" cy="369332"/>
          </a:xfrm>
          <a:prstGeom prst="rect">
            <a:avLst/>
          </a:prstGeom>
          <a:noFill/>
        </p:spPr>
        <p:txBody>
          <a:bodyPr wrap="square" rtlCol="0">
            <a:spAutoFit/>
          </a:bodyPr>
          <a:lstStyle/>
          <a:p>
            <a:pPr lvl="0"/>
            <a:r>
              <a:rPr lang="en-US" b="1" dirty="0" smtClean="0">
                <a:solidFill>
                  <a:srgbClr val="006699"/>
                </a:solidFill>
                <a:latin typeface="Arial" pitchFamily="34" charset="0"/>
                <a:cs typeface="Arial" pitchFamily="34" charset="0"/>
              </a:rPr>
              <a:t>Use of Rainflow Cycle Counting</a:t>
            </a:r>
            <a:endParaRPr lang="en-US" sz="2000" b="1" dirty="0" smtClean="0">
              <a:solidFill>
                <a:srgbClr val="336699"/>
              </a:solidFill>
              <a:latin typeface="Times New Roman" pitchFamily="18" charset="0"/>
              <a:cs typeface="Arial" pitchFamily="34" charset="0"/>
            </a:endParaRPr>
          </a:p>
        </p:txBody>
      </p:sp>
      <p:sp>
        <p:nvSpPr>
          <p:cNvPr id="5" name="Rectangle 4"/>
          <p:cNvSpPr/>
          <p:nvPr/>
        </p:nvSpPr>
        <p:spPr>
          <a:xfrm>
            <a:off x="609600" y="1066800"/>
            <a:ext cx="7391400" cy="4524315"/>
          </a:xfrm>
          <a:prstGeom prst="rect">
            <a:avLst/>
          </a:prstGeom>
        </p:spPr>
        <p:txBody>
          <a:bodyPr wrap="square">
            <a:spAutoFit/>
          </a:bodyPr>
          <a:lstStyle/>
          <a:p>
            <a:pPr marL="28575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Can be performed on sine, random, sine-on-random, transient, steady-state, stationary, non-stationary or on any oscillating signal whatsoever </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Evaluate a structure’s or component’s failure potential using Miner’s rule &amp; S-N curve</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Compare the relative damage potential of two different vibration environments for a given component</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Derive maximum predicted environment (MPE) levels for nonstationary vibration inputs</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Derive equivalent PSDs for sine-on-random specifications</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Derive equivalent time-scaling techniques so that a component can be tested at a higher level for a shorter duration</a:t>
            </a:r>
          </a:p>
          <a:p>
            <a:pPr marL="285750" lvl="0" indent="-285750">
              <a:spcBef>
                <a:spcPts val="900"/>
              </a:spcBef>
              <a:spcAft>
                <a:spcPts val="900"/>
              </a:spcAft>
              <a:buClr>
                <a:schemeClr val="accent5">
                  <a:lumMod val="75000"/>
                </a:schemeClr>
              </a:buClr>
              <a:buFont typeface="Wingdings" pitchFamily="2" charset="2"/>
              <a:buChar char="§"/>
            </a:pPr>
            <a:r>
              <a:rPr lang="en-US" sz="1650" dirty="0" smtClean="0">
                <a:cs typeface="Arial" pitchFamily="34" charset="0"/>
              </a:rPr>
              <a:t>And more!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VIDEO_FILES_RECORD" val="&lt;Videos&gt;&lt;Video Name=&quot;HS_SRS_421_1_09937.flv&quot; Position=&quot;1&quot; SlideID=&quot;421&quot;/&gt;&lt;/Videos&gt;&#10;"/>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Unit 21 SRS Classical Pulses&quot;/&gt;&lt;property id=&quot;20144&quot; value=&quot;1&quot;/&gt;&lt;property id=&quot;20146&quot; value=&quot;0&quot;/&gt;&lt;property id=&quot;20147&quot; value=&quot;0&quot;/&gt;&lt;property id=&quot;20148&quot; value=&quot;5&quot;/&gt;&lt;property id=&quot;20184&quot; value=&quot;7&quot;/&gt;&lt;property id=&quot;20224&quot; value=&quot;C:\Users\Tom Irvine\Documents\My Adobe Presentations\u3&quot;/&gt;&lt;property id=&quot;20226&quot; value=&quot;C:\unit_21\NA_Unit_21_PP.pptx&quot;/&gt;&lt;property id=&quot;20250&quot; value=&quot;7&quot;/&gt;&lt;property id=&quot;20251&quot; value=&quot;0&quot;/&gt;&lt;property id=&quot;20259&quot; value=&quot;0&quot;/&gt;&lt;property id=&quot;20501&quot; value=&quot;C:\Unit_21\&quot;/&gt;&lt;object type=&quot;8&quot; unique_id=&quot;10122&quot;&gt;&lt;/object&gt;&lt;object type=&quot;2&quot; unique_id=&quot;10123&quot;&gt;&lt;object type=&quot;3&quot; unique_id=&quot;10124&quot;&gt;&lt;property id=&quot;20148&quot; value=&quot;5&quot;/&gt;&lt;property id=&quot;20300&quot; value=&quot;Slide 1&quot;/&gt;&lt;property id=&quot;20301&quot; value=&quot;Title Page&quot;/&gt;&lt;property id=&quot;20303&quot; value=&quot;-1&quot;/&gt;&lt;property id=&quot;20307&quot; value=&quot;256&quot;/&gt;&lt;property id=&quot;20309&quot; value=&quot;-1&quot;/&gt;&lt;/object&gt;&lt;object type=&quot;3&quot; unique_id=&quot;10357&quot;&gt;&lt;property id=&quot;20148&quot; value=&quot;5&quot;/&gt;&lt;property id=&quot;20300&quot; value=&quot;Slide 2 - &amp;quot;This presentation is sponsored by&amp;quot;&quot;/&gt;&lt;property id=&quot;20301&quot; value=&quot;Sponsor&quot;/&gt;&lt;property id=&quot;20303&quot; value=&quot;-1&quot;/&gt;&lt;property id=&quot;20307&quot; value=&quot;275&quot;/&gt;&lt;property id=&quot;20309&quot; value=&quot;-1&quot;/&gt;&lt;/object&gt;&lt;object type=&quot;3&quot; unique_id=&quot;10358&quot;&gt;&lt;property id=&quot;20148&quot; value=&quot;5&quot;/&gt;&lt;property id=&quot;20300&quot; value=&quot;Slide 3 - &amp;quot;      Contact Information&amp;quot;&quot;/&gt;&lt;property id=&quot;20301&quot; value=&quot;Contact&quot;/&gt;&lt;property id=&quot;20303&quot; value=&quot;-1&quot;/&gt;&lt;property id=&quot;20307&quot; value=&quot;276&quot;/&gt;&lt;property id=&quot;20309&quot; value=&quot;-1&quot;/&gt;&lt;/object&gt;&lt;object type=&quot;3&quot; unique_id=&quot;41685&quot;&gt;&lt;property id=&quot;20148&quot; value=&quot;5&quot;/&gt;&lt;property id=&quot;20300&quot; value=&quot;Slide 4&quot;/&gt;&lt;property id=&quot;20301&quot; value=&quot;Classical Pulse Introduction &quot;/&gt;&lt;property id=&quot;20303&quot; value=&quot;-1&quot;/&gt;&lt;property id=&quot;20307&quot; value=&quot;405&quot;/&gt;&lt;property id=&quot;20309&quot; value=&quot;-1&quot;/&gt;&lt;/object&gt;&lt;object type=&quot;3&quot; unique_id=&quot;47517&quot;&gt;&lt;property id=&quot;20148&quot; value=&quot;5&quot;/&gt;&lt;property id=&quot;20300&quot; value=&quot;Slide 15&quot;/&gt;&lt;property id=&quot;20301&quot; value=&quot;SDOF System &quot;/&gt;&lt;property id=&quot;20303&quot; value=&quot;-1&quot;/&gt;&lt;property id=&quot;20307&quot; value=&quot;407&quot;/&gt;&lt;property id=&quot;20309&quot; value=&quot;-1&quot;/&gt;&lt;/object&gt;&lt;object type=&quot;3&quot; unique_id=&quot;47683&quot;&gt;&lt;property id=&quot;20148&quot; value=&quot;5&quot;/&gt;&lt;property id=&quot;20300&quot; value=&quot;Slide 16&quot;/&gt;&lt;property id=&quot;20301&quot; value=&quot;Free Body Diagram &quot;/&gt;&lt;property id=&quot;20303&quot; value=&quot;-1&quot;/&gt;&lt;property id=&quot;20307&quot; value=&quot;410&quot;/&gt;&lt;property id=&quot;20309&quot; value=&quot;-1&quot;/&gt;&lt;/object&gt;&lt;object type=&quot;3&quot; unique_id=&quot;47684&quot;&gt;&lt;property id=&quot;20148&quot; value=&quot;5&quot;/&gt;&lt;property id=&quot;20300&quot; value=&quot;Slide 17&quot;/&gt;&lt;property id=&quot;20301&quot; value=&quot;Derivation&quot;/&gt;&lt;property id=&quot;20303&quot; value=&quot;-1&quot;/&gt;&lt;property id=&quot;20307&quot; value=&quot;412&quot;/&gt;&lt;property id=&quot;20309&quot; value=&quot;-1&quot;/&gt;&lt;/object&gt;&lt;object type=&quot;3&quot; unique_id=&quot;47685&quot;&gt;&lt;property id=&quot;20148&quot; value=&quot;5&quot;/&gt;&lt;property id=&quot;20300&quot; value=&quot;Slide 19&quot;/&gt;&lt;property id=&quot;20301&quot; value=&quot;Base Excitation &quot;/&gt;&lt;property id=&quot;20303&quot; value=&quot;-1&quot;/&gt;&lt;property id=&quot;20307&quot; value=&quot;413&quot;/&gt;&lt;property id=&quot;20309&quot; value=&quot;-1&quot;/&gt;&lt;/object&gt;&lt;object type=&quot;3&quot; unique_id=&quot;47686&quot;&gt;&lt;property id=&quot;20148&quot; value=&quot;5&quot;/&gt;&lt;property id=&quot;20300&quot; value=&quot;Slide 5&quot;/&gt;&lt;property id=&quot;20301&quot; value=&quot;Shock Test Machine &quot;/&gt;&lt;property id=&quot;20303&quot; value=&quot;-1&quot;/&gt;&lt;property id=&quot;20307&quot; value=&quot;414&quot;/&gt;&lt;property id=&quot;20309&quot; value=&quot;-1&quot;/&gt;&lt;/object&gt;&lt;object type=&quot;3&quot; unique_id=&quot;47687&quot;&gt;&lt;property id=&quot;20148&quot; value=&quot;5&quot;/&gt;&lt;property id=&quot;20300&quot; value=&quot;Slide 28&quot;/&gt;&lt;property id=&quot;20301&quot; value=&quot;Program Summary &quot;/&gt;&lt;property id=&quot;20303&quot; value=&quot;-1&quot;/&gt;&lt;property id=&quot;20307&quot; value=&quot;411&quot;/&gt;&lt;property id=&quot;20309&quot; value=&quot;-1&quot;/&gt;&lt;/object&gt;&lt;object type=&quot;3&quot; unique_id=&quot;47824&quot;&gt;&lt;property id=&quot;20148&quot; value=&quot;5&quot;/&gt;&lt;property id=&quot;20300&quot; value=&quot;Slide 22&quot;/&gt;&lt;property id=&quot;20301&quot; value=&quot;SDOF Response 10 Hz&quot;/&gt;&lt;property id=&quot;20303&quot; value=&quot;-1&quot;/&gt;&lt;property id=&quot;20307&quot; value=&quot;415&quot;/&gt;&lt;property id=&quot;20309&quot; value=&quot;-1&quot;/&gt;&lt;/object&gt;&lt;object type=&quot;3&quot; unique_id=&quot;47825&quot;&gt;&lt;property id=&quot;20148&quot; value=&quot;5&quot;/&gt;&lt;property id=&quot;20300&quot; value=&quot;Slide 26&quot;/&gt;&lt;property id=&quot;20301&quot; value=&quot;halfsine.m - SRS&quot;/&gt;&lt;property id=&quot;20303&quot; value=&quot;-1&quot;/&gt;&lt;property id=&quot;20307&quot; value=&quot;416&quot;/&gt;&lt;property id=&quot;20309&quot; value=&quot;-1&quot;/&gt;&lt;/object&gt;&lt;object type=&quot;3&quot; unique_id=&quot;48282&quot;&gt;&lt;property id=&quot;20148&quot; value=&quot;5&quot;/&gt;&lt;property id=&quot;20300&quot; value=&quot;Slide 6&quot;/&gt;&lt;property id=&quot;20301&quot; value=&quot;Half-sine Base Input &quot;/&gt;&lt;property id=&quot;20303&quot; value=&quot;-1&quot;/&gt;&lt;property id=&quot;20307&quot; value=&quot;420&quot;/&gt;&lt;property id=&quot;20309&quot; value=&quot;-1&quot;/&gt;&lt;/object&gt;&lt;object type=&quot;3&quot; unique_id=&quot;48284&quot;&gt;&lt;property id=&quot;20148&quot; value=&quot;5&quot;/&gt;&lt;property id=&quot;20300&quot; value=&quot;Slide 9&quot;/&gt;&lt;property id=&quot;20301&quot; value=&quot;SDOF Systems at Rest&quot;/&gt;&lt;property id=&quot;20303&quot; value=&quot;-1&quot;/&gt;&lt;property id=&quot;20307&quot; value=&quot;422&quot;/&gt;&lt;property id=&quot;20309&quot; value=&quot;-1&quot;/&gt;&lt;/object&gt;&lt;object type=&quot;3&quot; unique_id=&quot;48285&quot;&gt;&lt;property id=&quot;20148&quot; value=&quot;5&quot;/&gt;&lt;property id=&quot;20300&quot; value=&quot;Slide 10&quot;/&gt;&lt;property id=&quot;20301&quot; value=&quot;SDOF Responses at Peak Input&quot;/&gt;&lt;property id=&quot;20303&quot; value=&quot;-1&quot;/&gt;&lt;property id=&quot;20307&quot; value=&quot;423&quot;/&gt;&lt;property id=&quot;20309&quot; value=&quot;-1&quot;/&gt;&lt;/object&gt;&lt;object type=&quot;3&quot; unique_id=&quot;48286&quot;&gt;&lt;property id=&quot;20148&quot; value=&quot;5&quot;/&gt;&lt;property id=&quot;20300&quot; value=&quot;Slide 11&quot;/&gt;&lt;property id=&quot;20301&quot; value=&quot;SDOF Responses Near End&quot;/&gt;&lt;property id=&quot;20303&quot; value=&quot;-1&quot;/&gt;&lt;property id=&quot;20307&quot; value=&quot;424&quot;/&gt;&lt;property id=&quot;20309&quot; value=&quot;-1&quot;/&gt;&lt;/object&gt;&lt;object type=&quot;3&quot; unique_id=&quot;48287&quot;&gt;&lt;property id=&quot;20148&quot; value=&quot;5&quot;/&gt;&lt;property id=&quot;20300&quot; value=&quot;Slide 12&quot;/&gt;&lt;property id=&quot;20301&quot; value=&quot;Soft Mounted Systems &quot;/&gt;&lt;property id=&quot;20303&quot; value=&quot;-1&quot;/&gt;&lt;property id=&quot;20307&quot; value=&quot;425&quot;/&gt;&lt;property id=&quot;20309&quot; value=&quot;-1&quot;/&gt;&lt;/object&gt;&lt;object type=&quot;3&quot; unique_id=&quot;49090&quot;&gt;&lt;property id=&quot;20148&quot; value=&quot;5&quot;/&gt;&lt;property id=&quot;20300&quot; value=&quot;Slide 7&quot;/&gt;&lt;property id=&quot;20301&quot; value=&quot;SDOF Systems at Rest&quot;/&gt;&lt;property id=&quot;20303&quot; value=&quot;-1&quot;/&gt;&lt;property id=&quot;20307&quot; value=&quot;428&quot;/&gt;&lt;property id=&quot;20309&quot; value=&quot;-1&quot;/&gt;&lt;/object&gt;&lt;object type=&quot;3&quot; unique_id=&quot;49533&quot;&gt;&lt;property id=&quot;20148&quot; value=&quot;5&quot;/&gt;&lt;property id=&quot;20300&quot; value=&quot;Slide 13&quot;/&gt;&lt;property id=&quot;20301&quot; value=&quot;Isolated Avionics Box&quot;/&gt;&lt;property id=&quot;20303&quot; value=&quot;-1&quot;/&gt;&lt;property id=&quot;20307&quot; value=&quot;429&quot;/&gt;&lt;property id=&quot;20309&quot; value=&quot;-1&quot;/&gt;&lt;/object&gt;&lt;object type=&quot;3&quot; unique_id=&quot;49534&quot;&gt;&lt;property id=&quot;20148&quot; value=&quot;5&quot;/&gt;&lt;property id=&quot;20300&quot; value=&quot;Slide 14&quot;/&gt;&lt;property id=&quot;20301&quot; value=&quot;Hardmounted Systems&quot;/&gt;&lt;property id=&quot;20303&quot; value=&quot;-1&quot;/&gt;&lt;property id=&quot;20307&quot; value=&quot;430&quot;/&gt;&lt;property id=&quot;20309&quot; value=&quot;-1&quot;/&gt;&lt;/object&gt;&lt;object type=&quot;3&quot; unique_id=&quot;49685&quot;&gt;&lt;property id=&quot;20148&quot; value=&quot;5&quot;/&gt;&lt;property id=&quot;20300&quot; value=&quot;Slide 18&quot;/&gt;&lt;property id=&quot;20301&quot; value=&quot;Derivation (cont.) &quot;/&gt;&lt;property id=&quot;20303&quot; value=&quot;-1&quot;/&gt;&lt;property id=&quot;20307&quot; value=&quot;431&quot;/&gt;&lt;property id=&quot;20309&quot; value=&quot;-1&quot;/&gt;&lt;/object&gt;&lt;object type=&quot;3&quot; unique_id=&quot;50609&quot;&gt;&lt;property id=&quot;20148&quot; value=&quot;5&quot;/&gt;&lt;property id=&quot;20300&quot; value=&quot;Slide 20&quot;/&gt;&lt;property id=&quot;20301&quot; value=&quot;SDOF Example &quot;/&gt;&lt;property id=&quot;20303&quot; value=&quot;-1&quot;/&gt;&lt;property id=&quot;20307&quot; value=&quot;432&quot;/&gt;&lt;property id=&quot;20309&quot; value=&quot;-1&quot;/&gt;&lt;/object&gt;&lt;object type=&quot;3&quot; unique_id=&quot;50611&quot;&gt;&lt;property id=&quot;20148&quot; value=&quot;5&quot;/&gt;&lt;property id=&quot;20300&quot; value=&quot;Slide 25&quot;/&gt;&lt;property id=&quot;20301&quot; value=&quot;Summary of Three Cases&quot;/&gt;&lt;property id=&quot;20303&quot; value=&quot;-1&quot;/&gt;&lt;property id=&quot;20307&quot; value=&quot;434&quot;/&gt;&lt;property id=&quot;20309&quot; value=&quot;-1&quot;/&gt;&lt;/object&gt;&lt;object type=&quot;3&quot; unique_id=&quot;50612&quot;&gt;&lt;property id=&quot;20148&quot; value=&quot;5&quot;/&gt;&lt;property id=&quot;20300&quot; value=&quot;Slide 27&quot;/&gt;&lt;property id=&quot;20301&quot; value=&quot;SRS Plot&quot;/&gt;&lt;property id=&quot;20303&quot; value=&quot;-1&quot;/&gt;&lt;property id=&quot;20307&quot; value=&quot;435&quot;/&gt;&lt;property id=&quot;20309&quot; value=&quot;-1&quot;/&gt;&lt;/object&gt;&lt;object type=&quot;3&quot; unique_id=&quot;50684&quot;&gt;&lt;property id=&quot;20148&quot; value=&quot;5&quot;/&gt;&lt;property id=&quot;20300&quot; value=&quot;Slide 23&quot;/&gt;&lt;property id=&quot;20301&quot; value=&quot;SDOF Response 80 Hz&quot;/&gt;&lt;property id=&quot;20303&quot; value=&quot;-1&quot;/&gt;&lt;property id=&quot;20307&quot; value=&quot;436&quot;/&gt;&lt;property id=&quot;20309&quot; value=&quot;-1&quot;/&gt;&lt;/object&gt;&lt;object type=&quot;3&quot; unique_id=&quot;50685&quot;&gt;&lt;property id=&quot;20148&quot; value=&quot;5&quot;/&gt;&lt;property id=&quot;20300&quot; value=&quot;Slide 24&quot;/&gt;&lt;property id=&quot;20301&quot; value=&quot;SDOF Response 500 Hz&quot;/&gt;&lt;property id=&quot;20303&quot; value=&quot;-1&quot;/&gt;&lt;property id=&quot;20307&quot; value=&quot;437&quot;/&gt;&lt;property id=&quot;20309&quot; value=&quot;-1&quot;/&gt;&lt;/object&gt;&lt;object type=&quot;3&quot; unique_id=&quot;51212&quot;&gt;&lt;property id=&quot;20148&quot; value=&quot;5&quot;/&gt;&lt;property id=&quot;20300&quot; value=&quot;Slide 21&quot;/&gt;&lt;property id=&quot;20301&quot; value=&quot;halfsine.m - time history&quot;/&gt;&lt;property id=&quot;20303&quot; value=&quot;-1&quot;/&gt;&lt;property id=&quot;20307&quot; value=&quot;439&quot;/&gt;&lt;property id=&quot;20309&quot; value=&quot;-1&quot;/&gt;&lt;/object&gt;&lt;object type=&quot;3&quot; unique_id=&quot;51463&quot;&gt;&lt;property id=&quot;20148&quot; value=&quot;5&quot;/&gt;&lt;property id=&quot;20300&quot; value=&quot;Slide 8&quot;/&gt;&lt;property id=&quot;20301&quot; value=&quot;SDOF Response Video&quot;/&gt;&lt;property id=&quot;20303&quot; value=&quot;-1&quot;/&gt;&lt;property id=&quot;20307&quot; value=&quot;440&quot;/&gt;&lt;property id=&quot;20309&quot; value=&quot;-1&quot;/&gt;&lt;/object&gt;&lt;/object&gt;&lt;object type=&quot;10&quot; unique_id=&quot;10469&quot;&gt;&lt;object type=&quot;11&quot; unique_id=&quot;10470&quot;&gt;&lt;property id=&quot;20180&quot; value=&quot;0&quot;/&gt;&lt;property id=&quot;20181&quot; value=&quot;1浥䘌಍⻀శ⌐&quot;/&gt;&lt;property id=&quot;20182&quot; value=&quot;0&quot;/&gt;&lt;property id=&quot;20183&quot; value=&quot;1&quot;/&gt;&lt;/object&gt;&lt;object type=&quot;13&quot; unique_id=&quot;10840&quot;&gt;&lt;/object&gt;&lt;object type=&quot;12&quot; unique_id=&quot;15016&quot;&gt;&lt;/object&gt;&lt;/object&gt;&lt;object type=&quot;4&quot; unique_id=&quot;10471&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PSNARRATIONPROPS" val="C:\unit_21\s1c.mp3"/>
  <p:tag name="PPSNARRATION" val="100,1126764742,C:\unit_21\NA_Unit_21_PP_pptx\Media.ppcx"/>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BAC508F-AE0A-4983-BFAC-F8F8A0397610}&quot;/&gt;&lt;filename val=&quot;C:\Users\TOMIRV~1\AppData\Local\Temp\PR\data\asimages\{BBAC508F-AE0A-4983-BFAC-F8F8A0397610}.png&quot;/&gt;&lt;hasEffects val=&quot;1&quot;/&gt;&lt;left val=&quot;101.28&quot;/&gt;&lt;top val=&quot;155.28&quot;/&gt;&lt;width val=&quot;502.8&quot;/&gt;&lt;height val=&quot;220.8&quot;/&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27523</TotalTime>
  <Words>1419</Words>
  <Application>Microsoft Office PowerPoint</Application>
  <PresentationFormat>On-screen Show (4:3)</PresentationFormat>
  <Paragraphs>274</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MathType 6.0 Equation</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Irvine</dc:creator>
  <cp:lastModifiedBy>tirvine</cp:lastModifiedBy>
  <cp:revision>1188</cp:revision>
  <dcterms:created xsi:type="dcterms:W3CDTF">2010-11-01T13:18:21Z</dcterms:created>
  <dcterms:modified xsi:type="dcterms:W3CDTF">2014-10-01T17:25:57Z</dcterms:modified>
</cp:coreProperties>
</file>