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2B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80" autoAdjust="0"/>
    <p:restoredTop sz="94660"/>
  </p:normalViewPr>
  <p:slideViewPr>
    <p:cSldViewPr snapToGrid="0">
      <p:cViewPr>
        <p:scale>
          <a:sx n="100" d="100"/>
          <a:sy n="100" d="100"/>
        </p:scale>
        <p:origin x="-970" y="47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9764C8-E68B-4D53-91F9-34A2181D6DF6}" type="datetimeFigureOut">
              <a:rPr lang="en-US" smtClean="0"/>
              <a:t>6/23/2018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A094F-42A9-49FF-B0BD-D2DBC7D7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66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Using</a:t>
            </a:r>
            <a:r>
              <a:rPr lang="en-US" baseline="0" dirty="0" smtClean="0"/>
              <a:t> letters at present to avoid potential conflict with ISA-84 and other ‘Layer” models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20003A-9334-4BDF-A83B-E2E528C8832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1878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4" name="Picture 16" descr="PowerPoint White Tit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36513"/>
            <a:ext cx="9218613" cy="693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 bwMode="white">
          <a:xfrm>
            <a:off x="3552826" y="3114675"/>
            <a:ext cx="5286375" cy="1371600"/>
          </a:xfrm>
        </p:spPr>
        <p:txBody>
          <a:bodyPr anchor="t"/>
          <a:lstStyle>
            <a:lvl1pPr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3552826" y="4495800"/>
            <a:ext cx="5286375" cy="129540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066" name="Text Box 18"/>
          <p:cNvSpPr txBox="1">
            <a:spLocks noChangeArrowheads="1"/>
          </p:cNvSpPr>
          <p:nvPr/>
        </p:nvSpPr>
        <p:spPr bwMode="white">
          <a:xfrm>
            <a:off x="342901" y="5410201"/>
            <a:ext cx="98777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60000"/>
              </a:lnSpc>
            </a:pPr>
            <a:r>
              <a:rPr lang="en-US" altLang="en-US" sz="6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Standards</a:t>
            </a:r>
          </a:p>
          <a:p>
            <a:pPr>
              <a:lnSpc>
                <a:spcPct val="160000"/>
              </a:lnSpc>
            </a:pPr>
            <a:r>
              <a:rPr lang="en-US" altLang="en-US" sz="6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Certification</a:t>
            </a:r>
          </a:p>
          <a:p>
            <a:pPr>
              <a:lnSpc>
                <a:spcPct val="160000"/>
              </a:lnSpc>
            </a:pPr>
            <a:r>
              <a:rPr lang="en-US" altLang="en-US" sz="6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Education &amp; Training</a:t>
            </a:r>
          </a:p>
          <a:p>
            <a:pPr>
              <a:lnSpc>
                <a:spcPct val="160000"/>
              </a:lnSpc>
            </a:pPr>
            <a:r>
              <a:rPr lang="en-US" altLang="en-US" sz="6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Publishing</a:t>
            </a:r>
          </a:p>
          <a:p>
            <a:pPr>
              <a:lnSpc>
                <a:spcPct val="160000"/>
              </a:lnSpc>
            </a:pPr>
            <a:r>
              <a:rPr lang="en-US" altLang="en-US" sz="600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Conferences &amp; Exhibits</a:t>
            </a:r>
            <a:endParaRPr lang="en-US" altLang="en-US" sz="135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6447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1BFCFCF-D92B-49D9-BD7C-AED475FE29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400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72400" y="1219200"/>
            <a:ext cx="1143000" cy="5334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426" y="1219200"/>
            <a:ext cx="7267575" cy="5334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825AE5B-DCC9-4857-9F96-743A42B2E1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3509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AEB546-AC8C-4BE2-8425-5EEE31649C89}" type="datetimeFigureOut">
              <a:rPr lang="en-CA" smtClean="0"/>
              <a:t>23/06/2018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FAADF6-E744-449A-BAB0-3AC92A62C0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76522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AEB546-AC8C-4BE2-8425-5EEE31649C89}" type="datetimeFigureOut">
              <a:rPr lang="en-CA" smtClean="0"/>
              <a:t>23/06/2018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FAADF6-E744-449A-BAB0-3AC92A62C0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450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AEB546-AC8C-4BE2-8425-5EEE31649C89}" type="datetimeFigureOut">
              <a:rPr lang="en-CA" smtClean="0"/>
              <a:t>23/06/2018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FAADF6-E744-449A-BAB0-3AC92A62C0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65527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AEB546-AC8C-4BE2-8425-5EEE31649C89}" type="datetimeFigureOut">
              <a:rPr lang="en-CA" smtClean="0"/>
              <a:t>23/06/2018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FAADF6-E744-449A-BAB0-3AC92A62C0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5860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AEB546-AC8C-4BE2-8425-5EEE31649C89}" type="datetimeFigureOut">
              <a:rPr lang="en-CA" smtClean="0"/>
              <a:t>23/06/2018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FAADF6-E744-449A-BAB0-3AC92A62C0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16192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AEB546-AC8C-4BE2-8425-5EEE31649C89}" type="datetimeFigureOut">
              <a:rPr lang="en-CA" smtClean="0"/>
              <a:t>23/06/2018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FAADF6-E744-449A-BAB0-3AC92A62C0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1379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AEB546-AC8C-4BE2-8425-5EEE31649C89}" type="datetimeFigureOut">
              <a:rPr lang="en-CA" smtClean="0"/>
              <a:t>23/06/2018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FAADF6-E744-449A-BAB0-3AC92A62C0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484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AEB546-AC8C-4BE2-8425-5EEE31649C89}" type="datetimeFigureOut">
              <a:rPr lang="en-CA" smtClean="0"/>
              <a:t>23/06/2018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FAADF6-E744-449A-BAB0-3AC92A62C0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2932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425" y="304800"/>
            <a:ext cx="77724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426" y="1371600"/>
            <a:ext cx="8562975" cy="5181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1FD258A-BD54-46B6-98EF-99713EB790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826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AEB546-AC8C-4BE2-8425-5EEE31649C89}" type="datetimeFigureOut">
              <a:rPr lang="en-CA" smtClean="0"/>
              <a:t>23/06/2018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FAADF6-E744-449A-BAB0-3AC92A62C0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29226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AEB546-AC8C-4BE2-8425-5EEE31649C89}" type="datetimeFigureOut">
              <a:rPr lang="en-CA" smtClean="0"/>
              <a:t>23/06/2018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FAADF6-E744-449A-BAB0-3AC92A62C0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8793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AEB546-AC8C-4BE2-8425-5EEE31649C89}" type="datetimeFigureOut">
              <a:rPr lang="en-CA" smtClean="0"/>
              <a:t>23/06/2018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FFAADF6-E744-449A-BAB0-3AC92A62C0B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344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0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5"/>
            <a:ext cx="7886700" cy="1500187"/>
          </a:xfr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B5BA21-9458-4E6C-BF0D-B7505F434A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455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426" y="1371600"/>
            <a:ext cx="4205288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0114" y="1371600"/>
            <a:ext cx="4205287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13A3B7-DBFE-4D05-8F3E-E76C29E789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522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25" y="114301"/>
            <a:ext cx="7886700" cy="952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9" y="1295400"/>
            <a:ext cx="386873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9" y="2119312"/>
            <a:ext cx="3868737" cy="4281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95400"/>
            <a:ext cx="38877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19312"/>
            <a:ext cx="3887788" cy="42814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0D9C937-2909-4FCB-B6CB-ADA6F0520A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2903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514DDDE-2E8F-4CF3-96AA-FE4364492A5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>
          <a:xfrm>
            <a:off x="3733800" y="65532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June 2009</a:t>
            </a:r>
          </a:p>
        </p:txBody>
      </p:sp>
    </p:spTree>
    <p:extLst>
      <p:ext uri="{BB962C8B-B14F-4D97-AF65-F5344CB8AC3E}">
        <p14:creationId xmlns:p14="http://schemas.microsoft.com/office/powerpoint/2010/main" val="1842760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19C2F3-C531-47C5-95E1-5B941EEE487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>
          <a:xfrm>
            <a:off x="3733800" y="6553200"/>
            <a:ext cx="2133600" cy="30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June 2009</a:t>
            </a:r>
          </a:p>
        </p:txBody>
      </p:sp>
    </p:spTree>
    <p:extLst>
      <p:ext uri="{BB962C8B-B14F-4D97-AF65-F5344CB8AC3E}">
        <p14:creationId xmlns:p14="http://schemas.microsoft.com/office/powerpoint/2010/main" val="4099032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04800"/>
            <a:ext cx="6532562" cy="7620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1519239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589212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449F2B2-3F40-4833-A5E2-B7A063264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127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152400"/>
            <a:ext cx="5999163" cy="914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1214439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9" y="2284412"/>
            <a:ext cx="2949575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B7730BC-9C87-4E6A-9EB1-5C3EF327B71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507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 descr="PowerPoint White Text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-36513"/>
            <a:ext cx="9218613" cy="693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6" name="Rectangle 22"/>
          <p:cNvSpPr>
            <a:spLocks noGrp="1" noChangeArrowheads="1"/>
          </p:cNvSpPr>
          <p:nvPr>
            <p:ph type="title"/>
          </p:nvPr>
        </p:nvSpPr>
        <p:spPr bwMode="black">
          <a:xfrm>
            <a:off x="352425" y="228600"/>
            <a:ext cx="77724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47" name="Rectangle 23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52426" y="1295400"/>
            <a:ext cx="856297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48" name="Rectangle 24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8534400" y="6553200"/>
            <a:ext cx="609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750">
                <a:latin typeface="+mn-lt"/>
              </a:defRPr>
            </a:lvl1pPr>
          </a:lstStyle>
          <a:p>
            <a:fld id="{AEE2386B-963A-438D-9933-71949B35BA8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65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fontAlgn="base">
        <a:spcBef>
          <a:spcPct val="0"/>
        </a:spcBef>
        <a:spcAft>
          <a:spcPct val="0"/>
        </a:spcAft>
        <a:defRPr sz="2100" b="1" kern="1200">
          <a:solidFill>
            <a:srgbClr val="072B6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100" b="1">
          <a:solidFill>
            <a:srgbClr val="072B6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100" b="1">
          <a:solidFill>
            <a:srgbClr val="072B6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100" b="1">
          <a:solidFill>
            <a:srgbClr val="072B6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100" b="1">
          <a:solidFill>
            <a:srgbClr val="072B61"/>
          </a:solidFill>
          <a:latin typeface="Arial" panose="020B060402020202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100" b="1">
          <a:solidFill>
            <a:srgbClr val="072B61"/>
          </a:solidFill>
          <a:latin typeface="Arial" panose="020B060402020202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100" b="1">
          <a:solidFill>
            <a:srgbClr val="072B61"/>
          </a:solidFill>
          <a:latin typeface="Arial" panose="020B060402020202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100" b="1">
          <a:solidFill>
            <a:srgbClr val="072B61"/>
          </a:solidFill>
          <a:latin typeface="Arial" panose="020B060402020202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100" b="1">
          <a:solidFill>
            <a:srgbClr val="072B61"/>
          </a:solidFill>
          <a:latin typeface="Arial" panose="020B0604020202020204" pitchFamily="34" charset="0"/>
        </a:defRPr>
      </a:lvl9pPr>
    </p:titleStyle>
    <p:bodyStyle>
      <a:lvl1pPr marL="257175" indent="-257175" algn="l" rtl="0" fontAlgn="base">
        <a:spcBef>
          <a:spcPct val="40000"/>
        </a:spcBef>
        <a:spcAft>
          <a:spcPct val="0"/>
        </a:spcAft>
        <a:buChar char="•"/>
        <a:defRPr sz="1800" kern="1200">
          <a:solidFill>
            <a:srgbClr val="666666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40000"/>
        </a:spcBef>
        <a:spcAft>
          <a:spcPct val="0"/>
        </a:spcAft>
        <a:buChar char="–"/>
        <a:defRPr sz="1500" kern="1200">
          <a:solidFill>
            <a:srgbClr val="666666"/>
          </a:solidFill>
          <a:latin typeface="+mn-lt"/>
          <a:ea typeface="+mn-ea"/>
          <a:cs typeface="+mn-cs"/>
        </a:defRPr>
      </a:lvl2pPr>
      <a:lvl3pPr marL="857250" indent="-171450" algn="l" rtl="0" fontAlgn="base">
        <a:spcBef>
          <a:spcPct val="40000"/>
        </a:spcBef>
        <a:spcAft>
          <a:spcPct val="0"/>
        </a:spcAft>
        <a:buChar char="–"/>
        <a:defRPr kern="1200">
          <a:solidFill>
            <a:srgbClr val="666666"/>
          </a:solidFill>
          <a:latin typeface="+mn-lt"/>
          <a:ea typeface="+mn-ea"/>
          <a:cs typeface="+mn-cs"/>
        </a:defRPr>
      </a:lvl3pPr>
      <a:lvl4pPr marL="1200150" indent="-171450" algn="l" rtl="0" fontAlgn="base">
        <a:spcBef>
          <a:spcPct val="40000"/>
        </a:spcBef>
        <a:spcAft>
          <a:spcPct val="0"/>
        </a:spcAft>
        <a:buChar char="–"/>
        <a:defRPr sz="1200" kern="1200">
          <a:solidFill>
            <a:srgbClr val="666666"/>
          </a:solidFill>
          <a:latin typeface="+mn-lt"/>
          <a:ea typeface="+mn-ea"/>
          <a:cs typeface="+mn-cs"/>
        </a:defRPr>
      </a:lvl4pPr>
      <a:lvl5pPr marL="1543050" indent="-171450" algn="l" rtl="0" fontAlgn="base">
        <a:spcBef>
          <a:spcPct val="40000"/>
        </a:spcBef>
        <a:spcAft>
          <a:spcPct val="0"/>
        </a:spcAft>
        <a:buChar char="–"/>
        <a:defRPr sz="1050" kern="1200">
          <a:solidFill>
            <a:srgbClr val="666666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8406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 bwMode="auto">
          <a:xfrm rot="16200000">
            <a:off x="1482662" y="4728611"/>
            <a:ext cx="205740" cy="6858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cxnSp>
        <p:nvCxnSpPr>
          <p:cNvPr id="21" name="Straight Connector 20"/>
          <p:cNvCxnSpPr/>
          <p:nvPr/>
        </p:nvCxnSpPr>
        <p:spPr bwMode="auto">
          <a:xfrm flipH="1">
            <a:off x="94448" y="5651927"/>
            <a:ext cx="4800600" cy="25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72B6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/>
          <p:cNvSpPr txBox="1"/>
          <p:nvPr/>
        </p:nvSpPr>
        <p:spPr>
          <a:xfrm>
            <a:off x="248425" y="5654501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72B61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8425" y="5250066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72B61"/>
                </a:solidFill>
              </a:rPr>
              <a:t>B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8807" y="4333730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72B61"/>
                </a:solidFill>
              </a:rPr>
              <a:t>D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48424" y="3757516"/>
            <a:ext cx="3000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solidFill>
                  <a:srgbClr val="072B61"/>
                </a:solidFill>
              </a:rPr>
              <a:t>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58043" y="3310781"/>
            <a:ext cx="2904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72B61"/>
                </a:solidFill>
              </a:rPr>
              <a:t>F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51994" y="6024172"/>
            <a:ext cx="704890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Notes:</a:t>
            </a:r>
            <a:endParaRPr lang="en-US" sz="900" b="1" dirty="0"/>
          </a:p>
          <a:p>
            <a:r>
              <a:rPr lang="en-US" sz="800" dirty="0"/>
              <a:t> </a:t>
            </a:r>
            <a:r>
              <a:rPr lang="en-US" sz="800" dirty="0" smtClean="0"/>
              <a:t>  1  Letters are used </a:t>
            </a:r>
            <a:r>
              <a:rPr lang="en-US" sz="800" dirty="0"/>
              <a:t>avoid potential conflict with ISA-95 and other ‘Layer” </a:t>
            </a:r>
            <a:r>
              <a:rPr lang="en-US" sz="800" dirty="0" smtClean="0"/>
              <a:t>models.</a:t>
            </a:r>
          </a:p>
          <a:p>
            <a:r>
              <a:rPr lang="en-US" sz="800" dirty="0" smtClean="0"/>
              <a:t>   2  Routers </a:t>
            </a:r>
            <a:r>
              <a:rPr lang="en-US" sz="800" dirty="0"/>
              <a:t>and Firewalls between layers are not shown</a:t>
            </a:r>
            <a:r>
              <a:rPr lang="en-US" sz="800" dirty="0" smtClean="0"/>
              <a:t>.</a:t>
            </a:r>
          </a:p>
          <a:p>
            <a:r>
              <a:rPr lang="en-US" sz="800" dirty="0" smtClean="0"/>
              <a:t>   3  Other system-specific servers, applications </a:t>
            </a:r>
            <a:r>
              <a:rPr lang="en-US" sz="800" dirty="0" smtClean="0"/>
              <a:t>,and </a:t>
            </a:r>
            <a:r>
              <a:rPr lang="en-US" sz="800" dirty="0" smtClean="0"/>
              <a:t>workstations are not shown. </a:t>
            </a:r>
            <a:endParaRPr lang="en-US" sz="800" dirty="0"/>
          </a:p>
          <a:p>
            <a:r>
              <a:rPr lang="en-US" sz="800" dirty="0"/>
              <a:t> </a:t>
            </a:r>
            <a:r>
              <a:rPr lang="en-US" sz="800" dirty="0" smtClean="0"/>
              <a:t>  4  </a:t>
            </a:r>
            <a:r>
              <a:rPr lang="en-US" sz="800" dirty="0" smtClean="0"/>
              <a:t>Remote-hosted external applications </a:t>
            </a:r>
            <a:r>
              <a:rPr lang="en-US" sz="800" dirty="0" smtClean="0"/>
              <a:t>(Cloud) could be configured to attach to devices at any level, with appropriate firewalls, tunneling and routing.</a:t>
            </a:r>
          </a:p>
          <a:p>
            <a:r>
              <a:rPr lang="en-US" sz="800" dirty="0" smtClean="0"/>
              <a:t>   *  We show a Purdue Level 5. The true Purdue Model only has levels 0-4 because it did not anticipate external applications.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29189" y="2895845"/>
            <a:ext cx="31931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72B61"/>
                </a:solidFill>
              </a:rPr>
              <a:t>G</a:t>
            </a:r>
          </a:p>
        </p:txBody>
      </p:sp>
      <p:sp>
        <p:nvSpPr>
          <p:cNvPr id="47" name="Cloud 46"/>
          <p:cNvSpPr/>
          <p:nvPr/>
        </p:nvSpPr>
        <p:spPr bwMode="auto">
          <a:xfrm>
            <a:off x="1434205" y="3758282"/>
            <a:ext cx="2207657" cy="34290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Backhaul </a:t>
            </a:r>
            <a:r>
              <a:rPr lang="en-US" sz="1050" dirty="0" smtClean="0"/>
              <a:t>networks</a:t>
            </a:r>
            <a:endParaRPr lang="en-US" sz="900" dirty="0"/>
          </a:p>
        </p:txBody>
      </p:sp>
      <p:sp>
        <p:nvSpPr>
          <p:cNvPr id="52" name="TextBox 51"/>
          <p:cNvSpPr txBox="1"/>
          <p:nvPr/>
        </p:nvSpPr>
        <p:spPr>
          <a:xfrm>
            <a:off x="238807" y="4900360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72B61"/>
                </a:solidFill>
              </a:rPr>
              <a:t>C</a:t>
            </a:r>
          </a:p>
        </p:txBody>
      </p:sp>
      <p:sp>
        <p:nvSpPr>
          <p:cNvPr id="5" name="Oval 4"/>
          <p:cNvSpPr/>
          <p:nvPr/>
        </p:nvSpPr>
        <p:spPr bwMode="auto">
          <a:xfrm rot="16200000">
            <a:off x="1018459" y="5775722"/>
            <a:ext cx="171450" cy="1714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6" name="Oval 5"/>
          <p:cNvSpPr/>
          <p:nvPr/>
        </p:nvSpPr>
        <p:spPr bwMode="auto">
          <a:xfrm rot="16200000">
            <a:off x="1399459" y="5775722"/>
            <a:ext cx="171450" cy="1714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7" name="Oval 6"/>
          <p:cNvSpPr/>
          <p:nvPr/>
        </p:nvSpPr>
        <p:spPr bwMode="auto">
          <a:xfrm rot="16200000">
            <a:off x="1837609" y="5775722"/>
            <a:ext cx="171450" cy="1714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8" name="Oval 7"/>
          <p:cNvSpPr/>
          <p:nvPr/>
        </p:nvSpPr>
        <p:spPr bwMode="auto">
          <a:xfrm rot="16200000">
            <a:off x="2104309" y="5775722"/>
            <a:ext cx="171450" cy="1714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9" name="Oval 8"/>
          <p:cNvSpPr/>
          <p:nvPr/>
        </p:nvSpPr>
        <p:spPr bwMode="auto">
          <a:xfrm rot="16200000">
            <a:off x="3475909" y="5775722"/>
            <a:ext cx="171450" cy="1714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10" name="Oval 9"/>
          <p:cNvSpPr/>
          <p:nvPr/>
        </p:nvSpPr>
        <p:spPr bwMode="auto">
          <a:xfrm rot="16200000">
            <a:off x="3752134" y="5775722"/>
            <a:ext cx="171450" cy="1714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11" name="Oval 10"/>
          <p:cNvSpPr/>
          <p:nvPr/>
        </p:nvSpPr>
        <p:spPr bwMode="auto">
          <a:xfrm rot="16200000">
            <a:off x="4003539" y="5775722"/>
            <a:ext cx="171450" cy="1714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55" name="Oval 54"/>
          <p:cNvSpPr/>
          <p:nvPr/>
        </p:nvSpPr>
        <p:spPr bwMode="auto">
          <a:xfrm rot="16200000">
            <a:off x="2561509" y="5775722"/>
            <a:ext cx="171450" cy="1714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56" name="Oval 55"/>
          <p:cNvSpPr/>
          <p:nvPr/>
        </p:nvSpPr>
        <p:spPr bwMode="auto">
          <a:xfrm rot="16200000">
            <a:off x="2823880" y="5775722"/>
            <a:ext cx="171450" cy="1714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57" name="Oval 56"/>
          <p:cNvSpPr/>
          <p:nvPr/>
        </p:nvSpPr>
        <p:spPr bwMode="auto">
          <a:xfrm rot="16200000">
            <a:off x="3133009" y="5775722"/>
            <a:ext cx="171450" cy="1714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13" name="Rounded Rectangle 12"/>
          <p:cNvSpPr/>
          <p:nvPr/>
        </p:nvSpPr>
        <p:spPr bwMode="auto">
          <a:xfrm rot="16200000">
            <a:off x="3681413" y="4898713"/>
            <a:ext cx="265938" cy="3429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53" name="Round Diagonal Corner Rectangle 52"/>
          <p:cNvSpPr/>
          <p:nvPr/>
        </p:nvSpPr>
        <p:spPr bwMode="auto">
          <a:xfrm rot="16200000">
            <a:off x="2996281" y="4040420"/>
            <a:ext cx="708209" cy="1624704"/>
          </a:xfrm>
          <a:prstGeom prst="round2Diag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750" dirty="0"/>
              <a:t>Site n</a:t>
            </a:r>
          </a:p>
        </p:txBody>
      </p:sp>
      <p:sp>
        <p:nvSpPr>
          <p:cNvPr id="58" name="Rounded Rectangle 57"/>
          <p:cNvSpPr/>
          <p:nvPr/>
        </p:nvSpPr>
        <p:spPr bwMode="auto">
          <a:xfrm rot="16200000">
            <a:off x="2767013" y="4897990"/>
            <a:ext cx="265938" cy="342900"/>
          </a:xfrm>
          <a:prstGeom prst="round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cxnSp>
        <p:nvCxnSpPr>
          <p:cNvPr id="64" name="Elbow Connector 63"/>
          <p:cNvCxnSpPr>
            <a:stCxn id="13" idx="3"/>
            <a:endCxn id="62" idx="1"/>
          </p:cNvCxnSpPr>
          <p:nvPr/>
        </p:nvCxnSpPr>
        <p:spPr bwMode="auto">
          <a:xfrm rot="16200000" flipV="1">
            <a:off x="3544495" y="4667307"/>
            <a:ext cx="263549" cy="27622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>
            <a:stCxn id="58" idx="3"/>
          </p:cNvCxnSpPr>
          <p:nvPr/>
        </p:nvCxnSpPr>
        <p:spPr bwMode="auto">
          <a:xfrm rot="16200000">
            <a:off x="2873389" y="4909878"/>
            <a:ext cx="531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Oval 69"/>
          <p:cNvSpPr/>
          <p:nvPr/>
        </p:nvSpPr>
        <p:spPr bwMode="auto">
          <a:xfrm rot="16200000">
            <a:off x="2886089" y="4859930"/>
            <a:ext cx="26594" cy="34289"/>
          </a:xfrm>
          <a:prstGeom prst="ellips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887600" y="4584999"/>
            <a:ext cx="650558" cy="177292"/>
            <a:chOff x="3850132" y="5366840"/>
            <a:chExt cx="867411" cy="236389"/>
          </a:xfrm>
        </p:grpSpPr>
        <p:sp>
          <p:nvSpPr>
            <p:cNvPr id="62" name="Round Same Side Corner Rectangle 61"/>
            <p:cNvSpPr/>
            <p:nvPr/>
          </p:nvSpPr>
          <p:spPr bwMode="auto">
            <a:xfrm rot="16200000">
              <a:off x="4231048" y="5116735"/>
              <a:ext cx="236389" cy="736600"/>
            </a:xfrm>
            <a:prstGeom prst="round2Same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/>
            </a:p>
          </p:txBody>
        </p:sp>
        <p:sp>
          <p:nvSpPr>
            <p:cNvPr id="69" name="Oval 68"/>
            <p:cNvSpPr/>
            <p:nvPr/>
          </p:nvSpPr>
          <p:spPr bwMode="auto">
            <a:xfrm rot="16200000">
              <a:off x="3855263" y="5463654"/>
              <a:ext cx="35458" cy="45719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/>
            </a:p>
          </p:txBody>
        </p:sp>
        <p:cxnSp>
          <p:nvCxnSpPr>
            <p:cNvPr id="72" name="Straight Connector 71"/>
            <p:cNvCxnSpPr>
              <a:stCxn id="62" idx="3"/>
              <a:endCxn id="69" idx="4"/>
            </p:cNvCxnSpPr>
            <p:nvPr/>
          </p:nvCxnSpPr>
          <p:spPr bwMode="auto">
            <a:xfrm rot="16200000" flipH="1" flipV="1">
              <a:off x="3937658" y="5443229"/>
              <a:ext cx="1478" cy="85091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5" name="Rectangle 14"/>
          <p:cNvSpPr/>
          <p:nvPr/>
        </p:nvSpPr>
        <p:spPr bwMode="auto">
          <a:xfrm rot="16200000">
            <a:off x="2266709" y="1602558"/>
            <a:ext cx="548640" cy="3330545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sp>
        <p:nvSpPr>
          <p:cNvPr id="16" name="Snip Same Side Corner Rectangle 15"/>
          <p:cNvSpPr/>
          <p:nvPr/>
        </p:nvSpPr>
        <p:spPr bwMode="auto">
          <a:xfrm>
            <a:off x="1384505" y="3408051"/>
            <a:ext cx="1942743" cy="134100"/>
          </a:xfrm>
          <a:prstGeom prst="snip2Same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/>
              <a:t>Drivers</a:t>
            </a:r>
          </a:p>
        </p:txBody>
      </p:sp>
      <p:sp>
        <p:nvSpPr>
          <p:cNvPr id="18" name="Snip Diagonal Corner Rectangle 17"/>
          <p:cNvSpPr/>
          <p:nvPr/>
        </p:nvSpPr>
        <p:spPr bwMode="auto">
          <a:xfrm rot="10800000" flipV="1">
            <a:off x="1765582" y="2990811"/>
            <a:ext cx="590293" cy="137161"/>
          </a:xfrm>
          <a:prstGeom prst="snip2Diag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/>
              <a:t>Alarms</a:t>
            </a:r>
          </a:p>
        </p:txBody>
      </p:sp>
      <p:sp>
        <p:nvSpPr>
          <p:cNvPr id="19" name="Round Diagonal Corner Rectangle 18"/>
          <p:cNvSpPr/>
          <p:nvPr/>
        </p:nvSpPr>
        <p:spPr bwMode="auto">
          <a:xfrm rot="10800000" flipV="1">
            <a:off x="2551413" y="2995674"/>
            <a:ext cx="758429" cy="137160"/>
          </a:xfrm>
          <a:prstGeom prst="round2DiagRect">
            <a:avLst>
              <a:gd name="adj1" fmla="val 42858"/>
              <a:gd name="adj2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50" dirty="0"/>
              <a:t>Historian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930062" y="2984244"/>
            <a:ext cx="583406" cy="161583"/>
            <a:chOff x="5376562" y="2985268"/>
            <a:chExt cx="762000" cy="430888"/>
          </a:xfrm>
        </p:grpSpPr>
        <p:sp>
          <p:nvSpPr>
            <p:cNvPr id="17" name="Round Same Side Corner Rectangle 16"/>
            <p:cNvSpPr/>
            <p:nvPr/>
          </p:nvSpPr>
          <p:spPr bwMode="auto">
            <a:xfrm rot="10800000">
              <a:off x="5376562" y="3005425"/>
              <a:ext cx="762000" cy="365760"/>
            </a:xfrm>
            <a:prstGeom prst="round2SameRect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105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5596345" y="2985268"/>
              <a:ext cx="322433" cy="430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050" dirty="0"/>
                <a:t>HMI</a:t>
              </a:r>
            </a:p>
          </p:txBody>
        </p:sp>
      </p:grpSp>
      <p:cxnSp>
        <p:nvCxnSpPr>
          <p:cNvPr id="76" name="Straight Connector 75"/>
          <p:cNvCxnSpPr/>
          <p:nvPr/>
        </p:nvCxnSpPr>
        <p:spPr bwMode="auto">
          <a:xfrm flipH="1">
            <a:off x="94448" y="4820487"/>
            <a:ext cx="4800600" cy="25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72B6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 flipH="1">
            <a:off x="94448" y="4159377"/>
            <a:ext cx="4800600" cy="25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72B6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 flipH="1">
            <a:off x="94448" y="3670801"/>
            <a:ext cx="4800600" cy="25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72B6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 flipH="1">
            <a:off x="94448" y="3262144"/>
            <a:ext cx="4800600" cy="25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72B6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 flipH="1">
            <a:off x="94448" y="2846785"/>
            <a:ext cx="4800600" cy="25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72B6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Elbow Connector 82"/>
          <p:cNvCxnSpPr>
            <a:stCxn id="5" idx="6"/>
            <a:endCxn id="12" idx="0"/>
          </p:cNvCxnSpPr>
          <p:nvPr/>
        </p:nvCxnSpPr>
        <p:spPr bwMode="auto">
          <a:xfrm rot="5400000" flipH="1" flipV="1">
            <a:off x="821303" y="5354392"/>
            <a:ext cx="704211" cy="13844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Elbow Connector 90"/>
          <p:cNvCxnSpPr>
            <a:stCxn id="55" idx="6"/>
            <a:endCxn id="58" idx="0"/>
          </p:cNvCxnSpPr>
          <p:nvPr/>
        </p:nvCxnSpPr>
        <p:spPr bwMode="auto">
          <a:xfrm rot="5400000" flipH="1" flipV="1">
            <a:off x="2334742" y="5381932"/>
            <a:ext cx="706282" cy="812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4" name="Elbow Connector 103"/>
          <p:cNvCxnSpPr>
            <a:stCxn id="47" idx="3"/>
            <a:endCxn id="16" idx="1"/>
          </p:cNvCxnSpPr>
          <p:nvPr/>
        </p:nvCxnSpPr>
        <p:spPr bwMode="auto">
          <a:xfrm rot="16200000" flipV="1">
            <a:off x="2329088" y="3568941"/>
            <a:ext cx="235737" cy="182157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0" name="Elbow Connector 109"/>
          <p:cNvCxnSpPr>
            <a:stCxn id="6" idx="6"/>
            <a:endCxn id="12" idx="1"/>
          </p:cNvCxnSpPr>
          <p:nvPr/>
        </p:nvCxnSpPr>
        <p:spPr bwMode="auto">
          <a:xfrm rot="5400000" flipH="1" flipV="1">
            <a:off x="1234689" y="5424877"/>
            <a:ext cx="601340" cy="100349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4" name="Elbow Connector 113"/>
          <p:cNvCxnSpPr>
            <a:stCxn id="56" idx="6"/>
          </p:cNvCxnSpPr>
          <p:nvPr/>
        </p:nvCxnSpPr>
        <p:spPr bwMode="auto">
          <a:xfrm rot="5400000" flipH="1" flipV="1">
            <a:off x="2638869" y="5483964"/>
            <a:ext cx="562494" cy="21023"/>
          </a:xfrm>
          <a:prstGeom prst="bentConnector3">
            <a:avLst>
              <a:gd name="adj1" fmla="val 100962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6" name="Elbow Connector 115"/>
          <p:cNvCxnSpPr>
            <a:stCxn id="57" idx="6"/>
            <a:endCxn id="58" idx="2"/>
          </p:cNvCxnSpPr>
          <p:nvPr/>
        </p:nvCxnSpPr>
        <p:spPr bwMode="auto">
          <a:xfrm rot="16200000" flipV="1">
            <a:off x="2791942" y="5348930"/>
            <a:ext cx="706282" cy="14730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8" name="Elbow Connector 117"/>
          <p:cNvCxnSpPr>
            <a:stCxn id="9" idx="6"/>
            <a:endCxn id="13" idx="0"/>
          </p:cNvCxnSpPr>
          <p:nvPr/>
        </p:nvCxnSpPr>
        <p:spPr bwMode="auto">
          <a:xfrm rot="5400000" flipH="1" flipV="1">
            <a:off x="3249503" y="5382293"/>
            <a:ext cx="705560" cy="81299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0" name="Elbow Connector 119"/>
          <p:cNvCxnSpPr>
            <a:stCxn id="10" idx="6"/>
          </p:cNvCxnSpPr>
          <p:nvPr/>
        </p:nvCxnSpPr>
        <p:spPr bwMode="auto">
          <a:xfrm rot="5400000" flipH="1" flipV="1">
            <a:off x="3553437" y="5491300"/>
            <a:ext cx="568845" cy="1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2" name="Elbow Connector 121"/>
          <p:cNvCxnSpPr>
            <a:stCxn id="11" idx="6"/>
            <a:endCxn id="13" idx="2"/>
          </p:cNvCxnSpPr>
          <p:nvPr/>
        </p:nvCxnSpPr>
        <p:spPr bwMode="auto">
          <a:xfrm rot="16200000" flipV="1">
            <a:off x="3684769" y="5371227"/>
            <a:ext cx="705560" cy="10343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4" name="Rectangle 23"/>
          <p:cNvSpPr/>
          <p:nvPr/>
        </p:nvSpPr>
        <p:spPr bwMode="auto">
          <a:xfrm rot="5400000">
            <a:off x="5507066" y="3343075"/>
            <a:ext cx="285750" cy="1120169"/>
          </a:xfrm>
          <a:prstGeom prst="rect">
            <a:avLst/>
          </a:prstGeom>
          <a:noFill/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Wide Area Network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38807" y="2511215"/>
            <a:ext cx="3097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72B61"/>
                </a:solidFill>
              </a:rPr>
              <a:t>H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77279" y="2163593"/>
            <a:ext cx="232756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72B61"/>
                </a:solidFill>
              </a:rPr>
              <a:t>I</a:t>
            </a:r>
          </a:p>
        </p:txBody>
      </p:sp>
      <p:sp>
        <p:nvSpPr>
          <p:cNvPr id="86" name="Cloud 85"/>
          <p:cNvSpPr/>
          <p:nvPr/>
        </p:nvSpPr>
        <p:spPr bwMode="auto">
          <a:xfrm>
            <a:off x="1569700" y="2573728"/>
            <a:ext cx="2207657" cy="205740"/>
          </a:xfrm>
          <a:prstGeom prst="cloud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Control Room network</a:t>
            </a:r>
          </a:p>
        </p:txBody>
      </p:sp>
      <p:cxnSp>
        <p:nvCxnSpPr>
          <p:cNvPr id="87" name="Straight Connector 86"/>
          <p:cNvCxnSpPr/>
          <p:nvPr/>
        </p:nvCxnSpPr>
        <p:spPr bwMode="auto">
          <a:xfrm flipH="1">
            <a:off x="94448" y="2481734"/>
            <a:ext cx="4800600" cy="25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72B6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" name="Cloud 87"/>
          <p:cNvSpPr/>
          <p:nvPr/>
        </p:nvSpPr>
        <p:spPr bwMode="auto">
          <a:xfrm>
            <a:off x="1317734" y="2184814"/>
            <a:ext cx="2815425" cy="205740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38360 w 43256"/>
              <a:gd name="connsiteY10" fmla="*/ 5285 h 43219"/>
              <a:gd name="connsiteX11" fmla="*/ 38436 w 43256"/>
              <a:gd name="connsiteY11" fmla="*/ 654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6964 w 43256"/>
              <a:gd name="connsiteY0" fmla="*/ 34758 h 43219"/>
              <a:gd name="connsiteX1" fmla="*/ 5856 w 43256"/>
              <a:gd name="connsiteY1" fmla="*/ 35139 h 43219"/>
              <a:gd name="connsiteX2" fmla="*/ 16514 w 43256"/>
              <a:gd name="connsiteY2" fmla="*/ 38949 h 43219"/>
              <a:gd name="connsiteX3" fmla="*/ 15846 w 43256"/>
              <a:gd name="connsiteY3" fmla="*/ 37209 h 43219"/>
              <a:gd name="connsiteX4" fmla="*/ 28863 w 43256"/>
              <a:gd name="connsiteY4" fmla="*/ 34610 h 43219"/>
              <a:gd name="connsiteX5" fmla="*/ 28596 w 43256"/>
              <a:gd name="connsiteY5" fmla="*/ 36519 h 43219"/>
              <a:gd name="connsiteX6" fmla="*/ 41834 w 43256"/>
              <a:gd name="connsiteY6" fmla="*/ 15213 h 43219"/>
              <a:gd name="connsiteX7" fmla="*/ 40386 w 43256"/>
              <a:gd name="connsiteY7" fmla="*/ 17889 h 43219"/>
              <a:gd name="connsiteX8" fmla="*/ 38360 w 43256"/>
              <a:gd name="connsiteY8" fmla="*/ 5285 h 43219"/>
              <a:gd name="connsiteX9" fmla="*/ 38436 w 43256"/>
              <a:gd name="connsiteY9" fmla="*/ 6549 h 43219"/>
              <a:gd name="connsiteX10" fmla="*/ 29114 w 43256"/>
              <a:gd name="connsiteY10" fmla="*/ 3811 h 43219"/>
              <a:gd name="connsiteX11" fmla="*/ 29856 w 43256"/>
              <a:gd name="connsiteY11" fmla="*/ 2199 h 43219"/>
              <a:gd name="connsiteX12" fmla="*/ 22177 w 43256"/>
              <a:gd name="connsiteY12" fmla="*/ 4579 h 43219"/>
              <a:gd name="connsiteX13" fmla="*/ 22536 w 43256"/>
              <a:gd name="connsiteY13" fmla="*/ 3189 h 43219"/>
              <a:gd name="connsiteX14" fmla="*/ 14036 w 43256"/>
              <a:gd name="connsiteY14" fmla="*/ 5051 h 43219"/>
              <a:gd name="connsiteX15" fmla="*/ 15336 w 43256"/>
              <a:gd name="connsiteY15" fmla="*/ 6399 h 43219"/>
              <a:gd name="connsiteX16" fmla="*/ 4163 w 43256"/>
              <a:gd name="connsiteY16" fmla="*/ 15648 h 43219"/>
              <a:gd name="connsiteX17" fmla="*/ 3936 w 43256"/>
              <a:gd name="connsiteY17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6514 w 43256"/>
              <a:gd name="connsiteY0" fmla="*/ 38949 h 43219"/>
              <a:gd name="connsiteX1" fmla="*/ 15846 w 43256"/>
              <a:gd name="connsiteY1" fmla="*/ 37209 h 43219"/>
              <a:gd name="connsiteX2" fmla="*/ 28863 w 43256"/>
              <a:gd name="connsiteY2" fmla="*/ 34610 h 43219"/>
              <a:gd name="connsiteX3" fmla="*/ 28596 w 43256"/>
              <a:gd name="connsiteY3" fmla="*/ 36519 h 43219"/>
              <a:gd name="connsiteX4" fmla="*/ 41834 w 43256"/>
              <a:gd name="connsiteY4" fmla="*/ 15213 h 43219"/>
              <a:gd name="connsiteX5" fmla="*/ 40386 w 43256"/>
              <a:gd name="connsiteY5" fmla="*/ 17889 h 43219"/>
              <a:gd name="connsiteX6" fmla="*/ 38360 w 43256"/>
              <a:gd name="connsiteY6" fmla="*/ 5285 h 43219"/>
              <a:gd name="connsiteX7" fmla="*/ 38436 w 43256"/>
              <a:gd name="connsiteY7" fmla="*/ 6549 h 43219"/>
              <a:gd name="connsiteX8" fmla="*/ 29114 w 43256"/>
              <a:gd name="connsiteY8" fmla="*/ 3811 h 43219"/>
              <a:gd name="connsiteX9" fmla="*/ 29856 w 43256"/>
              <a:gd name="connsiteY9" fmla="*/ 2199 h 43219"/>
              <a:gd name="connsiteX10" fmla="*/ 22177 w 43256"/>
              <a:gd name="connsiteY10" fmla="*/ 4579 h 43219"/>
              <a:gd name="connsiteX11" fmla="*/ 22536 w 43256"/>
              <a:gd name="connsiteY11" fmla="*/ 3189 h 43219"/>
              <a:gd name="connsiteX12" fmla="*/ 14036 w 43256"/>
              <a:gd name="connsiteY12" fmla="*/ 5051 h 43219"/>
              <a:gd name="connsiteX13" fmla="*/ 15336 w 43256"/>
              <a:gd name="connsiteY13" fmla="*/ 6399 h 43219"/>
              <a:gd name="connsiteX14" fmla="*/ 4163 w 43256"/>
              <a:gd name="connsiteY14" fmla="*/ 15648 h 43219"/>
              <a:gd name="connsiteX15" fmla="*/ 3936 w 43256"/>
              <a:gd name="connsiteY15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6514 w 43256"/>
              <a:gd name="connsiteY0" fmla="*/ 38949 h 43219"/>
              <a:gd name="connsiteX1" fmla="*/ 15846 w 43256"/>
              <a:gd name="connsiteY1" fmla="*/ 37209 h 43219"/>
              <a:gd name="connsiteX2" fmla="*/ 28863 w 43256"/>
              <a:gd name="connsiteY2" fmla="*/ 34610 h 43219"/>
              <a:gd name="connsiteX3" fmla="*/ 28596 w 43256"/>
              <a:gd name="connsiteY3" fmla="*/ 36519 h 43219"/>
              <a:gd name="connsiteX4" fmla="*/ 38360 w 43256"/>
              <a:gd name="connsiteY4" fmla="*/ 5285 h 43219"/>
              <a:gd name="connsiteX5" fmla="*/ 38436 w 43256"/>
              <a:gd name="connsiteY5" fmla="*/ 6549 h 43219"/>
              <a:gd name="connsiteX6" fmla="*/ 29114 w 43256"/>
              <a:gd name="connsiteY6" fmla="*/ 3811 h 43219"/>
              <a:gd name="connsiteX7" fmla="*/ 29856 w 43256"/>
              <a:gd name="connsiteY7" fmla="*/ 2199 h 43219"/>
              <a:gd name="connsiteX8" fmla="*/ 22177 w 43256"/>
              <a:gd name="connsiteY8" fmla="*/ 4579 h 43219"/>
              <a:gd name="connsiteX9" fmla="*/ 22536 w 43256"/>
              <a:gd name="connsiteY9" fmla="*/ 3189 h 43219"/>
              <a:gd name="connsiteX10" fmla="*/ 14036 w 43256"/>
              <a:gd name="connsiteY10" fmla="*/ 5051 h 43219"/>
              <a:gd name="connsiteX11" fmla="*/ 15336 w 43256"/>
              <a:gd name="connsiteY11" fmla="*/ 6399 h 43219"/>
              <a:gd name="connsiteX12" fmla="*/ 4163 w 43256"/>
              <a:gd name="connsiteY12" fmla="*/ 15648 h 43219"/>
              <a:gd name="connsiteX13" fmla="*/ 3936 w 43256"/>
              <a:gd name="connsiteY13" fmla="*/ 1422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56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256" h="43219" fill="none" extrusionOk="0"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DMZ / Process Information Network</a:t>
            </a:r>
          </a:p>
        </p:txBody>
      </p:sp>
      <p:sp>
        <p:nvSpPr>
          <p:cNvPr id="89" name="Cloud 87"/>
          <p:cNvSpPr/>
          <p:nvPr/>
        </p:nvSpPr>
        <p:spPr bwMode="auto">
          <a:xfrm>
            <a:off x="1325246" y="1772384"/>
            <a:ext cx="2815425" cy="205740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38360 w 43256"/>
              <a:gd name="connsiteY10" fmla="*/ 5285 h 43219"/>
              <a:gd name="connsiteX11" fmla="*/ 38436 w 43256"/>
              <a:gd name="connsiteY11" fmla="*/ 654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6964 w 43256"/>
              <a:gd name="connsiteY0" fmla="*/ 34758 h 43219"/>
              <a:gd name="connsiteX1" fmla="*/ 5856 w 43256"/>
              <a:gd name="connsiteY1" fmla="*/ 35139 h 43219"/>
              <a:gd name="connsiteX2" fmla="*/ 16514 w 43256"/>
              <a:gd name="connsiteY2" fmla="*/ 38949 h 43219"/>
              <a:gd name="connsiteX3" fmla="*/ 15846 w 43256"/>
              <a:gd name="connsiteY3" fmla="*/ 37209 h 43219"/>
              <a:gd name="connsiteX4" fmla="*/ 28863 w 43256"/>
              <a:gd name="connsiteY4" fmla="*/ 34610 h 43219"/>
              <a:gd name="connsiteX5" fmla="*/ 28596 w 43256"/>
              <a:gd name="connsiteY5" fmla="*/ 36519 h 43219"/>
              <a:gd name="connsiteX6" fmla="*/ 41834 w 43256"/>
              <a:gd name="connsiteY6" fmla="*/ 15213 h 43219"/>
              <a:gd name="connsiteX7" fmla="*/ 40386 w 43256"/>
              <a:gd name="connsiteY7" fmla="*/ 17889 h 43219"/>
              <a:gd name="connsiteX8" fmla="*/ 38360 w 43256"/>
              <a:gd name="connsiteY8" fmla="*/ 5285 h 43219"/>
              <a:gd name="connsiteX9" fmla="*/ 38436 w 43256"/>
              <a:gd name="connsiteY9" fmla="*/ 6549 h 43219"/>
              <a:gd name="connsiteX10" fmla="*/ 29114 w 43256"/>
              <a:gd name="connsiteY10" fmla="*/ 3811 h 43219"/>
              <a:gd name="connsiteX11" fmla="*/ 29856 w 43256"/>
              <a:gd name="connsiteY11" fmla="*/ 2199 h 43219"/>
              <a:gd name="connsiteX12" fmla="*/ 22177 w 43256"/>
              <a:gd name="connsiteY12" fmla="*/ 4579 h 43219"/>
              <a:gd name="connsiteX13" fmla="*/ 22536 w 43256"/>
              <a:gd name="connsiteY13" fmla="*/ 3189 h 43219"/>
              <a:gd name="connsiteX14" fmla="*/ 14036 w 43256"/>
              <a:gd name="connsiteY14" fmla="*/ 5051 h 43219"/>
              <a:gd name="connsiteX15" fmla="*/ 15336 w 43256"/>
              <a:gd name="connsiteY15" fmla="*/ 6399 h 43219"/>
              <a:gd name="connsiteX16" fmla="*/ 4163 w 43256"/>
              <a:gd name="connsiteY16" fmla="*/ 15648 h 43219"/>
              <a:gd name="connsiteX17" fmla="*/ 3936 w 43256"/>
              <a:gd name="connsiteY17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6514 w 43256"/>
              <a:gd name="connsiteY0" fmla="*/ 38949 h 43219"/>
              <a:gd name="connsiteX1" fmla="*/ 15846 w 43256"/>
              <a:gd name="connsiteY1" fmla="*/ 37209 h 43219"/>
              <a:gd name="connsiteX2" fmla="*/ 28863 w 43256"/>
              <a:gd name="connsiteY2" fmla="*/ 34610 h 43219"/>
              <a:gd name="connsiteX3" fmla="*/ 28596 w 43256"/>
              <a:gd name="connsiteY3" fmla="*/ 36519 h 43219"/>
              <a:gd name="connsiteX4" fmla="*/ 41834 w 43256"/>
              <a:gd name="connsiteY4" fmla="*/ 15213 h 43219"/>
              <a:gd name="connsiteX5" fmla="*/ 40386 w 43256"/>
              <a:gd name="connsiteY5" fmla="*/ 17889 h 43219"/>
              <a:gd name="connsiteX6" fmla="*/ 38360 w 43256"/>
              <a:gd name="connsiteY6" fmla="*/ 5285 h 43219"/>
              <a:gd name="connsiteX7" fmla="*/ 38436 w 43256"/>
              <a:gd name="connsiteY7" fmla="*/ 6549 h 43219"/>
              <a:gd name="connsiteX8" fmla="*/ 29114 w 43256"/>
              <a:gd name="connsiteY8" fmla="*/ 3811 h 43219"/>
              <a:gd name="connsiteX9" fmla="*/ 29856 w 43256"/>
              <a:gd name="connsiteY9" fmla="*/ 2199 h 43219"/>
              <a:gd name="connsiteX10" fmla="*/ 22177 w 43256"/>
              <a:gd name="connsiteY10" fmla="*/ 4579 h 43219"/>
              <a:gd name="connsiteX11" fmla="*/ 22536 w 43256"/>
              <a:gd name="connsiteY11" fmla="*/ 3189 h 43219"/>
              <a:gd name="connsiteX12" fmla="*/ 14036 w 43256"/>
              <a:gd name="connsiteY12" fmla="*/ 5051 h 43219"/>
              <a:gd name="connsiteX13" fmla="*/ 15336 w 43256"/>
              <a:gd name="connsiteY13" fmla="*/ 6399 h 43219"/>
              <a:gd name="connsiteX14" fmla="*/ 4163 w 43256"/>
              <a:gd name="connsiteY14" fmla="*/ 15648 h 43219"/>
              <a:gd name="connsiteX15" fmla="*/ 3936 w 43256"/>
              <a:gd name="connsiteY15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6514 w 43256"/>
              <a:gd name="connsiteY0" fmla="*/ 38949 h 43219"/>
              <a:gd name="connsiteX1" fmla="*/ 15846 w 43256"/>
              <a:gd name="connsiteY1" fmla="*/ 37209 h 43219"/>
              <a:gd name="connsiteX2" fmla="*/ 28863 w 43256"/>
              <a:gd name="connsiteY2" fmla="*/ 34610 h 43219"/>
              <a:gd name="connsiteX3" fmla="*/ 28596 w 43256"/>
              <a:gd name="connsiteY3" fmla="*/ 36519 h 43219"/>
              <a:gd name="connsiteX4" fmla="*/ 38360 w 43256"/>
              <a:gd name="connsiteY4" fmla="*/ 5285 h 43219"/>
              <a:gd name="connsiteX5" fmla="*/ 38436 w 43256"/>
              <a:gd name="connsiteY5" fmla="*/ 6549 h 43219"/>
              <a:gd name="connsiteX6" fmla="*/ 29114 w 43256"/>
              <a:gd name="connsiteY6" fmla="*/ 3811 h 43219"/>
              <a:gd name="connsiteX7" fmla="*/ 29856 w 43256"/>
              <a:gd name="connsiteY7" fmla="*/ 2199 h 43219"/>
              <a:gd name="connsiteX8" fmla="*/ 22177 w 43256"/>
              <a:gd name="connsiteY8" fmla="*/ 4579 h 43219"/>
              <a:gd name="connsiteX9" fmla="*/ 22536 w 43256"/>
              <a:gd name="connsiteY9" fmla="*/ 3189 h 43219"/>
              <a:gd name="connsiteX10" fmla="*/ 14036 w 43256"/>
              <a:gd name="connsiteY10" fmla="*/ 5051 h 43219"/>
              <a:gd name="connsiteX11" fmla="*/ 15336 w 43256"/>
              <a:gd name="connsiteY11" fmla="*/ 6399 h 43219"/>
              <a:gd name="connsiteX12" fmla="*/ 4163 w 43256"/>
              <a:gd name="connsiteY12" fmla="*/ 15648 h 43219"/>
              <a:gd name="connsiteX13" fmla="*/ 3936 w 43256"/>
              <a:gd name="connsiteY13" fmla="*/ 1422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56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256" h="43219" fill="none" extrusionOk="0"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Enterprise Network</a:t>
            </a:r>
          </a:p>
        </p:txBody>
      </p:sp>
      <p:cxnSp>
        <p:nvCxnSpPr>
          <p:cNvPr id="90" name="Straight Connector 89"/>
          <p:cNvCxnSpPr/>
          <p:nvPr/>
        </p:nvCxnSpPr>
        <p:spPr bwMode="auto">
          <a:xfrm flipH="1">
            <a:off x="94448" y="2104409"/>
            <a:ext cx="4800600" cy="2574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Elbow Connector 42"/>
          <p:cNvCxnSpPr>
            <a:stCxn id="86" idx="3"/>
          </p:cNvCxnSpPr>
          <p:nvPr/>
        </p:nvCxnSpPr>
        <p:spPr bwMode="auto">
          <a:xfrm rot="5400000" flipH="1" flipV="1">
            <a:off x="2610032" y="2470077"/>
            <a:ext cx="178912" cy="5191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Elbow Connector 45"/>
          <p:cNvCxnSpPr>
            <a:stCxn id="88" idx="9"/>
          </p:cNvCxnSpPr>
          <p:nvPr/>
        </p:nvCxnSpPr>
        <p:spPr bwMode="auto">
          <a:xfrm flipV="1">
            <a:off x="2784545" y="1986636"/>
            <a:ext cx="24477" cy="213359"/>
          </a:xfrm>
          <a:prstGeom prst="bentConnector4">
            <a:avLst>
              <a:gd name="adj1" fmla="val 80583"/>
              <a:gd name="adj2" fmla="val 5355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Rectangle 91"/>
          <p:cNvSpPr/>
          <p:nvPr/>
        </p:nvSpPr>
        <p:spPr bwMode="auto">
          <a:xfrm rot="5400000">
            <a:off x="5440391" y="3946363"/>
            <a:ext cx="285750" cy="1120169"/>
          </a:xfrm>
          <a:prstGeom prst="rect">
            <a:avLst/>
          </a:prstGeom>
          <a:noFill/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Controller Network</a:t>
            </a:r>
          </a:p>
        </p:txBody>
      </p:sp>
      <p:sp>
        <p:nvSpPr>
          <p:cNvPr id="93" name="Rectangle 92"/>
          <p:cNvSpPr/>
          <p:nvPr/>
        </p:nvSpPr>
        <p:spPr bwMode="auto">
          <a:xfrm rot="5400000">
            <a:off x="5507066" y="4486021"/>
            <a:ext cx="285750" cy="1120169"/>
          </a:xfrm>
          <a:prstGeom prst="rect">
            <a:avLst/>
          </a:prstGeom>
          <a:noFill/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Local Controllers</a:t>
            </a:r>
          </a:p>
        </p:txBody>
      </p:sp>
      <p:sp>
        <p:nvSpPr>
          <p:cNvPr id="94" name="Rectangle 93"/>
          <p:cNvSpPr/>
          <p:nvPr/>
        </p:nvSpPr>
        <p:spPr bwMode="auto">
          <a:xfrm rot="5400000">
            <a:off x="5507066" y="5227515"/>
            <a:ext cx="285750" cy="1120169"/>
          </a:xfrm>
          <a:prstGeom prst="rect">
            <a:avLst/>
          </a:prstGeom>
          <a:noFill/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Field Devices</a:t>
            </a:r>
          </a:p>
        </p:txBody>
      </p:sp>
      <p:sp>
        <p:nvSpPr>
          <p:cNvPr id="96" name="Rectangle 95"/>
          <p:cNvSpPr/>
          <p:nvPr/>
        </p:nvSpPr>
        <p:spPr bwMode="auto">
          <a:xfrm rot="5400000">
            <a:off x="5610216" y="2835666"/>
            <a:ext cx="285750" cy="1326469"/>
          </a:xfrm>
          <a:prstGeom prst="rect">
            <a:avLst/>
          </a:prstGeom>
          <a:noFill/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Communication Servers</a:t>
            </a:r>
          </a:p>
        </p:txBody>
      </p:sp>
      <p:sp>
        <p:nvSpPr>
          <p:cNvPr id="97" name="Rectangle 96"/>
          <p:cNvSpPr/>
          <p:nvPr/>
        </p:nvSpPr>
        <p:spPr bwMode="auto">
          <a:xfrm rot="5400000">
            <a:off x="5507066" y="2498707"/>
            <a:ext cx="285750" cy="1120169"/>
          </a:xfrm>
          <a:prstGeom prst="rect">
            <a:avLst/>
          </a:prstGeom>
          <a:noFill/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Applications</a:t>
            </a:r>
          </a:p>
        </p:txBody>
      </p:sp>
      <p:sp>
        <p:nvSpPr>
          <p:cNvPr id="98" name="Rectangle 97"/>
          <p:cNvSpPr/>
          <p:nvPr/>
        </p:nvSpPr>
        <p:spPr bwMode="auto">
          <a:xfrm rot="5400000">
            <a:off x="5507066" y="2110737"/>
            <a:ext cx="285750" cy="1120169"/>
          </a:xfrm>
          <a:prstGeom prst="rect">
            <a:avLst/>
          </a:prstGeom>
          <a:noFill/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Control Network</a:t>
            </a:r>
          </a:p>
        </p:txBody>
      </p:sp>
      <p:cxnSp>
        <p:nvCxnSpPr>
          <p:cNvPr id="22" name="Elbow Connector 21"/>
          <p:cNvCxnSpPr/>
          <p:nvPr/>
        </p:nvCxnSpPr>
        <p:spPr bwMode="auto">
          <a:xfrm rot="5400000" flipH="1" flipV="1">
            <a:off x="1627870" y="4047593"/>
            <a:ext cx="867825" cy="952501"/>
          </a:xfrm>
          <a:prstGeom prst="bentConnector3">
            <a:avLst>
              <a:gd name="adj1" fmla="val 6958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9" name="Rectangle 98"/>
          <p:cNvSpPr/>
          <p:nvPr/>
        </p:nvSpPr>
        <p:spPr bwMode="auto">
          <a:xfrm rot="5400000">
            <a:off x="5784415" y="1455973"/>
            <a:ext cx="285750" cy="1674867"/>
          </a:xfrm>
          <a:prstGeom prst="rect">
            <a:avLst/>
          </a:prstGeom>
          <a:noFill/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Process Information Network</a:t>
            </a:r>
          </a:p>
        </p:txBody>
      </p:sp>
      <p:sp>
        <p:nvSpPr>
          <p:cNvPr id="100" name="Rectangle 99"/>
          <p:cNvSpPr/>
          <p:nvPr/>
        </p:nvSpPr>
        <p:spPr bwMode="auto">
          <a:xfrm rot="5400000">
            <a:off x="5507066" y="1364562"/>
            <a:ext cx="285750" cy="1120169"/>
          </a:xfrm>
          <a:prstGeom prst="rect">
            <a:avLst/>
          </a:prstGeom>
          <a:noFill/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Enterprise Network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6629908" y="2519436"/>
            <a:ext cx="330348" cy="1120169"/>
          </a:xfrm>
          <a:prstGeom prst="rect">
            <a:avLst/>
          </a:prstGeom>
          <a:noFill/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Supervisory Controllers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702512" y="5452320"/>
            <a:ext cx="7425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Level 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7702513" y="1877585"/>
            <a:ext cx="7425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Level 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725801" y="2451429"/>
            <a:ext cx="7425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Level 3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702513" y="3197359"/>
            <a:ext cx="7425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Level 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725801" y="4345900"/>
            <a:ext cx="74251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0B050"/>
                </a:solidFill>
              </a:rPr>
              <a:t>Level 1</a:t>
            </a:r>
          </a:p>
        </p:txBody>
      </p:sp>
      <p:sp>
        <p:nvSpPr>
          <p:cNvPr id="108" name="Rectangle 107"/>
          <p:cNvSpPr/>
          <p:nvPr/>
        </p:nvSpPr>
        <p:spPr bwMode="auto">
          <a:xfrm rot="5400000">
            <a:off x="5610216" y="4784710"/>
            <a:ext cx="285750" cy="1326470"/>
          </a:xfrm>
          <a:prstGeom prst="rect">
            <a:avLst/>
          </a:prstGeom>
          <a:noFill/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/>
              <a:t>Field Sensor networks</a:t>
            </a:r>
          </a:p>
        </p:txBody>
      </p:sp>
      <p:cxnSp>
        <p:nvCxnSpPr>
          <p:cNvPr id="48" name="Elbow Connector 47"/>
          <p:cNvCxnSpPr>
            <a:stCxn id="7" idx="6"/>
            <a:endCxn id="12" idx="1"/>
          </p:cNvCxnSpPr>
          <p:nvPr/>
        </p:nvCxnSpPr>
        <p:spPr bwMode="auto">
          <a:xfrm rot="16200000" flipV="1">
            <a:off x="1453763" y="5306151"/>
            <a:ext cx="601341" cy="33780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Elbow Connector 49"/>
          <p:cNvCxnSpPr>
            <a:stCxn id="8" idx="6"/>
            <a:endCxn id="12" idx="1"/>
          </p:cNvCxnSpPr>
          <p:nvPr/>
        </p:nvCxnSpPr>
        <p:spPr bwMode="auto">
          <a:xfrm rot="16200000" flipV="1">
            <a:off x="1587113" y="5172801"/>
            <a:ext cx="601341" cy="604502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>
            <a:off x="7331383" y="1437817"/>
            <a:ext cx="1" cy="441183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00B05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Right Brace 58"/>
          <p:cNvSpPr/>
          <p:nvPr/>
        </p:nvSpPr>
        <p:spPr bwMode="auto">
          <a:xfrm>
            <a:off x="7437516" y="2314477"/>
            <a:ext cx="209458" cy="553379"/>
          </a:xfrm>
          <a:prstGeom prst="rightBrac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B050"/>
              </a:solidFill>
            </a:endParaRPr>
          </a:p>
        </p:txBody>
      </p:sp>
      <p:sp>
        <p:nvSpPr>
          <p:cNvPr id="109" name="Right Brace 108"/>
          <p:cNvSpPr/>
          <p:nvPr/>
        </p:nvSpPr>
        <p:spPr bwMode="auto">
          <a:xfrm>
            <a:off x="7450230" y="3049868"/>
            <a:ext cx="209458" cy="571653"/>
          </a:xfrm>
          <a:prstGeom prst="rightBrac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B050"/>
              </a:solidFill>
            </a:endParaRPr>
          </a:p>
        </p:txBody>
      </p:sp>
      <p:sp>
        <p:nvSpPr>
          <p:cNvPr id="111" name="Right Brace 110"/>
          <p:cNvSpPr/>
          <p:nvPr/>
        </p:nvSpPr>
        <p:spPr bwMode="auto">
          <a:xfrm>
            <a:off x="7450230" y="3758596"/>
            <a:ext cx="209458" cy="1493752"/>
          </a:xfrm>
          <a:prstGeom prst="rightBrac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B050"/>
              </a:solidFill>
            </a:endParaRPr>
          </a:p>
        </p:txBody>
      </p:sp>
      <p:sp>
        <p:nvSpPr>
          <p:cNvPr id="113" name="Right Brace 112"/>
          <p:cNvSpPr/>
          <p:nvPr/>
        </p:nvSpPr>
        <p:spPr bwMode="auto">
          <a:xfrm>
            <a:off x="7450806" y="5304993"/>
            <a:ext cx="209458" cy="571653"/>
          </a:xfrm>
          <a:prstGeom prst="rightBrace">
            <a:avLst/>
          </a:prstGeom>
          <a:noFill/>
          <a:ln w="1905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B050"/>
              </a:solidFill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561944" y="2582063"/>
            <a:ext cx="330348" cy="2180229"/>
          </a:xfrm>
          <a:prstGeom prst="rect">
            <a:avLst/>
          </a:prstGeom>
          <a:noFill/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350" dirty="0">
                <a:solidFill>
                  <a:srgbClr val="00B050"/>
                </a:solidFill>
              </a:rPr>
              <a:t>Purdue Reference Model</a:t>
            </a:r>
          </a:p>
        </p:txBody>
      </p:sp>
      <p:sp>
        <p:nvSpPr>
          <p:cNvPr id="95" name="Right Brace 94"/>
          <p:cNvSpPr/>
          <p:nvPr/>
        </p:nvSpPr>
        <p:spPr bwMode="auto">
          <a:xfrm>
            <a:off x="6362923" y="2489979"/>
            <a:ext cx="209458" cy="1199825"/>
          </a:xfrm>
          <a:prstGeom prst="rightBrace">
            <a:avLst/>
          </a:prstGeom>
          <a:noFill/>
          <a:ln w="19050" cap="flat" cmpd="sng" algn="ctr">
            <a:solidFill>
              <a:srgbClr val="072B6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B050"/>
              </a:solidFill>
            </a:endParaRPr>
          </a:p>
        </p:txBody>
      </p:sp>
      <p:cxnSp>
        <p:nvCxnSpPr>
          <p:cNvPr id="102" name="Straight Connector 101"/>
          <p:cNvCxnSpPr/>
          <p:nvPr/>
        </p:nvCxnSpPr>
        <p:spPr bwMode="auto">
          <a:xfrm flipH="1">
            <a:off x="94448" y="5248459"/>
            <a:ext cx="4800600" cy="2574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072B61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>
            <a:off x="2538033" y="4352685"/>
            <a:ext cx="1914239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Straight Connector 41"/>
          <p:cNvCxnSpPr>
            <a:stCxn id="53" idx="0"/>
          </p:cNvCxnSpPr>
          <p:nvPr/>
        </p:nvCxnSpPr>
        <p:spPr bwMode="auto">
          <a:xfrm flipH="1" flipV="1">
            <a:off x="3350385" y="4363571"/>
            <a:ext cx="1" cy="1350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2" name="TextBox 111"/>
          <p:cNvSpPr txBox="1"/>
          <p:nvPr/>
        </p:nvSpPr>
        <p:spPr>
          <a:xfrm>
            <a:off x="248425" y="1701725"/>
            <a:ext cx="27122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72B61"/>
                </a:solidFill>
              </a:rPr>
              <a:t>J</a:t>
            </a:r>
          </a:p>
        </p:txBody>
      </p:sp>
      <p:cxnSp>
        <p:nvCxnSpPr>
          <p:cNvPr id="75" name="Straight Connector 74"/>
          <p:cNvCxnSpPr/>
          <p:nvPr/>
        </p:nvCxnSpPr>
        <p:spPr bwMode="auto">
          <a:xfrm flipH="1" flipV="1">
            <a:off x="2493652" y="2884847"/>
            <a:ext cx="498" cy="1086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" name="Elbow Connector 120"/>
          <p:cNvCxnSpPr>
            <a:endCxn id="86" idx="1"/>
          </p:cNvCxnSpPr>
          <p:nvPr/>
        </p:nvCxnSpPr>
        <p:spPr bwMode="auto">
          <a:xfrm flipV="1">
            <a:off x="2494748" y="2779249"/>
            <a:ext cx="178781" cy="10418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Snip Single Corner Rectangle 3"/>
          <p:cNvSpPr/>
          <p:nvPr/>
        </p:nvSpPr>
        <p:spPr bwMode="auto">
          <a:xfrm>
            <a:off x="3470038" y="3145827"/>
            <a:ext cx="731520" cy="262224"/>
          </a:xfrm>
          <a:prstGeom prst="snip1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Databases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331383" y="6543718"/>
            <a:ext cx="16814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 smtClean="0"/>
              <a:t>Revision June </a:t>
            </a:r>
            <a:r>
              <a:rPr lang="en-US" sz="900" b="1" dirty="0" smtClean="0"/>
              <a:t>22, </a:t>
            </a:r>
            <a:r>
              <a:rPr lang="en-US" sz="900" b="1" dirty="0" smtClean="0"/>
              <a:t>2018</a:t>
            </a:r>
            <a:endParaRPr lang="en-US" sz="800" dirty="0"/>
          </a:p>
        </p:txBody>
      </p:sp>
      <p:sp>
        <p:nvSpPr>
          <p:cNvPr id="119" name="Oval 118"/>
          <p:cNvSpPr/>
          <p:nvPr/>
        </p:nvSpPr>
        <p:spPr bwMode="auto">
          <a:xfrm rot="16200000">
            <a:off x="4366547" y="5769911"/>
            <a:ext cx="171450" cy="17145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/>
          </a:p>
        </p:txBody>
      </p:sp>
      <p:cxnSp>
        <p:nvCxnSpPr>
          <p:cNvPr id="25" name="Straight Connector 24"/>
          <p:cNvCxnSpPr/>
          <p:nvPr/>
        </p:nvCxnSpPr>
        <p:spPr bwMode="auto">
          <a:xfrm flipV="1">
            <a:off x="4140671" y="1578023"/>
            <a:ext cx="22067" cy="29956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3" name="Cloud 87"/>
          <p:cNvSpPr/>
          <p:nvPr/>
        </p:nvSpPr>
        <p:spPr bwMode="auto">
          <a:xfrm>
            <a:off x="2985708" y="1383410"/>
            <a:ext cx="1909341" cy="205740"/>
          </a:xfrm>
          <a:custGeom>
            <a:avLst/>
            <a:gdLst>
              <a:gd name="connsiteX0" fmla="*/ 3900 w 43200"/>
              <a:gd name="connsiteY0" fmla="*/ 14370 h 43200"/>
              <a:gd name="connsiteX1" fmla="*/ 5623 w 43200"/>
              <a:gd name="connsiteY1" fmla="*/ 6907 h 43200"/>
              <a:gd name="connsiteX2" fmla="*/ 14005 w 43200"/>
              <a:gd name="connsiteY2" fmla="*/ 5202 h 43200"/>
              <a:gd name="connsiteX3" fmla="*/ 22456 w 43200"/>
              <a:gd name="connsiteY3" fmla="*/ 3432 h 43200"/>
              <a:gd name="connsiteX4" fmla="*/ 25749 w 43200"/>
              <a:gd name="connsiteY4" fmla="*/ 200 h 43200"/>
              <a:gd name="connsiteX5" fmla="*/ 29833 w 43200"/>
              <a:gd name="connsiteY5" fmla="*/ 2481 h 43200"/>
              <a:gd name="connsiteX6" fmla="*/ 35463 w 43200"/>
              <a:gd name="connsiteY6" fmla="*/ 690 h 43200"/>
              <a:gd name="connsiteX7" fmla="*/ 38318 w 43200"/>
              <a:gd name="connsiteY7" fmla="*/ 5576 h 43200"/>
              <a:gd name="connsiteX8" fmla="*/ 41982 w 43200"/>
              <a:gd name="connsiteY8" fmla="*/ 10318 h 43200"/>
              <a:gd name="connsiteX9" fmla="*/ 41818 w 43200"/>
              <a:gd name="connsiteY9" fmla="*/ 15460 h 43200"/>
              <a:gd name="connsiteX10" fmla="*/ 43016 w 43200"/>
              <a:gd name="connsiteY10" fmla="*/ 23322 h 43200"/>
              <a:gd name="connsiteX11" fmla="*/ 37404 w 43200"/>
              <a:gd name="connsiteY11" fmla="*/ 30204 h 43200"/>
              <a:gd name="connsiteX12" fmla="*/ 35395 w 43200"/>
              <a:gd name="connsiteY12" fmla="*/ 36101 h 43200"/>
              <a:gd name="connsiteX13" fmla="*/ 28555 w 43200"/>
              <a:gd name="connsiteY13" fmla="*/ 36815 h 43200"/>
              <a:gd name="connsiteX14" fmla="*/ 23667 w 43200"/>
              <a:gd name="connsiteY14" fmla="*/ 43106 h 43200"/>
              <a:gd name="connsiteX15" fmla="*/ 16480 w 43200"/>
              <a:gd name="connsiteY15" fmla="*/ 39266 h 43200"/>
              <a:gd name="connsiteX16" fmla="*/ 5804 w 43200"/>
              <a:gd name="connsiteY16" fmla="*/ 35472 h 43200"/>
              <a:gd name="connsiteX17" fmla="*/ 1110 w 43200"/>
              <a:gd name="connsiteY17" fmla="*/ 31250 h 43200"/>
              <a:gd name="connsiteX18" fmla="*/ 2113 w 43200"/>
              <a:gd name="connsiteY18" fmla="*/ 25551 h 43200"/>
              <a:gd name="connsiteX19" fmla="*/ -5 w 43200"/>
              <a:gd name="connsiteY19" fmla="*/ 19704 h 43200"/>
              <a:gd name="connsiteX20" fmla="*/ 3863 w 43200"/>
              <a:gd name="connsiteY20" fmla="*/ 14507 h 43200"/>
              <a:gd name="connsiteX21" fmla="*/ 3900 w 43200"/>
              <a:gd name="connsiteY21" fmla="*/ 14370 h 43200"/>
              <a:gd name="connsiteX0" fmla="*/ 4693 w 43200"/>
              <a:gd name="connsiteY0" fmla="*/ 26177 h 43200"/>
              <a:gd name="connsiteX1" fmla="*/ 2160 w 43200"/>
              <a:gd name="connsiteY1" fmla="*/ 25380 h 43200"/>
              <a:gd name="connsiteX2" fmla="*/ 6928 w 43200"/>
              <a:gd name="connsiteY2" fmla="*/ 34899 h 43200"/>
              <a:gd name="connsiteX3" fmla="*/ 5820 w 43200"/>
              <a:gd name="connsiteY3" fmla="*/ 35280 h 43200"/>
              <a:gd name="connsiteX4" fmla="*/ 16478 w 43200"/>
              <a:gd name="connsiteY4" fmla="*/ 39090 h 43200"/>
              <a:gd name="connsiteX5" fmla="*/ 15810 w 43200"/>
              <a:gd name="connsiteY5" fmla="*/ 37350 h 43200"/>
              <a:gd name="connsiteX6" fmla="*/ 28827 w 43200"/>
              <a:gd name="connsiteY6" fmla="*/ 34751 h 43200"/>
              <a:gd name="connsiteX7" fmla="*/ 28560 w 43200"/>
              <a:gd name="connsiteY7" fmla="*/ 36660 h 43200"/>
              <a:gd name="connsiteX8" fmla="*/ 34129 w 43200"/>
              <a:gd name="connsiteY8" fmla="*/ 22954 h 43200"/>
              <a:gd name="connsiteX9" fmla="*/ 37380 w 43200"/>
              <a:gd name="connsiteY9" fmla="*/ 30090 h 43200"/>
              <a:gd name="connsiteX10" fmla="*/ 41798 w 43200"/>
              <a:gd name="connsiteY10" fmla="*/ 15354 h 43200"/>
              <a:gd name="connsiteX11" fmla="*/ 40350 w 43200"/>
              <a:gd name="connsiteY11" fmla="*/ 18030 h 43200"/>
              <a:gd name="connsiteX12" fmla="*/ 38324 w 43200"/>
              <a:gd name="connsiteY12" fmla="*/ 5426 h 43200"/>
              <a:gd name="connsiteX13" fmla="*/ 38400 w 43200"/>
              <a:gd name="connsiteY13" fmla="*/ 6690 h 43200"/>
              <a:gd name="connsiteX14" fmla="*/ 29078 w 43200"/>
              <a:gd name="connsiteY14" fmla="*/ 3952 h 43200"/>
              <a:gd name="connsiteX15" fmla="*/ 29820 w 43200"/>
              <a:gd name="connsiteY15" fmla="*/ 2340 h 43200"/>
              <a:gd name="connsiteX16" fmla="*/ 22141 w 43200"/>
              <a:gd name="connsiteY16" fmla="*/ 4720 h 43200"/>
              <a:gd name="connsiteX17" fmla="*/ 22500 w 43200"/>
              <a:gd name="connsiteY17" fmla="*/ 3330 h 43200"/>
              <a:gd name="connsiteX18" fmla="*/ 14000 w 43200"/>
              <a:gd name="connsiteY18" fmla="*/ 5192 h 43200"/>
              <a:gd name="connsiteX19" fmla="*/ 15300 w 43200"/>
              <a:gd name="connsiteY19" fmla="*/ 6540 h 43200"/>
              <a:gd name="connsiteX20" fmla="*/ 4127 w 43200"/>
              <a:gd name="connsiteY20" fmla="*/ 15789 h 43200"/>
              <a:gd name="connsiteX21" fmla="*/ 3900 w 43200"/>
              <a:gd name="connsiteY21" fmla="*/ 14370 h 43200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4729 w 43256"/>
              <a:gd name="connsiteY0" fmla="*/ 26036 h 43219"/>
              <a:gd name="connsiteX1" fmla="*/ 2196 w 43256"/>
              <a:gd name="connsiteY1" fmla="*/ 25239 h 43219"/>
              <a:gd name="connsiteX2" fmla="*/ 6964 w 43256"/>
              <a:gd name="connsiteY2" fmla="*/ 34758 h 43219"/>
              <a:gd name="connsiteX3" fmla="*/ 5856 w 43256"/>
              <a:gd name="connsiteY3" fmla="*/ 35139 h 43219"/>
              <a:gd name="connsiteX4" fmla="*/ 16514 w 43256"/>
              <a:gd name="connsiteY4" fmla="*/ 38949 h 43219"/>
              <a:gd name="connsiteX5" fmla="*/ 15846 w 43256"/>
              <a:gd name="connsiteY5" fmla="*/ 37209 h 43219"/>
              <a:gd name="connsiteX6" fmla="*/ 28863 w 43256"/>
              <a:gd name="connsiteY6" fmla="*/ 34610 h 43219"/>
              <a:gd name="connsiteX7" fmla="*/ 28596 w 43256"/>
              <a:gd name="connsiteY7" fmla="*/ 36519 h 43219"/>
              <a:gd name="connsiteX8" fmla="*/ 41834 w 43256"/>
              <a:gd name="connsiteY8" fmla="*/ 15213 h 43219"/>
              <a:gd name="connsiteX9" fmla="*/ 40386 w 43256"/>
              <a:gd name="connsiteY9" fmla="*/ 17889 h 43219"/>
              <a:gd name="connsiteX10" fmla="*/ 38360 w 43256"/>
              <a:gd name="connsiteY10" fmla="*/ 5285 h 43219"/>
              <a:gd name="connsiteX11" fmla="*/ 38436 w 43256"/>
              <a:gd name="connsiteY11" fmla="*/ 6549 h 43219"/>
              <a:gd name="connsiteX12" fmla="*/ 29114 w 43256"/>
              <a:gd name="connsiteY12" fmla="*/ 3811 h 43219"/>
              <a:gd name="connsiteX13" fmla="*/ 29856 w 43256"/>
              <a:gd name="connsiteY13" fmla="*/ 2199 h 43219"/>
              <a:gd name="connsiteX14" fmla="*/ 22177 w 43256"/>
              <a:gd name="connsiteY14" fmla="*/ 4579 h 43219"/>
              <a:gd name="connsiteX15" fmla="*/ 22536 w 43256"/>
              <a:gd name="connsiteY15" fmla="*/ 3189 h 43219"/>
              <a:gd name="connsiteX16" fmla="*/ 14036 w 43256"/>
              <a:gd name="connsiteY16" fmla="*/ 5051 h 43219"/>
              <a:gd name="connsiteX17" fmla="*/ 15336 w 43256"/>
              <a:gd name="connsiteY17" fmla="*/ 6399 h 43219"/>
              <a:gd name="connsiteX18" fmla="*/ 4163 w 43256"/>
              <a:gd name="connsiteY18" fmla="*/ 15648 h 43219"/>
              <a:gd name="connsiteX19" fmla="*/ 3936 w 43256"/>
              <a:gd name="connsiteY19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6964 w 43256"/>
              <a:gd name="connsiteY0" fmla="*/ 34758 h 43219"/>
              <a:gd name="connsiteX1" fmla="*/ 5856 w 43256"/>
              <a:gd name="connsiteY1" fmla="*/ 35139 h 43219"/>
              <a:gd name="connsiteX2" fmla="*/ 16514 w 43256"/>
              <a:gd name="connsiteY2" fmla="*/ 38949 h 43219"/>
              <a:gd name="connsiteX3" fmla="*/ 15846 w 43256"/>
              <a:gd name="connsiteY3" fmla="*/ 37209 h 43219"/>
              <a:gd name="connsiteX4" fmla="*/ 28863 w 43256"/>
              <a:gd name="connsiteY4" fmla="*/ 34610 h 43219"/>
              <a:gd name="connsiteX5" fmla="*/ 28596 w 43256"/>
              <a:gd name="connsiteY5" fmla="*/ 36519 h 43219"/>
              <a:gd name="connsiteX6" fmla="*/ 41834 w 43256"/>
              <a:gd name="connsiteY6" fmla="*/ 15213 h 43219"/>
              <a:gd name="connsiteX7" fmla="*/ 40386 w 43256"/>
              <a:gd name="connsiteY7" fmla="*/ 17889 h 43219"/>
              <a:gd name="connsiteX8" fmla="*/ 38360 w 43256"/>
              <a:gd name="connsiteY8" fmla="*/ 5285 h 43219"/>
              <a:gd name="connsiteX9" fmla="*/ 38436 w 43256"/>
              <a:gd name="connsiteY9" fmla="*/ 6549 h 43219"/>
              <a:gd name="connsiteX10" fmla="*/ 29114 w 43256"/>
              <a:gd name="connsiteY10" fmla="*/ 3811 h 43219"/>
              <a:gd name="connsiteX11" fmla="*/ 29856 w 43256"/>
              <a:gd name="connsiteY11" fmla="*/ 2199 h 43219"/>
              <a:gd name="connsiteX12" fmla="*/ 22177 w 43256"/>
              <a:gd name="connsiteY12" fmla="*/ 4579 h 43219"/>
              <a:gd name="connsiteX13" fmla="*/ 22536 w 43256"/>
              <a:gd name="connsiteY13" fmla="*/ 3189 h 43219"/>
              <a:gd name="connsiteX14" fmla="*/ 14036 w 43256"/>
              <a:gd name="connsiteY14" fmla="*/ 5051 h 43219"/>
              <a:gd name="connsiteX15" fmla="*/ 15336 w 43256"/>
              <a:gd name="connsiteY15" fmla="*/ 6399 h 43219"/>
              <a:gd name="connsiteX16" fmla="*/ 4163 w 43256"/>
              <a:gd name="connsiteY16" fmla="*/ 15648 h 43219"/>
              <a:gd name="connsiteX17" fmla="*/ 3936 w 43256"/>
              <a:gd name="connsiteY17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6514 w 43256"/>
              <a:gd name="connsiteY0" fmla="*/ 38949 h 43219"/>
              <a:gd name="connsiteX1" fmla="*/ 15846 w 43256"/>
              <a:gd name="connsiteY1" fmla="*/ 37209 h 43219"/>
              <a:gd name="connsiteX2" fmla="*/ 28863 w 43256"/>
              <a:gd name="connsiteY2" fmla="*/ 34610 h 43219"/>
              <a:gd name="connsiteX3" fmla="*/ 28596 w 43256"/>
              <a:gd name="connsiteY3" fmla="*/ 36519 h 43219"/>
              <a:gd name="connsiteX4" fmla="*/ 41834 w 43256"/>
              <a:gd name="connsiteY4" fmla="*/ 15213 h 43219"/>
              <a:gd name="connsiteX5" fmla="*/ 40386 w 43256"/>
              <a:gd name="connsiteY5" fmla="*/ 17889 h 43219"/>
              <a:gd name="connsiteX6" fmla="*/ 38360 w 43256"/>
              <a:gd name="connsiteY6" fmla="*/ 5285 h 43219"/>
              <a:gd name="connsiteX7" fmla="*/ 38436 w 43256"/>
              <a:gd name="connsiteY7" fmla="*/ 6549 h 43219"/>
              <a:gd name="connsiteX8" fmla="*/ 29114 w 43256"/>
              <a:gd name="connsiteY8" fmla="*/ 3811 h 43219"/>
              <a:gd name="connsiteX9" fmla="*/ 29856 w 43256"/>
              <a:gd name="connsiteY9" fmla="*/ 2199 h 43219"/>
              <a:gd name="connsiteX10" fmla="*/ 22177 w 43256"/>
              <a:gd name="connsiteY10" fmla="*/ 4579 h 43219"/>
              <a:gd name="connsiteX11" fmla="*/ 22536 w 43256"/>
              <a:gd name="connsiteY11" fmla="*/ 3189 h 43219"/>
              <a:gd name="connsiteX12" fmla="*/ 14036 w 43256"/>
              <a:gd name="connsiteY12" fmla="*/ 5051 h 43219"/>
              <a:gd name="connsiteX13" fmla="*/ 15336 w 43256"/>
              <a:gd name="connsiteY13" fmla="*/ 6399 h 43219"/>
              <a:gd name="connsiteX14" fmla="*/ 4163 w 43256"/>
              <a:gd name="connsiteY14" fmla="*/ 15648 h 43219"/>
              <a:gd name="connsiteX15" fmla="*/ 3936 w 43256"/>
              <a:gd name="connsiteY15" fmla="*/ 14229 h 43219"/>
              <a:gd name="connsiteX0" fmla="*/ 3936 w 43256"/>
              <a:gd name="connsiteY0" fmla="*/ 14229 h 43219"/>
              <a:gd name="connsiteX1" fmla="*/ 5659 w 43256"/>
              <a:gd name="connsiteY1" fmla="*/ 6766 h 43219"/>
              <a:gd name="connsiteX2" fmla="*/ 14041 w 43256"/>
              <a:gd name="connsiteY2" fmla="*/ 5061 h 43219"/>
              <a:gd name="connsiteX3" fmla="*/ 22492 w 43256"/>
              <a:gd name="connsiteY3" fmla="*/ 3291 h 43219"/>
              <a:gd name="connsiteX4" fmla="*/ 25785 w 43256"/>
              <a:gd name="connsiteY4" fmla="*/ 59 h 43219"/>
              <a:gd name="connsiteX5" fmla="*/ 29869 w 43256"/>
              <a:gd name="connsiteY5" fmla="*/ 2340 h 43219"/>
              <a:gd name="connsiteX6" fmla="*/ 35499 w 43256"/>
              <a:gd name="connsiteY6" fmla="*/ 549 h 43219"/>
              <a:gd name="connsiteX7" fmla="*/ 38354 w 43256"/>
              <a:gd name="connsiteY7" fmla="*/ 5435 h 43219"/>
              <a:gd name="connsiteX8" fmla="*/ 42018 w 43256"/>
              <a:gd name="connsiteY8" fmla="*/ 10177 h 43219"/>
              <a:gd name="connsiteX9" fmla="*/ 41854 w 43256"/>
              <a:gd name="connsiteY9" fmla="*/ 15319 h 43219"/>
              <a:gd name="connsiteX10" fmla="*/ 43052 w 43256"/>
              <a:gd name="connsiteY10" fmla="*/ 23181 h 43219"/>
              <a:gd name="connsiteX11" fmla="*/ 37440 w 43256"/>
              <a:gd name="connsiteY11" fmla="*/ 30063 h 43219"/>
              <a:gd name="connsiteX12" fmla="*/ 35431 w 43256"/>
              <a:gd name="connsiteY12" fmla="*/ 35960 h 43219"/>
              <a:gd name="connsiteX13" fmla="*/ 28591 w 43256"/>
              <a:gd name="connsiteY13" fmla="*/ 36674 h 43219"/>
              <a:gd name="connsiteX14" fmla="*/ 23703 w 43256"/>
              <a:gd name="connsiteY14" fmla="*/ 42965 h 43219"/>
              <a:gd name="connsiteX15" fmla="*/ 16516 w 43256"/>
              <a:gd name="connsiteY15" fmla="*/ 39125 h 43219"/>
              <a:gd name="connsiteX16" fmla="*/ 5840 w 43256"/>
              <a:gd name="connsiteY16" fmla="*/ 35331 h 43219"/>
              <a:gd name="connsiteX17" fmla="*/ 1146 w 43256"/>
              <a:gd name="connsiteY17" fmla="*/ 31109 h 43219"/>
              <a:gd name="connsiteX18" fmla="*/ 2149 w 43256"/>
              <a:gd name="connsiteY18" fmla="*/ 25410 h 43219"/>
              <a:gd name="connsiteX19" fmla="*/ 31 w 43256"/>
              <a:gd name="connsiteY19" fmla="*/ 19563 h 43219"/>
              <a:gd name="connsiteX20" fmla="*/ 3899 w 43256"/>
              <a:gd name="connsiteY20" fmla="*/ 14366 h 43219"/>
              <a:gd name="connsiteX21" fmla="*/ 3936 w 43256"/>
              <a:gd name="connsiteY21" fmla="*/ 14229 h 43219"/>
              <a:gd name="connsiteX0" fmla="*/ 16514 w 43256"/>
              <a:gd name="connsiteY0" fmla="*/ 38949 h 43219"/>
              <a:gd name="connsiteX1" fmla="*/ 15846 w 43256"/>
              <a:gd name="connsiteY1" fmla="*/ 37209 h 43219"/>
              <a:gd name="connsiteX2" fmla="*/ 28863 w 43256"/>
              <a:gd name="connsiteY2" fmla="*/ 34610 h 43219"/>
              <a:gd name="connsiteX3" fmla="*/ 28596 w 43256"/>
              <a:gd name="connsiteY3" fmla="*/ 36519 h 43219"/>
              <a:gd name="connsiteX4" fmla="*/ 38360 w 43256"/>
              <a:gd name="connsiteY4" fmla="*/ 5285 h 43219"/>
              <a:gd name="connsiteX5" fmla="*/ 38436 w 43256"/>
              <a:gd name="connsiteY5" fmla="*/ 6549 h 43219"/>
              <a:gd name="connsiteX6" fmla="*/ 29114 w 43256"/>
              <a:gd name="connsiteY6" fmla="*/ 3811 h 43219"/>
              <a:gd name="connsiteX7" fmla="*/ 29856 w 43256"/>
              <a:gd name="connsiteY7" fmla="*/ 2199 h 43219"/>
              <a:gd name="connsiteX8" fmla="*/ 22177 w 43256"/>
              <a:gd name="connsiteY8" fmla="*/ 4579 h 43219"/>
              <a:gd name="connsiteX9" fmla="*/ 22536 w 43256"/>
              <a:gd name="connsiteY9" fmla="*/ 3189 h 43219"/>
              <a:gd name="connsiteX10" fmla="*/ 14036 w 43256"/>
              <a:gd name="connsiteY10" fmla="*/ 5051 h 43219"/>
              <a:gd name="connsiteX11" fmla="*/ 15336 w 43256"/>
              <a:gd name="connsiteY11" fmla="*/ 6399 h 43219"/>
              <a:gd name="connsiteX12" fmla="*/ 4163 w 43256"/>
              <a:gd name="connsiteY12" fmla="*/ 15648 h 43219"/>
              <a:gd name="connsiteX13" fmla="*/ 3936 w 43256"/>
              <a:gd name="connsiteY13" fmla="*/ 14229 h 43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3256" h="43219">
                <a:moveTo>
                  <a:pt x="3936" y="14229"/>
                </a:moveTo>
                <a:cubicBezTo>
                  <a:pt x="3665" y="11516"/>
                  <a:pt x="4297" y="8780"/>
                  <a:pt x="5659" y="6766"/>
                </a:cubicBezTo>
                <a:cubicBezTo>
                  <a:pt x="7811" y="3585"/>
                  <a:pt x="11300" y="2876"/>
                  <a:pt x="14041" y="5061"/>
                </a:cubicBezTo>
                <a:cubicBezTo>
                  <a:pt x="15714" y="768"/>
                  <a:pt x="19950" y="-119"/>
                  <a:pt x="22492" y="3291"/>
                </a:cubicBezTo>
                <a:cubicBezTo>
                  <a:pt x="23133" y="1542"/>
                  <a:pt x="24364" y="333"/>
                  <a:pt x="25785" y="59"/>
                </a:cubicBezTo>
                <a:cubicBezTo>
                  <a:pt x="27349" y="-243"/>
                  <a:pt x="28911" y="629"/>
                  <a:pt x="29869" y="2340"/>
                </a:cubicBezTo>
                <a:cubicBezTo>
                  <a:pt x="31251" y="126"/>
                  <a:pt x="33537" y="-601"/>
                  <a:pt x="35499" y="549"/>
                </a:cubicBezTo>
                <a:cubicBezTo>
                  <a:pt x="36994" y="1425"/>
                  <a:pt x="38066" y="3259"/>
                  <a:pt x="38354" y="5435"/>
                </a:cubicBezTo>
                <a:cubicBezTo>
                  <a:pt x="40082" y="6077"/>
                  <a:pt x="41458" y="7857"/>
                  <a:pt x="42018" y="10177"/>
                </a:cubicBezTo>
                <a:cubicBezTo>
                  <a:pt x="42425" y="11861"/>
                  <a:pt x="42367" y="13690"/>
                  <a:pt x="41854" y="15319"/>
                </a:cubicBezTo>
                <a:cubicBezTo>
                  <a:pt x="43115" y="17553"/>
                  <a:pt x="43556" y="20449"/>
                  <a:pt x="43052" y="23181"/>
                </a:cubicBezTo>
                <a:cubicBezTo>
                  <a:pt x="42382" y="26813"/>
                  <a:pt x="40164" y="29533"/>
                  <a:pt x="37440" y="30063"/>
                </a:cubicBezTo>
                <a:cubicBezTo>
                  <a:pt x="37427" y="32330"/>
                  <a:pt x="36694" y="34480"/>
                  <a:pt x="35431" y="35960"/>
                </a:cubicBezTo>
                <a:cubicBezTo>
                  <a:pt x="33512" y="38209"/>
                  <a:pt x="30740" y="38498"/>
                  <a:pt x="28591" y="36674"/>
                </a:cubicBezTo>
                <a:cubicBezTo>
                  <a:pt x="27896" y="39807"/>
                  <a:pt x="26035" y="42202"/>
                  <a:pt x="23703" y="42965"/>
                </a:cubicBezTo>
                <a:cubicBezTo>
                  <a:pt x="20955" y="43864"/>
                  <a:pt x="18087" y="42332"/>
                  <a:pt x="16516" y="39125"/>
                </a:cubicBezTo>
                <a:cubicBezTo>
                  <a:pt x="12808" y="42169"/>
                  <a:pt x="7992" y="40458"/>
                  <a:pt x="5840" y="35331"/>
                </a:cubicBezTo>
                <a:cubicBezTo>
                  <a:pt x="3726" y="35668"/>
                  <a:pt x="1741" y="33883"/>
                  <a:pt x="1146" y="31109"/>
                </a:cubicBezTo>
                <a:cubicBezTo>
                  <a:pt x="715" y="29102"/>
                  <a:pt x="1096" y="26936"/>
                  <a:pt x="2149" y="25410"/>
                </a:cubicBezTo>
                <a:cubicBezTo>
                  <a:pt x="655" y="24213"/>
                  <a:pt x="-177" y="21916"/>
                  <a:pt x="31" y="19563"/>
                </a:cubicBezTo>
                <a:cubicBezTo>
                  <a:pt x="275" y="16808"/>
                  <a:pt x="1881" y="14650"/>
                  <a:pt x="3899" y="14366"/>
                </a:cubicBezTo>
                <a:cubicBezTo>
                  <a:pt x="3911" y="14320"/>
                  <a:pt x="3924" y="14275"/>
                  <a:pt x="3936" y="14229"/>
                </a:cubicBezTo>
                <a:close/>
              </a:path>
              <a:path w="43256" h="43219" fill="none" extrusionOk="0">
                <a:moveTo>
                  <a:pt x="16514" y="38949"/>
                </a:moveTo>
                <a:cubicBezTo>
                  <a:pt x="16247" y="38403"/>
                  <a:pt x="16023" y="37820"/>
                  <a:pt x="15846" y="37209"/>
                </a:cubicBezTo>
                <a:moveTo>
                  <a:pt x="28863" y="34610"/>
                </a:moveTo>
                <a:cubicBezTo>
                  <a:pt x="28824" y="35257"/>
                  <a:pt x="28734" y="35897"/>
                  <a:pt x="28596" y="36519"/>
                </a:cubicBezTo>
                <a:moveTo>
                  <a:pt x="38360" y="5285"/>
                </a:moveTo>
                <a:cubicBezTo>
                  <a:pt x="38415" y="5702"/>
                  <a:pt x="38441" y="6125"/>
                  <a:pt x="38436" y="6549"/>
                </a:cubicBezTo>
                <a:moveTo>
                  <a:pt x="29114" y="3811"/>
                </a:moveTo>
                <a:cubicBezTo>
                  <a:pt x="29303" y="3228"/>
                  <a:pt x="29552" y="2685"/>
                  <a:pt x="29856" y="2199"/>
                </a:cubicBezTo>
                <a:moveTo>
                  <a:pt x="22177" y="4579"/>
                </a:moveTo>
                <a:cubicBezTo>
                  <a:pt x="22254" y="4097"/>
                  <a:pt x="22375" y="3630"/>
                  <a:pt x="22536" y="3189"/>
                </a:cubicBezTo>
                <a:moveTo>
                  <a:pt x="14036" y="5051"/>
                </a:moveTo>
                <a:cubicBezTo>
                  <a:pt x="14508" y="5427"/>
                  <a:pt x="14944" y="5880"/>
                  <a:pt x="15336" y="6399"/>
                </a:cubicBezTo>
                <a:moveTo>
                  <a:pt x="4163" y="15648"/>
                </a:moveTo>
                <a:cubicBezTo>
                  <a:pt x="4060" y="15184"/>
                  <a:pt x="3984" y="14710"/>
                  <a:pt x="3936" y="14229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/>
              <a:t>External Applications</a:t>
            </a:r>
            <a:endParaRPr lang="en-US" sz="900" dirty="0"/>
          </a:p>
        </p:txBody>
      </p:sp>
      <p:cxnSp>
        <p:nvCxnSpPr>
          <p:cNvPr id="124" name="Elbow Connector 123"/>
          <p:cNvCxnSpPr/>
          <p:nvPr/>
        </p:nvCxnSpPr>
        <p:spPr bwMode="auto">
          <a:xfrm rot="5400000" flipH="1" flipV="1">
            <a:off x="3466932" y="2076123"/>
            <a:ext cx="1478739" cy="337505"/>
          </a:xfrm>
          <a:prstGeom prst="bentConnector3">
            <a:avLst>
              <a:gd name="adj1" fmla="val 2349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5" name="Straight Connector 124"/>
          <p:cNvCxnSpPr/>
          <p:nvPr/>
        </p:nvCxnSpPr>
        <p:spPr bwMode="auto">
          <a:xfrm flipH="1">
            <a:off x="94946" y="1683420"/>
            <a:ext cx="4800600" cy="2574"/>
          </a:xfrm>
          <a:prstGeom prst="line">
            <a:avLst/>
          </a:prstGeom>
          <a:solidFill>
            <a:schemeClr val="accent1"/>
          </a:solidFill>
          <a:ln w="25400" cap="flat" cmpd="dbl" algn="ctr">
            <a:solidFill>
              <a:srgbClr val="FF0000"/>
            </a:solidFill>
            <a:prstDash val="lg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258229" y="1287776"/>
            <a:ext cx="30008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solidFill>
                  <a:srgbClr val="072B61"/>
                </a:solidFill>
              </a:rPr>
              <a:t>K</a:t>
            </a:r>
          </a:p>
        </p:txBody>
      </p:sp>
      <p:cxnSp>
        <p:nvCxnSpPr>
          <p:cNvPr id="63" name="Straight Connector 62"/>
          <p:cNvCxnSpPr>
            <a:endCxn id="119" idx="6"/>
          </p:cNvCxnSpPr>
          <p:nvPr/>
        </p:nvCxnSpPr>
        <p:spPr bwMode="auto">
          <a:xfrm>
            <a:off x="4452272" y="4356786"/>
            <a:ext cx="0" cy="1413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Rectangle 126"/>
          <p:cNvSpPr/>
          <p:nvPr/>
        </p:nvSpPr>
        <p:spPr bwMode="auto">
          <a:xfrm rot="5400000">
            <a:off x="5507065" y="905975"/>
            <a:ext cx="285750" cy="1120169"/>
          </a:xfrm>
          <a:prstGeom prst="rect">
            <a:avLst/>
          </a:prstGeom>
          <a:noFill/>
          <a:ln w="9525" cap="flat" cmpd="sng" algn="ctr">
            <a:noFill/>
            <a:prstDash val="sysDash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vert270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900" dirty="0" smtClean="0"/>
              <a:t>External Network</a:t>
            </a:r>
            <a:endParaRPr lang="en-US" sz="900" dirty="0"/>
          </a:p>
        </p:txBody>
      </p:sp>
      <p:sp>
        <p:nvSpPr>
          <p:cNvPr id="128" name="TextBox 127"/>
          <p:cNvSpPr txBox="1"/>
          <p:nvPr/>
        </p:nvSpPr>
        <p:spPr>
          <a:xfrm>
            <a:off x="7702512" y="1401643"/>
            <a:ext cx="80983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350">
                <a:solidFill>
                  <a:srgbClr val="00B050"/>
                </a:solidFill>
              </a:defRPr>
            </a:lvl1pPr>
          </a:lstStyle>
          <a:p>
            <a:r>
              <a:rPr lang="en-US" dirty="0" smtClean="0"/>
              <a:t>Level 5*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371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SA_White">
  <a:themeElements>
    <a:clrScheme name="ISA_Whi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SA_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anose="020B0603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rebuchet MS" panose="020B0603020202020204" pitchFamily="34" charset="0"/>
          </a:defRPr>
        </a:defPPr>
      </a:lstStyle>
    </a:lnDef>
  </a:objectDefaults>
  <a:extraClrSchemeLst>
    <a:extraClrScheme>
      <a:clrScheme name="ISA_Whi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A_Whi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A_Whi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A_Whi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A_Whi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SA_Whi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A_Whi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A_Whi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A_Whi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A_Whi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A_Whi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SA_Whi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964</TotalTime>
  <Words>192</Words>
  <Application>Microsoft Office PowerPoint</Application>
  <PresentationFormat>On-screen Show (4:3)</PresentationFormat>
  <Paragraphs>50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ISA_White</vt:lpstr>
      <vt:lpstr>Custom Design</vt:lpstr>
      <vt:lpstr>PowerPoint Presentation</vt:lpstr>
    </vt:vector>
  </TitlesOfParts>
  <Company>Cima+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SCADA System Architecture Model</dc:title>
  <dc:creator>Ian Verhappen</dc:creator>
  <cp:lastModifiedBy>Graham Nasby</cp:lastModifiedBy>
  <cp:revision>33</cp:revision>
  <dcterms:created xsi:type="dcterms:W3CDTF">2017-06-13T14:23:05Z</dcterms:created>
  <dcterms:modified xsi:type="dcterms:W3CDTF">2018-06-23T17:34:28Z</dcterms:modified>
</cp:coreProperties>
</file>