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390" r:id="rId6"/>
    <p:sldId id="350" r:id="rId7"/>
    <p:sldId id="367" r:id="rId8"/>
    <p:sldId id="395" r:id="rId9"/>
    <p:sldId id="339" r:id="rId10"/>
    <p:sldId id="355" r:id="rId11"/>
    <p:sldId id="394" r:id="rId12"/>
    <p:sldId id="391" r:id="rId13"/>
    <p:sldId id="393" r:id="rId14"/>
    <p:sldId id="347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75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7" autoAdjust="0"/>
    <p:restoredTop sz="93979" autoAdjust="0"/>
  </p:normalViewPr>
  <p:slideViewPr>
    <p:cSldViewPr>
      <p:cViewPr varScale="1">
        <p:scale>
          <a:sx n="118" d="100"/>
          <a:sy n="118" d="100"/>
        </p:scale>
        <p:origin x="16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4BF21-3313-45B6-AE17-8B09FD26B41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94D14-D471-40FC-8775-68EA2D88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7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3DAE4DF-D3C0-46F7-A7F7-78A81E5FEE7E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DAA58D1-FC5E-4202-9547-2BA93049EB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1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4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4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6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6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58D1-FC5E-4202-9547-2BA93049EB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XY_CoverCollage_revisedV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09925"/>
            <a:ext cx="9144000" cy="2809875"/>
          </a:xfrm>
          <a:prstGeom prst="rect">
            <a:avLst/>
          </a:prstGeom>
        </p:spPr>
      </p:pic>
      <p:pic>
        <p:nvPicPr>
          <p:cNvPr id="5123" name="logo bar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4725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07963"/>
            <a:ext cx="8382000" cy="1317625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535113"/>
            <a:ext cx="8385175" cy="598487"/>
          </a:xfrm>
        </p:spPr>
        <p:txBody>
          <a:bodyPr tIns="0"/>
          <a:lstStyle>
            <a:lvl1pPr marL="0" indent="0">
              <a:buFontTx/>
              <a:buNone/>
              <a:defRPr sz="1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76200"/>
            <a:ext cx="20574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76200"/>
            <a:ext cx="60198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284288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284288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logo bar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4725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title bar" descr="powerpoint headline bar_r.2.jpg"/>
          <p:cNvPicPr>
            <a:picLocks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76200"/>
            <a:ext cx="82296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284288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11838" y="6618288"/>
            <a:ext cx="2133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>
                <a:solidFill>
                  <a:srgbClr val="898989"/>
                </a:solidFill>
              </a:defRPr>
            </a:lvl1pPr>
          </a:lstStyle>
          <a:p>
            <a:fld id="{18E92EAB-71BC-4F40-9404-1D87174CB4D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8950" y="6618288"/>
            <a:ext cx="5302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213" y="6618288"/>
            <a:ext cx="4111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>
                <a:solidFill>
                  <a:srgbClr val="898989"/>
                </a:solidFill>
              </a:defRPr>
            </a:lvl1pPr>
          </a:lstStyle>
          <a:p>
            <a:fld id="{D572940B-2E0C-4C1A-83B5-0A8EB177E1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ts val="18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98488" indent="-252413" algn="l" rtl="0" eaLnBrk="1" fontAlgn="base" hangingPunct="1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6775" indent="-182563" algn="l" rtl="0" eaLnBrk="1" fontAlgn="base" hangingPunct="1">
        <a:spcBef>
          <a:spcPts val="6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185863" indent="-204788" algn="l" rtl="0" eaLnBrk="1" fontAlgn="base" hangingPunct="1">
        <a:spcBef>
          <a:spcPts val="6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493838" indent="-193675" algn="l" rtl="0" eaLnBrk="1" fontAlgn="base" hangingPunct="1">
        <a:spcBef>
          <a:spcPts val="6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951038" indent="-193675" algn="l" rtl="0" eaLnBrk="1" fontAlgn="base" hangingPunct="1">
        <a:spcBef>
          <a:spcPts val="6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408238" indent="-193675" algn="l" rtl="0" eaLnBrk="1" fontAlgn="base" hangingPunct="1">
        <a:spcBef>
          <a:spcPts val="6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865438" indent="-193675" algn="l" rtl="0" eaLnBrk="1" fontAlgn="base" hangingPunct="1">
        <a:spcBef>
          <a:spcPts val="6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322638" indent="-193675" algn="l" rtl="0" eaLnBrk="1" fontAlgn="base" hangingPunct="1">
        <a:spcBef>
          <a:spcPts val="6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382000" cy="2057400"/>
          </a:xfrm>
        </p:spPr>
        <p:txBody>
          <a:bodyPr/>
          <a:lstStyle/>
          <a:p>
            <a:pPr algn="ctr"/>
            <a:r>
              <a:rPr lang="en-US" sz="3500" dirty="0" smtClean="0"/>
              <a:t>Asset Life Cycle Economics</a:t>
            </a:r>
            <a:br>
              <a:rPr lang="en-US" sz="35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Preliminary Proposal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28 Oct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Onshore vs. Offshore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57904"/>
              </p:ext>
            </p:extLst>
          </p:nvPr>
        </p:nvGraphicFramePr>
        <p:xfrm>
          <a:off x="685800" y="1752600"/>
          <a:ext cx="7848600" cy="326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53717039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416582617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421993805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Onshore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Offshore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2270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Appraisal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$50m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$500m</a:t>
                      </a:r>
                      <a:r>
                        <a:rPr lang="en-US" baseline="0" dirty="0" smtClean="0"/>
                        <a:t> to $1500m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5608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Development</a:t>
                      </a:r>
                      <a:r>
                        <a:rPr lang="en-US" b="1" baseline="0" dirty="0" smtClean="0"/>
                        <a:t> Costs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$2b</a:t>
                      </a:r>
                      <a:r>
                        <a:rPr lang="en-US" baseline="0" dirty="0" smtClean="0"/>
                        <a:t> to $10b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851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Development Timeline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1- 2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– 10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7969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Asset Lifetime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to 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to 20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732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Decommission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 $100m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$500m (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. Anadarko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independent</a:t>
                      </a:r>
                      <a:r>
                        <a:rPr lang="en-US" baseline="0" dirty="0" smtClean="0"/>
                        <a:t> Hub &gt; $1.0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75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943600"/>
            <a:ext cx="793986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 assets change hands (development, operations etc. or acquire, divest etc.), both technical and economic lessons are lost in transition. Lifecycle analysis ensures holistic analysis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004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4494"/>
              </p:ext>
            </p:extLst>
          </p:nvPr>
        </p:nvGraphicFramePr>
        <p:xfrm>
          <a:off x="296863" y="121920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70824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3418008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834958623"/>
                    </a:ext>
                  </a:extLst>
                </a:gridCol>
              </a:tblGrid>
              <a:tr h="118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5784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 </a:t>
                      </a:r>
                      <a:r>
                        <a:rPr lang="en-US" sz="1400" smtClean="0"/>
                        <a:t>Oct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New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99254"/>
                  </a:ext>
                </a:extLst>
              </a:tr>
              <a:tr h="2006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37372"/>
                  </a:ext>
                </a:extLst>
              </a:tr>
              <a:tr h="11805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34587"/>
                  </a:ext>
                </a:extLst>
              </a:tr>
              <a:tr h="11805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8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5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9263" y="1284288"/>
            <a:ext cx="8229600" cy="1154112"/>
          </a:xfrm>
        </p:spPr>
        <p:txBody>
          <a:bodyPr/>
          <a:lstStyle/>
          <a:p>
            <a:r>
              <a:rPr lang="en-US" sz="2000" dirty="0" smtClean="0"/>
              <a:t>Asset Lifecycle analysis will include economic and technical analysis to help determine the asset’s value and help make strategic decisions</a:t>
            </a:r>
          </a:p>
          <a:p>
            <a:r>
              <a:rPr lang="en-US" sz="2000" dirty="0"/>
              <a:t>As assets change hands </a:t>
            </a:r>
            <a:r>
              <a:rPr lang="en-US" sz="2000" dirty="0" smtClean="0"/>
              <a:t>(</a:t>
            </a:r>
            <a:r>
              <a:rPr lang="en-US" sz="2000" dirty="0" err="1" smtClean="0"/>
              <a:t>eg</a:t>
            </a:r>
            <a:r>
              <a:rPr lang="en-US" sz="2000" dirty="0" smtClean="0"/>
              <a:t>. field appraisal to field development to field </a:t>
            </a:r>
            <a:r>
              <a:rPr lang="en-US" sz="2000" dirty="0"/>
              <a:t>operations etc.), both technical and economic lessons are lost in transition. </a:t>
            </a:r>
            <a:endParaRPr lang="en-US" sz="2000" dirty="0" smtClean="0"/>
          </a:p>
          <a:p>
            <a:pPr lvl="1"/>
            <a:r>
              <a:rPr lang="en-US" sz="1600" dirty="0" smtClean="0"/>
              <a:t>Lifecycle </a:t>
            </a:r>
            <a:r>
              <a:rPr lang="en-US" sz="1600" dirty="0"/>
              <a:t>analysis </a:t>
            </a:r>
            <a:r>
              <a:rPr lang="en-US" sz="1600" dirty="0" smtClean="0"/>
              <a:t>is a holistic analysis</a:t>
            </a:r>
          </a:p>
          <a:p>
            <a:pPr lvl="1"/>
            <a:r>
              <a:rPr lang="en-US" sz="1600" dirty="0" smtClean="0"/>
              <a:t>Helps </a:t>
            </a:r>
            <a:r>
              <a:rPr lang="en-US" sz="1600" dirty="0"/>
              <a:t>keep track of </a:t>
            </a:r>
            <a:r>
              <a:rPr lang="en-US" sz="1600" dirty="0" smtClean="0"/>
              <a:t>lessons (both economical and technical)</a:t>
            </a:r>
            <a:endParaRPr lang="en-US" sz="1600" i="1" dirty="0"/>
          </a:p>
          <a:p>
            <a:r>
              <a:rPr lang="en-US" sz="2000" dirty="0" smtClean="0"/>
              <a:t>Typically lifecycle analysis is performed once in a while and in pockets</a:t>
            </a:r>
          </a:p>
          <a:p>
            <a:pPr lvl="1"/>
            <a:r>
              <a:rPr lang="en-US" sz="1600" dirty="0" smtClean="0"/>
              <a:t>Automate the workflows to help make informed decisions</a:t>
            </a:r>
          </a:p>
          <a:p>
            <a:pPr lvl="1"/>
            <a:r>
              <a:rPr lang="en-US" sz="1600" dirty="0" smtClean="0"/>
              <a:t>Easy to perform what-if scenarios</a:t>
            </a:r>
          </a:p>
        </p:txBody>
      </p:sp>
    </p:spTree>
    <p:extLst>
      <p:ext uri="{BB962C8B-B14F-4D97-AF65-F5344CB8AC3E}">
        <p14:creationId xmlns:p14="http://schemas.microsoft.com/office/powerpoint/2010/main" val="12402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Motivation (Why?)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6800" y="5943600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Opportunities and learnings to make company more economical in any environment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9263" y="1284288"/>
            <a:ext cx="8229600" cy="1154112"/>
          </a:xfrm>
        </p:spPr>
        <p:txBody>
          <a:bodyPr/>
          <a:lstStyle/>
          <a:p>
            <a:r>
              <a:rPr lang="en-US" sz="2000" dirty="0" smtClean="0"/>
              <a:t>Can be used to evaluate:</a:t>
            </a:r>
          </a:p>
          <a:p>
            <a:pPr lvl="1"/>
            <a:r>
              <a:rPr lang="en-US" sz="1600" dirty="0" smtClean="0"/>
              <a:t>onshore and offshore projects</a:t>
            </a:r>
          </a:p>
          <a:p>
            <a:pPr lvl="1"/>
            <a:r>
              <a:rPr lang="en-US" sz="1600" dirty="0" smtClean="0"/>
              <a:t>new projects (floating wind, carbon storage, renewables, geothermal etc.). Take or leave</a:t>
            </a:r>
          </a:p>
          <a:p>
            <a:r>
              <a:rPr lang="en-US" sz="2000" dirty="0" smtClean="0"/>
              <a:t>Outcomes:</a:t>
            </a:r>
          </a:p>
          <a:p>
            <a:pPr lvl="1"/>
            <a:r>
              <a:rPr lang="en-US" sz="1600" dirty="0" smtClean="0"/>
              <a:t>Audit analysis and lessons going into future</a:t>
            </a:r>
          </a:p>
          <a:p>
            <a:pPr lvl="1"/>
            <a:r>
              <a:rPr lang="en-US" sz="1600" dirty="0" smtClean="0"/>
              <a:t>Cross </a:t>
            </a:r>
            <a:r>
              <a:rPr lang="en-US" sz="1600" dirty="0"/>
              <a:t>pollination </a:t>
            </a:r>
            <a:r>
              <a:rPr lang="en-US" sz="1600" dirty="0" smtClean="0"/>
              <a:t>of project (and industry) of technical improvements</a:t>
            </a:r>
          </a:p>
          <a:p>
            <a:pPr lvl="1"/>
            <a:r>
              <a:rPr lang="en-US" sz="1600" dirty="0"/>
              <a:t>Decision quality analysis with decision trees to evaluate way forward project decisions for </a:t>
            </a:r>
            <a:r>
              <a:rPr lang="en-US" sz="1600" dirty="0" smtClean="0"/>
              <a:t>assets. (</a:t>
            </a:r>
            <a:r>
              <a:rPr lang="en-US" sz="1600" dirty="0"/>
              <a:t>standard decision analysis </a:t>
            </a:r>
            <a:r>
              <a:rPr lang="en-US" sz="1600" dirty="0" smtClean="0"/>
              <a:t>such as stay-the-course, rescue, </a:t>
            </a:r>
            <a:r>
              <a:rPr lang="en-US" sz="1600" dirty="0"/>
              <a:t>divest, abandon etc.)</a:t>
            </a:r>
          </a:p>
          <a:p>
            <a:pPr lvl="1"/>
            <a:r>
              <a:rPr lang="en-US" sz="1600" dirty="0" smtClean="0"/>
              <a:t>Pick up distressed assets or stranded hydrocarbons in current economic environments</a:t>
            </a:r>
          </a:p>
          <a:p>
            <a:r>
              <a:rPr lang="en-US" sz="2000" dirty="0" smtClean="0"/>
              <a:t>Help identify further opportunities and learnings</a:t>
            </a:r>
          </a:p>
        </p:txBody>
      </p:sp>
    </p:spTree>
    <p:extLst>
      <p:ext uri="{BB962C8B-B14F-4D97-AF65-F5344CB8AC3E}">
        <p14:creationId xmlns:p14="http://schemas.microsoft.com/office/powerpoint/2010/main" val="2744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2076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Phased Approach | Phase 1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2598256"/>
            <a:ext cx="8229600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900" b="1" i="1" dirty="0" smtClean="0"/>
          </a:p>
          <a:p>
            <a:endParaRPr lang="en-US" sz="900" b="1" i="1" dirty="0"/>
          </a:p>
          <a:p>
            <a:r>
              <a:rPr lang="en-US" sz="900" b="1" i="1" dirty="0" smtClean="0"/>
              <a:t>Phase </a:t>
            </a:r>
            <a:r>
              <a:rPr lang="en-US" sz="900" b="1" i="1" dirty="0" smtClean="0"/>
              <a:t>1</a:t>
            </a:r>
          </a:p>
          <a:p>
            <a:r>
              <a:rPr lang="en-US" sz="900" b="1" i="1" dirty="0" smtClean="0"/>
              <a:t>(APC Offshore </a:t>
            </a:r>
          </a:p>
          <a:p>
            <a:r>
              <a:rPr lang="en-US" sz="900" b="1" i="1" dirty="0" smtClean="0"/>
              <a:t>oil fields)</a:t>
            </a:r>
            <a:endParaRPr lang="en-US" sz="900" b="1" i="1" dirty="0" smtClean="0"/>
          </a:p>
          <a:p>
            <a:pPr algn="ctr"/>
            <a:endParaRPr lang="en-US" sz="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Phased Approach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762" y="5791200"/>
            <a:ext cx="722925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high-level Phase 1 </a:t>
            </a:r>
            <a:r>
              <a:rPr lang="en-US" sz="1400" dirty="0" smtClean="0"/>
              <a:t>limited asset approach </a:t>
            </a:r>
            <a:r>
              <a:rPr lang="en-US" sz="1400" dirty="0" smtClean="0"/>
              <a:t>for </a:t>
            </a:r>
            <a:r>
              <a:rPr lang="en-US" sz="1400" dirty="0" smtClean="0"/>
              <a:t>POC based on past experience. </a:t>
            </a:r>
          </a:p>
          <a:p>
            <a:pPr algn="ctr"/>
            <a:r>
              <a:rPr lang="en-US" sz="1400" dirty="0" smtClean="0"/>
              <a:t>Future </a:t>
            </a:r>
            <a:r>
              <a:rPr lang="en-US" sz="1400" dirty="0" smtClean="0"/>
              <a:t>phases can include </a:t>
            </a:r>
            <a:r>
              <a:rPr lang="en-US" sz="1400" dirty="0" smtClean="0"/>
              <a:t>more assets, standardized </a:t>
            </a:r>
            <a:r>
              <a:rPr lang="en-US" sz="1400" dirty="0" smtClean="0"/>
              <a:t>decision analysis etc.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9263" y="1284288"/>
            <a:ext cx="8229600" cy="1154112"/>
          </a:xfrm>
        </p:spPr>
        <p:txBody>
          <a:bodyPr/>
          <a:lstStyle/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1480553" y="2032129"/>
            <a:ext cx="1532441" cy="305841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Appraisal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2727289"/>
            <a:ext cx="1292827" cy="526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Drilling days  @ day rate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49531" y="1981201"/>
            <a:ext cx="1295400" cy="407695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Development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981200"/>
            <a:ext cx="1295400" cy="407695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13974" y="1981199"/>
            <a:ext cx="1295400" cy="407695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Decommission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49531" y="2662771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Drilling days  @ est.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dayrate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asset costs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2685455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Production @ market rate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ops costs/</a:t>
            </a:r>
            <a:r>
              <a:rPr lang="en-US" sz="1100" dirty="0" err="1" smtClean="0">
                <a:latin typeface="Arial" charset="0"/>
                <a:cs typeface="Arial" charset="0"/>
              </a:rPr>
              <a:t>bbl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40112" y="2687227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based on mkt rate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40" y="3634933"/>
            <a:ext cx="8229600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900" b="1" i="1" dirty="0" smtClean="0"/>
          </a:p>
          <a:p>
            <a:endParaRPr lang="en-US" sz="900" b="1" i="1" dirty="0"/>
          </a:p>
          <a:p>
            <a:r>
              <a:rPr lang="en-US" sz="900" b="1" i="1" dirty="0" smtClean="0"/>
              <a:t>Phase </a:t>
            </a:r>
            <a:r>
              <a:rPr lang="en-US" sz="900" b="1" i="1" dirty="0" smtClean="0"/>
              <a:t>2</a:t>
            </a:r>
          </a:p>
          <a:p>
            <a:r>
              <a:rPr lang="en-US" sz="900" b="1" i="1" dirty="0" smtClean="0"/>
              <a:t>(Onshore/</a:t>
            </a:r>
          </a:p>
          <a:p>
            <a:r>
              <a:rPr lang="en-US" sz="900" b="1" i="1" dirty="0" smtClean="0"/>
              <a:t>Offshore</a:t>
            </a:r>
            <a:r>
              <a:rPr lang="en-US" sz="900" b="1" i="1" dirty="0"/>
              <a:t>)</a:t>
            </a:r>
          </a:p>
          <a:p>
            <a:pPr algn="ctr"/>
            <a:endParaRPr lang="en-US" sz="900" dirty="0" smtClean="0"/>
          </a:p>
        </p:txBody>
      </p:sp>
      <p:sp>
        <p:nvSpPr>
          <p:cNvPr id="19" name="Rectangle 18"/>
          <p:cNvSpPr/>
          <p:nvPr/>
        </p:nvSpPr>
        <p:spPr bwMode="auto">
          <a:xfrm>
            <a:off x="1527140" y="3763966"/>
            <a:ext cx="1292827" cy="526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Based on contracts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52671" y="3699448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Drilling days  @ actual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dayrate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asset costs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08540" y="3722132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Production @ OXY rates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ops costs/</a:t>
            </a:r>
            <a:r>
              <a:rPr lang="en-US" sz="1100" dirty="0" err="1" smtClean="0">
                <a:latin typeface="Arial" charset="0"/>
                <a:cs typeface="Arial" charset="0"/>
              </a:rPr>
              <a:t>bbl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43252" y="3723904"/>
            <a:ext cx="1292827" cy="655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Arial" charset="0"/>
                <a:cs typeface="Arial" charset="0"/>
              </a:rPr>
              <a:t>Est. based on OXY rates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4648200"/>
            <a:ext cx="8229600" cy="7848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900" b="1" i="1" dirty="0" smtClean="0"/>
          </a:p>
          <a:p>
            <a:endParaRPr lang="en-US" sz="900" b="1" i="1" dirty="0"/>
          </a:p>
          <a:p>
            <a:r>
              <a:rPr lang="en-US" sz="900" b="1" i="1" dirty="0" smtClean="0"/>
              <a:t>Phase 3 …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6902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| Assets &amp; Methodology considered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6096000"/>
            <a:ext cx="793986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OXY has In-house expertise, experience and passion </a:t>
            </a:r>
            <a:r>
              <a:rPr lang="en-US" sz="1600" dirty="0" smtClean="0"/>
              <a:t>for project success</a:t>
            </a:r>
            <a:endParaRPr lang="en-US" sz="1600" i="1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49263" y="1284288"/>
            <a:ext cx="8229600" cy="1154112"/>
          </a:xfrm>
        </p:spPr>
        <p:txBody>
          <a:bodyPr/>
          <a:lstStyle/>
          <a:p>
            <a:r>
              <a:rPr lang="en-US" sz="2000" dirty="0" smtClean="0"/>
              <a:t>Well-level</a:t>
            </a:r>
          </a:p>
          <a:p>
            <a:pPr lvl="1"/>
            <a:r>
              <a:rPr lang="en-US" sz="1600" dirty="0" smtClean="0"/>
              <a:t>Lifecycle economics</a:t>
            </a:r>
          </a:p>
          <a:p>
            <a:pPr lvl="1"/>
            <a:r>
              <a:rPr lang="en-US" sz="1600" dirty="0" smtClean="0"/>
              <a:t>Operations cost optimization (Power trading and revenue optimization)</a:t>
            </a:r>
          </a:p>
          <a:p>
            <a:pPr lvl="1"/>
            <a:r>
              <a:rPr lang="en-US" sz="1600" dirty="0" smtClean="0"/>
              <a:t>Equipment failures (Rod string replacement, ESP replacement etc.)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Field-level</a:t>
            </a:r>
          </a:p>
          <a:p>
            <a:pPr lvl="1"/>
            <a:r>
              <a:rPr lang="en-US" sz="1600" dirty="0" smtClean="0"/>
              <a:t>Consider all well-level economics</a:t>
            </a:r>
          </a:p>
          <a:p>
            <a:pPr lvl="1"/>
            <a:r>
              <a:rPr lang="en-US" sz="1600" dirty="0" smtClean="0"/>
              <a:t>Consider field lifecycle</a:t>
            </a:r>
          </a:p>
          <a:p>
            <a:r>
              <a:rPr lang="en-US" sz="2000" dirty="0" smtClean="0"/>
              <a:t>Time value of money considered with</a:t>
            </a:r>
          </a:p>
          <a:p>
            <a:pPr lvl="1"/>
            <a:r>
              <a:rPr lang="en-US" sz="1600" dirty="0" smtClean="0"/>
              <a:t>NPV (Net present value)</a:t>
            </a:r>
          </a:p>
          <a:p>
            <a:pPr lvl="1"/>
            <a:r>
              <a:rPr lang="en-US" sz="1600" dirty="0" smtClean="0"/>
              <a:t>IRR (Internal rate of return) actual vs. expected.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89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2076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Thank you </a:t>
            </a:r>
            <a:br>
              <a:rPr lang="en-US" sz="4400" dirty="0" smtClean="0">
                <a:solidFill>
                  <a:schemeClr val="tx2"/>
                </a:solidFill>
              </a:rPr>
            </a:br>
            <a:r>
              <a:rPr lang="en-US" sz="4400" dirty="0" smtClean="0">
                <a:solidFill>
                  <a:schemeClr val="tx2"/>
                </a:solidFill>
              </a:rPr>
              <a:t/>
            </a:r>
            <a:br>
              <a:rPr lang="en-US" sz="4400" dirty="0" smtClean="0">
                <a:solidFill>
                  <a:schemeClr val="tx2"/>
                </a:solidFill>
              </a:rPr>
            </a:br>
            <a:r>
              <a:rPr lang="en-US" sz="4400" dirty="0" smtClean="0">
                <a:solidFill>
                  <a:schemeClr val="tx2"/>
                </a:solidFill>
              </a:rPr>
              <a:t>for the opportunity to present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2076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Appendix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9263" y="1284288"/>
            <a:ext cx="8229600" cy="1154112"/>
          </a:xfrm>
        </p:spPr>
        <p:txBody>
          <a:bodyPr/>
          <a:lstStyle/>
          <a:p>
            <a:r>
              <a:rPr lang="en-US" sz="2000" dirty="0" smtClean="0"/>
              <a:t>Asset can be any of the following</a:t>
            </a:r>
          </a:p>
          <a:p>
            <a:pPr lvl="1"/>
            <a:r>
              <a:rPr lang="en-US" sz="1600" dirty="0" smtClean="0"/>
              <a:t>Specific equipment in the context of well</a:t>
            </a:r>
          </a:p>
          <a:p>
            <a:pPr lvl="1"/>
            <a:r>
              <a:rPr lang="en-US" sz="1600" dirty="0" smtClean="0"/>
              <a:t>Well in the context of field</a:t>
            </a:r>
          </a:p>
          <a:p>
            <a:pPr lvl="1"/>
            <a:r>
              <a:rPr lang="en-US" sz="1600" dirty="0" smtClean="0"/>
              <a:t>Field in the context of reservoir play</a:t>
            </a:r>
          </a:p>
          <a:p>
            <a:pPr lvl="1"/>
            <a:r>
              <a:rPr lang="en-US" sz="1600" dirty="0" smtClean="0"/>
              <a:t>Etc. </a:t>
            </a:r>
          </a:p>
          <a:p>
            <a:r>
              <a:rPr lang="en-US" sz="2000" dirty="0" smtClean="0"/>
              <a:t>Data sources</a:t>
            </a:r>
          </a:p>
          <a:p>
            <a:pPr lvl="1"/>
            <a:r>
              <a:rPr lang="en-US" sz="1600" dirty="0" smtClean="0"/>
              <a:t>In-house projects (to identify cross project improvements)</a:t>
            </a:r>
          </a:p>
          <a:p>
            <a:pPr lvl="1"/>
            <a:r>
              <a:rPr lang="en-US" sz="1600" dirty="0" smtClean="0"/>
              <a:t>Public databases (</a:t>
            </a:r>
            <a:r>
              <a:rPr lang="en-US" sz="1600" dirty="0" err="1" smtClean="0"/>
              <a:t>eg</a:t>
            </a:r>
            <a:r>
              <a:rPr lang="en-US" sz="1600" dirty="0" smtClean="0"/>
              <a:t>. TX transportation, Colorado data, data.bsee.gov) to identify industry improvements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978694" y="4495800"/>
            <a:ext cx="7170738" cy="381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Data Sources:  ODA, Nexus,  etc. &amp; others ad hoc sources</a:t>
            </a:r>
          </a:p>
        </p:txBody>
      </p:sp>
    </p:spTree>
    <p:extLst>
      <p:ext uri="{BB962C8B-B14F-4D97-AF65-F5344CB8AC3E}">
        <p14:creationId xmlns:p14="http://schemas.microsoft.com/office/powerpoint/2010/main" val="16903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XY_PowerPoint_Template">
  <a:themeElements>
    <a:clrScheme name="Oxy_4x3_2011 1">
      <a:dk1>
        <a:srgbClr val="000000"/>
      </a:dk1>
      <a:lt1>
        <a:srgbClr val="FFFFFF"/>
      </a:lt1>
      <a:dk2>
        <a:srgbClr val="333399"/>
      </a:dk2>
      <a:lt2>
        <a:srgbClr val="EEECE1"/>
      </a:lt2>
      <a:accent1>
        <a:srgbClr val="17477D"/>
      </a:accent1>
      <a:accent2>
        <a:srgbClr val="72A3C1"/>
      </a:accent2>
      <a:accent3>
        <a:srgbClr val="FFFFFF"/>
      </a:accent3>
      <a:accent4>
        <a:srgbClr val="000000"/>
      </a:accent4>
      <a:accent5>
        <a:srgbClr val="ABB1BF"/>
      </a:accent5>
      <a:accent6>
        <a:srgbClr val="6793AF"/>
      </a:accent6>
      <a:hlink>
        <a:srgbClr val="99732B"/>
      </a:hlink>
      <a:folHlink>
        <a:srgbClr val="7C3719"/>
      </a:folHlink>
    </a:clrScheme>
    <a:fontScheme name="Oxy_4x3_20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xy_4x3_2011 1">
        <a:dk1>
          <a:srgbClr val="000000"/>
        </a:dk1>
        <a:lt1>
          <a:srgbClr val="FFFFFF"/>
        </a:lt1>
        <a:dk2>
          <a:srgbClr val="333399"/>
        </a:dk2>
        <a:lt2>
          <a:srgbClr val="EEECE1"/>
        </a:lt2>
        <a:accent1>
          <a:srgbClr val="17477D"/>
        </a:accent1>
        <a:accent2>
          <a:srgbClr val="72A3C1"/>
        </a:accent2>
        <a:accent3>
          <a:srgbClr val="FFFFFF"/>
        </a:accent3>
        <a:accent4>
          <a:srgbClr val="000000"/>
        </a:accent4>
        <a:accent5>
          <a:srgbClr val="ABB1BF"/>
        </a:accent5>
        <a:accent6>
          <a:srgbClr val="6793AF"/>
        </a:accent6>
        <a:hlink>
          <a:srgbClr val="99732B"/>
        </a:hlink>
        <a:folHlink>
          <a:srgbClr val="7C37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5544D4480F0D419FB1BED8DEC98F29" ma:contentTypeVersion="19" ma:contentTypeDescription="Create a new document." ma:contentTypeScope="" ma:versionID="dc8d593f3a9123668a288865569e00c1">
  <xsd:schema xmlns:xsd="http://www.w3.org/2001/XMLSchema" xmlns:xs="http://www.w3.org/2001/XMLSchema" xmlns:p="http://schemas.microsoft.com/office/2006/metadata/properties" xmlns:ns3="4f7cb57b-2654-4909-a231-e6a7946c7925" xmlns:ns4="ac5ad232-233b-457b-8118-533c9b9566a4" targetNamespace="http://schemas.microsoft.com/office/2006/metadata/properties" ma:root="true" ma:fieldsID="a31d41a4934c0e240fb1a699875e16b2" ns3:_="" ns4:_="">
    <xsd:import namespace="4f7cb57b-2654-4909-a231-e6a7946c7925"/>
    <xsd:import namespace="ac5ad232-233b-457b-8118-533c9b9566a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cb57b-2654-4909-a231-e6a7946c79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ad232-233b-457b-8118-533c9b956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981009-3EBB-40C7-8FAB-FB697FE995D0}">
  <ds:schemaRefs>
    <ds:schemaRef ds:uri="4f7cb57b-2654-4909-a231-e6a7946c7925"/>
    <ds:schemaRef ds:uri="http://purl.org/dc/terms/"/>
    <ds:schemaRef ds:uri="ac5ad232-233b-457b-8118-533c9b9566a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1331B2-CD49-4D02-92ED-2C63CE924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79A34F-350A-49BD-B2DF-BBCC822A6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cb57b-2654-4909-a231-e6a7946c7925"/>
    <ds:schemaRef ds:uri="ac5ad232-233b-457b-8118-533c9b956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OXY_PowerPoint_Template</Template>
  <TotalTime>36137</TotalTime>
  <Words>594</Words>
  <Application>Microsoft Office PowerPoint</Application>
  <PresentationFormat>On-screen Show (4:3)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OXY_PowerPoint_Template</vt:lpstr>
      <vt:lpstr>Asset Life Cycle Economics  Preliminary Proposal   28 Oct 2020</vt:lpstr>
      <vt:lpstr>Overview</vt:lpstr>
      <vt:lpstr>The Motivation (Why?)</vt:lpstr>
      <vt:lpstr>Phased Approach | Phase 1</vt:lpstr>
      <vt:lpstr>Phased Approach</vt:lpstr>
      <vt:lpstr>Phase 1 | Assets &amp; Methodology considered</vt:lpstr>
      <vt:lpstr>Thank you   for the opportunity to present</vt:lpstr>
      <vt:lpstr>Appendix</vt:lpstr>
      <vt:lpstr>Project Specifics</vt:lpstr>
      <vt:lpstr>Onshore vs. Offshore</vt:lpstr>
      <vt:lpstr>Revision History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High Performing Organization</dc:title>
  <dc:creator>busht</dc:creator>
  <cp:lastModifiedBy>Vamsee Achanta</cp:lastModifiedBy>
  <cp:revision>2171</cp:revision>
  <cp:lastPrinted>2019-04-04T13:13:33Z</cp:lastPrinted>
  <dcterms:created xsi:type="dcterms:W3CDTF">2014-05-15T18:04:17Z</dcterms:created>
  <dcterms:modified xsi:type="dcterms:W3CDTF">2020-10-28T12:07:58Z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-1838672559</vt:i4>
  </property>
  <property fmtid="{D5CDD505-2E9C-101B-9397-08002B2CF9AE}" pid="3" name="_NewReviewCycle">
    <vt:lpwstr/>
  </property>
  <property fmtid="{D5CDD505-2E9C-101B-9397-08002B2CF9AE}" pid="4" name="_EmailSubject">
    <vt:lpwstr>Python | Development</vt:lpwstr>
  </property>
  <property fmtid="{D5CDD505-2E9C-101B-9397-08002B2CF9AE}" pid="5" name="_AuthorEmail">
    <vt:lpwstr>Vamsee_Achanta@oxy.com</vt:lpwstr>
  </property>
  <property fmtid="{D5CDD505-2E9C-101B-9397-08002B2CF9AE}" pid="6" name="_AuthorEmailDisplayName">
    <vt:lpwstr>Achanta, Vamsee S</vt:lpwstr>
  </property>
  <property fmtid="{D5CDD505-2E9C-101B-9397-08002B2CF9AE}" pid="7" name="_PreviousAdHocReviewCycleID">
    <vt:i4>1824663319</vt:i4>
  </property>
  <property fmtid="{D5CDD505-2E9C-101B-9397-08002B2CF9AE}" pid="8" name="ContentTypeId">
    <vt:lpwstr>0x010100E75544D4480F0D419FB1BED8DEC98F29</vt:lpwstr>
  </property>
</Properties>
</file>