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0" r:id="rId1"/>
    <p:sldMasterId id="2147483652" r:id="rId2"/>
  </p:sldMasterIdLst>
  <p:notesMasterIdLst>
    <p:notesMasterId r:id="rId21"/>
  </p:notesMasterIdLst>
  <p:handoutMasterIdLst>
    <p:handoutMasterId r:id="rId22"/>
  </p:handoutMasterIdLst>
  <p:sldIdLst>
    <p:sldId id="285" r:id="rId3"/>
    <p:sldId id="530" r:id="rId4"/>
    <p:sldId id="522" r:id="rId5"/>
    <p:sldId id="523" r:id="rId6"/>
    <p:sldId id="524" r:id="rId7"/>
    <p:sldId id="525" r:id="rId8"/>
    <p:sldId id="536" r:id="rId9"/>
    <p:sldId id="526" r:id="rId10"/>
    <p:sldId id="527" r:id="rId11"/>
    <p:sldId id="528" r:id="rId12"/>
    <p:sldId id="539" r:id="rId13"/>
    <p:sldId id="540" r:id="rId14"/>
    <p:sldId id="538" r:id="rId15"/>
    <p:sldId id="533" r:id="rId16"/>
    <p:sldId id="537" r:id="rId17"/>
    <p:sldId id="535" r:id="rId18"/>
    <p:sldId id="534" r:id="rId19"/>
    <p:sldId id="507" r:id="rId20"/>
  </p:sldIdLst>
  <p:sldSz cx="10160000" cy="7620000"/>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1pPr>
    <a:lvl2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2pPr>
    <a:lvl3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3pPr>
    <a:lvl4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4pPr>
    <a:lvl5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5pPr>
    <a:lvl6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6pPr>
    <a:lvl7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7pPr>
    <a:lvl8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8pPr>
    <a:lvl9pPr marR="0" algn="l" rtl="0">
      <a:lnSpc>
        <a:spcPct val="100000"/>
      </a:lnSpc>
      <a:spcBef>
        <a:spcPts val="0"/>
      </a:spcBef>
      <a:spcAft>
        <a:spcPts val="0"/>
      </a:spcAft>
      <a:buNone/>
      <a:defRPr sz="1400" b="0" i="0" u="none" strike="noStrike" cap="none" baseline="0">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Title" id="{81088C9C-CDD4-4A6A-9294-BF209D6A2A5D}">
          <p14:sldIdLst>
            <p14:sldId id="285"/>
            <p14:sldId id="530"/>
            <p14:sldId id="522"/>
            <p14:sldId id="523"/>
            <p14:sldId id="524"/>
            <p14:sldId id="525"/>
            <p14:sldId id="536"/>
            <p14:sldId id="526"/>
            <p14:sldId id="527"/>
            <p14:sldId id="528"/>
            <p14:sldId id="539"/>
            <p14:sldId id="540"/>
            <p14:sldId id="538"/>
            <p14:sldId id="533"/>
            <p14:sldId id="537"/>
            <p14:sldId id="535"/>
          </p14:sldIdLst>
        </p14:section>
        <p14:section name="Content Slides" id="{CA0BE58A-A952-43CE-AE0F-8852D0A75BE1}">
          <p14:sldIdLst>
            <p14:sldId id="534"/>
            <p14:sldId id="507"/>
          </p14:sldIdLst>
        </p14:section>
      </p14:sectionLst>
    </p:ext>
    <p:ext uri="{EFAFB233-063F-42B5-8137-9DF3F51BA10A}">
      <p15:sldGuideLst xmlns:p15="http://schemas.microsoft.com/office/powerpoint/2012/main">
        <p15:guide id="1" orient="horz" pos="2400" userDrawn="1">
          <p15:clr>
            <a:srgbClr val="A4A3A4"/>
          </p15:clr>
        </p15:guide>
        <p15:guide id="2" pos="320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rtik sharma" initials="K" lastIdx="9" clrIdx="0"/>
  <p:cmAuthor id="1" name="AceEngineer" initials="A" lastIdx="4" clrIdx="1">
    <p:extLst/>
  </p:cmAuthor>
  <p:cmAuthor id="2" name="Sabitha" initials="S" lastIdx="1" clrIdx="2">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0000FF"/>
    <a:srgbClr val="B3EBFF"/>
    <a:srgbClr val="33CCFF"/>
    <a:srgbClr val="FFE38B"/>
    <a:srgbClr val="00CCFF"/>
    <a:srgbClr val="6C0000"/>
    <a:srgbClr val="D5F4FF"/>
    <a:srgbClr val="F3FCFF"/>
    <a:srgbClr val="C5F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2206" autoAdjust="0"/>
    <p:restoredTop sz="93896" autoAdjust="0"/>
  </p:normalViewPr>
  <p:slideViewPr>
    <p:cSldViewPr snapToGrid="0">
      <p:cViewPr varScale="1">
        <p:scale>
          <a:sx n="67" d="100"/>
          <a:sy n="67" d="100"/>
        </p:scale>
        <p:origin x="582" y="72"/>
      </p:cViewPr>
      <p:guideLst>
        <p:guide orient="horz" pos="2400"/>
        <p:guide pos="32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handoutMaster" Target="handoutMasters/handout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62EF44-A063-453A-89B4-FC9395EF8A6A}" type="datetimeFigureOut">
              <a:rPr lang="en-US" smtClean="0"/>
              <a:pPr/>
              <a:t>12/7/2017</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C64AF7-FFAE-4C55-8708-9C601E6CA06D}" type="slidenum">
              <a:rPr lang="en-US" smtClean="0"/>
              <a:pPr/>
              <a:t>‹#›</a:t>
            </a:fld>
            <a:endParaRPr lang="en-US"/>
          </a:p>
        </p:txBody>
      </p:sp>
    </p:spTree>
    <p:extLst>
      <p:ext uri="{BB962C8B-B14F-4D97-AF65-F5344CB8AC3E}">
        <p14:creationId xmlns:p14="http://schemas.microsoft.com/office/powerpoint/2010/main" val="10525397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
        <p:cNvGrpSpPr/>
        <p:nvPr/>
      </p:nvGrpSpPr>
      <p:grpSpPr>
        <a:xfrm>
          <a:off x="0" y="0"/>
          <a:ext cx="0" cy="0"/>
          <a:chOff x="0" y="0"/>
          <a:chExt cx="0" cy="0"/>
        </a:xfrm>
      </p:grpSpPr>
      <p:sp>
        <p:nvSpPr>
          <p:cNvPr id="2" name="Shape 2"/>
          <p:cNvSpPr>
            <a:spLocks noGrp="1" noRot="1" noChangeAspect="1"/>
          </p:cNvSpPr>
          <p:nvPr>
            <p:ph type="sldImg" idx="2"/>
          </p:nvPr>
        </p:nvSpPr>
        <p:spPr>
          <a:xfrm>
            <a:off x="1143225" y="685800"/>
            <a:ext cx="457222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a:solidFill>
              <a:srgbClr val="000000"/>
            </a:solidFill>
            <a:prstDash val="solid"/>
            <a:round/>
            <a:headEnd type="none" w="med" len="med"/>
            <a:tailEnd type="none" w="med" len="med"/>
          </a:ln>
        </p:spPr>
      </p:sp>
      <p:sp>
        <p:nvSpPr>
          <p:cNvPr id="3" name="Shape 3"/>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a:endParaRPr/>
          </a:p>
        </p:txBody>
      </p:sp>
    </p:spTree>
    <p:extLst>
      <p:ext uri="{BB962C8B-B14F-4D97-AF65-F5344CB8AC3E}">
        <p14:creationId xmlns:p14="http://schemas.microsoft.com/office/powerpoint/2010/main" val="4282070314"/>
      </p:ext>
    </p:extLst>
  </p:cSld>
  <p:clrMap bg1="lt1" tx1="dk1" bg2="dk2" tx2="lt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20095359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36600" y="2209800"/>
            <a:ext cx="8636000" cy="528637"/>
          </a:xfrm>
          <a:prstGeom prst="rect">
            <a:avLst/>
          </a:prstGeom>
        </p:spPr>
        <p:txBody>
          <a:bodyPr/>
          <a:lstStyle>
            <a:lvl1pPr>
              <a:defRPr sz="2800" b="1" baseline="0">
                <a:solidFill>
                  <a:schemeClr val="tx1"/>
                </a:solidFill>
                <a:latin typeface="Arial" panose="020B0604020202020204" pitchFamily="34" charset="0"/>
                <a:cs typeface="Arial" panose="020B0604020202020204" pitchFamily="34" charset="0"/>
              </a:defRPr>
            </a:lvl1pPr>
          </a:lstStyle>
          <a:p>
            <a:r>
              <a:rPr lang="en-US" dirty="0" smtClean="0"/>
              <a:t>Client Title – Click to edit</a:t>
            </a:r>
            <a:endParaRPr lang="en-US" dirty="0"/>
          </a:p>
        </p:txBody>
      </p:sp>
      <p:sp>
        <p:nvSpPr>
          <p:cNvPr id="3" name="Subtitle 2"/>
          <p:cNvSpPr>
            <a:spLocks noGrp="1"/>
          </p:cNvSpPr>
          <p:nvPr>
            <p:ph type="subTitle" idx="1" hasCustomPrompt="1"/>
          </p:nvPr>
        </p:nvSpPr>
        <p:spPr>
          <a:xfrm>
            <a:off x="1532467" y="5410200"/>
            <a:ext cx="7112000" cy="533400"/>
          </a:xfrm>
          <a:prstGeom prst="rect">
            <a:avLst/>
          </a:prstGeom>
        </p:spPr>
        <p:txBody>
          <a:bodyPr>
            <a:normAutofit/>
          </a:bodyPr>
          <a:lstStyle>
            <a:lvl1pPr marL="0" indent="0" algn="ctr">
              <a:buNone/>
              <a:defRPr sz="2400" b="1">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date</a:t>
            </a:r>
            <a:endParaRPr lang="en-US" dirty="0"/>
          </a:p>
        </p:txBody>
      </p:sp>
      <p:sp>
        <p:nvSpPr>
          <p:cNvPr id="12" name="Text Placeholder 11"/>
          <p:cNvSpPr>
            <a:spLocks noGrp="1"/>
          </p:cNvSpPr>
          <p:nvPr>
            <p:ph type="body" sz="quarter" idx="14" hasCustomPrompt="1"/>
          </p:nvPr>
        </p:nvSpPr>
        <p:spPr>
          <a:xfrm>
            <a:off x="776111" y="3101622"/>
            <a:ext cx="8494712" cy="1165578"/>
          </a:xfrm>
          <a:prstGeom prst="rect">
            <a:avLst/>
          </a:prstGeom>
        </p:spPr>
        <p:txBody>
          <a:bodyPr anchor="ctr"/>
          <a:lstStyle>
            <a:lvl1pPr marL="0" indent="0" algn="ctr">
              <a:buNone/>
              <a:defRPr b="1">
                <a:solidFill>
                  <a:schemeClr val="tx1"/>
                </a:solidFill>
                <a:latin typeface="Arial" panose="020B0604020202020204" pitchFamily="34" charset="0"/>
                <a:ea typeface="Tahoma" panose="020B0604030504040204" pitchFamily="34" charset="0"/>
                <a:cs typeface="Arial" panose="020B0604020202020204" pitchFamily="34" charset="0"/>
              </a:defRPr>
            </a:lvl1pPr>
          </a:lstStyle>
          <a:p>
            <a:pPr lvl="0"/>
            <a:r>
              <a:rPr lang="en-US" dirty="0" smtClean="0"/>
              <a:t>Project Title – Click to edit</a:t>
            </a:r>
            <a:endParaRPr lang="en-US" dirty="0"/>
          </a:p>
        </p:txBody>
      </p:sp>
      <p:sp>
        <p:nvSpPr>
          <p:cNvPr id="13" name="Text Placeholder 11"/>
          <p:cNvSpPr>
            <a:spLocks noGrp="1"/>
          </p:cNvSpPr>
          <p:nvPr>
            <p:ph type="body" sz="quarter" idx="15" hasCustomPrompt="1"/>
          </p:nvPr>
        </p:nvSpPr>
        <p:spPr>
          <a:xfrm>
            <a:off x="812800" y="4572000"/>
            <a:ext cx="8494712" cy="609600"/>
          </a:xfrm>
          <a:prstGeom prst="rect">
            <a:avLst/>
          </a:prstGeom>
        </p:spPr>
        <p:txBody>
          <a:bodyPr anchor="ctr">
            <a:normAutofit/>
          </a:bodyPr>
          <a:lstStyle>
            <a:lvl1pPr marL="0" indent="0" algn="ctr">
              <a:buNone/>
              <a:defRPr sz="2800" b="1">
                <a:solidFill>
                  <a:schemeClr val="tx1"/>
                </a:solidFill>
                <a:latin typeface="Arial" panose="020B0604020202020204" pitchFamily="34" charset="0"/>
                <a:ea typeface="Tahoma" panose="020B0604030504040204" pitchFamily="34" charset="0"/>
                <a:cs typeface="Arial" panose="020B0604020202020204" pitchFamily="34" charset="0"/>
              </a:defRPr>
            </a:lvl1pPr>
          </a:lstStyle>
          <a:p>
            <a:pPr lvl="0"/>
            <a:r>
              <a:rPr lang="en-US" dirty="0" smtClean="0"/>
              <a:t>Presentation Title – Click to edit</a:t>
            </a:r>
            <a:endParaRPr lang="en-US" dirty="0"/>
          </a:p>
        </p:txBody>
      </p:sp>
      <p:grpSp>
        <p:nvGrpSpPr>
          <p:cNvPr id="8" name="Group 7"/>
          <p:cNvGrpSpPr>
            <a:grpSpLocks noChangeAspect="1"/>
          </p:cNvGrpSpPr>
          <p:nvPr userDrawn="1"/>
        </p:nvGrpSpPr>
        <p:grpSpPr>
          <a:xfrm>
            <a:off x="516467" y="571280"/>
            <a:ext cx="9144000" cy="976166"/>
            <a:chOff x="658712" y="622457"/>
            <a:chExt cx="8918917" cy="529159"/>
          </a:xfrm>
        </p:grpSpPr>
        <p:sp>
          <p:nvSpPr>
            <p:cNvPr id="9" name="TextBox 8"/>
            <p:cNvSpPr txBox="1"/>
            <p:nvPr userDrawn="1"/>
          </p:nvSpPr>
          <p:spPr>
            <a:xfrm>
              <a:off x="658712" y="622457"/>
              <a:ext cx="8918917" cy="529159"/>
            </a:xfrm>
            <a:prstGeom prst="rect">
              <a:avLst/>
            </a:prstGeom>
            <a:solidFill>
              <a:schemeClr val="bg1"/>
            </a:solidFill>
            <a:ln w="28575">
              <a:solidFill>
                <a:srgbClr val="339933"/>
              </a:solidFill>
              <a:prstDash val="solid"/>
            </a:ln>
          </p:spPr>
          <p:txBody>
            <a:bodyPr wrap="square" rtlCol="0">
              <a:spAutoFit/>
            </a:bodyPr>
            <a:lstStyle/>
            <a:p>
              <a:pPr algn="ctr"/>
              <a:r>
                <a:rPr lang="en-IN" sz="2800" b="1" dirty="0" smtClean="0">
                  <a:solidFill>
                    <a:srgbClr val="339933"/>
                  </a:solidFill>
                  <a:latin typeface="Times New Roman" panose="02020603050405020304" pitchFamily="18" charset="0"/>
                  <a:ea typeface="Tahoma" panose="020B0604030504040204" pitchFamily="34" charset="0"/>
                  <a:cs typeface="Times New Roman" panose="02020603050405020304" pitchFamily="18" charset="0"/>
                </a:rPr>
                <a:t>	AceEngineer Oil and Gas</a:t>
              </a:r>
            </a:p>
            <a:p>
              <a:pPr algn="ctr"/>
              <a:r>
                <a:rPr lang="en-IN" sz="1400" b="1" dirty="0" smtClean="0">
                  <a:solidFill>
                    <a:srgbClr val="339933"/>
                  </a:solidFill>
                  <a:latin typeface="Times New Roman" panose="02020603050405020304" pitchFamily="18" charset="0"/>
                  <a:ea typeface="Tahoma" panose="020B0604030504040204" pitchFamily="34" charset="0"/>
                  <a:cs typeface="Times New Roman" panose="02020603050405020304" pitchFamily="18" charset="0"/>
                </a:rPr>
                <a:t>	Marine Offshore Structural Engineering</a:t>
              </a:r>
              <a:endParaRPr lang="en-IN" sz="1400" b="1" dirty="0">
                <a:solidFill>
                  <a:srgbClr val="339933"/>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73425" y="689098"/>
              <a:ext cx="2516544" cy="398534"/>
            </a:xfrm>
            <a:prstGeom prst="rect">
              <a:avLst/>
            </a:prstGeom>
          </p:spPr>
        </p:pic>
      </p:grpSp>
    </p:spTree>
    <p:extLst>
      <p:ext uri="{BB962C8B-B14F-4D97-AF65-F5344CB8AC3E}">
        <p14:creationId xmlns:p14="http://schemas.microsoft.com/office/powerpoint/2010/main" val="2615841681"/>
      </p:ext>
    </p:extLst>
  </p:cSld>
  <p:clrMapOvr>
    <a:masterClrMapping/>
  </p:clrMapOvr>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ceEngineer Matter Layout Page No.">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5" name="Text Placeholder 4"/>
          <p:cNvSpPr>
            <a:spLocks noGrp="1"/>
          </p:cNvSpPr>
          <p:nvPr>
            <p:ph type="body" sz="quarter" idx="13" hasCustomPrompt="1"/>
          </p:nvPr>
        </p:nvSpPr>
        <p:spPr>
          <a:xfrm>
            <a:off x="190963" y="228600"/>
            <a:ext cx="9777412" cy="762000"/>
          </a:xfrm>
          <a:prstGeom prst="rect">
            <a:avLst/>
          </a:prstGeom>
        </p:spPr>
        <p:txBody>
          <a:bodyPr anchor="ctr"/>
          <a:lstStyle>
            <a:lvl1pPr marL="0" indent="0" algn="ctr">
              <a:buNone/>
              <a:defRPr sz="2800" b="1" baseline="0">
                <a:solidFill>
                  <a:schemeClr val="tx1"/>
                </a:solidFill>
                <a:latin typeface="Arial" panose="020B0604020202020204" pitchFamily="34" charset="0"/>
                <a:cs typeface="Arial" panose="020B0604020202020204" pitchFamily="34" charset="0"/>
              </a:defRPr>
            </a:lvl1pPr>
          </a:lstStyle>
          <a:p>
            <a:pPr lvl="0"/>
            <a:r>
              <a:rPr lang="en-US" dirty="0" smtClean="0"/>
              <a:t>Edit Heading as Required</a:t>
            </a:r>
            <a:endParaRPr lang="en-US" dirty="0"/>
          </a:p>
        </p:txBody>
      </p:sp>
      <p:sp>
        <p:nvSpPr>
          <p:cNvPr id="6" name="Content Placeholder 2"/>
          <p:cNvSpPr>
            <a:spLocks noGrp="1"/>
          </p:cNvSpPr>
          <p:nvPr>
            <p:ph idx="1"/>
          </p:nvPr>
        </p:nvSpPr>
        <p:spPr>
          <a:xfrm>
            <a:off x="520505" y="1167618"/>
            <a:ext cx="9242473" cy="5695145"/>
          </a:xfrm>
          <a:prstGeom prst="rect">
            <a:avLst/>
          </a:prstGeom>
        </p:spPr>
        <p:txBody>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0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600"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Tree>
    <p:extLst>
      <p:ext uri="{BB962C8B-B14F-4D97-AF65-F5344CB8AC3E}">
        <p14:creationId xmlns:p14="http://schemas.microsoft.com/office/powerpoint/2010/main" val="7122494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82880" y="208461"/>
            <a:ext cx="9791114" cy="748142"/>
          </a:xfrm>
          <a:prstGeom prst="rect">
            <a:avLst/>
          </a:prstGeom>
        </p:spPr>
        <p:txBody>
          <a:bodyPr anchor="ctr" anchorCtr="0"/>
          <a:lstStyle>
            <a:lvl1pPr algn="ctr">
              <a:defRPr sz="2800" b="1">
                <a:latin typeface="Arial" panose="020B0604020202020204" pitchFamily="34" charset="0"/>
                <a:cs typeface="Arial" panose="020B0604020202020204" pitchFamily="34" charset="0"/>
              </a:defRPr>
            </a:lvl1pPr>
          </a:lstStyle>
          <a:p>
            <a:r>
              <a:rPr lang="en-US" dirty="0" smtClean="0"/>
              <a:t>Edit Heading as Required</a:t>
            </a:r>
            <a:endParaRPr lang="en-US" dirty="0"/>
          </a:p>
        </p:txBody>
      </p:sp>
      <p:sp>
        <p:nvSpPr>
          <p:cNvPr id="3" name="Content Placeholder 2"/>
          <p:cNvSpPr>
            <a:spLocks noGrp="1"/>
          </p:cNvSpPr>
          <p:nvPr>
            <p:ph idx="1"/>
          </p:nvPr>
        </p:nvSpPr>
        <p:spPr>
          <a:xfrm>
            <a:off x="520505" y="1167618"/>
            <a:ext cx="4459458" cy="5695145"/>
          </a:xfrm>
          <a:prstGeom prst="rect">
            <a:avLst/>
          </a:prstGeom>
        </p:spPr>
        <p:txBody>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0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600"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
        <p:nvSpPr>
          <p:cNvPr id="12" name="Content Placeholder 2"/>
          <p:cNvSpPr>
            <a:spLocks noGrp="1"/>
          </p:cNvSpPr>
          <p:nvPr>
            <p:ph idx="10"/>
          </p:nvPr>
        </p:nvSpPr>
        <p:spPr>
          <a:xfrm>
            <a:off x="5244905" y="1167617"/>
            <a:ext cx="4459458" cy="5695145"/>
          </a:xfrm>
          <a:prstGeom prst="rect">
            <a:avLst/>
          </a:prstGeom>
        </p:spPr>
        <p:txBody>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0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600"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Tree>
    <p:extLst>
      <p:ext uri="{BB962C8B-B14F-4D97-AF65-F5344CB8AC3E}">
        <p14:creationId xmlns:p14="http://schemas.microsoft.com/office/powerpoint/2010/main" val="741574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AceEngineer Matter Layout Page No.">
    <p:bg>
      <p:bgPr>
        <a:blipFill>
          <a:blip r:embed="rId2">
            <a:alphaModFix/>
          </a:blip>
          <a:stretch>
            <a:fillRect/>
          </a:stretch>
        </a:blipFill>
        <a:effectLst/>
      </p:bgPr>
    </p:bg>
    <p:spTree>
      <p:nvGrpSpPr>
        <p:cNvPr id="1" name="Shape 10"/>
        <p:cNvGrpSpPr/>
        <p:nvPr/>
      </p:nvGrpSpPr>
      <p:grpSpPr>
        <a:xfrm>
          <a:off x="0" y="0"/>
          <a:ext cx="0" cy="0"/>
          <a:chOff x="0" y="0"/>
          <a:chExt cx="0" cy="0"/>
        </a:xfrm>
      </p:grpSpPr>
      <p:sp>
        <p:nvSpPr>
          <p:cNvPr id="5" name="Text Placeholder 4"/>
          <p:cNvSpPr>
            <a:spLocks noGrp="1"/>
          </p:cNvSpPr>
          <p:nvPr>
            <p:ph type="body" sz="quarter" idx="13" hasCustomPrompt="1"/>
          </p:nvPr>
        </p:nvSpPr>
        <p:spPr>
          <a:xfrm>
            <a:off x="190963" y="228600"/>
            <a:ext cx="9777412" cy="762000"/>
          </a:xfrm>
          <a:prstGeom prst="rect">
            <a:avLst/>
          </a:prstGeom>
        </p:spPr>
        <p:txBody>
          <a:bodyPr anchor="ctr"/>
          <a:lstStyle>
            <a:lvl1pPr marL="0" indent="0" algn="ctr">
              <a:buNone/>
              <a:defRPr sz="2800" b="1" baseline="0">
                <a:solidFill>
                  <a:schemeClr val="tx1"/>
                </a:solidFill>
                <a:latin typeface="Arial" panose="020B0604020202020204" pitchFamily="34" charset="0"/>
                <a:cs typeface="Arial" panose="020B0604020202020204" pitchFamily="34" charset="0"/>
              </a:defRPr>
            </a:lvl1pPr>
          </a:lstStyle>
          <a:p>
            <a:pPr lvl="0"/>
            <a:r>
              <a:rPr lang="en-US" dirty="0" smtClean="0"/>
              <a:t>Edit Heading as Required</a:t>
            </a:r>
            <a:endParaRPr lang="en-US" dirty="0"/>
          </a:p>
        </p:txBody>
      </p:sp>
      <p:sp>
        <p:nvSpPr>
          <p:cNvPr id="6" name="Content Placeholder 2"/>
          <p:cNvSpPr>
            <a:spLocks noGrp="1"/>
          </p:cNvSpPr>
          <p:nvPr>
            <p:ph idx="1"/>
          </p:nvPr>
        </p:nvSpPr>
        <p:spPr>
          <a:xfrm>
            <a:off x="520505" y="1167618"/>
            <a:ext cx="9242473" cy="5695145"/>
          </a:xfrm>
          <a:prstGeom prst="rect">
            <a:avLst/>
          </a:prstGeom>
        </p:spPr>
        <p:txBody>
          <a:bodyPr/>
          <a:lstStyle>
            <a:lvl1pPr>
              <a:lnSpc>
                <a:spcPct val="100000"/>
              </a:lnSpc>
              <a:defRPr sz="2400">
                <a:latin typeface="Arial" panose="020B0604020202020204" pitchFamily="34" charset="0"/>
                <a:cs typeface="Arial" panose="020B0604020202020204" pitchFamily="34" charset="0"/>
              </a:defRPr>
            </a:lvl1pPr>
            <a:lvl2pPr>
              <a:lnSpc>
                <a:spcPct val="100000"/>
              </a:lnSpc>
              <a:defRPr sz="2000">
                <a:latin typeface="Arial" panose="020B0604020202020204" pitchFamily="34" charset="0"/>
                <a:cs typeface="Arial" panose="020B0604020202020204" pitchFamily="34" charset="0"/>
              </a:defRPr>
            </a:lvl2pPr>
            <a:lvl3pPr>
              <a:lnSpc>
                <a:spcPct val="100000"/>
              </a:lnSpc>
              <a:defRPr sz="1800">
                <a:latin typeface="Arial" panose="020B0604020202020204" pitchFamily="34" charset="0"/>
                <a:cs typeface="Arial" panose="020B0604020202020204" pitchFamily="34" charset="0"/>
              </a:defRPr>
            </a:lvl3pPr>
            <a:lvl4pPr>
              <a:lnSpc>
                <a:spcPct val="100000"/>
              </a:lnSpc>
              <a:defRPr sz="1600">
                <a:latin typeface="Arial" panose="020B0604020202020204" pitchFamily="34" charset="0"/>
                <a:cs typeface="Arial" panose="020B0604020202020204" pitchFamily="34" charset="0"/>
              </a:defRPr>
            </a:lvl4pPr>
            <a:lvl5pPr>
              <a:lnSpc>
                <a:spcPct val="100000"/>
              </a:lnSpc>
              <a:defRPr sz="1400">
                <a:latin typeface="Arial" panose="020B0604020202020204" pitchFamily="34" charset="0"/>
                <a:cs typeface="Arial" panose="020B0604020202020204" pitchFamily="34" charset="0"/>
              </a:defRPr>
            </a:lvl5pPr>
            <a:lvl6pPr>
              <a:defRPr sz="1200"/>
            </a:lvl6pPr>
            <a:lvl7pPr>
              <a:defRPr sz="1200"/>
            </a:lvl7pPr>
            <a:lvl8pPr>
              <a:defRPr sz="1200"/>
            </a:lvl8pPr>
            <a:lvl9pPr marL="3657600" indent="0">
              <a:buNone/>
              <a:defRPr sz="1200">
                <a:latin typeface="Arial" panose="020B0604020202020204" pitchFamily="34" charset="0"/>
                <a:cs typeface="Arial" panose="020B0604020202020204" pitchFamily="34" charset="0"/>
              </a:defRPr>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smtClean="0"/>
          </a:p>
          <a:p>
            <a:pPr lvl="8"/>
            <a:endParaRPr lang="en-US" dirty="0"/>
          </a:p>
        </p:txBody>
      </p:sp>
    </p:spTree>
    <p:extLst>
      <p:ext uri="{BB962C8B-B14F-4D97-AF65-F5344CB8AC3E}">
        <p14:creationId xmlns:p14="http://schemas.microsoft.com/office/powerpoint/2010/main" val="672746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8042766"/>
      </p:ext>
    </p:extLst>
  </p:cSld>
  <p:clrMap bg1="lt1" tx1="dk1" bg2="lt2" tx2="dk2" accent1="accent1" accent2="accent2" accent3="accent3" accent4="accent4" accent5="accent5" accent6="accent6" hlink="hlink" folHlink="folHlink"/>
  <p:sldLayoutIdLst>
    <p:sldLayoutId id="2147483651" r:id="rId1"/>
    <p:sldLayoutId id="2147483656" r:id="rId2"/>
  </p:sldLayoutIdLst>
  <mc:AlternateContent xmlns:mc="http://schemas.openxmlformats.org/markup-compatibility/2006" xmlns:p14="http://schemas.microsoft.com/office/powerpoint/2010/main">
    <mc:Choice Requires="p14">
      <p:transition spd="slow" p14:dur="1250">
        <p:split orient="vert"/>
      </p:transition>
    </mc:Choice>
    <mc:Fallback xmlns="">
      <p:transition spd="slow">
        <p:split orient="vert"/>
      </p:transition>
    </mc:Fallback>
  </mc:AlternateContent>
  <p:timing>
    <p:tnLst>
      <p:par>
        <p:cTn id="1" dur="indefinite" restart="never" nodeType="tmRoot"/>
      </p:par>
    </p:tnLst>
  </p:timing>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380764" y="7096332"/>
            <a:ext cx="1398469" cy="416586"/>
          </a:xfrm>
          <a:prstGeom prst="rect">
            <a:avLst/>
          </a:prstGeom>
        </p:spPr>
      </p:pic>
      <p:sp>
        <p:nvSpPr>
          <p:cNvPr id="10" name="Rectangle 9"/>
          <p:cNvSpPr/>
          <p:nvPr userDrawn="1"/>
        </p:nvSpPr>
        <p:spPr>
          <a:xfrm>
            <a:off x="168274" y="228600"/>
            <a:ext cx="9823450" cy="761999"/>
          </a:xfrm>
          <a:prstGeom prst="rect">
            <a:avLst/>
          </a:prstGeom>
          <a:ln w="34925">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 name="TextBox 3"/>
          <p:cNvSpPr txBox="1"/>
          <p:nvPr userDrawn="1"/>
        </p:nvSpPr>
        <p:spPr>
          <a:xfrm>
            <a:off x="8598568" y="7236023"/>
            <a:ext cx="1393157" cy="307777"/>
          </a:xfrm>
          <a:prstGeom prst="rect">
            <a:avLst/>
          </a:prstGeom>
          <a:noFill/>
        </p:spPr>
        <p:txBody>
          <a:bodyPr wrap="square" rtlCol="0">
            <a:spAutoFit/>
          </a:bodyPr>
          <a:lstStyle/>
          <a:p>
            <a:pPr algn="r"/>
            <a:fld id="{0C5D3CCB-F7F2-48CD-868E-C108301ABC2B}" type="slidenum">
              <a:rPr lang="en-US" smtClean="0"/>
              <a:pPr algn="r"/>
              <a:t>‹#›</a:t>
            </a:fld>
            <a:endParaRPr lang="en-US" dirty="0"/>
          </a:p>
        </p:txBody>
      </p:sp>
      <p:sp>
        <p:nvSpPr>
          <p:cNvPr id="5" name="TextBox 4"/>
          <p:cNvSpPr txBox="1"/>
          <p:nvPr userDrawn="1"/>
        </p:nvSpPr>
        <p:spPr>
          <a:xfrm>
            <a:off x="50455" y="7213996"/>
            <a:ext cx="3916633" cy="276999"/>
          </a:xfrm>
          <a:prstGeom prst="rect">
            <a:avLst/>
          </a:prstGeom>
          <a:noFill/>
        </p:spPr>
        <p:txBody>
          <a:bodyPr wrap="square" rtlCol="0">
            <a:spAutoFit/>
          </a:bodyPr>
          <a:lstStyle/>
          <a:p>
            <a:pPr algn="l"/>
            <a:r>
              <a:rPr lang="en-US" sz="1200" dirty="0" smtClean="0"/>
              <a:t>PRE –01-Gulf</a:t>
            </a:r>
            <a:r>
              <a:rPr lang="en-US" sz="1200" baseline="0" dirty="0" smtClean="0"/>
              <a:t> of Mexico drilling</a:t>
            </a:r>
            <a:endParaRPr lang="en-US" sz="1200" dirty="0"/>
          </a:p>
        </p:txBody>
      </p:sp>
      <p:sp>
        <p:nvSpPr>
          <p:cNvPr id="6" name="TextBox 5"/>
          <p:cNvSpPr txBox="1"/>
          <p:nvPr userDrawn="1"/>
        </p:nvSpPr>
        <p:spPr>
          <a:xfrm>
            <a:off x="8454683" y="1"/>
            <a:ext cx="1537041" cy="276999"/>
          </a:xfrm>
          <a:prstGeom prst="rect">
            <a:avLst/>
          </a:prstGeom>
          <a:noFill/>
        </p:spPr>
        <p:txBody>
          <a:bodyPr wrap="square" rtlCol="0">
            <a:spAutoFit/>
          </a:bodyPr>
          <a:lstStyle/>
          <a:p>
            <a:pPr algn="l"/>
            <a:r>
              <a:rPr lang="en-US" sz="1200" baseline="0" dirty="0" smtClean="0"/>
              <a:t>8 November </a:t>
            </a:r>
            <a:r>
              <a:rPr lang="en-US" sz="1200" dirty="0" smtClean="0"/>
              <a:t>2017</a:t>
            </a:r>
            <a:endParaRPr lang="en-US" sz="1200" dirty="0"/>
          </a:p>
        </p:txBody>
      </p:sp>
    </p:spTree>
    <p:extLst>
      <p:ext uri="{BB962C8B-B14F-4D97-AF65-F5344CB8AC3E}">
        <p14:creationId xmlns:p14="http://schemas.microsoft.com/office/powerpoint/2010/main" val="2541749037"/>
      </p:ext>
    </p:extLst>
  </p:cSld>
  <p:clrMap bg1="lt1" tx1="dk1" bg2="lt2" tx2="dk2" accent1="accent1" accent2="accent2" accent3="accent3" accent4="accent4" accent5="accent5" accent6="accent6" hlink="hlink" folHlink="folHlink"/>
  <p:sldLayoutIdLst>
    <p:sldLayoutId id="2147483654" r:id="rId1"/>
    <p:sldLayoutId id="2147483655" r:id="rId2"/>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IN" dirty="0" smtClean="0"/>
              <a:t>8 November 2017</a:t>
            </a:r>
            <a:endParaRPr lang="en-IN" dirty="0"/>
          </a:p>
        </p:txBody>
      </p:sp>
      <p:sp>
        <p:nvSpPr>
          <p:cNvPr id="7" name="Text Placeholder 6"/>
          <p:cNvSpPr>
            <a:spLocks noGrp="1"/>
          </p:cNvSpPr>
          <p:nvPr>
            <p:ph type="body" sz="quarter" idx="14"/>
          </p:nvPr>
        </p:nvSpPr>
        <p:spPr/>
        <p:txBody>
          <a:bodyPr/>
          <a:lstStyle/>
          <a:p>
            <a:r>
              <a:rPr lang="en-US" dirty="0" smtClean="0"/>
              <a:t>Gulf of Mexico  Discoveries</a:t>
            </a:r>
          </a:p>
        </p:txBody>
      </p:sp>
      <p:sp>
        <p:nvSpPr>
          <p:cNvPr id="5" name="Text Placeholder 4"/>
          <p:cNvSpPr>
            <a:spLocks noGrp="1"/>
          </p:cNvSpPr>
          <p:nvPr>
            <p:ph type="body" sz="quarter" idx="15"/>
          </p:nvPr>
        </p:nvSpPr>
        <p:spPr/>
        <p:txBody>
          <a:bodyPr/>
          <a:lstStyle/>
          <a:p>
            <a:r>
              <a:rPr lang="en-IN" dirty="0" smtClean="0"/>
              <a:t> Lower </a:t>
            </a:r>
            <a:r>
              <a:rPr lang="en-IN" dirty="0"/>
              <a:t>T</a:t>
            </a:r>
            <a:r>
              <a:rPr lang="en-IN" dirty="0" smtClean="0"/>
              <a:t>ertiary Wells</a:t>
            </a:r>
            <a:endParaRPr lang="en-IN" dirty="0"/>
          </a:p>
        </p:txBody>
      </p:sp>
    </p:spTree>
    <p:extLst>
      <p:ext uri="{BB962C8B-B14F-4D97-AF65-F5344CB8AC3E}">
        <p14:creationId xmlns:p14="http://schemas.microsoft.com/office/powerpoint/2010/main" val="1315762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Blocks</a:t>
            </a:r>
            <a:endParaRPr lang="en-IN" dirty="0"/>
          </a:p>
        </p:txBody>
      </p:sp>
      <p:sp>
        <p:nvSpPr>
          <p:cNvPr id="3" name="Content Placeholder 2"/>
          <p:cNvSpPr>
            <a:spLocks noGrp="1"/>
          </p:cNvSpPr>
          <p:nvPr>
            <p:ph idx="1"/>
          </p:nvPr>
        </p:nvSpPr>
        <p:spPr/>
        <p:txBody>
          <a:bodyPr/>
          <a:lstStyle/>
          <a:p>
            <a:pPr marL="0" indent="0">
              <a:buNone/>
            </a:pPr>
            <a:r>
              <a:rPr lang="en-IN" dirty="0" smtClean="0"/>
              <a:t>Block Numbers:</a:t>
            </a:r>
          </a:p>
          <a:p>
            <a:r>
              <a:rPr lang="en-IN" dirty="0" smtClean="0"/>
              <a:t>Walker Ridge (WR) [</a:t>
            </a:r>
            <a:r>
              <a:rPr lang="en-IN" dirty="0" smtClean="0"/>
              <a:t>206,469,678,759,724,508,544,627,848,969,051,205,249,250,</a:t>
            </a:r>
          </a:p>
          <a:p>
            <a:pPr marL="0" indent="0">
              <a:buNone/>
            </a:pPr>
            <a:r>
              <a:rPr lang="en-IN" dirty="0"/>
              <a:t> </a:t>
            </a:r>
            <a:r>
              <a:rPr lang="en-IN" dirty="0" smtClean="0"/>
              <a:t>425,426,470,098]</a:t>
            </a:r>
            <a:endParaRPr lang="en-IN" dirty="0" smtClean="0"/>
          </a:p>
          <a:p>
            <a:r>
              <a:rPr lang="en-IN" dirty="0" smtClean="0"/>
              <a:t>Alaminos Canyon (AC) [600,903,857,818,859,739,812,813,814,900,901]</a:t>
            </a:r>
          </a:p>
          <a:p>
            <a:r>
              <a:rPr lang="en-IN" dirty="0" smtClean="0"/>
              <a:t>Garden Banks(GB)[959]</a:t>
            </a:r>
          </a:p>
          <a:p>
            <a:r>
              <a:rPr lang="en-IN" dirty="0" smtClean="0"/>
              <a:t>Green Canyon(GC)[807]</a:t>
            </a:r>
          </a:p>
          <a:p>
            <a:r>
              <a:rPr lang="en-IN" dirty="0"/>
              <a:t>Sigsbee </a:t>
            </a:r>
            <a:r>
              <a:rPr lang="en-IN" dirty="0" smtClean="0"/>
              <a:t>Escarpment(SE)[292,872,102]</a:t>
            </a:r>
          </a:p>
          <a:p>
            <a:r>
              <a:rPr lang="en-IN" dirty="0"/>
              <a:t>Port Isabel (PI)[525</a:t>
            </a:r>
            <a:r>
              <a:rPr lang="en-IN" dirty="0" smtClean="0"/>
              <a:t>]</a:t>
            </a:r>
          </a:p>
          <a:p>
            <a:r>
              <a:rPr lang="en-IN" dirty="0" smtClean="0"/>
              <a:t>Keathley Canyon (KC)[785,736]</a:t>
            </a:r>
          </a:p>
          <a:p>
            <a:pPr marL="0" indent="0">
              <a:buNone/>
            </a:pPr>
            <a:endParaRPr lang="en-IN" dirty="0" smtClean="0"/>
          </a:p>
          <a:p>
            <a:endParaRPr lang="en-IN" dirty="0" smtClean="0"/>
          </a:p>
          <a:p>
            <a:pPr marL="0" indent="0">
              <a:buNone/>
            </a:pPr>
            <a:endParaRPr lang="en-IN" dirty="0"/>
          </a:p>
        </p:txBody>
      </p:sp>
    </p:spTree>
    <p:extLst>
      <p:ext uri="{BB962C8B-B14F-4D97-AF65-F5344CB8AC3E}">
        <p14:creationId xmlns:p14="http://schemas.microsoft.com/office/powerpoint/2010/main" val="40354990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Contingent resources</a:t>
            </a:r>
            <a:endParaRPr lang="en-IN" dirty="0"/>
          </a:p>
        </p:txBody>
      </p:sp>
      <p:sp>
        <p:nvSpPr>
          <p:cNvPr id="3" name="Content Placeholder 2"/>
          <p:cNvSpPr>
            <a:spLocks noGrp="1"/>
          </p:cNvSpPr>
          <p:nvPr>
            <p:ph idx="1"/>
          </p:nvPr>
        </p:nvSpPr>
        <p:spPr>
          <a:xfrm>
            <a:off x="190963" y="1171575"/>
            <a:ext cx="9777412" cy="5691188"/>
          </a:xfrm>
        </p:spPr>
        <p:txBody>
          <a:bodyPr/>
          <a:lstStyle/>
          <a:p>
            <a:pPr marL="0" indent="0">
              <a:buNone/>
            </a:pPr>
            <a:r>
              <a:rPr lang="en-IN" sz="2000" dirty="0" smtClean="0"/>
              <a:t>Blocks that are in the stage of development and producing In lower tertiary trend.</a:t>
            </a:r>
          </a:p>
          <a:p>
            <a:pPr marL="0" indent="0">
              <a:buNone/>
            </a:pPr>
            <a:r>
              <a:rPr lang="en-IN" sz="2000" dirty="0" smtClean="0"/>
              <a:t>Contingent resources: these</a:t>
            </a:r>
            <a:r>
              <a:rPr lang="en-IN" sz="2000" dirty="0"/>
              <a:t> are defined as </a:t>
            </a:r>
            <a:r>
              <a:rPr lang="en-IN" sz="2000" dirty="0" smtClean="0"/>
              <a:t>the </a:t>
            </a:r>
            <a:r>
              <a:rPr lang="en-IN" sz="2000" dirty="0"/>
              <a:t>resources estimated at a certain date as potentially recoverable from known accumulations, but which are not currently considered commercially </a:t>
            </a:r>
            <a:r>
              <a:rPr lang="en-IN" sz="2000" dirty="0" smtClean="0"/>
              <a:t>recoverable.</a:t>
            </a:r>
          </a:p>
          <a:p>
            <a:pPr marL="0" indent="0">
              <a:buNone/>
            </a:pPr>
            <a:endParaRPr lang="en-IN" dirty="0" smtClean="0"/>
          </a:p>
        </p:txBody>
      </p:sp>
      <p:graphicFrame>
        <p:nvGraphicFramePr>
          <p:cNvPr id="4" name="Table 3"/>
          <p:cNvGraphicFramePr>
            <a:graphicFrameLocks noGrp="1"/>
          </p:cNvGraphicFramePr>
          <p:nvPr>
            <p:extLst>
              <p:ext uri="{D42A27DB-BD31-4B8C-83A1-F6EECF244321}">
                <p14:modId xmlns:p14="http://schemas.microsoft.com/office/powerpoint/2010/main" val="2448147225"/>
              </p:ext>
            </p:extLst>
          </p:nvPr>
        </p:nvGraphicFramePr>
        <p:xfrm>
          <a:off x="274075" y="2557464"/>
          <a:ext cx="9611187" cy="4305298"/>
        </p:xfrm>
        <a:graphic>
          <a:graphicData uri="http://schemas.openxmlformats.org/drawingml/2006/table">
            <a:tbl>
              <a:tblPr firstRow="1" bandRow="1">
                <a:tableStyleId>{3C2FFA5D-87B4-456A-9821-1D502468CF0F}</a:tableStyleId>
              </a:tblPr>
              <a:tblGrid>
                <a:gridCol w="4792564"/>
                <a:gridCol w="4818623"/>
              </a:tblGrid>
              <a:tr h="591543">
                <a:tc>
                  <a:txBody>
                    <a:bodyPr/>
                    <a:lstStyle/>
                    <a:p>
                      <a:pPr algn="ctr"/>
                      <a:r>
                        <a:rPr lang="en-IN" sz="2400" dirty="0" smtClean="0"/>
                        <a:t>Field</a:t>
                      </a:r>
                      <a:endParaRPr lang="en-IN" sz="2400" dirty="0"/>
                    </a:p>
                  </a:txBody>
                  <a:tcPr/>
                </a:tc>
                <a:tc>
                  <a:txBody>
                    <a:bodyPr/>
                    <a:lstStyle/>
                    <a:p>
                      <a:r>
                        <a:rPr lang="en-IN" dirty="0" smtClean="0"/>
                        <a:t>                             Block numbers</a:t>
                      </a:r>
                      <a:endParaRPr lang="en-IN" dirty="0"/>
                    </a:p>
                  </a:txBody>
                  <a:tcPr/>
                </a:tc>
              </a:tr>
              <a:tr h="793230">
                <a:tc>
                  <a:txBody>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IN" sz="1800" b="0" i="0" u="none" strike="noStrike" kern="1200" cap="none" spc="0" normalizeH="0" baseline="0" noProof="0" dirty="0" smtClean="0">
                          <a:ln>
                            <a:noFill/>
                          </a:ln>
                          <a:solidFill>
                            <a:prstClr val="black"/>
                          </a:solidFill>
                          <a:effectLst/>
                          <a:uLnTx/>
                          <a:uFillTx/>
                          <a:latin typeface="+mn-lt"/>
                          <a:ea typeface="+mn-ea"/>
                          <a:cs typeface="Arial" panose="020B0604020202020204" pitchFamily="34" charset="0"/>
                        </a:rPr>
                        <a:t>Walker Ridge(WR)</a:t>
                      </a:r>
                    </a:p>
                    <a:p>
                      <a:endParaRPr lang="en-IN" dirty="0"/>
                    </a:p>
                  </a:txBody>
                  <a:tcPr/>
                </a:tc>
                <a:tc>
                  <a:txBody>
                    <a:body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IN" sz="2000" b="0" i="0" u="none" strike="noStrike" kern="1200" cap="none" spc="0" normalizeH="0" baseline="0" noProof="0" dirty="0" smtClean="0">
                          <a:ln>
                            <a:noFill/>
                          </a:ln>
                          <a:solidFill>
                            <a:prstClr val="black"/>
                          </a:solidFill>
                          <a:effectLst/>
                          <a:uLnTx/>
                          <a:uFillTx/>
                          <a:latin typeface="+mn-lt"/>
                          <a:ea typeface="+mn-ea"/>
                          <a:cs typeface="Arial" panose="020B0604020202020204" pitchFamily="34" charset="0"/>
                        </a:rPr>
                        <a:t>848,544,051,098,969,724,</a:t>
                      </a:r>
                    </a:p>
                    <a:p>
                      <a:endParaRPr lang="en-IN" dirty="0"/>
                    </a:p>
                  </a:txBody>
                  <a:tcPr/>
                </a:tc>
              </a:tr>
              <a:tr h="432670">
                <a:tc>
                  <a:txBody>
                    <a:bodyPr/>
                    <a:lstStyle/>
                    <a:p>
                      <a:pPr algn="ctr"/>
                      <a:r>
                        <a:rPr lang="en-IN" dirty="0" smtClean="0"/>
                        <a:t>Alaminos Canyon (AC) </a:t>
                      </a:r>
                      <a:endParaRPr lang="en-IN" dirty="0"/>
                    </a:p>
                  </a:txBody>
                  <a:tcPr/>
                </a:tc>
                <a:tc>
                  <a:txBody>
                    <a:bodyPr/>
                    <a:lstStyle/>
                    <a:p>
                      <a:pPr algn="ctr"/>
                      <a:r>
                        <a:rPr lang="en-IN" dirty="0" smtClean="0"/>
                        <a:t>818,903,600</a:t>
                      </a:r>
                      <a:endParaRPr lang="en-IN" dirty="0"/>
                    </a:p>
                  </a:txBody>
                  <a:tcPr/>
                </a:tc>
              </a:tr>
              <a:tr h="432670">
                <a:tc>
                  <a:txBody>
                    <a:bodyPr/>
                    <a:lstStyle/>
                    <a:p>
                      <a:pPr algn="ctr"/>
                      <a:r>
                        <a:rPr lang="en-IN" dirty="0" smtClean="0"/>
                        <a:t>Port Isabel (PI)</a:t>
                      </a:r>
                      <a:endParaRPr lang="en-IN" dirty="0"/>
                    </a:p>
                  </a:txBody>
                  <a:tcPr/>
                </a:tc>
                <a:tc>
                  <a:txBody>
                    <a:bodyPr/>
                    <a:lstStyle/>
                    <a:p>
                      <a:pPr algn="ctr"/>
                      <a:r>
                        <a:rPr lang="en-IN" dirty="0" smtClean="0"/>
                        <a:t>525</a:t>
                      </a:r>
                      <a:endParaRPr lang="en-IN" dirty="0"/>
                    </a:p>
                  </a:txBody>
                  <a:tcPr/>
                </a:tc>
              </a:tr>
              <a:tr h="432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Keathley Canyon (KC)</a:t>
                      </a:r>
                      <a:endParaRPr lang="en-IN" dirty="0"/>
                    </a:p>
                  </a:txBody>
                  <a:tcPr/>
                </a:tc>
                <a:tc>
                  <a:txBody>
                    <a:bodyPr/>
                    <a:lstStyle/>
                    <a:p>
                      <a:pPr algn="ctr"/>
                      <a:r>
                        <a:rPr lang="en-IN" dirty="0" smtClean="0"/>
                        <a:t>785,736</a:t>
                      </a:r>
                      <a:endParaRPr lang="en-IN" dirty="0"/>
                    </a:p>
                  </a:txBody>
                  <a:tcPr/>
                </a:tc>
              </a:tr>
              <a:tr h="75717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Green Canyon(GC)</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IN" dirty="0"/>
                    </a:p>
                  </a:txBody>
                  <a:tcPr/>
                </a:tc>
                <a:tc>
                  <a:txBody>
                    <a:bodyPr/>
                    <a:lstStyle/>
                    <a:p>
                      <a:pPr algn="ctr"/>
                      <a:r>
                        <a:rPr lang="en-IN" dirty="0" smtClean="0"/>
                        <a:t>807</a:t>
                      </a:r>
                      <a:endParaRPr lang="en-IN" dirty="0"/>
                    </a:p>
                  </a:txBody>
                  <a:tcPr/>
                </a:tc>
              </a:tr>
              <a:tr h="432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Garden Banks(GB)</a:t>
                      </a:r>
                      <a:endParaRPr lang="en-IN" dirty="0"/>
                    </a:p>
                  </a:txBody>
                  <a:tcPr/>
                </a:tc>
                <a:tc>
                  <a:txBody>
                    <a:bodyPr/>
                    <a:lstStyle/>
                    <a:p>
                      <a:pPr algn="ctr"/>
                      <a:r>
                        <a:rPr lang="en-IN" dirty="0" smtClean="0"/>
                        <a:t>959</a:t>
                      </a:r>
                      <a:endParaRPr lang="en-IN" dirty="0"/>
                    </a:p>
                  </a:txBody>
                  <a:tcPr/>
                </a:tc>
              </a:tr>
              <a:tr h="4326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Sigsbee Escarpment(SE)</a:t>
                      </a:r>
                      <a:endParaRPr lang="en-IN" dirty="0"/>
                    </a:p>
                  </a:txBody>
                  <a:tcPr/>
                </a:tc>
                <a:tc>
                  <a:txBody>
                    <a:bodyPr/>
                    <a:lstStyle/>
                    <a:p>
                      <a:pPr algn="ctr"/>
                      <a:r>
                        <a:rPr lang="en-IN" dirty="0" smtClean="0"/>
                        <a:t>039</a:t>
                      </a:r>
                      <a:endParaRPr lang="en-IN" dirty="0"/>
                    </a:p>
                  </a:txBody>
                  <a:tcPr/>
                </a:tc>
              </a:tr>
            </a:tbl>
          </a:graphicData>
        </a:graphic>
      </p:graphicFrame>
    </p:spTree>
    <p:extLst>
      <p:ext uri="{BB962C8B-B14F-4D97-AF65-F5344CB8AC3E}">
        <p14:creationId xmlns:p14="http://schemas.microsoft.com/office/powerpoint/2010/main" val="11310121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Developed and producing resources</a:t>
            </a:r>
            <a:endParaRPr lang="en-IN" dirty="0"/>
          </a:p>
        </p:txBody>
      </p:sp>
      <p:sp>
        <p:nvSpPr>
          <p:cNvPr id="3" name="Content Placeholder 2"/>
          <p:cNvSpPr>
            <a:spLocks noGrp="1"/>
          </p:cNvSpPr>
          <p:nvPr>
            <p:ph idx="1"/>
          </p:nvPr>
        </p:nvSpPr>
        <p:spPr/>
        <p:txBody>
          <a:bodyPr/>
          <a:lstStyle/>
          <a:p>
            <a:r>
              <a:rPr lang="en-IN" dirty="0"/>
              <a:t> </a:t>
            </a:r>
            <a:r>
              <a:rPr lang="en-IN" sz="2000" b="1" dirty="0"/>
              <a:t>Developed Resources</a:t>
            </a:r>
            <a:r>
              <a:rPr lang="en-IN" sz="2000" dirty="0"/>
              <a:t>:</a:t>
            </a:r>
            <a:r>
              <a:rPr lang="en-IN" dirty="0"/>
              <a:t> </a:t>
            </a:r>
            <a:r>
              <a:rPr lang="en-IN" sz="2000" dirty="0"/>
              <a:t>Resources which are developed and surveyed for utilization and are being used in present time are known as</a:t>
            </a:r>
            <a:r>
              <a:rPr lang="en-IN" dirty="0"/>
              <a:t> </a:t>
            </a:r>
            <a:r>
              <a:rPr lang="en-IN" sz="2000" dirty="0"/>
              <a:t>Developed Resources. </a:t>
            </a:r>
            <a:endParaRPr lang="en-IN" sz="2000" dirty="0"/>
          </a:p>
        </p:txBody>
      </p:sp>
      <p:graphicFrame>
        <p:nvGraphicFramePr>
          <p:cNvPr id="4" name="Table 3"/>
          <p:cNvGraphicFramePr>
            <a:graphicFrameLocks noGrp="1"/>
          </p:cNvGraphicFramePr>
          <p:nvPr>
            <p:extLst>
              <p:ext uri="{D42A27DB-BD31-4B8C-83A1-F6EECF244321}">
                <p14:modId xmlns:p14="http://schemas.microsoft.com/office/powerpoint/2010/main" val="3848336893"/>
              </p:ext>
            </p:extLst>
          </p:nvPr>
        </p:nvGraphicFramePr>
        <p:xfrm>
          <a:off x="685797" y="2295172"/>
          <a:ext cx="9077180" cy="2201334"/>
        </p:xfrm>
        <a:graphic>
          <a:graphicData uri="http://schemas.openxmlformats.org/drawingml/2006/table">
            <a:tbl>
              <a:tblPr firstRow="1" bandRow="1">
                <a:tableStyleId>{3C2FFA5D-87B4-456A-9821-1D502468CF0F}</a:tableStyleId>
              </a:tblPr>
              <a:tblGrid>
                <a:gridCol w="4538590"/>
                <a:gridCol w="4538590"/>
              </a:tblGrid>
              <a:tr h="7337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smtClean="0">
                          <a:ln>
                            <a:noFill/>
                          </a:ln>
                          <a:solidFill>
                            <a:prstClr val="white"/>
                          </a:solidFill>
                          <a:effectLst/>
                          <a:uLnTx/>
                          <a:uFillTx/>
                          <a:latin typeface="+mn-lt"/>
                          <a:ea typeface="+mn-ea"/>
                          <a:cs typeface="+mn-cs"/>
                        </a:rPr>
                        <a:t>Field</a:t>
                      </a:r>
                    </a:p>
                    <a:p>
                      <a:endParaRPr lang="en-IN" dirty="0"/>
                    </a:p>
                  </a:txBody>
                  <a:tcPr/>
                </a:tc>
                <a:tc>
                  <a:txBody>
                    <a:bodyPr/>
                    <a:lstStyle/>
                    <a:p>
                      <a:pPr algn="ctr"/>
                      <a:r>
                        <a:rPr lang="en-IN" dirty="0" smtClean="0"/>
                        <a:t>Block numbers</a:t>
                      </a:r>
                      <a:endParaRPr lang="en-IN" dirty="0"/>
                    </a:p>
                  </a:txBody>
                  <a:tcPr/>
                </a:tc>
              </a:tr>
              <a:tr h="7337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dirty="0" smtClean="0"/>
                        <a:t>Alaminos Canyon (AC) </a:t>
                      </a:r>
                    </a:p>
                    <a:p>
                      <a:pPr algn="ctr"/>
                      <a:endParaRPr lang="en-IN" dirty="0"/>
                    </a:p>
                  </a:txBody>
                  <a:tcPr/>
                </a:tc>
                <a:tc>
                  <a:txBody>
                    <a:bodyPr/>
                    <a:lstStyle/>
                    <a:p>
                      <a:pPr algn="ctr"/>
                      <a:r>
                        <a:rPr lang="en-IN" dirty="0" smtClean="0"/>
                        <a:t>857,859</a:t>
                      </a:r>
                      <a:endParaRPr lang="en-IN" dirty="0"/>
                    </a:p>
                  </a:txBody>
                  <a:tcPr/>
                </a:tc>
              </a:tr>
              <a:tr h="733778">
                <a:tc>
                  <a:txBody>
                    <a:bodyPr/>
                    <a:lstStyle/>
                    <a:p>
                      <a:pPr algn="ctr"/>
                      <a:r>
                        <a:rPr lang="en-IN" dirty="0" smtClean="0"/>
                        <a:t>Walker Ridge (WR) </a:t>
                      </a:r>
                      <a:endParaRPr lang="en-IN" dirty="0"/>
                    </a:p>
                  </a:txBody>
                  <a:tcPr/>
                </a:tc>
                <a:tc>
                  <a:txBody>
                    <a:bodyPr/>
                    <a:lstStyle/>
                    <a:p>
                      <a:pPr algn="ctr"/>
                      <a:r>
                        <a:rPr lang="en-IN" dirty="0" smtClean="0"/>
                        <a:t>206,469,678,759,627,508</a:t>
                      </a:r>
                      <a:endParaRPr lang="en-IN" dirty="0"/>
                    </a:p>
                  </a:txBody>
                  <a:tcPr/>
                </a:tc>
              </a:tr>
            </a:tbl>
          </a:graphicData>
        </a:graphic>
      </p:graphicFrame>
    </p:spTree>
    <p:extLst>
      <p:ext uri="{BB962C8B-B14F-4D97-AF65-F5344CB8AC3E}">
        <p14:creationId xmlns:p14="http://schemas.microsoft.com/office/powerpoint/2010/main" val="172186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Dominant Fields and Resource Evaluation</a:t>
            </a:r>
            <a:endParaRPr lang="en-IN" dirty="0"/>
          </a:p>
        </p:txBody>
      </p:sp>
      <p:sp>
        <p:nvSpPr>
          <p:cNvPr id="3" name="Content Placeholder 2"/>
          <p:cNvSpPr>
            <a:spLocks noGrp="1"/>
          </p:cNvSpPr>
          <p:nvPr>
            <p:ph idx="1"/>
          </p:nvPr>
        </p:nvSpPr>
        <p:spPr>
          <a:xfrm>
            <a:off x="190963" y="1114425"/>
            <a:ext cx="9777412" cy="5748339"/>
          </a:xfrm>
        </p:spPr>
        <p:txBody>
          <a:bodyPr/>
          <a:lstStyle/>
          <a:p>
            <a:r>
              <a:rPr lang="en-IN" dirty="0" smtClean="0"/>
              <a:t>Resource evaluation of lower tertiary wells showing contingent resource and developed resources.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963" y="1971674"/>
            <a:ext cx="9777412" cy="5014915"/>
          </a:xfrm>
          <a:prstGeom prst="rect">
            <a:avLst/>
          </a:prstGeom>
        </p:spPr>
      </p:pic>
    </p:spTree>
    <p:extLst>
      <p:ext uri="{BB962C8B-B14F-4D97-AF65-F5344CB8AC3E}">
        <p14:creationId xmlns:p14="http://schemas.microsoft.com/office/powerpoint/2010/main" val="125067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Boundary Identification</a:t>
            </a:r>
            <a:endParaRPr lang="en-IN" dirty="0"/>
          </a:p>
        </p:txBody>
      </p:sp>
      <p:sp>
        <p:nvSpPr>
          <p:cNvPr id="3" name="Content Placeholder 2"/>
          <p:cNvSpPr>
            <a:spLocks noGrp="1"/>
          </p:cNvSpPr>
          <p:nvPr>
            <p:ph idx="1"/>
          </p:nvPr>
        </p:nvSpPr>
        <p:spPr/>
        <p:txBody>
          <a:bodyPr/>
          <a:lstStyle/>
          <a:p>
            <a:r>
              <a:rPr lang="en-IN" dirty="0" smtClean="0"/>
              <a:t>Identification of wells by latitude and longitude boundaries of Lower tertiary.</a:t>
            </a:r>
          </a:p>
          <a:p>
            <a:pPr marL="0" indent="0">
              <a:buNone/>
            </a:pPr>
            <a:endParaRPr lang="en-IN" dirty="0"/>
          </a:p>
          <a:p>
            <a:endParaRPr lang="en-IN" dirty="0"/>
          </a:p>
        </p:txBody>
      </p:sp>
      <p:pic>
        <p:nvPicPr>
          <p:cNvPr id="5"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2963" y="1971675"/>
            <a:ext cx="8805715" cy="4891088"/>
          </a:xfrm>
          <a:prstGeom prst="rect">
            <a:avLst/>
          </a:prstGeom>
        </p:spPr>
      </p:pic>
    </p:spTree>
    <p:extLst>
      <p:ext uri="{BB962C8B-B14F-4D97-AF65-F5344CB8AC3E}">
        <p14:creationId xmlns:p14="http://schemas.microsoft.com/office/powerpoint/2010/main" val="40236719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Lower Tertiary Wells by GIS Technologies</a:t>
            </a:r>
            <a:endParaRPr lang="en-IN" dirty="0"/>
          </a:p>
        </p:txBody>
      </p:sp>
      <p:sp>
        <p:nvSpPr>
          <p:cNvPr id="5" name="Content Placeholder 4"/>
          <p:cNvSpPr>
            <a:spLocks noGrp="1"/>
          </p:cNvSpPr>
          <p:nvPr>
            <p:ph idx="1"/>
          </p:nvPr>
        </p:nvSpPr>
        <p:spPr/>
        <p:txBody>
          <a:bodyPr/>
          <a:lstStyle/>
          <a:p>
            <a:r>
              <a:rPr lang="en-IN" dirty="0" smtClean="0"/>
              <a:t>Map showing lower tertiary wells</a:t>
            </a:r>
          </a:p>
          <a:p>
            <a:pPr marL="0" indent="0">
              <a:buNone/>
            </a:pPr>
            <a:endParaRPr lang="en-IN" dirty="0"/>
          </a:p>
        </p:txBody>
      </p:sp>
      <p:pic>
        <p:nvPicPr>
          <p:cNvPr id="6"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05" y="1664693"/>
            <a:ext cx="9447870" cy="5198069"/>
          </a:xfrm>
          <a:prstGeom prst="rect">
            <a:avLst/>
          </a:prstGeom>
        </p:spPr>
      </p:pic>
    </p:spTree>
    <p:extLst>
      <p:ext uri="{BB962C8B-B14F-4D97-AF65-F5344CB8AC3E}">
        <p14:creationId xmlns:p14="http://schemas.microsoft.com/office/powerpoint/2010/main" val="1680257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Operators</a:t>
            </a:r>
            <a:endParaRPr lang="en-IN" dirty="0"/>
          </a:p>
        </p:txBody>
      </p:sp>
      <p:sp>
        <p:nvSpPr>
          <p:cNvPr id="3" name="Content Placeholder 2"/>
          <p:cNvSpPr>
            <a:spLocks noGrp="1"/>
          </p:cNvSpPr>
          <p:nvPr>
            <p:ph idx="1"/>
          </p:nvPr>
        </p:nvSpPr>
        <p:spPr/>
        <p:txBody>
          <a:bodyPr/>
          <a:lstStyle/>
          <a:p>
            <a:r>
              <a:rPr lang="en-IN" dirty="0" smtClean="0"/>
              <a:t>Shells own most number of  wells in lower tertiary of (GOM).</a:t>
            </a:r>
          </a:p>
          <a:p>
            <a:pPr marL="0" indent="0">
              <a:buNone/>
            </a:pPr>
            <a:r>
              <a:rPr lang="en-IN" dirty="0" smtClean="0"/>
              <a:t> </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2002911588"/>
              </p:ext>
            </p:extLst>
          </p:nvPr>
        </p:nvGraphicFramePr>
        <p:xfrm>
          <a:off x="520506" y="1866094"/>
          <a:ext cx="9242472" cy="4996669"/>
        </p:xfrm>
        <a:graphic>
          <a:graphicData uri="http://schemas.openxmlformats.org/drawingml/2006/table">
            <a:tbl>
              <a:tblPr firstRow="1" bandRow="1">
                <a:tableStyleId>{3C2FFA5D-87B4-456A-9821-1D502468CF0F}</a:tableStyleId>
              </a:tblPr>
              <a:tblGrid>
                <a:gridCol w="4621236"/>
                <a:gridCol w="4621236"/>
              </a:tblGrid>
              <a:tr h="682189">
                <a:tc>
                  <a:txBody>
                    <a:bodyPr/>
                    <a:lstStyle/>
                    <a:p>
                      <a:pPr algn="ctr"/>
                      <a:r>
                        <a:rPr lang="en-IN" dirty="0" smtClean="0"/>
                        <a:t>Company Name</a:t>
                      </a:r>
                      <a:endParaRPr lang="en-IN" dirty="0"/>
                    </a:p>
                  </a:txBody>
                  <a:tcPr/>
                </a:tc>
                <a:tc>
                  <a:txBody>
                    <a:bodyPr/>
                    <a:lstStyle/>
                    <a:p>
                      <a:pPr algn="ctr"/>
                      <a:r>
                        <a:rPr lang="en-IN" dirty="0" smtClean="0"/>
                        <a:t>  Wells</a:t>
                      </a:r>
                      <a:r>
                        <a:rPr lang="en-IN" baseline="0" dirty="0" smtClean="0"/>
                        <a:t> Owned</a:t>
                      </a:r>
                      <a:r>
                        <a:rPr lang="en-IN" dirty="0" smtClean="0"/>
                        <a:t>       </a:t>
                      </a:r>
                      <a:endParaRPr lang="en-IN" dirty="0"/>
                    </a:p>
                  </a:txBody>
                  <a:tcPr/>
                </a:tc>
              </a:tr>
              <a:tr h="539310">
                <a:tc>
                  <a:txBody>
                    <a:bodyPr/>
                    <a:lstStyle/>
                    <a:p>
                      <a:pPr algn="ctr"/>
                      <a:r>
                        <a:rPr lang="en-IN" dirty="0" smtClean="0"/>
                        <a:t>Shell Offshore Inc.</a:t>
                      </a:r>
                      <a:endParaRPr lang="en-IN" dirty="0"/>
                    </a:p>
                  </a:txBody>
                  <a:tcPr/>
                </a:tc>
                <a:tc>
                  <a:txBody>
                    <a:bodyPr/>
                    <a:lstStyle/>
                    <a:p>
                      <a:pPr algn="ctr"/>
                      <a:r>
                        <a:rPr lang="en-IN" dirty="0" smtClean="0"/>
                        <a:t>28</a:t>
                      </a:r>
                      <a:endParaRPr lang="en-IN" dirty="0"/>
                    </a:p>
                  </a:txBody>
                  <a:tcPr/>
                </a:tc>
              </a:tr>
              <a:tr h="539310">
                <a:tc>
                  <a:txBody>
                    <a:bodyPr/>
                    <a:lstStyle/>
                    <a:p>
                      <a:pPr algn="ctr"/>
                      <a:r>
                        <a:rPr lang="en-IN" dirty="0" smtClean="0"/>
                        <a:t>BP Exploration &amp; Production Inc.</a:t>
                      </a:r>
                      <a:endParaRPr lang="en-IN" dirty="0"/>
                    </a:p>
                  </a:txBody>
                  <a:tcPr/>
                </a:tc>
                <a:tc>
                  <a:txBody>
                    <a:bodyPr/>
                    <a:lstStyle/>
                    <a:p>
                      <a:pPr algn="ctr"/>
                      <a:r>
                        <a:rPr lang="en-IN" dirty="0" smtClean="0"/>
                        <a:t>13</a:t>
                      </a:r>
                      <a:endParaRPr lang="en-IN" dirty="0"/>
                    </a:p>
                  </a:txBody>
                  <a:tcPr/>
                </a:tc>
              </a:tr>
              <a:tr h="539310">
                <a:tc>
                  <a:txBody>
                    <a:bodyPr/>
                    <a:lstStyle/>
                    <a:p>
                      <a:pPr algn="ctr"/>
                      <a:r>
                        <a:rPr lang="en-IN" dirty="0" smtClean="0"/>
                        <a:t>Chevron U.S.A. Inc.</a:t>
                      </a:r>
                      <a:endParaRPr lang="en-IN" dirty="0"/>
                    </a:p>
                  </a:txBody>
                  <a:tcPr/>
                </a:tc>
                <a:tc>
                  <a:txBody>
                    <a:bodyPr/>
                    <a:lstStyle/>
                    <a:p>
                      <a:pPr algn="ctr"/>
                      <a:r>
                        <a:rPr lang="en-IN" dirty="0" smtClean="0"/>
                        <a:t>13</a:t>
                      </a:r>
                      <a:endParaRPr lang="en-IN" dirty="0"/>
                    </a:p>
                  </a:txBody>
                  <a:tcPr/>
                </a:tc>
              </a:tr>
              <a:tr h="539310">
                <a:tc>
                  <a:txBody>
                    <a:bodyPr/>
                    <a:lstStyle/>
                    <a:p>
                      <a:pPr algn="ctr"/>
                      <a:r>
                        <a:rPr lang="en-IN" dirty="0" smtClean="0"/>
                        <a:t>Cobalt international</a:t>
                      </a:r>
                      <a:r>
                        <a:rPr lang="en-IN" baseline="0" dirty="0" smtClean="0"/>
                        <a:t> energy</a:t>
                      </a:r>
                      <a:endParaRPr lang="en-IN" dirty="0"/>
                    </a:p>
                  </a:txBody>
                  <a:tcPr/>
                </a:tc>
                <a:tc>
                  <a:txBody>
                    <a:bodyPr/>
                    <a:lstStyle/>
                    <a:p>
                      <a:pPr algn="ctr"/>
                      <a:r>
                        <a:rPr lang="en-IN" dirty="0" smtClean="0"/>
                        <a:t>10</a:t>
                      </a:r>
                      <a:endParaRPr lang="en-IN" dirty="0"/>
                    </a:p>
                  </a:txBody>
                  <a:tcPr/>
                </a:tc>
              </a:tr>
              <a:tr h="539310">
                <a:tc>
                  <a:txBody>
                    <a:bodyPr/>
                    <a:lstStyle/>
                    <a:p>
                      <a:pPr algn="ctr"/>
                      <a:r>
                        <a:rPr lang="en-IN" dirty="0" smtClean="0"/>
                        <a:t>Petrobras</a:t>
                      </a:r>
                      <a:r>
                        <a:rPr lang="en-IN" baseline="0" dirty="0" smtClean="0"/>
                        <a:t> America  Inc.</a:t>
                      </a:r>
                      <a:endParaRPr lang="en-IN" dirty="0"/>
                    </a:p>
                  </a:txBody>
                  <a:tcPr/>
                </a:tc>
                <a:tc>
                  <a:txBody>
                    <a:bodyPr/>
                    <a:lstStyle/>
                    <a:p>
                      <a:pPr algn="ctr"/>
                      <a:r>
                        <a:rPr lang="en-IN" dirty="0" smtClean="0"/>
                        <a:t>21</a:t>
                      </a:r>
                      <a:endParaRPr lang="en-IN" dirty="0"/>
                    </a:p>
                  </a:txBody>
                  <a:tcPr/>
                </a:tc>
              </a:tr>
              <a:tr h="539310">
                <a:tc>
                  <a:txBody>
                    <a:bodyPr/>
                    <a:lstStyle/>
                    <a:p>
                      <a:pPr algn="ctr"/>
                      <a:r>
                        <a:rPr lang="en-IN" dirty="0" smtClean="0"/>
                        <a:t>Anadarko Petroleum</a:t>
                      </a:r>
                      <a:r>
                        <a:rPr lang="en-IN" baseline="0" dirty="0" smtClean="0"/>
                        <a:t> co-operation</a:t>
                      </a:r>
                      <a:endParaRPr lang="en-IN" dirty="0"/>
                    </a:p>
                  </a:txBody>
                  <a:tcPr/>
                </a:tc>
                <a:tc>
                  <a:txBody>
                    <a:bodyPr/>
                    <a:lstStyle/>
                    <a:p>
                      <a:pPr algn="ctr"/>
                      <a:r>
                        <a:rPr lang="en-IN" dirty="0" smtClean="0"/>
                        <a:t>12</a:t>
                      </a:r>
                      <a:endParaRPr lang="en-IN" dirty="0"/>
                    </a:p>
                  </a:txBody>
                  <a:tcPr/>
                </a:tc>
              </a:tr>
              <a:tr h="539310">
                <a:tc>
                  <a:txBody>
                    <a:bodyPr/>
                    <a:lstStyle/>
                    <a:p>
                      <a:pPr algn="ctr"/>
                      <a:r>
                        <a:rPr lang="en-IN" dirty="0" smtClean="0"/>
                        <a:t>Stat oil </a:t>
                      </a:r>
                      <a:endParaRPr lang="en-IN" dirty="0"/>
                    </a:p>
                  </a:txBody>
                  <a:tcPr/>
                </a:tc>
                <a:tc>
                  <a:txBody>
                    <a:bodyPr/>
                    <a:lstStyle/>
                    <a:p>
                      <a:pPr algn="ctr"/>
                      <a:r>
                        <a:rPr lang="en-IN" dirty="0" smtClean="0"/>
                        <a:t>1</a:t>
                      </a:r>
                      <a:endParaRPr lang="en-IN" dirty="0"/>
                    </a:p>
                  </a:txBody>
                  <a:tcPr/>
                </a:tc>
              </a:tr>
              <a:tr h="539310">
                <a:tc>
                  <a:txBody>
                    <a:bodyPr/>
                    <a:lstStyle/>
                    <a:p>
                      <a:pPr algn="ctr"/>
                      <a:r>
                        <a:rPr lang="en-IN" dirty="0" smtClean="0"/>
                        <a:t>Union oil company of California</a:t>
                      </a:r>
                      <a:endParaRPr lang="en-IN" dirty="0"/>
                    </a:p>
                  </a:txBody>
                  <a:tcPr/>
                </a:tc>
                <a:tc>
                  <a:txBody>
                    <a:bodyPr/>
                    <a:lstStyle/>
                    <a:p>
                      <a:pPr algn="ctr"/>
                      <a:r>
                        <a:rPr lang="en-IN" dirty="0" smtClean="0"/>
                        <a:t>3</a:t>
                      </a:r>
                      <a:endParaRPr lang="en-IN" dirty="0"/>
                    </a:p>
                  </a:txBody>
                  <a:tcPr/>
                </a:tc>
              </a:tr>
            </a:tbl>
          </a:graphicData>
        </a:graphic>
      </p:graphicFrame>
    </p:spTree>
    <p:extLst>
      <p:ext uri="{BB962C8B-B14F-4D97-AF65-F5344CB8AC3E}">
        <p14:creationId xmlns:p14="http://schemas.microsoft.com/office/powerpoint/2010/main" val="42492445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Reserves </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963" y="1457325"/>
            <a:ext cx="9777412" cy="3957637"/>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974" y="4457701"/>
            <a:ext cx="8915401" cy="957261"/>
          </a:xfrm>
          <a:prstGeom prst="rect">
            <a:avLst/>
          </a:prstGeom>
        </p:spPr>
      </p:pic>
      <p:sp>
        <p:nvSpPr>
          <p:cNvPr id="9" name="TextBox 8"/>
          <p:cNvSpPr txBox="1"/>
          <p:nvPr/>
        </p:nvSpPr>
        <p:spPr>
          <a:xfrm>
            <a:off x="724362" y="5681632"/>
            <a:ext cx="5547851" cy="461665"/>
          </a:xfrm>
          <a:prstGeom prst="rect">
            <a:avLst/>
          </a:prstGeom>
          <a:noFill/>
        </p:spPr>
        <p:txBody>
          <a:bodyPr wrap="square" rtlCol="0">
            <a:spAutoFit/>
          </a:bodyPr>
          <a:lstStyle/>
          <a:p>
            <a:r>
              <a:rPr lang="en-IN" sz="2400" dirty="0" smtClean="0">
                <a:latin typeface="+mn-lt"/>
              </a:rPr>
              <a:t>Total reserves will be updated soon</a:t>
            </a:r>
            <a:endParaRPr lang="en-IN" sz="1800" dirty="0">
              <a:latin typeface="+mn-lt"/>
            </a:endParaRPr>
          </a:p>
        </p:txBody>
      </p:sp>
      <p:sp>
        <p:nvSpPr>
          <p:cNvPr id="10" name="TextBox 9"/>
          <p:cNvSpPr txBox="1"/>
          <p:nvPr/>
        </p:nvSpPr>
        <p:spPr>
          <a:xfrm>
            <a:off x="190963" y="1457325"/>
            <a:ext cx="9310225" cy="461665"/>
          </a:xfrm>
          <a:prstGeom prst="rect">
            <a:avLst/>
          </a:prstGeom>
          <a:noFill/>
        </p:spPr>
        <p:txBody>
          <a:bodyPr wrap="square" rtlCol="0">
            <a:spAutoFit/>
          </a:bodyPr>
          <a:lstStyle/>
          <a:p>
            <a:r>
              <a:rPr lang="en-IN" sz="2400" dirty="0" smtClean="0">
                <a:latin typeface="+mn-lt"/>
              </a:rPr>
              <a:t>Data gather from BOEM 2011 reserves and production Assessment</a:t>
            </a:r>
            <a:endParaRPr lang="en-IN" sz="2400" dirty="0">
              <a:latin typeface="+mn-lt"/>
            </a:endParaRPr>
          </a:p>
        </p:txBody>
      </p:sp>
    </p:spTree>
    <p:extLst>
      <p:ext uri="{BB962C8B-B14F-4D97-AF65-F5344CB8AC3E}">
        <p14:creationId xmlns:p14="http://schemas.microsoft.com/office/powerpoint/2010/main" val="2492636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2"/>
          <p:cNvSpPr>
            <a:spLocks noGrp="1"/>
          </p:cNvSpPr>
          <p:nvPr>
            <p:ph type="body" sz="quarter" idx="13"/>
          </p:nvPr>
        </p:nvSpPr>
        <p:spPr>
          <a:xfrm>
            <a:off x="115875" y="2308310"/>
            <a:ext cx="9777412" cy="1928410"/>
          </a:xfrm>
        </p:spPr>
        <p:txBody>
          <a:bodyPr>
            <a:normAutofit lnSpcReduction="10000"/>
          </a:bodyPr>
          <a:lstStyle/>
          <a:p>
            <a:r>
              <a:rPr lang="en-US" sz="4000" dirty="0" smtClean="0"/>
              <a:t>THANK YOU </a:t>
            </a:r>
          </a:p>
          <a:p>
            <a:endParaRPr lang="en-US" sz="4000" dirty="0" smtClean="0"/>
          </a:p>
          <a:p>
            <a:r>
              <a:rPr lang="en-US" sz="4000" dirty="0" smtClean="0"/>
              <a:t>For the opportunity to serve</a:t>
            </a:r>
            <a:endParaRPr lang="en-US" sz="4000" b="1" dirty="0"/>
          </a:p>
        </p:txBody>
      </p:sp>
    </p:spTree>
    <p:extLst>
      <p:ext uri="{BB962C8B-B14F-4D97-AF65-F5344CB8AC3E}">
        <p14:creationId xmlns:p14="http://schemas.microsoft.com/office/powerpoint/2010/main" val="26253668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US" dirty="0" smtClean="0"/>
              <a:t>Agenda</a:t>
            </a:r>
            <a:endParaRPr lang="en-US" dirty="0"/>
          </a:p>
        </p:txBody>
      </p:sp>
      <p:sp>
        <p:nvSpPr>
          <p:cNvPr id="26" name="Content Placeholder 7"/>
          <p:cNvSpPr>
            <a:spLocks noGrp="1"/>
          </p:cNvSpPr>
          <p:nvPr>
            <p:ph idx="1"/>
          </p:nvPr>
        </p:nvSpPr>
        <p:spPr/>
        <p:txBody>
          <a:bodyPr/>
          <a:lstStyle/>
          <a:p>
            <a:r>
              <a:rPr lang="en-US" sz="2000" dirty="0" smtClean="0"/>
              <a:t>Overview </a:t>
            </a:r>
          </a:p>
          <a:p>
            <a:r>
              <a:rPr lang="en-IN" sz="2000" dirty="0"/>
              <a:t>Geological Time Scale (</a:t>
            </a:r>
            <a:r>
              <a:rPr lang="en-IN" sz="2000" dirty="0" smtClean="0"/>
              <a:t>Erathem)</a:t>
            </a:r>
          </a:p>
          <a:p>
            <a:r>
              <a:rPr lang="en-IN" sz="2000" dirty="0"/>
              <a:t>Lower tertiary(Paleogene</a:t>
            </a:r>
            <a:r>
              <a:rPr lang="en-IN" sz="2000" dirty="0" smtClean="0"/>
              <a:t>)</a:t>
            </a:r>
          </a:p>
          <a:p>
            <a:r>
              <a:rPr lang="en-IN" sz="2000" dirty="0" smtClean="0"/>
              <a:t>Reservoirs</a:t>
            </a:r>
            <a:endParaRPr lang="en-US" sz="2000" dirty="0"/>
          </a:p>
          <a:p>
            <a:r>
              <a:rPr lang="en-IN" sz="2000" dirty="0" smtClean="0"/>
              <a:t>Identification of Wells</a:t>
            </a:r>
          </a:p>
          <a:p>
            <a:r>
              <a:rPr lang="en-IN" sz="2000" dirty="0" smtClean="0"/>
              <a:t>Blocks</a:t>
            </a:r>
          </a:p>
          <a:p>
            <a:r>
              <a:rPr lang="en-IN" sz="2000" dirty="0" smtClean="0"/>
              <a:t>Contingent resources</a:t>
            </a:r>
          </a:p>
          <a:p>
            <a:r>
              <a:rPr lang="en-IN" sz="2000" dirty="0"/>
              <a:t>Developed and producing </a:t>
            </a:r>
            <a:r>
              <a:rPr lang="en-IN" sz="2000" dirty="0" smtClean="0"/>
              <a:t>resources</a:t>
            </a:r>
          </a:p>
          <a:p>
            <a:r>
              <a:rPr lang="en-IN" sz="2000" dirty="0"/>
              <a:t>Dominant fields and Resource </a:t>
            </a:r>
            <a:r>
              <a:rPr lang="en-IN" sz="2000" dirty="0" smtClean="0"/>
              <a:t>Evaluation</a:t>
            </a:r>
          </a:p>
          <a:p>
            <a:r>
              <a:rPr lang="en-IN" sz="2000" dirty="0" smtClean="0"/>
              <a:t>Boundary </a:t>
            </a:r>
            <a:r>
              <a:rPr lang="en-IN" sz="2000" dirty="0" smtClean="0"/>
              <a:t>Identification</a:t>
            </a:r>
          </a:p>
          <a:p>
            <a:r>
              <a:rPr lang="en-IN" sz="2000" dirty="0"/>
              <a:t>Lower Tertiary Wells by GIS </a:t>
            </a:r>
            <a:r>
              <a:rPr lang="en-IN" sz="2000" dirty="0" smtClean="0"/>
              <a:t>Technologies</a:t>
            </a:r>
          </a:p>
          <a:p>
            <a:r>
              <a:rPr lang="en-IN" sz="2000" dirty="0" smtClean="0"/>
              <a:t>Operators</a:t>
            </a:r>
          </a:p>
          <a:p>
            <a:r>
              <a:rPr lang="en-IN" sz="2000" dirty="0" smtClean="0"/>
              <a:t>Reserves</a:t>
            </a:r>
            <a:endParaRPr lang="en-IN" sz="2000" dirty="0"/>
          </a:p>
          <a:p>
            <a:endParaRPr lang="en-IN" sz="2800" dirty="0"/>
          </a:p>
          <a:p>
            <a:endParaRPr lang="en-IN" sz="2800" dirty="0"/>
          </a:p>
          <a:p>
            <a:endParaRPr lang="en-IN" sz="2800" dirty="0"/>
          </a:p>
          <a:p>
            <a:pPr marL="0" indent="0">
              <a:buNone/>
            </a:pPr>
            <a:endParaRPr lang="en-US" sz="2800" dirty="0" smtClean="0"/>
          </a:p>
        </p:txBody>
      </p:sp>
    </p:spTree>
    <p:extLst>
      <p:ext uri="{BB962C8B-B14F-4D97-AF65-F5344CB8AC3E}">
        <p14:creationId xmlns:p14="http://schemas.microsoft.com/office/powerpoint/2010/main" val="1814806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Geology: Overview</a:t>
            </a:r>
            <a:endParaRPr lang="en-IN" dirty="0"/>
          </a:p>
        </p:txBody>
      </p:sp>
      <p:sp>
        <p:nvSpPr>
          <p:cNvPr id="3" name="Content Placeholder 2"/>
          <p:cNvSpPr>
            <a:spLocks noGrp="1"/>
          </p:cNvSpPr>
          <p:nvPr>
            <p:ph idx="1"/>
          </p:nvPr>
        </p:nvSpPr>
        <p:spPr>
          <a:xfrm>
            <a:off x="190963" y="1264920"/>
            <a:ext cx="9242473" cy="5695145"/>
          </a:xfrm>
        </p:spPr>
        <p:txBody>
          <a:bodyPr/>
          <a:lstStyle/>
          <a:p>
            <a:pPr marL="0" indent="0">
              <a:buNone/>
            </a:pPr>
            <a:r>
              <a:rPr lang="en-IN" sz="2800" b="1" dirty="0" smtClean="0">
                <a:latin typeface="+mn-lt"/>
              </a:rPr>
              <a:t>Gulf of Mexico Basin Geology:</a:t>
            </a:r>
          </a:p>
          <a:p>
            <a:r>
              <a:rPr lang="en-IN" sz="2800" dirty="0" smtClean="0">
                <a:latin typeface="+mn-lt"/>
              </a:rPr>
              <a:t>It is the basin that formed during the Late Triassic to Early Jurassic with the breakup of the Pangaean supercontinent when Africa and South America separated from North America</a:t>
            </a:r>
          </a:p>
          <a:p>
            <a:r>
              <a:rPr lang="en-IN" sz="2800" dirty="0" smtClean="0">
                <a:latin typeface="+mn-lt"/>
              </a:rPr>
              <a:t>During the Middle Jurassic, Marine waters enters into GOM Basin ,that results in deposition of thick evaporate deposits of Louann salt.</a:t>
            </a:r>
          </a:p>
          <a:p>
            <a:r>
              <a:rPr lang="en-IN" sz="2800" dirty="0" smtClean="0">
                <a:latin typeface="+mn-lt"/>
              </a:rPr>
              <a:t>During the Late Jurassic, a wide spread marine transgression deposited an organic rich carbonate mudstone became a major hydrocarbon source rock  for the GOM.</a:t>
            </a:r>
            <a:endParaRPr lang="en-IN" sz="2800" dirty="0">
              <a:latin typeface="+mn-lt"/>
            </a:endParaRPr>
          </a:p>
        </p:txBody>
      </p:sp>
    </p:spTree>
    <p:extLst>
      <p:ext uri="{BB962C8B-B14F-4D97-AF65-F5344CB8AC3E}">
        <p14:creationId xmlns:p14="http://schemas.microsoft.com/office/powerpoint/2010/main" val="2672811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endParaRPr lang="en-IN" dirty="0" smtClean="0"/>
          </a:p>
          <a:p>
            <a:r>
              <a:rPr lang="en-IN" dirty="0" smtClean="0"/>
              <a:t>Geological </a:t>
            </a:r>
            <a:r>
              <a:rPr lang="en-IN" dirty="0"/>
              <a:t>Time Scale (Erathem) :</a:t>
            </a:r>
          </a:p>
          <a:p>
            <a:endParaRPr lang="en-IN" dirty="0"/>
          </a:p>
        </p:txBody>
      </p:sp>
      <p:sp>
        <p:nvSpPr>
          <p:cNvPr id="3" name="Content Placeholder 2"/>
          <p:cNvSpPr>
            <a:spLocks noGrp="1"/>
          </p:cNvSpPr>
          <p:nvPr>
            <p:ph idx="1"/>
          </p:nvPr>
        </p:nvSpPr>
        <p:spPr/>
        <p:txBody>
          <a:bodyPr/>
          <a:lstStyle/>
          <a:p>
            <a:pPr marL="0" indent="0">
              <a:buNone/>
            </a:pPr>
            <a:r>
              <a:rPr lang="en-IN" b="1" dirty="0" smtClean="0"/>
              <a:t>Cenozoic Era</a:t>
            </a:r>
            <a:r>
              <a:rPr lang="en-IN" b="1" dirty="0" smtClean="0">
                <a:sym typeface="Wingdings" panose="05000000000000000000" pitchFamily="2" charset="2"/>
              </a:rPr>
              <a:t>:(65.5 million years ago to present)</a:t>
            </a:r>
          </a:p>
          <a:p>
            <a:pPr marL="0" indent="0">
              <a:buNone/>
            </a:pPr>
            <a:r>
              <a:rPr lang="en-IN" dirty="0" smtClean="0">
                <a:sym typeface="Wingdings" panose="05000000000000000000" pitchFamily="2" charset="2"/>
              </a:rPr>
              <a:t>Periods: Paleogene</a:t>
            </a:r>
            <a:r>
              <a:rPr lang="en-IN" sz="2000" dirty="0" smtClean="0"/>
              <a:t> </a:t>
            </a:r>
            <a:r>
              <a:rPr lang="en-IN" sz="2000" dirty="0"/>
              <a:t>(65.5 to 23.03 million years ago), Neogene (23.03 to 2.6 million years ago) and the Quaternary (2.6 million years ago to present)</a:t>
            </a:r>
            <a:endParaRPr lang="en-IN" sz="2000" b="1" dirty="0" smtClean="0"/>
          </a:p>
          <a:p>
            <a:r>
              <a:rPr lang="en-IN" sz="2000" dirty="0" smtClean="0"/>
              <a:t>Early In this Era uplift of the North America and the subsequent Laramide Orogeny in the Late Cretaceous provides source for large amounts of siliciclastic sand and mud that were transported to the Texas and Louisiana coasts by the Mississippi River and other ancient river system.</a:t>
            </a:r>
          </a:p>
          <a:p>
            <a:r>
              <a:rPr lang="en-IN" sz="2000" dirty="0" smtClean="0"/>
              <a:t>Late in the Cenozoic, continental glaciation provides an increased clastic sediment load to the basin results in the modern Texas and Louisiana shelf and slope characterized by large amounts of clastic materials.</a:t>
            </a:r>
          </a:p>
          <a:p>
            <a:r>
              <a:rPr lang="en-IN" sz="2000" dirty="0" smtClean="0"/>
              <a:t>This loading and subsequent deformation of the Louann salt throughout time creates many regional structures that  favourable for entrapment of hydrocarbons</a:t>
            </a:r>
          </a:p>
          <a:p>
            <a:pPr marL="0" indent="0">
              <a:buNone/>
            </a:pPr>
            <a:endParaRPr lang="en-IN" dirty="0"/>
          </a:p>
        </p:txBody>
      </p:sp>
    </p:spTree>
    <p:extLst>
      <p:ext uri="{BB962C8B-B14F-4D97-AF65-F5344CB8AC3E}">
        <p14:creationId xmlns:p14="http://schemas.microsoft.com/office/powerpoint/2010/main" val="35232355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continue</a:t>
            </a:r>
            <a:endParaRPr lang="en-IN" dirty="0"/>
          </a:p>
        </p:txBody>
      </p:sp>
      <p:sp>
        <p:nvSpPr>
          <p:cNvPr id="3" name="Content Placeholder 2"/>
          <p:cNvSpPr>
            <a:spLocks noGrp="1"/>
          </p:cNvSpPr>
          <p:nvPr>
            <p:ph idx="1"/>
          </p:nvPr>
        </p:nvSpPr>
        <p:spPr>
          <a:xfrm>
            <a:off x="458432" y="1196193"/>
            <a:ext cx="9242473" cy="5695145"/>
          </a:xfrm>
        </p:spPr>
        <p:txBody>
          <a:bodyPr/>
          <a:lstStyle/>
          <a:p>
            <a:pPr marL="0" indent="0">
              <a:buNone/>
            </a:pPr>
            <a:r>
              <a:rPr lang="en-IN" dirty="0"/>
              <a:t>Mesozoic </a:t>
            </a:r>
            <a:r>
              <a:rPr lang="en-IN" dirty="0" smtClean="0"/>
              <a:t>Era:(</a:t>
            </a:r>
            <a:r>
              <a:rPr lang="en-IN" dirty="0"/>
              <a:t>252.2 million years </a:t>
            </a:r>
            <a:r>
              <a:rPr lang="en-IN" dirty="0" smtClean="0"/>
              <a:t>ago)</a:t>
            </a:r>
          </a:p>
          <a:p>
            <a:pPr marL="0" indent="0">
              <a:buNone/>
            </a:pPr>
            <a:r>
              <a:rPr lang="en-IN" sz="2200" dirty="0" smtClean="0"/>
              <a:t>Periods: Triassic </a:t>
            </a:r>
            <a:r>
              <a:rPr lang="en-IN" sz="2200" dirty="0"/>
              <a:t>(251-199.6 million years ago), the Jurassic (199.6-145.5 million years ago), and the Cretaceous (145.5-65.5 million years </a:t>
            </a:r>
            <a:r>
              <a:rPr lang="en-IN" sz="2200" dirty="0" smtClean="0"/>
              <a:t>ago).</a:t>
            </a:r>
          </a:p>
          <a:p>
            <a:r>
              <a:rPr lang="en-IN" sz="2200" dirty="0" smtClean="0"/>
              <a:t>Formed during middle Triassic to middle Jurassic period.</a:t>
            </a:r>
          </a:p>
          <a:p>
            <a:r>
              <a:rPr lang="en-IN" sz="2200" dirty="0" smtClean="0"/>
              <a:t>During the Late Jurassic , a widespread marine transgression deposited an organic rich carbonate becomes major source rock of GOM.</a:t>
            </a:r>
          </a:p>
          <a:p>
            <a:r>
              <a:rPr lang="en-IN" sz="2200" dirty="0" smtClean="0"/>
              <a:t>During the cretaceous period, thick reef complexes developed along the shelf edge.</a:t>
            </a:r>
          </a:p>
          <a:p>
            <a:r>
              <a:rPr lang="en-IN" sz="2200" dirty="0" smtClean="0"/>
              <a:t>This era mainly targets to date have been upper Jurassic siliciclastic Norphelt dunes and lower cretaceous James in the shallow OCS waters</a:t>
            </a:r>
          </a:p>
        </p:txBody>
      </p:sp>
    </p:spTree>
    <p:extLst>
      <p:ext uri="{BB962C8B-B14F-4D97-AF65-F5344CB8AC3E}">
        <p14:creationId xmlns:p14="http://schemas.microsoft.com/office/powerpoint/2010/main" val="2144574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Lower tertiary(Paleogene)</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4844" y="1628776"/>
            <a:ext cx="8629649" cy="5158582"/>
          </a:xfrm>
        </p:spPr>
      </p:pic>
    </p:spTree>
    <p:extLst>
      <p:ext uri="{BB962C8B-B14F-4D97-AF65-F5344CB8AC3E}">
        <p14:creationId xmlns:p14="http://schemas.microsoft.com/office/powerpoint/2010/main" val="3399254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continue</a:t>
            </a:r>
            <a:endParaRPr lang="en-IN" dirty="0"/>
          </a:p>
        </p:txBody>
      </p:sp>
      <p:sp>
        <p:nvSpPr>
          <p:cNvPr id="3" name="Content Placeholder 2"/>
          <p:cNvSpPr>
            <a:spLocks noGrp="1"/>
          </p:cNvSpPr>
          <p:nvPr>
            <p:ph idx="1"/>
          </p:nvPr>
        </p:nvSpPr>
        <p:spPr/>
        <p:txBody>
          <a:bodyPr/>
          <a:lstStyle/>
          <a:p>
            <a:pPr marL="0" indent="0">
              <a:buNone/>
            </a:pPr>
            <a:r>
              <a:rPr lang="en-IN" dirty="0" smtClean="0"/>
              <a:t>Lower tertiary informally (Paleogene) </a:t>
            </a:r>
          </a:p>
          <a:p>
            <a:r>
              <a:rPr lang="en-IN" dirty="0" smtClean="0"/>
              <a:t>This </a:t>
            </a:r>
            <a:r>
              <a:rPr lang="en-IN" dirty="0"/>
              <a:t>geologic trend in the Deepwater GOM has emerged as one of the world’s leading exploration plays due to significant, recent discoveries from Alaminos Canyon to Walker Ridge.</a:t>
            </a:r>
          </a:p>
          <a:p>
            <a:r>
              <a:rPr lang="en-IN" dirty="0"/>
              <a:t>It plays vital role in onshore and Deepwater discoveries in GOM </a:t>
            </a:r>
          </a:p>
          <a:p>
            <a:r>
              <a:rPr lang="en-IN" dirty="0"/>
              <a:t>The first well that penetrate Wilcox equivalent, Lower tertiary rocks GOM occurred in 1996 in Alaminos Canyon.</a:t>
            </a:r>
          </a:p>
          <a:p>
            <a:r>
              <a:rPr lang="en-IN" dirty="0"/>
              <a:t>World’s water depth record spar installed in 2009 in Alaminos canyon block 857.</a:t>
            </a:r>
          </a:p>
          <a:p>
            <a:r>
              <a:rPr lang="en-IN" dirty="0"/>
              <a:t>First production at the facility occurred in the year 2010.</a:t>
            </a:r>
          </a:p>
          <a:p>
            <a:r>
              <a:rPr lang="en-IN" dirty="0"/>
              <a:t>First floating production storage offloading(FPSO) occurred in 2011</a:t>
            </a:r>
          </a:p>
          <a:p>
            <a:pPr marL="0" indent="0">
              <a:buNone/>
            </a:pPr>
            <a:endParaRPr lang="en-IN" dirty="0"/>
          </a:p>
        </p:txBody>
      </p:sp>
    </p:spTree>
    <p:extLst>
      <p:ext uri="{BB962C8B-B14F-4D97-AF65-F5344CB8AC3E}">
        <p14:creationId xmlns:p14="http://schemas.microsoft.com/office/powerpoint/2010/main" val="20467421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Reservoirs and properties</a:t>
            </a:r>
            <a:endParaRPr lang="en-IN" dirty="0"/>
          </a:p>
        </p:txBody>
      </p:sp>
      <p:sp>
        <p:nvSpPr>
          <p:cNvPr id="3" name="Content Placeholder 2"/>
          <p:cNvSpPr>
            <a:spLocks noGrp="1"/>
          </p:cNvSpPr>
          <p:nvPr>
            <p:ph idx="1"/>
          </p:nvPr>
        </p:nvSpPr>
        <p:spPr/>
        <p:txBody>
          <a:bodyPr/>
          <a:lstStyle/>
          <a:p>
            <a:r>
              <a:rPr lang="en-IN" dirty="0" smtClean="0"/>
              <a:t>Lower Tertiary trend in ultra deep water areas is complicated by a salt-canopy system which overlies targeted sediments.</a:t>
            </a:r>
          </a:p>
          <a:p>
            <a:r>
              <a:rPr lang="en-IN" dirty="0" smtClean="0"/>
              <a:t>Normally these reservoirs in ultra Deepwater GOM are typically 2000o psi and 30000 psi ft. deep.</a:t>
            </a:r>
          </a:p>
          <a:p>
            <a:r>
              <a:rPr lang="en-IN" dirty="0" smtClean="0"/>
              <a:t>These reservoirs referred as tight with decreasing porosity and permeability. The average porosities are much lower than more prolific Miocene and younger producers in deep water.</a:t>
            </a:r>
          </a:p>
          <a:p>
            <a:r>
              <a:rPr lang="en-IN" dirty="0" smtClean="0"/>
              <a:t>Lower tertiary sands having reservoir permeability is about 25 millidarcys.</a:t>
            </a:r>
          </a:p>
          <a:p>
            <a:endParaRPr lang="en-IN" dirty="0" smtClean="0"/>
          </a:p>
          <a:p>
            <a:endParaRPr lang="en-IN" dirty="0"/>
          </a:p>
        </p:txBody>
      </p:sp>
    </p:spTree>
    <p:extLst>
      <p:ext uri="{BB962C8B-B14F-4D97-AF65-F5344CB8AC3E}">
        <p14:creationId xmlns:p14="http://schemas.microsoft.com/office/powerpoint/2010/main" val="4258403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3"/>
          </p:nvPr>
        </p:nvSpPr>
        <p:spPr/>
        <p:txBody>
          <a:bodyPr/>
          <a:lstStyle/>
          <a:p>
            <a:r>
              <a:rPr lang="en-IN" dirty="0" smtClean="0"/>
              <a:t>Identification</a:t>
            </a:r>
            <a:endParaRPr lang="en-IN" dirty="0"/>
          </a:p>
        </p:txBody>
      </p:sp>
      <p:sp>
        <p:nvSpPr>
          <p:cNvPr id="3" name="Content Placeholder 2"/>
          <p:cNvSpPr>
            <a:spLocks noGrp="1"/>
          </p:cNvSpPr>
          <p:nvPr>
            <p:ph idx="1"/>
          </p:nvPr>
        </p:nvSpPr>
        <p:spPr>
          <a:xfrm>
            <a:off x="190963" y="1171576"/>
            <a:ext cx="9242473" cy="5900738"/>
          </a:xfrm>
        </p:spPr>
        <p:txBody>
          <a:bodyPr/>
          <a:lstStyle/>
          <a:p>
            <a:pPr marL="0" indent="0">
              <a:buNone/>
            </a:pPr>
            <a:r>
              <a:rPr lang="en-IN" dirty="0" smtClean="0"/>
              <a:t>Wells identification:</a:t>
            </a:r>
          </a:p>
          <a:p>
            <a:r>
              <a:rPr lang="en-IN" sz="2000" dirty="0" smtClean="0"/>
              <a:t>By areas </a:t>
            </a:r>
          </a:p>
          <a:p>
            <a:r>
              <a:rPr lang="en-IN" sz="2000" dirty="0" smtClean="0"/>
              <a:t>By block numbers</a:t>
            </a:r>
          </a:p>
          <a:p>
            <a:r>
              <a:rPr lang="en-IN" sz="2000" dirty="0" smtClean="0"/>
              <a:t>And by latitude and longitude</a:t>
            </a:r>
          </a:p>
          <a:p>
            <a:pPr marL="0" indent="0">
              <a:buNone/>
            </a:pPr>
            <a:r>
              <a:rPr lang="en-IN" sz="2000" dirty="0" smtClean="0"/>
              <a:t>Areas:</a:t>
            </a:r>
          </a:p>
          <a:p>
            <a:pPr marL="0" indent="0">
              <a:buNone/>
            </a:pPr>
            <a:r>
              <a:rPr lang="en-IN" sz="2000" dirty="0" smtClean="0"/>
              <a:t>Most of the lower tertiary discoveries has seen in </a:t>
            </a:r>
          </a:p>
          <a:p>
            <a:r>
              <a:rPr lang="en-IN" sz="2000" dirty="0" smtClean="0"/>
              <a:t>Alaminos Canyon(Great White ,Tobago, Tiger, Trident  and BAHA) .</a:t>
            </a:r>
          </a:p>
          <a:p>
            <a:r>
              <a:rPr lang="en-IN" sz="2000" dirty="0" smtClean="0"/>
              <a:t>Walker ridge(Cascade, Chinook, jack, St.Malo, Das Bump, Tucker, Julia,  Hal, Logan, Coronado and Shenandoah)</a:t>
            </a:r>
          </a:p>
          <a:p>
            <a:r>
              <a:rPr lang="en-IN" sz="2000" dirty="0" smtClean="0"/>
              <a:t>Garden Banks(North Platte)</a:t>
            </a:r>
          </a:p>
          <a:p>
            <a:r>
              <a:rPr lang="en-IN" sz="2000" dirty="0"/>
              <a:t>Keathley </a:t>
            </a:r>
            <a:r>
              <a:rPr lang="en-IN" sz="2000" dirty="0" smtClean="0"/>
              <a:t>Canyon</a:t>
            </a:r>
          </a:p>
          <a:p>
            <a:r>
              <a:rPr lang="en-IN" sz="2000" dirty="0"/>
              <a:t>Sigsbee </a:t>
            </a:r>
            <a:r>
              <a:rPr lang="en-IN" sz="2000" dirty="0" smtClean="0"/>
              <a:t>Escarpment</a:t>
            </a:r>
          </a:p>
          <a:p>
            <a:r>
              <a:rPr lang="en-IN" sz="2000" dirty="0"/>
              <a:t>Port Isabel </a:t>
            </a:r>
            <a:endParaRPr lang="en-IN" sz="2000" dirty="0" smtClean="0"/>
          </a:p>
          <a:p>
            <a:r>
              <a:rPr lang="en-IN" sz="2000" dirty="0"/>
              <a:t>Green </a:t>
            </a:r>
            <a:r>
              <a:rPr lang="en-IN" sz="2000" dirty="0" smtClean="0"/>
              <a:t>Canyon</a:t>
            </a:r>
          </a:p>
          <a:p>
            <a:endParaRPr lang="en-IN" dirty="0"/>
          </a:p>
        </p:txBody>
      </p:sp>
    </p:spTree>
    <p:extLst>
      <p:ext uri="{BB962C8B-B14F-4D97-AF65-F5344CB8AC3E}">
        <p14:creationId xmlns:p14="http://schemas.microsoft.com/office/powerpoint/2010/main" val="1282315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AceEngieer Title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12021</TotalTime>
  <Words>901</Words>
  <Application>Microsoft Office PowerPoint</Application>
  <PresentationFormat>Custom</PresentationFormat>
  <Paragraphs>137</Paragraphs>
  <Slides>18</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Calibri</vt:lpstr>
      <vt:lpstr>Tahoma</vt:lpstr>
      <vt:lpstr>Times New Roman</vt:lpstr>
      <vt:lpstr>Wingdings</vt:lpstr>
      <vt:lpstr>AceEngieer Title Slide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AceEngineer</dc:creator>
  <cp:lastModifiedBy>AceEngineer-04</cp:lastModifiedBy>
  <cp:revision>3813</cp:revision>
  <dcterms:modified xsi:type="dcterms:W3CDTF">2017-12-07T10:21:31Z</dcterms:modified>
</cp:coreProperties>
</file>