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0" r:id="rId1"/>
    <p:sldMasterId id="2147483652" r:id="rId2"/>
  </p:sldMasterIdLst>
  <p:notesMasterIdLst>
    <p:notesMasterId r:id="rId24"/>
  </p:notesMasterIdLst>
  <p:handoutMasterIdLst>
    <p:handoutMasterId r:id="rId25"/>
  </p:handoutMasterIdLst>
  <p:sldIdLst>
    <p:sldId id="285" r:id="rId3"/>
    <p:sldId id="530" r:id="rId4"/>
    <p:sldId id="522" r:id="rId5"/>
    <p:sldId id="523" r:id="rId6"/>
    <p:sldId id="524" r:id="rId7"/>
    <p:sldId id="525" r:id="rId8"/>
    <p:sldId id="536" r:id="rId9"/>
    <p:sldId id="526" r:id="rId10"/>
    <p:sldId id="527" r:id="rId11"/>
    <p:sldId id="528" r:id="rId12"/>
    <p:sldId id="535" r:id="rId13"/>
    <p:sldId id="541" r:id="rId14"/>
    <p:sldId id="539" r:id="rId15"/>
    <p:sldId id="540" r:id="rId16"/>
    <p:sldId id="542" r:id="rId17"/>
    <p:sldId id="538" r:id="rId18"/>
    <p:sldId id="533" r:id="rId19"/>
    <p:sldId id="537" r:id="rId20"/>
    <p:sldId id="534" r:id="rId21"/>
    <p:sldId id="543" r:id="rId22"/>
    <p:sldId id="507" r:id="rId23"/>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285"/>
            <p14:sldId id="530"/>
            <p14:sldId id="522"/>
            <p14:sldId id="523"/>
            <p14:sldId id="524"/>
            <p14:sldId id="525"/>
            <p14:sldId id="536"/>
            <p14:sldId id="526"/>
            <p14:sldId id="527"/>
            <p14:sldId id="528"/>
            <p14:sldId id="535"/>
            <p14:sldId id="541"/>
            <p14:sldId id="539"/>
            <p14:sldId id="540"/>
            <p14:sldId id="542"/>
            <p14:sldId id="538"/>
            <p14:sldId id="533"/>
            <p14:sldId id="537"/>
          </p14:sldIdLst>
        </p14:section>
        <p14:section name="Content Slides" id="{CA0BE58A-A952-43CE-AE0F-8852D0A75BE1}">
          <p14:sldIdLst>
            <p14:sldId id="534"/>
            <p14:sldId id="543"/>
            <p14:sldId id="507"/>
          </p14:sldIdLst>
        </p14:section>
      </p14:sectionLst>
    </p:ext>
    <p:ext uri="{EFAFB233-063F-42B5-8137-9DF3F51BA10A}">
      <p15:sldGuideLst xmlns:p15="http://schemas.microsoft.com/office/powerpoint/2012/main">
        <p15:guide id="1" orient="horz" pos="2400" userDrawn="1">
          <p15:clr>
            <a:srgbClr val="A4A3A4"/>
          </p15:clr>
        </p15:guide>
        <p15:guide id="2" pos="3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B3EBFF"/>
    <a:srgbClr val="33CCFF"/>
    <a:srgbClr val="FFE38B"/>
    <a:srgbClr val="00CCFF"/>
    <a:srgbClr val="6C0000"/>
    <a:srgbClr val="D5F4FF"/>
    <a:srgbClr val="F3FCFF"/>
    <a:srgbClr val="C5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471" autoAdjust="0"/>
    <p:restoredTop sz="93896" autoAdjust="0"/>
  </p:normalViewPr>
  <p:slideViewPr>
    <p:cSldViewPr snapToGrid="0">
      <p:cViewPr varScale="1">
        <p:scale>
          <a:sx n="67" d="100"/>
          <a:sy n="67" d="100"/>
        </p:scale>
        <p:origin x="612" y="72"/>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pPr/>
              <a:t>12/13/2017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pPr/>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953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0"/>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976166"/>
            <a:chOff x="658712" y="622457"/>
            <a:chExt cx="8918917" cy="529159"/>
          </a:xfrm>
        </p:grpSpPr>
        <p:sp>
          <p:nvSpPr>
            <p:cNvPr id="9" name="TextBox 8"/>
            <p:cNvSpPr txBox="1"/>
            <p:nvPr userDrawn="1"/>
          </p:nvSpPr>
          <p:spPr>
            <a:xfrm>
              <a:off x="658712" y="622457"/>
              <a:ext cx="8918917" cy="529159"/>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425" y="689098"/>
              <a:ext cx="2516544" cy="398534"/>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1224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1"/>
            <a:ext cx="9791114"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520505" y="1167618"/>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244905" y="1167617"/>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 id="2147483656" r:id="rId2"/>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4" y="228600"/>
            <a:ext cx="9823450"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userDrawn="1"/>
        </p:nvSpPr>
        <p:spPr>
          <a:xfrm>
            <a:off x="8598568" y="7236023"/>
            <a:ext cx="1393157" cy="307777"/>
          </a:xfrm>
          <a:prstGeom prst="rect">
            <a:avLst/>
          </a:prstGeom>
          <a:noFill/>
        </p:spPr>
        <p:txBody>
          <a:bodyPr wrap="square" rtlCol="0">
            <a:spAutoFit/>
          </a:bodyPr>
          <a:lstStyle/>
          <a:p>
            <a:pPr algn="r"/>
            <a:fld id="{0C5D3CCB-F7F2-48CD-868E-C108301ABC2B}" type="slidenum">
              <a:rPr lang="en-US" smtClean="0"/>
              <a:pPr algn="r"/>
              <a:t>‹#›</a:t>
            </a:fld>
            <a:endParaRPr lang="en-US" dirty="0"/>
          </a:p>
        </p:txBody>
      </p:sp>
      <p:sp>
        <p:nvSpPr>
          <p:cNvPr id="5" name="TextBox 4"/>
          <p:cNvSpPr txBox="1"/>
          <p:nvPr userDrawn="1"/>
        </p:nvSpPr>
        <p:spPr>
          <a:xfrm>
            <a:off x="50455" y="7213996"/>
            <a:ext cx="3916633" cy="276999"/>
          </a:xfrm>
          <a:prstGeom prst="rect">
            <a:avLst/>
          </a:prstGeom>
          <a:noFill/>
        </p:spPr>
        <p:txBody>
          <a:bodyPr wrap="square" rtlCol="0">
            <a:spAutoFit/>
          </a:bodyPr>
          <a:lstStyle/>
          <a:p>
            <a:pPr algn="l"/>
            <a:r>
              <a:rPr lang="en-US" sz="1200" dirty="0" smtClean="0"/>
              <a:t>PRE –01-Gulf</a:t>
            </a:r>
            <a:r>
              <a:rPr lang="en-US" sz="1200" baseline="0" dirty="0" smtClean="0"/>
              <a:t> of Mexico drilling</a:t>
            </a:r>
            <a:endParaRPr lang="en-US" sz="1200" dirty="0"/>
          </a:p>
        </p:txBody>
      </p:sp>
      <p:sp>
        <p:nvSpPr>
          <p:cNvPr id="6" name="TextBox 5"/>
          <p:cNvSpPr txBox="1"/>
          <p:nvPr userDrawn="1"/>
        </p:nvSpPr>
        <p:spPr>
          <a:xfrm>
            <a:off x="8454683" y="1"/>
            <a:ext cx="1537041" cy="276999"/>
          </a:xfrm>
          <a:prstGeom prst="rect">
            <a:avLst/>
          </a:prstGeom>
          <a:noFill/>
        </p:spPr>
        <p:txBody>
          <a:bodyPr wrap="square" rtlCol="0">
            <a:spAutoFit/>
          </a:bodyPr>
          <a:lstStyle/>
          <a:p>
            <a:pPr algn="l"/>
            <a:r>
              <a:rPr lang="en-US" sz="1200" baseline="0" dirty="0" smtClean="0"/>
              <a:t>8 November </a:t>
            </a:r>
            <a:r>
              <a:rPr lang="en-US" sz="1200" dirty="0" smtClean="0"/>
              <a:t>2017</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34.jpg"/><Relationship Id="rId3" Type="http://schemas.openxmlformats.org/officeDocument/2006/relationships/image" Target="../media/image29.jpg"/><Relationship Id="rId7" Type="http://schemas.openxmlformats.org/officeDocument/2006/relationships/image" Target="../media/image33.jpg"/><Relationship Id="rId2" Type="http://schemas.openxmlformats.org/officeDocument/2006/relationships/image" Target="../media/image28.jpg"/><Relationship Id="rId1" Type="http://schemas.openxmlformats.org/officeDocument/2006/relationships/slideLayout" Target="../slideLayouts/slideLayout4.xml"/><Relationship Id="rId6" Type="http://schemas.openxmlformats.org/officeDocument/2006/relationships/image" Target="../media/image32.jpg"/><Relationship Id="rId5" Type="http://schemas.openxmlformats.org/officeDocument/2006/relationships/image" Target="../media/image31.jpg"/><Relationship Id="rId10" Type="http://schemas.openxmlformats.org/officeDocument/2006/relationships/image" Target="../media/image36.jpg"/><Relationship Id="rId4" Type="http://schemas.openxmlformats.org/officeDocument/2006/relationships/image" Target="../media/image30.jpg"/><Relationship Id="rId9" Type="http://schemas.openxmlformats.org/officeDocument/2006/relationships/image" Target="../media/image3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IN" dirty="0" smtClean="0"/>
              <a:t>8 November 2017</a:t>
            </a:r>
            <a:endParaRPr lang="en-IN" dirty="0"/>
          </a:p>
        </p:txBody>
      </p:sp>
      <p:sp>
        <p:nvSpPr>
          <p:cNvPr id="7" name="Text Placeholder 6"/>
          <p:cNvSpPr>
            <a:spLocks noGrp="1"/>
          </p:cNvSpPr>
          <p:nvPr>
            <p:ph type="body" sz="quarter" idx="14"/>
          </p:nvPr>
        </p:nvSpPr>
        <p:spPr/>
        <p:txBody>
          <a:bodyPr/>
          <a:lstStyle/>
          <a:p>
            <a:r>
              <a:rPr lang="en-US" dirty="0" smtClean="0"/>
              <a:t>Gulf of Mexico  Discoveries</a:t>
            </a:r>
          </a:p>
        </p:txBody>
      </p:sp>
      <p:sp>
        <p:nvSpPr>
          <p:cNvPr id="5" name="Text Placeholder 4"/>
          <p:cNvSpPr>
            <a:spLocks noGrp="1"/>
          </p:cNvSpPr>
          <p:nvPr>
            <p:ph type="body" sz="quarter" idx="15"/>
          </p:nvPr>
        </p:nvSpPr>
        <p:spPr/>
        <p:txBody>
          <a:bodyPr/>
          <a:lstStyle/>
          <a:p>
            <a:r>
              <a:rPr lang="en-IN" dirty="0" smtClean="0"/>
              <a:t> Lower </a:t>
            </a:r>
            <a:r>
              <a:rPr lang="en-IN" dirty="0"/>
              <a:t>T</a:t>
            </a:r>
            <a:r>
              <a:rPr lang="en-IN" dirty="0" smtClean="0"/>
              <a:t>ertiary Wells</a:t>
            </a:r>
            <a:endParaRPr lang="en-IN" dirty="0"/>
          </a:p>
        </p:txBody>
      </p:sp>
    </p:spTree>
    <p:extLst>
      <p:ext uri="{BB962C8B-B14F-4D97-AF65-F5344CB8AC3E}">
        <p14:creationId xmlns:p14="http://schemas.microsoft.com/office/powerpoint/2010/main" val="1315762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Blocks</a:t>
            </a:r>
            <a:endParaRPr lang="en-IN" dirty="0"/>
          </a:p>
        </p:txBody>
      </p:sp>
      <p:sp>
        <p:nvSpPr>
          <p:cNvPr id="3" name="Content Placeholder 2"/>
          <p:cNvSpPr>
            <a:spLocks noGrp="1"/>
          </p:cNvSpPr>
          <p:nvPr>
            <p:ph idx="1"/>
          </p:nvPr>
        </p:nvSpPr>
        <p:spPr/>
        <p:txBody>
          <a:bodyPr/>
          <a:lstStyle/>
          <a:p>
            <a:pPr marL="0" indent="0">
              <a:buNone/>
            </a:pPr>
            <a:r>
              <a:rPr lang="en-IN" dirty="0" smtClean="0"/>
              <a:t>Block Numbers:</a:t>
            </a:r>
          </a:p>
          <a:p>
            <a:r>
              <a:rPr lang="en-IN" dirty="0" smtClean="0"/>
              <a:t>Walker Ridge (WR) [206,469,678,759,724,508,544,627,848,969,051,249,250,</a:t>
            </a:r>
          </a:p>
          <a:p>
            <a:pPr marL="0" indent="0">
              <a:buNone/>
            </a:pPr>
            <a:r>
              <a:rPr lang="en-IN" dirty="0"/>
              <a:t> </a:t>
            </a:r>
            <a:r>
              <a:rPr lang="en-IN" dirty="0" smtClean="0"/>
              <a:t>425,098]</a:t>
            </a:r>
          </a:p>
          <a:p>
            <a:r>
              <a:rPr lang="en-IN" dirty="0" smtClean="0"/>
              <a:t>Alaminos Canyon (AC) [600,903,857,818,859,739,812,813,900,901]</a:t>
            </a:r>
          </a:p>
          <a:p>
            <a:r>
              <a:rPr lang="en-IN" dirty="0" smtClean="0"/>
              <a:t>Garden Banks(GB)[959]</a:t>
            </a:r>
          </a:p>
          <a:p>
            <a:r>
              <a:rPr lang="en-IN" dirty="0" smtClean="0"/>
              <a:t>Green Canyon(GC)[807]</a:t>
            </a:r>
          </a:p>
          <a:p>
            <a:r>
              <a:rPr lang="en-IN" dirty="0"/>
              <a:t>Sigsbee Escarpment(SE</a:t>
            </a:r>
            <a:r>
              <a:rPr lang="en-IN" dirty="0" smtClean="0"/>
              <a:t>)[39]</a:t>
            </a:r>
          </a:p>
          <a:p>
            <a:r>
              <a:rPr lang="en-IN" dirty="0"/>
              <a:t>Port Isabel (PI)[525</a:t>
            </a:r>
            <a:r>
              <a:rPr lang="en-IN" dirty="0" smtClean="0"/>
              <a:t>]</a:t>
            </a:r>
          </a:p>
          <a:p>
            <a:r>
              <a:rPr lang="en-IN" dirty="0" smtClean="0"/>
              <a:t>Keathley Canyon (KC)[785,736,292,872,102</a:t>
            </a:r>
            <a:r>
              <a:rPr lang="en-IN" dirty="0"/>
              <a:t>]</a:t>
            </a:r>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403549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Operators</a:t>
            </a:r>
            <a:endParaRPr lang="en-IN" sz="2400" dirty="0"/>
          </a:p>
        </p:txBody>
      </p:sp>
      <p:sp>
        <p:nvSpPr>
          <p:cNvPr id="3" name="Content Placeholder 2"/>
          <p:cNvSpPr>
            <a:spLocks noGrp="1"/>
          </p:cNvSpPr>
          <p:nvPr>
            <p:ph idx="1"/>
          </p:nvPr>
        </p:nvSpPr>
        <p:spPr/>
        <p:txBody>
          <a:bodyPr/>
          <a:lstStyle/>
          <a:p>
            <a:r>
              <a:rPr lang="en-IN" sz="2000" dirty="0" smtClean="0"/>
              <a:t>Shells own most number of  wells in lower tertiary of (GOM).</a:t>
            </a:r>
          </a:p>
          <a:p>
            <a:pPr marL="0" indent="0">
              <a:buNone/>
            </a:pPr>
            <a:r>
              <a:rPr lang="en-IN" dirty="0" smtClean="0"/>
              <a:t>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971095063"/>
              </p:ext>
            </p:extLst>
          </p:nvPr>
        </p:nvGraphicFramePr>
        <p:xfrm>
          <a:off x="520506" y="1536336"/>
          <a:ext cx="9242472" cy="5397808"/>
        </p:xfrm>
        <a:graphic>
          <a:graphicData uri="http://schemas.openxmlformats.org/drawingml/2006/table">
            <a:tbl>
              <a:tblPr firstRow="1" bandRow="1">
                <a:tableStyleId>{3C2FFA5D-87B4-456A-9821-1D502468CF0F}</a:tableStyleId>
              </a:tblPr>
              <a:tblGrid>
                <a:gridCol w="4621236"/>
                <a:gridCol w="4621236"/>
              </a:tblGrid>
              <a:tr h="556697">
                <a:tc>
                  <a:txBody>
                    <a:bodyPr/>
                    <a:lstStyle/>
                    <a:p>
                      <a:pPr algn="ctr"/>
                      <a:r>
                        <a:rPr lang="en-IN" dirty="0" smtClean="0"/>
                        <a:t>Company Name</a:t>
                      </a:r>
                      <a:endParaRPr lang="en-IN" dirty="0"/>
                    </a:p>
                  </a:txBody>
                  <a:tcPr/>
                </a:tc>
                <a:tc>
                  <a:txBody>
                    <a:bodyPr/>
                    <a:lstStyle/>
                    <a:p>
                      <a:pPr algn="ctr"/>
                      <a:r>
                        <a:rPr lang="en-IN" dirty="0" smtClean="0"/>
                        <a:t>  Wells</a:t>
                      </a:r>
                      <a:r>
                        <a:rPr lang="en-IN" baseline="0" dirty="0" smtClean="0"/>
                        <a:t> Owned</a:t>
                      </a:r>
                      <a:r>
                        <a:rPr lang="en-IN" dirty="0" smtClean="0"/>
                        <a:t>       </a:t>
                      </a:r>
                      <a:endParaRPr lang="en-IN" dirty="0"/>
                    </a:p>
                  </a:txBody>
                  <a:tcPr/>
                </a:tc>
              </a:tr>
              <a:tr h="440101">
                <a:tc>
                  <a:txBody>
                    <a:bodyPr/>
                    <a:lstStyle/>
                    <a:p>
                      <a:pPr algn="ctr"/>
                      <a:r>
                        <a:rPr lang="en-IN" dirty="0" smtClean="0"/>
                        <a:t>Shell Offshore Inc.</a:t>
                      </a:r>
                      <a:endParaRPr lang="en-IN" dirty="0"/>
                    </a:p>
                  </a:txBody>
                  <a:tcPr/>
                </a:tc>
                <a:tc>
                  <a:txBody>
                    <a:bodyPr/>
                    <a:lstStyle/>
                    <a:p>
                      <a:pPr algn="ctr"/>
                      <a:r>
                        <a:rPr lang="en-IN" dirty="0" smtClean="0"/>
                        <a:t>65</a:t>
                      </a:r>
                      <a:endParaRPr lang="en-IN" dirty="0"/>
                    </a:p>
                  </a:txBody>
                  <a:tcPr/>
                </a:tc>
              </a:tr>
              <a:tr h="440101">
                <a:tc>
                  <a:txBody>
                    <a:bodyPr/>
                    <a:lstStyle/>
                    <a:p>
                      <a:pPr algn="ctr"/>
                      <a:r>
                        <a:rPr lang="en-IN" dirty="0" smtClean="0"/>
                        <a:t>BP Exploration &amp; Production Inc.</a:t>
                      </a:r>
                      <a:endParaRPr lang="en-IN" dirty="0"/>
                    </a:p>
                  </a:txBody>
                  <a:tcPr/>
                </a:tc>
                <a:tc>
                  <a:txBody>
                    <a:bodyPr/>
                    <a:lstStyle/>
                    <a:p>
                      <a:pPr algn="ctr"/>
                      <a:r>
                        <a:rPr lang="en-IN" dirty="0" smtClean="0"/>
                        <a:t>15</a:t>
                      </a:r>
                      <a:endParaRPr lang="en-IN" dirty="0"/>
                    </a:p>
                  </a:txBody>
                  <a:tcPr/>
                </a:tc>
              </a:tr>
              <a:tr h="440101">
                <a:tc>
                  <a:txBody>
                    <a:bodyPr/>
                    <a:lstStyle/>
                    <a:p>
                      <a:pPr algn="ctr"/>
                      <a:r>
                        <a:rPr lang="en-IN" dirty="0" smtClean="0"/>
                        <a:t>Chevron U.S.A. Inc.</a:t>
                      </a:r>
                      <a:endParaRPr lang="en-IN" dirty="0"/>
                    </a:p>
                  </a:txBody>
                  <a:tcPr/>
                </a:tc>
                <a:tc>
                  <a:txBody>
                    <a:bodyPr/>
                    <a:lstStyle/>
                    <a:p>
                      <a:pPr algn="ctr"/>
                      <a:r>
                        <a:rPr lang="en-IN" dirty="0" smtClean="0"/>
                        <a:t>22</a:t>
                      </a:r>
                      <a:endParaRPr lang="en-IN" dirty="0"/>
                    </a:p>
                  </a:txBody>
                  <a:tcPr/>
                </a:tc>
              </a:tr>
              <a:tr h="440101">
                <a:tc>
                  <a:txBody>
                    <a:bodyPr/>
                    <a:lstStyle/>
                    <a:p>
                      <a:pPr algn="ctr"/>
                      <a:r>
                        <a:rPr lang="en-IN" dirty="0" smtClean="0"/>
                        <a:t>Cobalt international</a:t>
                      </a:r>
                      <a:r>
                        <a:rPr lang="en-IN" baseline="0" dirty="0" smtClean="0"/>
                        <a:t> energy</a:t>
                      </a:r>
                      <a:endParaRPr lang="en-IN" dirty="0"/>
                    </a:p>
                  </a:txBody>
                  <a:tcPr/>
                </a:tc>
                <a:tc>
                  <a:txBody>
                    <a:bodyPr/>
                    <a:lstStyle/>
                    <a:p>
                      <a:pPr algn="ctr"/>
                      <a:r>
                        <a:rPr lang="en-IN" dirty="0" smtClean="0"/>
                        <a:t>10</a:t>
                      </a:r>
                      <a:endParaRPr lang="en-IN" dirty="0"/>
                    </a:p>
                  </a:txBody>
                  <a:tcPr/>
                </a:tc>
              </a:tr>
              <a:tr h="440101">
                <a:tc>
                  <a:txBody>
                    <a:bodyPr/>
                    <a:lstStyle/>
                    <a:p>
                      <a:pPr algn="ctr"/>
                      <a:r>
                        <a:rPr lang="en-IN" dirty="0" smtClean="0"/>
                        <a:t>Petrobras</a:t>
                      </a:r>
                      <a:r>
                        <a:rPr lang="en-IN" baseline="0" dirty="0" smtClean="0"/>
                        <a:t> America  Inc.</a:t>
                      </a:r>
                      <a:endParaRPr lang="en-IN" dirty="0"/>
                    </a:p>
                  </a:txBody>
                  <a:tcPr/>
                </a:tc>
                <a:tc>
                  <a:txBody>
                    <a:bodyPr/>
                    <a:lstStyle/>
                    <a:p>
                      <a:pPr algn="ctr"/>
                      <a:r>
                        <a:rPr lang="en-IN" dirty="0" smtClean="0"/>
                        <a:t>21</a:t>
                      </a:r>
                      <a:endParaRPr lang="en-IN" dirty="0"/>
                    </a:p>
                  </a:txBody>
                  <a:tcPr/>
                </a:tc>
              </a:tr>
              <a:tr h="440101">
                <a:tc>
                  <a:txBody>
                    <a:bodyPr/>
                    <a:lstStyle/>
                    <a:p>
                      <a:pPr algn="ctr"/>
                      <a:r>
                        <a:rPr lang="en-IN" dirty="0" smtClean="0"/>
                        <a:t>Anadarko Petroleum</a:t>
                      </a:r>
                      <a:r>
                        <a:rPr lang="en-IN" baseline="0" dirty="0" smtClean="0"/>
                        <a:t> co-operation</a:t>
                      </a:r>
                      <a:endParaRPr lang="en-IN" dirty="0"/>
                    </a:p>
                  </a:txBody>
                  <a:tcPr/>
                </a:tc>
                <a:tc>
                  <a:txBody>
                    <a:bodyPr/>
                    <a:lstStyle/>
                    <a:p>
                      <a:pPr algn="ctr"/>
                      <a:r>
                        <a:rPr lang="en-IN" dirty="0" smtClean="0"/>
                        <a:t>12</a:t>
                      </a:r>
                      <a:endParaRPr lang="en-IN" dirty="0"/>
                    </a:p>
                  </a:txBody>
                  <a:tcPr/>
                </a:tc>
              </a:tr>
              <a:tr h="440101">
                <a:tc>
                  <a:txBody>
                    <a:bodyPr/>
                    <a:lstStyle/>
                    <a:p>
                      <a:pPr algn="ctr"/>
                      <a:r>
                        <a:rPr lang="en-IN" dirty="0" smtClean="0"/>
                        <a:t>Stat oil </a:t>
                      </a:r>
                      <a:endParaRPr lang="en-IN" dirty="0"/>
                    </a:p>
                  </a:txBody>
                  <a:tcPr/>
                </a:tc>
                <a:tc>
                  <a:txBody>
                    <a:bodyPr/>
                    <a:lstStyle/>
                    <a:p>
                      <a:pPr algn="ctr"/>
                      <a:r>
                        <a:rPr lang="en-IN" dirty="0" smtClean="0"/>
                        <a:t>3</a:t>
                      </a:r>
                      <a:endParaRPr lang="en-IN" dirty="0"/>
                    </a:p>
                  </a:txBody>
                  <a:tcPr/>
                </a:tc>
              </a:tr>
              <a:tr h="440101">
                <a:tc>
                  <a:txBody>
                    <a:bodyPr/>
                    <a:lstStyle/>
                    <a:p>
                      <a:pPr algn="ctr"/>
                      <a:r>
                        <a:rPr lang="en-IN" dirty="0" smtClean="0"/>
                        <a:t>Exxon Mobil </a:t>
                      </a:r>
                      <a:endParaRPr lang="en-IN" dirty="0"/>
                    </a:p>
                  </a:txBody>
                  <a:tcPr/>
                </a:tc>
                <a:tc>
                  <a:txBody>
                    <a:bodyPr/>
                    <a:lstStyle/>
                    <a:p>
                      <a:pPr algn="ctr"/>
                      <a:r>
                        <a:rPr lang="en-IN" dirty="0" smtClean="0"/>
                        <a:t>1</a:t>
                      </a:r>
                      <a:endParaRPr lang="en-IN" dirty="0"/>
                    </a:p>
                  </a:txBody>
                  <a:tcPr/>
                </a:tc>
              </a:tr>
              <a:tr h="440101">
                <a:tc>
                  <a:txBody>
                    <a:bodyPr/>
                    <a:lstStyle/>
                    <a:p>
                      <a:pPr algn="ctr"/>
                      <a:r>
                        <a:rPr lang="en-IN" dirty="0" smtClean="0"/>
                        <a:t>Devon</a:t>
                      </a:r>
                      <a:r>
                        <a:rPr lang="en-IN" baseline="0" dirty="0" smtClean="0"/>
                        <a:t> energy</a:t>
                      </a:r>
                      <a:endParaRPr lang="en-IN" dirty="0"/>
                    </a:p>
                  </a:txBody>
                  <a:tcPr/>
                </a:tc>
                <a:tc>
                  <a:txBody>
                    <a:bodyPr/>
                    <a:lstStyle/>
                    <a:p>
                      <a:pPr algn="ctr"/>
                      <a:r>
                        <a:rPr lang="en-IN" dirty="0" smtClean="0"/>
                        <a:t>1</a:t>
                      </a:r>
                      <a:endParaRPr lang="en-IN" dirty="0"/>
                    </a:p>
                  </a:txBody>
                  <a:tcPr/>
                </a:tc>
              </a:tr>
              <a:tr h="440101">
                <a:tc>
                  <a:txBody>
                    <a:bodyPr/>
                    <a:lstStyle/>
                    <a:p>
                      <a:pPr algn="ctr"/>
                      <a:r>
                        <a:rPr lang="en-IN" dirty="0" smtClean="0"/>
                        <a:t>Union oil company of California</a:t>
                      </a:r>
                      <a:endParaRPr lang="en-IN" dirty="0"/>
                    </a:p>
                  </a:txBody>
                  <a:tcPr/>
                </a:tc>
                <a:tc>
                  <a:txBody>
                    <a:bodyPr/>
                    <a:lstStyle/>
                    <a:p>
                      <a:pPr algn="ctr"/>
                      <a:r>
                        <a:rPr lang="en-IN" dirty="0" smtClean="0"/>
                        <a:t>17</a:t>
                      </a:r>
                      <a:endParaRPr lang="en-IN" dirty="0"/>
                    </a:p>
                  </a:txBody>
                  <a:tcPr/>
                </a:tc>
              </a:tr>
              <a:tr h="440101">
                <a:tc>
                  <a:txBody>
                    <a:bodyPr/>
                    <a:lstStyle/>
                    <a:p>
                      <a:pPr algn="ctr"/>
                      <a:r>
                        <a:rPr lang="en-IN" dirty="0" smtClean="0"/>
                        <a:t>Freeport-McMoRan</a:t>
                      </a:r>
                      <a:r>
                        <a:rPr lang="en-IN" baseline="0" dirty="0" smtClean="0"/>
                        <a:t> oil &amp; gas</a:t>
                      </a:r>
                      <a:endParaRPr lang="en-IN" dirty="0"/>
                    </a:p>
                  </a:txBody>
                  <a:tcPr/>
                </a:tc>
                <a:tc>
                  <a:txBody>
                    <a:bodyPr/>
                    <a:lstStyle/>
                    <a:p>
                      <a:pPr algn="ctr"/>
                      <a:r>
                        <a:rPr lang="en-IN" dirty="0" smtClean="0"/>
                        <a:t>2</a:t>
                      </a:r>
                      <a:endParaRPr lang="en-IN" dirty="0"/>
                    </a:p>
                  </a:txBody>
                  <a:tcPr/>
                </a:tc>
              </a:tr>
            </a:tbl>
          </a:graphicData>
        </a:graphic>
      </p:graphicFrame>
    </p:spTree>
    <p:extLst>
      <p:ext uri="{BB962C8B-B14F-4D97-AF65-F5344CB8AC3E}">
        <p14:creationId xmlns:p14="http://schemas.microsoft.com/office/powerpoint/2010/main" val="424924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Fields and operating companies</a:t>
            </a:r>
            <a:endParaRPr lang="en-IN" sz="2400" dirty="0"/>
          </a:p>
        </p:txBody>
      </p:sp>
      <p:pic>
        <p:nvPicPr>
          <p:cNvPr id="12" name="Content Placeholder 11"/>
          <p:cNvPicPr>
            <a:picLocks noGrp="1" noChangeAspect="1"/>
          </p:cNvPicPr>
          <p:nvPr>
            <p:ph idx="1"/>
          </p:nvPr>
        </p:nvPicPr>
        <p:blipFill>
          <a:blip r:embed="rId2"/>
          <a:stretch>
            <a:fillRect/>
          </a:stretch>
        </p:blipFill>
        <p:spPr>
          <a:xfrm>
            <a:off x="181454" y="2819530"/>
            <a:ext cx="2024047" cy="531944"/>
          </a:xfrm>
          <a:prstGeom prst="rect">
            <a:avLst/>
          </a:prstGeom>
        </p:spPr>
      </p:pic>
      <p:sp>
        <p:nvSpPr>
          <p:cNvPr id="9" name="Rectangle 8"/>
          <p:cNvSpPr/>
          <p:nvPr/>
        </p:nvSpPr>
        <p:spPr>
          <a:xfrm>
            <a:off x="190963" y="1300679"/>
            <a:ext cx="2014538" cy="613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p:nvPr/>
        </p:nvSpPr>
        <p:spPr>
          <a:xfrm>
            <a:off x="190963" y="2053062"/>
            <a:ext cx="2014538" cy="534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p:cNvSpPr/>
          <p:nvPr/>
        </p:nvSpPr>
        <p:spPr>
          <a:xfrm>
            <a:off x="174899" y="3624766"/>
            <a:ext cx="2014538" cy="490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3" name="Picture 12"/>
          <p:cNvPicPr>
            <a:picLocks noChangeAspect="1"/>
          </p:cNvPicPr>
          <p:nvPr/>
        </p:nvPicPr>
        <p:blipFill>
          <a:blip r:embed="rId2"/>
          <a:stretch>
            <a:fillRect/>
          </a:stretch>
        </p:blipFill>
        <p:spPr>
          <a:xfrm>
            <a:off x="170144" y="4424498"/>
            <a:ext cx="2024047" cy="485244"/>
          </a:xfrm>
          <a:prstGeom prst="rect">
            <a:avLst/>
          </a:prstGeom>
        </p:spPr>
      </p:pic>
      <p:pic>
        <p:nvPicPr>
          <p:cNvPr id="14" name="Picture 13"/>
          <p:cNvPicPr>
            <a:picLocks noChangeAspect="1"/>
          </p:cNvPicPr>
          <p:nvPr/>
        </p:nvPicPr>
        <p:blipFill>
          <a:blip r:embed="rId2"/>
          <a:stretch>
            <a:fillRect/>
          </a:stretch>
        </p:blipFill>
        <p:spPr>
          <a:xfrm>
            <a:off x="190963" y="5246240"/>
            <a:ext cx="2024047" cy="539404"/>
          </a:xfrm>
          <a:prstGeom prst="rect">
            <a:avLst/>
          </a:prstGeom>
        </p:spPr>
      </p:pic>
      <p:pic>
        <p:nvPicPr>
          <p:cNvPr id="15" name="Picture 14"/>
          <p:cNvPicPr>
            <a:picLocks noChangeAspect="1"/>
          </p:cNvPicPr>
          <p:nvPr/>
        </p:nvPicPr>
        <p:blipFill>
          <a:blip r:embed="rId2"/>
          <a:stretch>
            <a:fillRect/>
          </a:stretch>
        </p:blipFill>
        <p:spPr>
          <a:xfrm>
            <a:off x="170144" y="6141345"/>
            <a:ext cx="2024047" cy="544481"/>
          </a:xfrm>
          <a:prstGeom prst="rect">
            <a:avLst/>
          </a:prstGeom>
        </p:spPr>
      </p:pic>
      <p:sp>
        <p:nvSpPr>
          <p:cNvPr id="16" name="Rectangle 15"/>
          <p:cNvSpPr/>
          <p:nvPr/>
        </p:nvSpPr>
        <p:spPr>
          <a:xfrm>
            <a:off x="175805" y="2902602"/>
            <a:ext cx="1378903" cy="307777"/>
          </a:xfrm>
          <a:prstGeom prst="rect">
            <a:avLst/>
          </a:prstGeom>
        </p:spPr>
        <p:txBody>
          <a:bodyPr wrap="none">
            <a:spAutoFit/>
          </a:bodyPr>
          <a:lstStyle/>
          <a:p>
            <a:pPr algn="ctr"/>
            <a:r>
              <a:rPr lang="en-IN" dirty="0"/>
              <a:t>Port Isabel (PI)</a:t>
            </a:r>
          </a:p>
        </p:txBody>
      </p:sp>
      <p:sp>
        <p:nvSpPr>
          <p:cNvPr id="17" name="Rectangle 16"/>
          <p:cNvSpPr/>
          <p:nvPr/>
        </p:nvSpPr>
        <p:spPr>
          <a:xfrm>
            <a:off x="156540" y="1489012"/>
            <a:ext cx="1671996" cy="307777"/>
          </a:xfrm>
          <a:prstGeom prst="rect">
            <a:avLst/>
          </a:prstGeom>
        </p:spPr>
        <p:txBody>
          <a:bodyPr wrap="none">
            <a:spAutoFit/>
          </a:bodyPr>
          <a:lstStyle/>
          <a:p>
            <a:pPr lvl="0" algn="ctr">
              <a:spcBef>
                <a:spcPts val="1000"/>
              </a:spcBef>
              <a:defRPr/>
            </a:pPr>
            <a:r>
              <a:rPr lang="en-IN" kern="1200" dirty="0">
                <a:solidFill>
                  <a:prstClr val="black"/>
                </a:solidFill>
                <a:cs typeface="Arial" panose="020B0604020202020204" pitchFamily="34" charset="0"/>
              </a:rPr>
              <a:t>Walker Ridge(WR)</a:t>
            </a:r>
          </a:p>
        </p:txBody>
      </p:sp>
      <p:sp>
        <p:nvSpPr>
          <p:cNvPr id="18" name="Rectangle 17"/>
          <p:cNvSpPr/>
          <p:nvPr/>
        </p:nvSpPr>
        <p:spPr>
          <a:xfrm>
            <a:off x="156540" y="2155678"/>
            <a:ext cx="2056973" cy="307777"/>
          </a:xfrm>
          <a:prstGeom prst="rect">
            <a:avLst/>
          </a:prstGeom>
        </p:spPr>
        <p:txBody>
          <a:bodyPr wrap="none">
            <a:spAutoFit/>
          </a:bodyPr>
          <a:lstStyle/>
          <a:p>
            <a:pPr algn="ctr"/>
            <a:r>
              <a:rPr lang="en-IN" dirty="0"/>
              <a:t>Alaminos Canyon (AC) </a:t>
            </a:r>
          </a:p>
        </p:txBody>
      </p:sp>
      <p:sp>
        <p:nvSpPr>
          <p:cNvPr id="19" name="Rectangle 18"/>
          <p:cNvSpPr/>
          <p:nvPr/>
        </p:nvSpPr>
        <p:spPr>
          <a:xfrm>
            <a:off x="92163" y="5343973"/>
            <a:ext cx="1967205" cy="307777"/>
          </a:xfrm>
          <a:prstGeom prst="rect">
            <a:avLst/>
          </a:prstGeom>
        </p:spPr>
        <p:txBody>
          <a:bodyPr wrap="none">
            <a:spAutoFit/>
          </a:bodyPr>
          <a:lstStyle/>
          <a:p>
            <a:pPr lvl="0" algn="ctr">
              <a:defRPr/>
            </a:pPr>
            <a:r>
              <a:rPr lang="en-IN" dirty="0"/>
              <a:t>Keathley Canyon (KC)</a:t>
            </a:r>
          </a:p>
        </p:txBody>
      </p:sp>
      <p:sp>
        <p:nvSpPr>
          <p:cNvPr id="20" name="Rectangle 19"/>
          <p:cNvSpPr/>
          <p:nvPr/>
        </p:nvSpPr>
        <p:spPr>
          <a:xfrm>
            <a:off x="92163" y="4527128"/>
            <a:ext cx="1736373" cy="307777"/>
          </a:xfrm>
          <a:prstGeom prst="rect">
            <a:avLst/>
          </a:prstGeom>
        </p:spPr>
        <p:txBody>
          <a:bodyPr wrap="none">
            <a:spAutoFit/>
          </a:bodyPr>
          <a:lstStyle/>
          <a:p>
            <a:pPr lvl="0" algn="ctr">
              <a:defRPr/>
            </a:pPr>
            <a:r>
              <a:rPr lang="en-IN" dirty="0"/>
              <a:t>Green Canyon(GC)</a:t>
            </a:r>
          </a:p>
        </p:txBody>
      </p:sp>
      <p:sp>
        <p:nvSpPr>
          <p:cNvPr id="21" name="Rectangle 20"/>
          <p:cNvSpPr/>
          <p:nvPr/>
        </p:nvSpPr>
        <p:spPr>
          <a:xfrm>
            <a:off x="134011" y="3691555"/>
            <a:ext cx="1707519" cy="307777"/>
          </a:xfrm>
          <a:prstGeom prst="rect">
            <a:avLst/>
          </a:prstGeom>
        </p:spPr>
        <p:txBody>
          <a:bodyPr wrap="none">
            <a:spAutoFit/>
          </a:bodyPr>
          <a:lstStyle/>
          <a:p>
            <a:pPr lvl="0" algn="ctr">
              <a:defRPr/>
            </a:pPr>
            <a:r>
              <a:rPr lang="en-IN" dirty="0"/>
              <a:t>Garden Banks(GB)</a:t>
            </a:r>
          </a:p>
        </p:txBody>
      </p:sp>
      <p:sp>
        <p:nvSpPr>
          <p:cNvPr id="22" name="Rectangle 21"/>
          <p:cNvSpPr/>
          <p:nvPr/>
        </p:nvSpPr>
        <p:spPr>
          <a:xfrm>
            <a:off x="104768" y="6259696"/>
            <a:ext cx="2196435" cy="307777"/>
          </a:xfrm>
          <a:prstGeom prst="rect">
            <a:avLst/>
          </a:prstGeom>
        </p:spPr>
        <p:txBody>
          <a:bodyPr wrap="none">
            <a:spAutoFit/>
          </a:bodyPr>
          <a:lstStyle/>
          <a:p>
            <a:pPr lvl="0" algn="ctr">
              <a:defRPr/>
            </a:pPr>
            <a:r>
              <a:rPr lang="en-IN" dirty="0"/>
              <a:t>Sigsbee Escarpment(SE)</a:t>
            </a:r>
          </a:p>
        </p:txBody>
      </p:sp>
      <p:cxnSp>
        <p:nvCxnSpPr>
          <p:cNvPr id="26" name="Elbow Connector 25"/>
          <p:cNvCxnSpPr/>
          <p:nvPr/>
        </p:nvCxnSpPr>
        <p:spPr>
          <a:xfrm flipV="1">
            <a:off x="2263638" y="1335695"/>
            <a:ext cx="5477329" cy="25715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7" name="Table 26"/>
          <p:cNvGraphicFramePr>
            <a:graphicFrameLocks noGrp="1"/>
          </p:cNvGraphicFramePr>
          <p:nvPr>
            <p:extLst>
              <p:ext uri="{D42A27DB-BD31-4B8C-83A1-F6EECF244321}">
                <p14:modId xmlns:p14="http://schemas.microsoft.com/office/powerpoint/2010/main" val="944631093"/>
              </p:ext>
            </p:extLst>
          </p:nvPr>
        </p:nvGraphicFramePr>
        <p:xfrm>
          <a:off x="7743823" y="1080978"/>
          <a:ext cx="2124107" cy="4054250"/>
        </p:xfrm>
        <a:graphic>
          <a:graphicData uri="http://schemas.openxmlformats.org/drawingml/2006/table">
            <a:tbl>
              <a:tblPr firstRow="1" bandRow="1">
                <a:tableStyleId>{284E427A-3D55-4303-BF80-6455036E1DE7}</a:tableStyleId>
              </a:tblPr>
              <a:tblGrid>
                <a:gridCol w="2124107"/>
              </a:tblGrid>
              <a:tr h="351756">
                <a:tc>
                  <a:txBody>
                    <a:bodyPr/>
                    <a:lstStyle/>
                    <a:p>
                      <a:pPr algn="ctr"/>
                      <a:endParaRPr lang="en-IN" dirty="0"/>
                    </a:p>
                  </a:txBody>
                  <a:tcPr/>
                </a:tc>
              </a:tr>
              <a:tr h="351756">
                <a:tc>
                  <a:txBody>
                    <a:bodyPr/>
                    <a:lstStyle/>
                    <a:p>
                      <a:endParaRPr lang="en-IN" dirty="0"/>
                    </a:p>
                  </a:txBody>
                  <a:tcPr/>
                </a:tc>
              </a:tr>
              <a:tr h="351756">
                <a:tc>
                  <a:txBody>
                    <a:bodyPr/>
                    <a:lstStyle/>
                    <a:p>
                      <a:endParaRPr lang="en-IN" dirty="0"/>
                    </a:p>
                  </a:txBody>
                  <a:tcPr/>
                </a:tc>
              </a:tr>
              <a:tr h="351756">
                <a:tc>
                  <a:txBody>
                    <a:bodyPr/>
                    <a:lstStyle/>
                    <a:p>
                      <a:endParaRPr lang="en-IN" dirty="0"/>
                    </a:p>
                  </a:txBody>
                  <a:tcPr/>
                </a:tc>
              </a:tr>
              <a:tr h="351756">
                <a:tc>
                  <a:txBody>
                    <a:bodyPr/>
                    <a:lstStyle/>
                    <a:p>
                      <a:endParaRPr lang="en-IN"/>
                    </a:p>
                  </a:txBody>
                  <a:tcPr/>
                </a:tc>
              </a:tr>
              <a:tr h="351756">
                <a:tc>
                  <a:txBody>
                    <a:bodyPr/>
                    <a:lstStyle/>
                    <a:p>
                      <a:endParaRPr lang="en-IN" dirty="0"/>
                    </a:p>
                  </a:txBody>
                  <a:tcPr/>
                </a:tc>
              </a:tr>
              <a:tr h="351756">
                <a:tc>
                  <a:txBody>
                    <a:bodyPr/>
                    <a:lstStyle/>
                    <a:p>
                      <a:endParaRPr lang="en-IN"/>
                    </a:p>
                  </a:txBody>
                  <a:tcPr/>
                </a:tc>
              </a:tr>
              <a:tr h="351756">
                <a:tc>
                  <a:txBody>
                    <a:bodyPr/>
                    <a:lstStyle/>
                    <a:p>
                      <a:endParaRPr lang="en-IN" dirty="0"/>
                    </a:p>
                  </a:txBody>
                  <a:tcPr/>
                </a:tc>
              </a:tr>
              <a:tr h="351756">
                <a:tc>
                  <a:txBody>
                    <a:bodyPr/>
                    <a:lstStyle/>
                    <a:p>
                      <a:endParaRPr lang="en-IN" dirty="0"/>
                    </a:p>
                  </a:txBody>
                  <a:tcPr/>
                </a:tc>
              </a:tr>
              <a:tr h="7624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600" dirty="0" smtClean="0"/>
                    </a:p>
                  </a:txBody>
                  <a:tcPr/>
                </a:tc>
              </a:tr>
            </a:tbl>
          </a:graphicData>
        </a:graphic>
      </p:graphicFrame>
      <p:pic>
        <p:nvPicPr>
          <p:cNvPr id="29" name="Picture 28"/>
          <p:cNvPicPr>
            <a:picLocks noChangeAspect="1"/>
          </p:cNvPicPr>
          <p:nvPr/>
        </p:nvPicPr>
        <p:blipFill>
          <a:blip r:embed="rId3"/>
          <a:stretch>
            <a:fillRect/>
          </a:stretch>
        </p:blipFill>
        <p:spPr>
          <a:xfrm>
            <a:off x="7657148" y="1386904"/>
            <a:ext cx="1975275" cy="493819"/>
          </a:xfrm>
          <a:prstGeom prst="rect">
            <a:avLst/>
          </a:prstGeom>
        </p:spPr>
      </p:pic>
      <p:pic>
        <p:nvPicPr>
          <p:cNvPr id="30" name="Picture 29"/>
          <p:cNvPicPr>
            <a:picLocks noChangeAspect="1"/>
          </p:cNvPicPr>
          <p:nvPr/>
        </p:nvPicPr>
        <p:blipFill>
          <a:blip r:embed="rId4"/>
          <a:stretch>
            <a:fillRect/>
          </a:stretch>
        </p:blipFill>
        <p:spPr>
          <a:xfrm>
            <a:off x="7682830" y="1103148"/>
            <a:ext cx="2200275" cy="493819"/>
          </a:xfrm>
          <a:prstGeom prst="rect">
            <a:avLst/>
          </a:prstGeom>
        </p:spPr>
      </p:pic>
      <p:pic>
        <p:nvPicPr>
          <p:cNvPr id="31" name="Picture 30"/>
          <p:cNvPicPr>
            <a:picLocks noChangeAspect="1"/>
          </p:cNvPicPr>
          <p:nvPr/>
        </p:nvPicPr>
        <p:blipFill>
          <a:blip r:embed="rId5"/>
          <a:stretch>
            <a:fillRect/>
          </a:stretch>
        </p:blipFill>
        <p:spPr>
          <a:xfrm>
            <a:off x="7726544" y="1764180"/>
            <a:ext cx="2054530" cy="493819"/>
          </a:xfrm>
          <a:prstGeom prst="rect">
            <a:avLst/>
          </a:prstGeom>
        </p:spPr>
      </p:pic>
      <p:pic>
        <p:nvPicPr>
          <p:cNvPr id="32" name="Picture 31"/>
          <p:cNvPicPr>
            <a:picLocks noChangeAspect="1"/>
          </p:cNvPicPr>
          <p:nvPr/>
        </p:nvPicPr>
        <p:blipFill>
          <a:blip r:embed="rId6"/>
          <a:stretch>
            <a:fillRect/>
          </a:stretch>
        </p:blipFill>
        <p:spPr>
          <a:xfrm>
            <a:off x="7639882" y="2160484"/>
            <a:ext cx="2331991" cy="493819"/>
          </a:xfrm>
          <a:prstGeom prst="rect">
            <a:avLst/>
          </a:prstGeom>
        </p:spPr>
      </p:pic>
      <p:pic>
        <p:nvPicPr>
          <p:cNvPr id="33" name="Picture 32"/>
          <p:cNvPicPr>
            <a:picLocks noChangeAspect="1"/>
          </p:cNvPicPr>
          <p:nvPr/>
        </p:nvPicPr>
        <p:blipFill>
          <a:blip r:embed="rId7"/>
          <a:stretch>
            <a:fillRect/>
          </a:stretch>
        </p:blipFill>
        <p:spPr>
          <a:xfrm>
            <a:off x="7726544" y="2544449"/>
            <a:ext cx="2179671" cy="493819"/>
          </a:xfrm>
          <a:prstGeom prst="rect">
            <a:avLst/>
          </a:prstGeom>
        </p:spPr>
      </p:pic>
      <p:pic>
        <p:nvPicPr>
          <p:cNvPr id="34" name="Picture 33"/>
          <p:cNvPicPr>
            <a:picLocks noChangeAspect="1"/>
          </p:cNvPicPr>
          <p:nvPr/>
        </p:nvPicPr>
        <p:blipFill>
          <a:blip r:embed="rId8"/>
          <a:stretch>
            <a:fillRect/>
          </a:stretch>
        </p:blipFill>
        <p:spPr>
          <a:xfrm>
            <a:off x="8266086" y="2861194"/>
            <a:ext cx="975445" cy="493819"/>
          </a:xfrm>
          <a:prstGeom prst="rect">
            <a:avLst/>
          </a:prstGeom>
        </p:spPr>
      </p:pic>
      <p:pic>
        <p:nvPicPr>
          <p:cNvPr id="35" name="Picture 34"/>
          <p:cNvPicPr>
            <a:picLocks noChangeAspect="1"/>
          </p:cNvPicPr>
          <p:nvPr/>
        </p:nvPicPr>
        <p:blipFill>
          <a:blip r:embed="rId9"/>
          <a:stretch>
            <a:fillRect/>
          </a:stretch>
        </p:blipFill>
        <p:spPr>
          <a:xfrm>
            <a:off x="7726544" y="3255968"/>
            <a:ext cx="2112848" cy="493819"/>
          </a:xfrm>
          <a:prstGeom prst="rect">
            <a:avLst/>
          </a:prstGeom>
        </p:spPr>
      </p:pic>
      <p:pic>
        <p:nvPicPr>
          <p:cNvPr id="36" name="Picture 35"/>
          <p:cNvPicPr>
            <a:picLocks noChangeAspect="1"/>
          </p:cNvPicPr>
          <p:nvPr/>
        </p:nvPicPr>
        <p:blipFill>
          <a:blip r:embed="rId10"/>
          <a:stretch>
            <a:fillRect/>
          </a:stretch>
        </p:blipFill>
        <p:spPr>
          <a:xfrm>
            <a:off x="8058804" y="3604457"/>
            <a:ext cx="1469263" cy="493819"/>
          </a:xfrm>
          <a:prstGeom prst="rect">
            <a:avLst/>
          </a:prstGeom>
        </p:spPr>
      </p:pic>
      <p:pic>
        <p:nvPicPr>
          <p:cNvPr id="37" name="Picture 36"/>
          <p:cNvPicPr>
            <a:picLocks noChangeAspect="1"/>
          </p:cNvPicPr>
          <p:nvPr/>
        </p:nvPicPr>
        <p:blipFill>
          <a:blip r:embed="rId11"/>
          <a:stretch>
            <a:fillRect/>
          </a:stretch>
        </p:blipFill>
        <p:spPr>
          <a:xfrm>
            <a:off x="7970404" y="3949610"/>
            <a:ext cx="1566808" cy="493819"/>
          </a:xfrm>
          <a:prstGeom prst="rect">
            <a:avLst/>
          </a:prstGeom>
        </p:spPr>
      </p:pic>
      <p:cxnSp>
        <p:nvCxnSpPr>
          <p:cNvPr id="39" name="Elbow Connector 38"/>
          <p:cNvCxnSpPr/>
          <p:nvPr/>
        </p:nvCxnSpPr>
        <p:spPr>
          <a:xfrm flipV="1">
            <a:off x="2248897" y="1986242"/>
            <a:ext cx="2470018" cy="33478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Table 41"/>
          <p:cNvGraphicFramePr>
            <a:graphicFrameLocks noGrp="1"/>
          </p:cNvGraphicFramePr>
          <p:nvPr>
            <p:extLst>
              <p:ext uri="{D42A27DB-BD31-4B8C-83A1-F6EECF244321}">
                <p14:modId xmlns:p14="http://schemas.microsoft.com/office/powerpoint/2010/main" val="3229758403"/>
              </p:ext>
            </p:extLst>
          </p:nvPr>
        </p:nvGraphicFramePr>
        <p:xfrm>
          <a:off x="4702310" y="1724215"/>
          <a:ext cx="2043827" cy="1736704"/>
        </p:xfrm>
        <a:graphic>
          <a:graphicData uri="http://schemas.openxmlformats.org/drawingml/2006/table">
            <a:tbl>
              <a:tblPr firstRow="1" bandRow="1">
                <a:tableStyleId>{284E427A-3D55-4303-BF80-6455036E1DE7}</a:tableStyleId>
              </a:tblPr>
              <a:tblGrid>
                <a:gridCol w="2043827"/>
              </a:tblGrid>
              <a:tr h="434176">
                <a:tc>
                  <a:txBody>
                    <a:bodyPr/>
                    <a:lstStyle/>
                    <a:p>
                      <a:endParaRPr lang="en-IN" dirty="0"/>
                    </a:p>
                  </a:txBody>
                  <a:tcPr/>
                </a:tc>
              </a:tr>
              <a:tr h="434176">
                <a:tc>
                  <a:txBody>
                    <a:bodyPr/>
                    <a:lstStyle/>
                    <a:p>
                      <a:endParaRPr lang="en-IN" dirty="0"/>
                    </a:p>
                  </a:txBody>
                  <a:tcPr/>
                </a:tc>
              </a:tr>
              <a:tr h="434176">
                <a:tc>
                  <a:txBody>
                    <a:bodyPr/>
                    <a:lstStyle/>
                    <a:p>
                      <a:endParaRPr lang="en-IN" dirty="0"/>
                    </a:p>
                  </a:txBody>
                  <a:tcPr/>
                </a:tc>
              </a:tr>
              <a:tr h="434176">
                <a:tc>
                  <a:txBody>
                    <a:bodyPr/>
                    <a:lstStyle/>
                    <a:p>
                      <a:endParaRPr lang="en-IN" dirty="0"/>
                    </a:p>
                  </a:txBody>
                  <a:tcPr/>
                </a:tc>
              </a:tr>
            </a:tbl>
          </a:graphicData>
        </a:graphic>
      </p:graphicFrame>
      <p:pic>
        <p:nvPicPr>
          <p:cNvPr id="43" name="Picture 42"/>
          <p:cNvPicPr>
            <a:picLocks noChangeAspect="1"/>
          </p:cNvPicPr>
          <p:nvPr/>
        </p:nvPicPr>
        <p:blipFill>
          <a:blip r:embed="rId12"/>
          <a:stretch>
            <a:fillRect/>
          </a:stretch>
        </p:blipFill>
        <p:spPr>
          <a:xfrm>
            <a:off x="4675519" y="2176292"/>
            <a:ext cx="1496762" cy="493819"/>
          </a:xfrm>
          <a:prstGeom prst="rect">
            <a:avLst/>
          </a:prstGeom>
        </p:spPr>
      </p:pic>
      <p:pic>
        <p:nvPicPr>
          <p:cNvPr id="44" name="Picture 43"/>
          <p:cNvPicPr>
            <a:picLocks noChangeAspect="1"/>
          </p:cNvPicPr>
          <p:nvPr/>
        </p:nvPicPr>
        <p:blipFill>
          <a:blip r:embed="rId13"/>
          <a:stretch>
            <a:fillRect/>
          </a:stretch>
        </p:blipFill>
        <p:spPr>
          <a:xfrm>
            <a:off x="4642480" y="1796789"/>
            <a:ext cx="2061857" cy="493819"/>
          </a:xfrm>
          <a:prstGeom prst="rect">
            <a:avLst/>
          </a:prstGeom>
        </p:spPr>
      </p:pic>
      <p:pic>
        <p:nvPicPr>
          <p:cNvPr id="45" name="Picture 44"/>
          <p:cNvPicPr>
            <a:picLocks noChangeAspect="1"/>
          </p:cNvPicPr>
          <p:nvPr/>
        </p:nvPicPr>
        <p:blipFill>
          <a:blip r:embed="rId14"/>
          <a:stretch>
            <a:fillRect/>
          </a:stretch>
        </p:blipFill>
        <p:spPr>
          <a:xfrm>
            <a:off x="4614421" y="2549481"/>
            <a:ext cx="2060627" cy="493819"/>
          </a:xfrm>
          <a:prstGeom prst="rect">
            <a:avLst/>
          </a:prstGeom>
        </p:spPr>
      </p:pic>
      <p:pic>
        <p:nvPicPr>
          <p:cNvPr id="46" name="Picture 45"/>
          <p:cNvPicPr>
            <a:picLocks noChangeAspect="1"/>
          </p:cNvPicPr>
          <p:nvPr/>
        </p:nvPicPr>
        <p:blipFill>
          <a:blip r:embed="rId15"/>
          <a:stretch>
            <a:fillRect/>
          </a:stretch>
        </p:blipFill>
        <p:spPr>
          <a:xfrm>
            <a:off x="4675519" y="2967100"/>
            <a:ext cx="2115495" cy="493819"/>
          </a:xfrm>
          <a:prstGeom prst="rect">
            <a:avLst/>
          </a:prstGeom>
        </p:spPr>
      </p:pic>
      <p:cxnSp>
        <p:nvCxnSpPr>
          <p:cNvPr id="48" name="Elbow Connector 47"/>
          <p:cNvCxnSpPr>
            <a:stCxn id="12" idx="3"/>
          </p:cNvCxnSpPr>
          <p:nvPr/>
        </p:nvCxnSpPr>
        <p:spPr>
          <a:xfrm flipV="1">
            <a:off x="2205501" y="2985405"/>
            <a:ext cx="317817" cy="10009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Table 48"/>
          <p:cNvGraphicFramePr>
            <a:graphicFrameLocks noGrp="1"/>
          </p:cNvGraphicFramePr>
          <p:nvPr>
            <p:extLst>
              <p:ext uri="{D42A27DB-BD31-4B8C-83A1-F6EECF244321}">
                <p14:modId xmlns:p14="http://schemas.microsoft.com/office/powerpoint/2010/main" val="871813668"/>
              </p:ext>
            </p:extLst>
          </p:nvPr>
        </p:nvGraphicFramePr>
        <p:xfrm>
          <a:off x="2487569" y="2850018"/>
          <a:ext cx="1916967" cy="370840"/>
        </p:xfrm>
        <a:graphic>
          <a:graphicData uri="http://schemas.openxmlformats.org/drawingml/2006/table">
            <a:tbl>
              <a:tblPr firstRow="1" bandRow="1">
                <a:tableStyleId>{284E427A-3D55-4303-BF80-6455036E1DE7}</a:tableStyleId>
              </a:tblPr>
              <a:tblGrid>
                <a:gridCol w="1916967"/>
              </a:tblGrid>
              <a:tr h="370840">
                <a:tc>
                  <a:txBody>
                    <a:bodyPr/>
                    <a:lstStyle/>
                    <a:p>
                      <a:endParaRPr lang="en-IN" dirty="0"/>
                    </a:p>
                  </a:txBody>
                  <a:tcPr/>
                </a:tc>
              </a:tr>
            </a:tbl>
          </a:graphicData>
        </a:graphic>
      </p:graphicFrame>
      <p:pic>
        <p:nvPicPr>
          <p:cNvPr id="51" name="Picture 50"/>
          <p:cNvPicPr>
            <a:picLocks noChangeAspect="1"/>
          </p:cNvPicPr>
          <p:nvPr/>
        </p:nvPicPr>
        <p:blipFill>
          <a:blip r:embed="rId16"/>
          <a:stretch>
            <a:fillRect/>
          </a:stretch>
        </p:blipFill>
        <p:spPr>
          <a:xfrm>
            <a:off x="2449459" y="2764626"/>
            <a:ext cx="1773023" cy="472490"/>
          </a:xfrm>
          <a:prstGeom prst="rect">
            <a:avLst/>
          </a:prstGeom>
        </p:spPr>
      </p:pic>
      <p:cxnSp>
        <p:nvCxnSpPr>
          <p:cNvPr id="54" name="Elbow Connector 53"/>
          <p:cNvCxnSpPr/>
          <p:nvPr/>
        </p:nvCxnSpPr>
        <p:spPr>
          <a:xfrm>
            <a:off x="2234453" y="3858597"/>
            <a:ext cx="628949" cy="21355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3625195434"/>
              </p:ext>
            </p:extLst>
          </p:nvPr>
        </p:nvGraphicFramePr>
        <p:xfrm>
          <a:off x="2804521" y="3813284"/>
          <a:ext cx="2155700" cy="455948"/>
        </p:xfrm>
        <a:graphic>
          <a:graphicData uri="http://schemas.openxmlformats.org/drawingml/2006/table">
            <a:tbl>
              <a:tblPr firstRow="1" bandRow="1">
                <a:tableStyleId>{284E427A-3D55-4303-BF80-6455036E1DE7}</a:tableStyleId>
              </a:tblPr>
              <a:tblGrid>
                <a:gridCol w="2155700"/>
              </a:tblGrid>
              <a:tr h="455948">
                <a:tc>
                  <a:txBody>
                    <a:bodyPr/>
                    <a:lstStyle/>
                    <a:p>
                      <a:endParaRPr lang="en-IN" dirty="0"/>
                    </a:p>
                  </a:txBody>
                  <a:tcPr/>
                </a:tc>
              </a:tr>
            </a:tbl>
          </a:graphicData>
        </a:graphic>
      </p:graphicFrame>
      <p:pic>
        <p:nvPicPr>
          <p:cNvPr id="59" name="Picture 58"/>
          <p:cNvPicPr>
            <a:picLocks noChangeAspect="1"/>
          </p:cNvPicPr>
          <p:nvPr/>
        </p:nvPicPr>
        <p:blipFill>
          <a:blip r:embed="rId17"/>
          <a:stretch>
            <a:fillRect/>
          </a:stretch>
        </p:blipFill>
        <p:spPr>
          <a:xfrm>
            <a:off x="2732877" y="3858597"/>
            <a:ext cx="2155700" cy="479639"/>
          </a:xfrm>
          <a:prstGeom prst="rect">
            <a:avLst/>
          </a:prstGeom>
        </p:spPr>
      </p:pic>
      <p:cxnSp>
        <p:nvCxnSpPr>
          <p:cNvPr id="64" name="Elbow Connector 63"/>
          <p:cNvCxnSpPr/>
          <p:nvPr/>
        </p:nvCxnSpPr>
        <p:spPr>
          <a:xfrm>
            <a:off x="2176809" y="4617832"/>
            <a:ext cx="1033791" cy="1162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6" name="Table 65"/>
          <p:cNvGraphicFramePr>
            <a:graphicFrameLocks noGrp="1"/>
          </p:cNvGraphicFramePr>
          <p:nvPr>
            <p:extLst>
              <p:ext uri="{D42A27DB-BD31-4B8C-83A1-F6EECF244321}">
                <p14:modId xmlns:p14="http://schemas.microsoft.com/office/powerpoint/2010/main" val="2280097087"/>
              </p:ext>
            </p:extLst>
          </p:nvPr>
        </p:nvGraphicFramePr>
        <p:xfrm>
          <a:off x="3163360" y="4593873"/>
          <a:ext cx="1857375" cy="365760"/>
        </p:xfrm>
        <a:graphic>
          <a:graphicData uri="http://schemas.openxmlformats.org/drawingml/2006/table">
            <a:tbl>
              <a:tblPr firstRow="1" bandRow="1">
                <a:tableStyleId>{284E427A-3D55-4303-BF80-6455036E1DE7}</a:tableStyleId>
              </a:tblPr>
              <a:tblGrid>
                <a:gridCol w="1857375"/>
              </a:tblGrid>
              <a:tr h="0">
                <a:tc>
                  <a:txBody>
                    <a:bodyPr/>
                    <a:lstStyle/>
                    <a:p>
                      <a:endParaRPr lang="en-IN" dirty="0"/>
                    </a:p>
                  </a:txBody>
                  <a:tcPr/>
                </a:tc>
              </a:tr>
            </a:tbl>
          </a:graphicData>
        </a:graphic>
      </p:graphicFrame>
      <p:pic>
        <p:nvPicPr>
          <p:cNvPr id="67" name="Picture 66"/>
          <p:cNvPicPr>
            <a:picLocks noChangeAspect="1"/>
          </p:cNvPicPr>
          <p:nvPr/>
        </p:nvPicPr>
        <p:blipFill>
          <a:blip r:embed="rId18"/>
          <a:stretch>
            <a:fillRect/>
          </a:stretch>
        </p:blipFill>
        <p:spPr>
          <a:xfrm>
            <a:off x="3061735" y="4515651"/>
            <a:ext cx="2060627" cy="493819"/>
          </a:xfrm>
          <a:prstGeom prst="rect">
            <a:avLst/>
          </a:prstGeom>
        </p:spPr>
      </p:pic>
      <p:cxnSp>
        <p:nvCxnSpPr>
          <p:cNvPr id="69" name="Elbow Connector 68"/>
          <p:cNvCxnSpPr/>
          <p:nvPr/>
        </p:nvCxnSpPr>
        <p:spPr>
          <a:xfrm>
            <a:off x="2273247" y="5545494"/>
            <a:ext cx="3532913" cy="2339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Elbow Connector 71"/>
          <p:cNvCxnSpPr>
            <a:stCxn id="15" idx="3"/>
          </p:cNvCxnSpPr>
          <p:nvPr/>
        </p:nvCxnSpPr>
        <p:spPr>
          <a:xfrm>
            <a:off x="2194191" y="6413586"/>
            <a:ext cx="1258508" cy="2277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75" name="Table 74"/>
          <p:cNvGraphicFramePr>
            <a:graphicFrameLocks noGrp="1"/>
          </p:cNvGraphicFramePr>
          <p:nvPr>
            <p:extLst>
              <p:ext uri="{D42A27DB-BD31-4B8C-83A1-F6EECF244321}">
                <p14:modId xmlns:p14="http://schemas.microsoft.com/office/powerpoint/2010/main" val="915970256"/>
              </p:ext>
            </p:extLst>
          </p:nvPr>
        </p:nvGraphicFramePr>
        <p:xfrm>
          <a:off x="3419606" y="6487898"/>
          <a:ext cx="2207682" cy="370840"/>
        </p:xfrm>
        <a:graphic>
          <a:graphicData uri="http://schemas.openxmlformats.org/drawingml/2006/table">
            <a:tbl>
              <a:tblPr firstRow="1" bandRow="1">
                <a:tableStyleId>{284E427A-3D55-4303-BF80-6455036E1DE7}</a:tableStyleId>
              </a:tblPr>
              <a:tblGrid>
                <a:gridCol w="2207682"/>
              </a:tblGrid>
              <a:tr h="370840">
                <a:tc>
                  <a:txBody>
                    <a:bodyPr/>
                    <a:lstStyle/>
                    <a:p>
                      <a:endParaRPr lang="en-IN" dirty="0"/>
                    </a:p>
                  </a:txBody>
                  <a:tcPr/>
                </a:tc>
              </a:tr>
            </a:tbl>
          </a:graphicData>
        </a:graphic>
      </p:graphicFrame>
      <p:pic>
        <p:nvPicPr>
          <p:cNvPr id="76" name="Picture 75"/>
          <p:cNvPicPr>
            <a:picLocks noChangeAspect="1"/>
          </p:cNvPicPr>
          <p:nvPr/>
        </p:nvPicPr>
        <p:blipFill>
          <a:blip r:embed="rId19"/>
          <a:stretch>
            <a:fillRect/>
          </a:stretch>
        </p:blipFill>
        <p:spPr>
          <a:xfrm>
            <a:off x="3376210" y="6413584"/>
            <a:ext cx="2182557" cy="493819"/>
          </a:xfrm>
          <a:prstGeom prst="rect">
            <a:avLst/>
          </a:prstGeom>
        </p:spPr>
      </p:pic>
      <p:graphicFrame>
        <p:nvGraphicFramePr>
          <p:cNvPr id="77" name="Table 76"/>
          <p:cNvGraphicFramePr>
            <a:graphicFrameLocks noGrp="1"/>
          </p:cNvGraphicFramePr>
          <p:nvPr>
            <p:extLst>
              <p:ext uri="{D42A27DB-BD31-4B8C-83A1-F6EECF244321}">
                <p14:modId xmlns:p14="http://schemas.microsoft.com/office/powerpoint/2010/main" val="1149321497"/>
              </p:ext>
            </p:extLst>
          </p:nvPr>
        </p:nvGraphicFramePr>
        <p:xfrm>
          <a:off x="5783844" y="5407939"/>
          <a:ext cx="2194507" cy="731520"/>
        </p:xfrm>
        <a:graphic>
          <a:graphicData uri="http://schemas.openxmlformats.org/drawingml/2006/table">
            <a:tbl>
              <a:tblPr firstRow="1" bandRow="1">
                <a:tableStyleId>{284E427A-3D55-4303-BF80-6455036E1DE7}</a:tableStyleId>
              </a:tblPr>
              <a:tblGrid>
                <a:gridCol w="2194507"/>
              </a:tblGrid>
              <a:tr h="320574">
                <a:tc>
                  <a:txBody>
                    <a:bodyPr/>
                    <a:lstStyle/>
                    <a:p>
                      <a:endParaRPr lang="en-IN" dirty="0"/>
                    </a:p>
                  </a:txBody>
                  <a:tcPr/>
                </a:tc>
              </a:tr>
              <a:tr h="320574">
                <a:tc>
                  <a:txBody>
                    <a:bodyPr/>
                    <a:lstStyle/>
                    <a:p>
                      <a:endParaRPr lang="en-IN" dirty="0"/>
                    </a:p>
                  </a:txBody>
                  <a:tcPr/>
                </a:tc>
              </a:tr>
            </a:tbl>
          </a:graphicData>
        </a:graphic>
      </p:graphicFrame>
      <p:pic>
        <p:nvPicPr>
          <p:cNvPr id="78" name="Picture 77"/>
          <p:cNvPicPr>
            <a:picLocks noChangeAspect="1"/>
          </p:cNvPicPr>
          <p:nvPr/>
        </p:nvPicPr>
        <p:blipFill>
          <a:blip r:embed="rId13"/>
          <a:stretch>
            <a:fillRect/>
          </a:stretch>
        </p:blipFill>
        <p:spPr>
          <a:xfrm>
            <a:off x="5807332" y="5370224"/>
            <a:ext cx="2194750" cy="493819"/>
          </a:xfrm>
          <a:prstGeom prst="rect">
            <a:avLst/>
          </a:prstGeom>
        </p:spPr>
      </p:pic>
      <p:pic>
        <p:nvPicPr>
          <p:cNvPr id="79" name="Picture 78"/>
          <p:cNvPicPr>
            <a:picLocks noChangeAspect="1"/>
          </p:cNvPicPr>
          <p:nvPr/>
        </p:nvPicPr>
        <p:blipFill>
          <a:blip r:embed="rId14"/>
          <a:stretch>
            <a:fillRect/>
          </a:stretch>
        </p:blipFill>
        <p:spPr>
          <a:xfrm>
            <a:off x="5725607" y="5739399"/>
            <a:ext cx="2060627" cy="493819"/>
          </a:xfrm>
          <a:prstGeom prst="rect">
            <a:avLst/>
          </a:prstGeom>
        </p:spPr>
      </p:pic>
      <p:pic>
        <p:nvPicPr>
          <p:cNvPr id="3" name="Picture 2"/>
          <p:cNvPicPr>
            <a:picLocks noChangeAspect="1"/>
          </p:cNvPicPr>
          <p:nvPr/>
        </p:nvPicPr>
        <p:blipFill>
          <a:blip r:embed="rId20"/>
          <a:stretch>
            <a:fillRect/>
          </a:stretch>
        </p:blipFill>
        <p:spPr>
          <a:xfrm>
            <a:off x="7771713" y="4504516"/>
            <a:ext cx="2068326" cy="493819"/>
          </a:xfrm>
          <a:prstGeom prst="rect">
            <a:avLst/>
          </a:prstGeom>
        </p:spPr>
      </p:pic>
    </p:spTree>
    <p:extLst>
      <p:ext uri="{BB962C8B-B14F-4D97-AF65-F5344CB8AC3E}">
        <p14:creationId xmlns:p14="http://schemas.microsoft.com/office/powerpoint/2010/main" val="2322605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Contingent resources</a:t>
            </a:r>
            <a:endParaRPr lang="en-IN" sz="2400" dirty="0"/>
          </a:p>
        </p:txBody>
      </p:sp>
      <p:sp>
        <p:nvSpPr>
          <p:cNvPr id="3" name="Content Placeholder 2"/>
          <p:cNvSpPr>
            <a:spLocks noGrp="1"/>
          </p:cNvSpPr>
          <p:nvPr>
            <p:ph idx="1"/>
          </p:nvPr>
        </p:nvSpPr>
        <p:spPr>
          <a:xfrm>
            <a:off x="190963" y="990600"/>
            <a:ext cx="9777412" cy="5872163"/>
          </a:xfrm>
        </p:spPr>
        <p:txBody>
          <a:bodyPr/>
          <a:lstStyle/>
          <a:p>
            <a:pPr marL="0" indent="0">
              <a:buNone/>
            </a:pPr>
            <a:r>
              <a:rPr lang="en-IN" sz="1800" dirty="0" smtClean="0"/>
              <a:t>Blocks that are in the stage of development and producing In lower tertiary trend</a:t>
            </a:r>
            <a:r>
              <a:rPr lang="en-IN" sz="2000" dirty="0" smtClean="0"/>
              <a:t>.</a:t>
            </a:r>
          </a:p>
          <a:p>
            <a:pPr marL="0" indent="0">
              <a:buNone/>
            </a:pPr>
            <a:r>
              <a:rPr lang="en-IN" sz="2000" b="1" dirty="0" smtClean="0"/>
              <a:t>Contingent resources: </a:t>
            </a:r>
            <a:r>
              <a:rPr lang="en-IN" sz="1800" dirty="0"/>
              <a:t>T</a:t>
            </a:r>
            <a:r>
              <a:rPr lang="en-IN" sz="1800" dirty="0" smtClean="0"/>
              <a:t>hese</a:t>
            </a:r>
            <a:r>
              <a:rPr lang="en-IN" sz="1800" dirty="0"/>
              <a:t> are defined as </a:t>
            </a:r>
            <a:r>
              <a:rPr lang="en-IN" sz="1800" dirty="0" smtClean="0"/>
              <a:t>the </a:t>
            </a:r>
            <a:r>
              <a:rPr lang="en-IN" sz="1800" dirty="0"/>
              <a:t>resources estimated at a certain date as potentially recoverable from known accumulations, but which are not currently considered commercially </a:t>
            </a:r>
            <a:r>
              <a:rPr lang="en-IN" sz="1800" dirty="0" smtClean="0"/>
              <a:t>recoverable.</a:t>
            </a:r>
          </a:p>
          <a:p>
            <a:pPr marL="0" indent="0">
              <a:buNone/>
            </a:pP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1211273389"/>
              </p:ext>
            </p:extLst>
          </p:nvPr>
        </p:nvGraphicFramePr>
        <p:xfrm>
          <a:off x="274075" y="2557464"/>
          <a:ext cx="9611187" cy="4305298"/>
        </p:xfrm>
        <a:graphic>
          <a:graphicData uri="http://schemas.openxmlformats.org/drawingml/2006/table">
            <a:tbl>
              <a:tblPr firstRow="1" bandRow="1">
                <a:tableStyleId>{3C2FFA5D-87B4-456A-9821-1D502468CF0F}</a:tableStyleId>
              </a:tblPr>
              <a:tblGrid>
                <a:gridCol w="3497825"/>
                <a:gridCol w="6113362"/>
              </a:tblGrid>
              <a:tr h="591543">
                <a:tc>
                  <a:txBody>
                    <a:bodyPr/>
                    <a:lstStyle/>
                    <a:p>
                      <a:pPr algn="ctr"/>
                      <a:r>
                        <a:rPr lang="en-IN" sz="2400" dirty="0" smtClean="0"/>
                        <a:t>Field</a:t>
                      </a:r>
                      <a:endParaRPr lang="en-IN" sz="2400" dirty="0"/>
                    </a:p>
                  </a:txBody>
                  <a:tcPr/>
                </a:tc>
                <a:tc>
                  <a:txBody>
                    <a:bodyPr/>
                    <a:lstStyle/>
                    <a:p>
                      <a:r>
                        <a:rPr lang="en-IN" dirty="0" smtClean="0"/>
                        <a:t>                             Block numbers</a:t>
                      </a:r>
                      <a:endParaRPr lang="en-IN" dirty="0"/>
                    </a:p>
                  </a:txBody>
                  <a:tcPr/>
                </a:tc>
              </a:tr>
              <a:tr h="793230">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18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Walker Ridge(WR)</a:t>
                      </a:r>
                    </a:p>
                    <a:p>
                      <a:endParaRPr lang="en-IN" dirty="0"/>
                    </a:p>
                  </a:txBody>
                  <a:tcPr/>
                </a:tc>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848,544,051,098,969,724,</a:t>
                      </a:r>
                    </a:p>
                    <a:p>
                      <a:endParaRPr lang="en-IN" dirty="0"/>
                    </a:p>
                  </a:txBody>
                  <a:tcPr/>
                </a:tc>
              </a:tr>
              <a:tr h="432670">
                <a:tc>
                  <a:txBody>
                    <a:bodyPr/>
                    <a:lstStyle/>
                    <a:p>
                      <a:pPr algn="ctr"/>
                      <a:r>
                        <a:rPr lang="en-IN" dirty="0" smtClean="0"/>
                        <a:t>Alaminos Canyon (AC) </a:t>
                      </a:r>
                      <a:endParaRPr lang="en-IN" dirty="0"/>
                    </a:p>
                  </a:txBody>
                  <a:tcPr/>
                </a:tc>
                <a:tc>
                  <a:txBody>
                    <a:bodyPr/>
                    <a:lstStyle/>
                    <a:p>
                      <a:pPr algn="ctr"/>
                      <a:r>
                        <a:rPr lang="en-IN" dirty="0" smtClean="0"/>
                        <a:t>818,903,600</a:t>
                      </a:r>
                      <a:endParaRPr lang="en-IN" dirty="0"/>
                    </a:p>
                  </a:txBody>
                  <a:tcPr/>
                </a:tc>
              </a:tr>
              <a:tr h="432670">
                <a:tc>
                  <a:txBody>
                    <a:bodyPr/>
                    <a:lstStyle/>
                    <a:p>
                      <a:pPr algn="ctr"/>
                      <a:r>
                        <a:rPr lang="en-IN" dirty="0" smtClean="0"/>
                        <a:t>Port Isabel (PI)</a:t>
                      </a:r>
                      <a:endParaRPr lang="en-IN" dirty="0"/>
                    </a:p>
                  </a:txBody>
                  <a:tcPr/>
                </a:tc>
                <a:tc>
                  <a:txBody>
                    <a:bodyPr/>
                    <a:lstStyle/>
                    <a:p>
                      <a:pPr algn="ctr"/>
                      <a:r>
                        <a:rPr lang="en-IN" dirty="0" smtClean="0"/>
                        <a:t>525</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Keathley Canyon (KC)</a:t>
                      </a:r>
                      <a:endParaRPr lang="en-IN" dirty="0"/>
                    </a:p>
                  </a:txBody>
                  <a:tcPr/>
                </a:tc>
                <a:tc>
                  <a:txBody>
                    <a:bodyPr/>
                    <a:lstStyle/>
                    <a:p>
                      <a:pPr algn="ctr"/>
                      <a:r>
                        <a:rPr lang="en-IN" dirty="0" smtClean="0"/>
                        <a:t>785,736,292,102</a:t>
                      </a:r>
                      <a:endParaRPr lang="en-IN" dirty="0"/>
                    </a:p>
                  </a:txBody>
                  <a:tcPr/>
                </a:tc>
              </a:tr>
              <a:tr h="757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Green Canyon(GC)</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ctr"/>
                      <a:r>
                        <a:rPr lang="en-IN" dirty="0" smtClean="0"/>
                        <a:t>807</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Garden Banks(GB)</a:t>
                      </a:r>
                      <a:endParaRPr lang="en-IN" dirty="0"/>
                    </a:p>
                  </a:txBody>
                  <a:tcPr/>
                </a:tc>
                <a:tc>
                  <a:txBody>
                    <a:bodyPr/>
                    <a:lstStyle/>
                    <a:p>
                      <a:pPr algn="ctr"/>
                      <a:r>
                        <a:rPr lang="en-IN" dirty="0" smtClean="0"/>
                        <a:t>959</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Sigsbee Escarpment(SE)</a:t>
                      </a:r>
                      <a:endParaRPr lang="en-IN" dirty="0"/>
                    </a:p>
                  </a:txBody>
                  <a:tcPr/>
                </a:tc>
                <a:tc>
                  <a:txBody>
                    <a:bodyPr/>
                    <a:lstStyle/>
                    <a:p>
                      <a:pPr algn="ctr"/>
                      <a:r>
                        <a:rPr lang="en-IN" dirty="0" smtClean="0"/>
                        <a:t>039</a:t>
                      </a:r>
                      <a:endParaRPr lang="en-IN" dirty="0"/>
                    </a:p>
                  </a:txBody>
                  <a:tcPr/>
                </a:tc>
              </a:tr>
            </a:tbl>
          </a:graphicData>
        </a:graphic>
      </p:graphicFrame>
    </p:spTree>
    <p:extLst>
      <p:ext uri="{BB962C8B-B14F-4D97-AF65-F5344CB8AC3E}">
        <p14:creationId xmlns:p14="http://schemas.microsoft.com/office/powerpoint/2010/main" val="113101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Developed and producing resources</a:t>
            </a:r>
            <a:endParaRPr lang="en-IN" sz="2400" dirty="0"/>
          </a:p>
        </p:txBody>
      </p:sp>
      <p:sp>
        <p:nvSpPr>
          <p:cNvPr id="3" name="Content Placeholder 2"/>
          <p:cNvSpPr>
            <a:spLocks noGrp="1"/>
          </p:cNvSpPr>
          <p:nvPr>
            <p:ph idx="1"/>
          </p:nvPr>
        </p:nvSpPr>
        <p:spPr/>
        <p:txBody>
          <a:bodyPr/>
          <a:lstStyle/>
          <a:p>
            <a:r>
              <a:rPr lang="en-IN" dirty="0"/>
              <a:t> </a:t>
            </a:r>
            <a:r>
              <a:rPr lang="en-IN" sz="2000" b="1" dirty="0"/>
              <a:t>Developed Resources</a:t>
            </a:r>
            <a:r>
              <a:rPr lang="en-IN" sz="2000" dirty="0"/>
              <a:t>: </a:t>
            </a:r>
            <a:r>
              <a:rPr lang="en-IN" sz="1800" dirty="0"/>
              <a:t>Resources which are developed and surveyed for utilization and are being used in present time are known as</a:t>
            </a:r>
            <a:r>
              <a:rPr lang="en-IN" sz="2000" dirty="0"/>
              <a:t> </a:t>
            </a:r>
            <a:r>
              <a:rPr lang="en-IN" sz="1800" dirty="0"/>
              <a:t>Developed Resources. </a:t>
            </a:r>
          </a:p>
        </p:txBody>
      </p:sp>
      <p:graphicFrame>
        <p:nvGraphicFramePr>
          <p:cNvPr id="4" name="Table 3"/>
          <p:cNvGraphicFramePr>
            <a:graphicFrameLocks noGrp="1"/>
          </p:cNvGraphicFramePr>
          <p:nvPr>
            <p:extLst>
              <p:ext uri="{D42A27DB-BD31-4B8C-83A1-F6EECF244321}">
                <p14:modId xmlns:p14="http://schemas.microsoft.com/office/powerpoint/2010/main" val="548306950"/>
              </p:ext>
            </p:extLst>
          </p:nvPr>
        </p:nvGraphicFramePr>
        <p:xfrm>
          <a:off x="685797" y="2295172"/>
          <a:ext cx="9077180" cy="1992430"/>
        </p:xfrm>
        <a:graphic>
          <a:graphicData uri="http://schemas.openxmlformats.org/drawingml/2006/table">
            <a:tbl>
              <a:tblPr firstRow="1" bandRow="1">
                <a:tableStyleId>{3C2FFA5D-87B4-456A-9821-1D502468CF0F}</a:tableStyleId>
              </a:tblPr>
              <a:tblGrid>
                <a:gridCol w="4538590"/>
                <a:gridCol w="4538590"/>
              </a:tblGrid>
              <a:tr h="620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white"/>
                          </a:solidFill>
                          <a:effectLst/>
                          <a:uLnTx/>
                          <a:uFillTx/>
                          <a:latin typeface="+mn-lt"/>
                          <a:ea typeface="+mn-ea"/>
                          <a:cs typeface="+mn-cs"/>
                        </a:rPr>
                        <a:t>Field</a:t>
                      </a:r>
                    </a:p>
                    <a:p>
                      <a:endParaRPr lang="en-IN" dirty="0"/>
                    </a:p>
                  </a:txBody>
                  <a:tcPr/>
                </a:tc>
                <a:tc>
                  <a:txBody>
                    <a:bodyPr/>
                    <a:lstStyle/>
                    <a:p>
                      <a:pPr algn="ctr"/>
                      <a:r>
                        <a:rPr lang="en-IN" dirty="0" smtClean="0"/>
                        <a:t>Block numbers</a:t>
                      </a:r>
                      <a:endParaRPr lang="en-IN" dirty="0"/>
                    </a:p>
                  </a:txBody>
                  <a:tcPr/>
                </a:tc>
              </a:tr>
              <a:tr h="6208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Alaminos Canyon (AC) </a:t>
                      </a:r>
                    </a:p>
                    <a:p>
                      <a:pPr algn="ctr"/>
                      <a:endParaRPr lang="en-IN" dirty="0"/>
                    </a:p>
                  </a:txBody>
                  <a:tcPr/>
                </a:tc>
                <a:tc>
                  <a:txBody>
                    <a:bodyPr/>
                    <a:lstStyle/>
                    <a:p>
                      <a:pPr algn="ctr"/>
                      <a:r>
                        <a:rPr lang="en-IN" dirty="0" smtClean="0"/>
                        <a:t>857,859</a:t>
                      </a:r>
                      <a:endParaRPr lang="en-IN" dirty="0"/>
                    </a:p>
                  </a:txBody>
                  <a:tcPr/>
                </a:tc>
              </a:tr>
              <a:tr h="620830">
                <a:tc>
                  <a:txBody>
                    <a:bodyPr/>
                    <a:lstStyle/>
                    <a:p>
                      <a:pPr algn="ctr"/>
                      <a:r>
                        <a:rPr lang="en-IN" dirty="0" smtClean="0"/>
                        <a:t>Walker Ridge (WR) </a:t>
                      </a:r>
                      <a:endParaRPr lang="en-IN" dirty="0"/>
                    </a:p>
                  </a:txBody>
                  <a:tcPr/>
                </a:tc>
                <a:tc>
                  <a:txBody>
                    <a:bodyPr/>
                    <a:lstStyle/>
                    <a:p>
                      <a:pPr algn="ctr"/>
                      <a:r>
                        <a:rPr lang="en-IN" dirty="0" smtClean="0"/>
                        <a:t>206,469,678,759,627,508</a:t>
                      </a:r>
                      <a:endParaRPr lang="en-IN" dirty="0"/>
                    </a:p>
                  </a:txBody>
                  <a:tcPr/>
                </a:tc>
              </a:tr>
            </a:tbl>
          </a:graphicData>
        </a:graphic>
      </p:graphicFrame>
      <p:sp>
        <p:nvSpPr>
          <p:cNvPr id="5" name="Rectangle 4"/>
          <p:cNvSpPr/>
          <p:nvPr/>
        </p:nvSpPr>
        <p:spPr>
          <a:xfrm>
            <a:off x="520505" y="4568770"/>
            <a:ext cx="9023545" cy="1231106"/>
          </a:xfrm>
          <a:prstGeom prst="rect">
            <a:avLst/>
          </a:prstGeom>
        </p:spPr>
        <p:txBody>
          <a:bodyPr wrap="square">
            <a:spAutoFit/>
          </a:bodyPr>
          <a:lstStyle/>
          <a:p>
            <a:pPr marL="342900" indent="-342900">
              <a:buFont typeface="Arial" panose="020B0604020202020204" pitchFamily="34" charset="0"/>
              <a:buChar char="•"/>
            </a:pPr>
            <a:r>
              <a:rPr lang="en-IN" sz="2000" b="1" dirty="0" smtClean="0">
                <a:latin typeface="Arial" panose="020B0604020202020204" pitchFamily="34" charset="0"/>
                <a:cs typeface="Arial" panose="020B0604020202020204" pitchFamily="34" charset="0"/>
              </a:rPr>
              <a:t>Reserves Justified for Development</a:t>
            </a:r>
            <a:r>
              <a:rPr lang="en-IN" sz="1800" b="1" dirty="0" smtClean="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These reserves are the  lowest </a:t>
            </a:r>
            <a:r>
              <a:rPr lang="en-IN" sz="1800" dirty="0">
                <a:latin typeface="Arial" panose="020B0604020202020204" pitchFamily="34" charset="0"/>
                <a:cs typeface="Arial" panose="020B0604020202020204" pitchFamily="34" charset="0"/>
              </a:rPr>
              <a:t>level of reserves certainty. T</a:t>
            </a:r>
            <a:r>
              <a:rPr lang="en-IN" sz="1800" dirty="0" smtClean="0">
                <a:latin typeface="Arial" panose="020B0604020202020204" pitchFamily="34" charset="0"/>
                <a:cs typeface="Arial" panose="020B0604020202020204" pitchFamily="34" charset="0"/>
              </a:rPr>
              <a:t>he </a:t>
            </a:r>
            <a:r>
              <a:rPr lang="en-IN" sz="1800" dirty="0">
                <a:latin typeface="Arial" panose="020B0604020202020204" pitchFamily="34" charset="0"/>
                <a:cs typeface="Arial" panose="020B0604020202020204" pitchFamily="34" charset="0"/>
              </a:rPr>
              <a:t>development project is justified on the basis of reasonable forecast commercial conditions at the time of reporting and that there are reasonable expectations that all </a:t>
            </a:r>
            <a:r>
              <a:rPr lang="en-IN" sz="1800" dirty="0" smtClean="0">
                <a:latin typeface="Arial" panose="020B0604020202020204" pitchFamily="34" charset="0"/>
                <a:cs typeface="Arial" panose="020B0604020202020204" pitchFamily="34" charset="0"/>
              </a:rPr>
              <a:t>necessary approvals </a:t>
            </a:r>
            <a:r>
              <a:rPr lang="en-IN" sz="1800" dirty="0">
                <a:latin typeface="Arial" panose="020B0604020202020204" pitchFamily="34" charset="0"/>
                <a:cs typeface="Arial" panose="020B0604020202020204" pitchFamily="34" charset="0"/>
              </a:rPr>
              <a:t>will be obtained. </a:t>
            </a:r>
            <a:r>
              <a:rPr lang="en-IN" sz="105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7218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190963" y="28575"/>
            <a:ext cx="9777412" cy="762000"/>
          </a:xfrm>
        </p:spPr>
        <p:txBody>
          <a:bodyPr/>
          <a:lstStyle/>
          <a:p>
            <a:r>
              <a:rPr lang="en-IN" sz="2400" dirty="0" smtClean="0"/>
              <a:t>Resource Evaluation by Clients and Blocks</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4985739"/>
              </p:ext>
            </p:extLst>
          </p:nvPr>
        </p:nvGraphicFramePr>
        <p:xfrm>
          <a:off x="190963" y="1133475"/>
          <a:ext cx="9777412" cy="5865954"/>
        </p:xfrm>
        <a:graphic>
          <a:graphicData uri="http://schemas.openxmlformats.org/drawingml/2006/table">
            <a:tbl>
              <a:tblPr firstRow="1" bandRow="1">
                <a:tableStyleId>{284E427A-3D55-4303-BF80-6455036E1DE7}</a:tableStyleId>
              </a:tblPr>
              <a:tblGrid>
                <a:gridCol w="2737974"/>
                <a:gridCol w="2749797"/>
                <a:gridCol w="1693615"/>
                <a:gridCol w="1214438"/>
                <a:gridCol w="1381588"/>
              </a:tblGrid>
              <a:tr h="558540">
                <a:tc>
                  <a:txBody>
                    <a:bodyPr/>
                    <a:lstStyle/>
                    <a:p>
                      <a:pPr algn="ctr"/>
                      <a:r>
                        <a:rPr lang="en-IN" sz="1600" dirty="0" smtClean="0"/>
                        <a:t>Company</a:t>
                      </a:r>
                      <a:r>
                        <a:rPr lang="en-IN" sz="1600" baseline="0" dirty="0" smtClean="0"/>
                        <a:t> Name</a:t>
                      </a:r>
                      <a:endParaRPr lang="en-IN" sz="1600" dirty="0"/>
                    </a:p>
                  </a:txBody>
                  <a:tcPr/>
                </a:tc>
                <a:tc>
                  <a:txBody>
                    <a:bodyPr/>
                    <a:lstStyle/>
                    <a:p>
                      <a:pPr algn="ctr"/>
                      <a:r>
                        <a:rPr lang="en-IN" sz="1600" dirty="0" smtClean="0"/>
                        <a:t>Operating</a:t>
                      </a:r>
                      <a:r>
                        <a:rPr lang="en-IN" sz="1600" baseline="0" dirty="0" smtClean="0"/>
                        <a:t>  blocks </a:t>
                      </a:r>
                      <a:endParaRPr lang="en-IN" sz="1600" dirty="0"/>
                    </a:p>
                  </a:txBody>
                  <a:tcPr>
                    <a:lnR>
                      <a:noFill/>
                    </a:lnR>
                  </a:tcPr>
                </a:tc>
                <a:tc>
                  <a:txBody>
                    <a:bodyPr/>
                    <a:lstStyle/>
                    <a:p>
                      <a:pPr algn="ctr"/>
                      <a:r>
                        <a:rPr lang="en-IN" sz="1600" dirty="0" smtClean="0"/>
                        <a:t>Contingent Resources</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c>
                  <a:txBody>
                    <a:bodyPr/>
                    <a:lstStyle/>
                    <a:p>
                      <a:pPr algn="ctr"/>
                      <a:r>
                        <a:rPr lang="en-IN" sz="1600" dirty="0" smtClean="0"/>
                        <a:t>Developed </a:t>
                      </a:r>
                    </a:p>
                    <a:p>
                      <a:pPr algn="ctr"/>
                      <a:r>
                        <a:rPr lang="en-IN" sz="1600" dirty="0" smtClean="0"/>
                        <a:t>Producing</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c>
                  <a:txBody>
                    <a:bodyPr/>
                    <a:lstStyle/>
                    <a:p>
                      <a:pPr algn="ctr"/>
                      <a:r>
                        <a:rPr lang="en-IN" sz="1600" dirty="0" smtClean="0"/>
                        <a:t>Justified</a:t>
                      </a:r>
                      <a:r>
                        <a:rPr lang="en-IN" sz="1600" baseline="0" dirty="0" smtClean="0"/>
                        <a:t> for Development</a:t>
                      </a:r>
                      <a:endParaRPr lang="en-IN" sz="1600" dirty="0"/>
                    </a:p>
                  </a:txBody>
                  <a:tcPr>
                    <a:lnL>
                      <a:noFill/>
                    </a:lnL>
                    <a:lnR w="6350" cap="flat" cmpd="sng" algn="ctr">
                      <a:noFill/>
                      <a:prstDash val="solid"/>
                      <a:miter lim="800000"/>
                    </a:lnR>
                    <a:lnT w="6350" cap="flat" cmpd="sng" algn="ctr">
                      <a:noFill/>
                      <a:prstDash val="solid"/>
                      <a:miter lim="800000"/>
                    </a:lnT>
                    <a:lnB w="12700" cap="flat" cmpd="sng" algn="ctr">
                      <a:noFill/>
                      <a:prstDash val="solid"/>
                      <a:miter lim="800000"/>
                    </a:lnB>
                    <a:lnTlToBr w="12700" cmpd="sng">
                      <a:noFill/>
                      <a:prstDash val="solid"/>
                    </a:lnTlToBr>
                    <a:lnBlToTr w="12700" cmpd="sng">
                      <a:noFill/>
                      <a:prstDash val="solid"/>
                    </a:lnBlToTr>
                  </a:tcPr>
                </a:tc>
              </a:tr>
              <a:tr h="5245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Shell Offshore Inc.</a:t>
                      </a:r>
                    </a:p>
                  </a:txBody>
                  <a:tcPr/>
                </a:tc>
                <a:tc>
                  <a:txBody>
                    <a:bodyPr/>
                    <a:lstStyle/>
                    <a:p>
                      <a:r>
                        <a:rPr lang="en-IN" sz="1400" dirty="0" smtClean="0"/>
                        <a:t>WR[508]       </a:t>
                      </a:r>
                    </a:p>
                    <a:p>
                      <a:r>
                        <a:rPr lang="en-IN" sz="1400" dirty="0" smtClean="0"/>
                        <a:t>AC[600,857,812,813,900,901]</a:t>
                      </a:r>
                      <a:endParaRPr lang="en-IN" sz="1400" dirty="0"/>
                    </a:p>
                  </a:txBody>
                  <a:tcPr/>
                </a:tc>
                <a:tc>
                  <a:txBody>
                    <a:bodyPr/>
                    <a:lstStyle/>
                    <a:p>
                      <a:r>
                        <a:rPr lang="en-IN" sz="1400" dirty="0" smtClean="0"/>
                        <a:t>AC[600]</a:t>
                      </a:r>
                      <a:endParaRPr lang="en-IN" sz="1400" dirty="0"/>
                    </a:p>
                  </a:txBody>
                  <a:tcPr>
                    <a:lnT w="12700" cap="flat" cmpd="sng" algn="ctr">
                      <a:noFill/>
                      <a:prstDash val="solid"/>
                      <a:miter lim="800000"/>
                    </a:lnT>
                  </a:tcPr>
                </a:tc>
                <a:tc>
                  <a:txBody>
                    <a:bodyPr/>
                    <a:lstStyle/>
                    <a:p>
                      <a:r>
                        <a:rPr lang="en-IN" sz="1400" dirty="0" smtClean="0"/>
                        <a:t>AC[857],</a:t>
                      </a:r>
                    </a:p>
                  </a:txBody>
                  <a:tcPr>
                    <a:lnT w="12700" cap="flat" cmpd="sng" algn="ctr">
                      <a:noFill/>
                      <a:prstDash val="solid"/>
                      <a:miter lim="800000"/>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smtClean="0">
                          <a:ln>
                            <a:noFill/>
                          </a:ln>
                          <a:solidFill>
                            <a:prstClr val="black"/>
                          </a:solidFill>
                          <a:effectLst/>
                          <a:uLnTx/>
                          <a:uFillTx/>
                          <a:latin typeface="+mn-lt"/>
                          <a:ea typeface="+mn-ea"/>
                          <a:cs typeface="+mn-cs"/>
                        </a:rPr>
                        <a:t>WR[508]</a:t>
                      </a:r>
                      <a:endParaRPr kumimoji="0" lang="en-IN" sz="1400" b="0" i="0" u="none" strike="noStrike" kern="1200" cap="none" spc="0" normalizeH="0" baseline="0" noProof="0" dirty="0">
                        <a:ln>
                          <a:noFill/>
                        </a:ln>
                        <a:solidFill>
                          <a:prstClr val="black"/>
                        </a:solidFill>
                        <a:effectLst/>
                        <a:uLnTx/>
                        <a:uFillTx/>
                        <a:latin typeface="+mn-lt"/>
                        <a:ea typeface="+mn-ea"/>
                        <a:cs typeface="+mn-cs"/>
                      </a:endParaRPr>
                    </a:p>
                  </a:txBody>
                  <a:tcPr>
                    <a:lnT w="12700" cap="flat" cmpd="sng" algn="ctr">
                      <a:noFill/>
                      <a:prstDash val="solid"/>
                      <a:miter lim="800000"/>
                    </a:lnT>
                  </a:tcPr>
                </a:tc>
              </a:tr>
              <a:tr h="74545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BP Exploration &amp; Production Inc.</a:t>
                      </a:r>
                    </a:p>
                  </a:txBody>
                  <a:tcPr/>
                </a:tc>
                <a:tc>
                  <a:txBody>
                    <a:bodyPr/>
                    <a:lstStyle/>
                    <a:p>
                      <a:r>
                        <a:rPr lang="en-IN" sz="1400" dirty="0" smtClean="0"/>
                        <a:t>WR[544,724],</a:t>
                      </a:r>
                      <a:r>
                        <a:rPr lang="en-IN" sz="1400" baseline="0" dirty="0" smtClean="0"/>
                        <a:t>  AC[739,859] , PI[525] , KC[292}</a:t>
                      </a:r>
                      <a:endParaRPr lang="en-IN" sz="1400" dirty="0" smtClean="0"/>
                    </a:p>
                  </a:txBody>
                  <a:tcPr/>
                </a:tc>
                <a:tc>
                  <a:txBody>
                    <a:bodyPr/>
                    <a:lstStyle/>
                    <a:p>
                      <a:r>
                        <a:rPr lang="en-IN" sz="1400" dirty="0" smtClean="0"/>
                        <a:t>WR[544,724],</a:t>
                      </a:r>
                    </a:p>
                    <a:p>
                      <a:r>
                        <a:rPr lang="en-IN" sz="1400" dirty="0" smtClean="0"/>
                        <a:t>KC[292],PI[525],</a:t>
                      </a:r>
                    </a:p>
                    <a:p>
                      <a:r>
                        <a:rPr lang="en-IN" sz="1400" dirty="0" smtClean="0"/>
                        <a:t>AC[739],</a:t>
                      </a:r>
                    </a:p>
                  </a:txBody>
                  <a:tcPr/>
                </a:tc>
                <a:tc>
                  <a:txBody>
                    <a:bodyPr/>
                    <a:lstStyle/>
                    <a:p>
                      <a:r>
                        <a:rPr lang="en-IN" sz="1400" dirty="0" smtClean="0"/>
                        <a:t>AC[859]</a:t>
                      </a:r>
                    </a:p>
                  </a:txBody>
                  <a:tcPr/>
                </a:tc>
                <a:tc>
                  <a:txBody>
                    <a:bodyPr/>
                    <a:lstStyle/>
                    <a:p>
                      <a:endParaRPr lang="en-IN" dirty="0" smtClean="0"/>
                    </a:p>
                  </a:txBody>
                  <a:tcPr/>
                </a:tc>
              </a:tr>
              <a:tr h="5245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Chevron U.S.A. Inc.</a:t>
                      </a:r>
                    </a:p>
                  </a:txBody>
                  <a:tcPr/>
                </a:tc>
                <a:tc>
                  <a:txBody>
                    <a:bodyPr/>
                    <a:lstStyle/>
                    <a:p>
                      <a:r>
                        <a:rPr lang="en-IN" sz="1400" dirty="0" smtClean="0"/>
                        <a:t>WR[469,759] , AC[818],</a:t>
                      </a:r>
                      <a:r>
                        <a:rPr lang="en-IN" sz="1400" baseline="0" dirty="0" smtClean="0"/>
                        <a:t> GC[807] , KC[782,736,102,872]</a:t>
                      </a:r>
                      <a:endParaRPr lang="en-IN" sz="1400" dirty="0"/>
                    </a:p>
                  </a:txBody>
                  <a:tcPr/>
                </a:tc>
                <a:tc>
                  <a:txBody>
                    <a:bodyPr/>
                    <a:lstStyle/>
                    <a:p>
                      <a:r>
                        <a:rPr lang="en-IN" sz="1400" dirty="0" smtClean="0"/>
                        <a:t>AC[818],GC[807]</a:t>
                      </a:r>
                    </a:p>
                    <a:p>
                      <a:r>
                        <a:rPr lang="en-IN" sz="1400" dirty="0" smtClean="0"/>
                        <a:t>KC[785,736,102,872]</a:t>
                      </a:r>
                      <a:endParaRPr lang="en-IN" sz="1400" dirty="0"/>
                    </a:p>
                  </a:txBody>
                  <a:tcPr/>
                </a:tc>
                <a:tc>
                  <a:txBody>
                    <a:bodyPr/>
                    <a:lstStyle/>
                    <a:p>
                      <a:r>
                        <a:rPr lang="en-IN" sz="1400" dirty="0" smtClean="0"/>
                        <a:t>WR[469,759]</a:t>
                      </a:r>
                      <a:endParaRPr lang="en-IN" sz="1400" dirty="0"/>
                    </a:p>
                  </a:txBody>
                  <a:tcPr/>
                </a:tc>
                <a:tc>
                  <a:txBody>
                    <a:bodyPr/>
                    <a:lstStyle/>
                    <a:p>
                      <a:endParaRPr lang="en-IN" dirty="0"/>
                    </a:p>
                  </a:txBody>
                  <a:tcPr/>
                </a:tc>
              </a:tr>
              <a:tr h="352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Cobalt international</a:t>
                      </a:r>
                      <a:r>
                        <a:rPr lang="en-IN" sz="1400" baseline="0" dirty="0" smtClean="0"/>
                        <a:t> energy</a:t>
                      </a:r>
                      <a:endParaRPr lang="en-IN" sz="1400" dirty="0" smtClean="0"/>
                    </a:p>
                  </a:txBody>
                  <a:tcPr/>
                </a:tc>
                <a:tc>
                  <a:txBody>
                    <a:bodyPr/>
                    <a:lstStyle/>
                    <a:p>
                      <a:r>
                        <a:rPr lang="en-IN" sz="1400" dirty="0" smtClean="0"/>
                        <a:t>GB[959]</a:t>
                      </a:r>
                      <a:endParaRPr lang="en-IN" sz="1400" dirty="0"/>
                    </a:p>
                  </a:txBody>
                  <a:tcPr/>
                </a:tc>
                <a:tc>
                  <a:txBody>
                    <a:bodyPr/>
                    <a:lstStyle/>
                    <a:p>
                      <a:r>
                        <a:rPr lang="en-IN" sz="1400" dirty="0" smtClean="0"/>
                        <a:t>GB[959]</a:t>
                      </a:r>
                      <a:endParaRPr lang="en-IN" sz="1400" dirty="0"/>
                    </a:p>
                  </a:txBody>
                  <a:tcPr/>
                </a:tc>
                <a:tc>
                  <a:txBody>
                    <a:bodyPr/>
                    <a:lstStyle/>
                    <a:p>
                      <a:endParaRPr lang="en-IN" sz="1400" dirty="0"/>
                    </a:p>
                  </a:txBody>
                  <a:tcPr/>
                </a:tc>
                <a:tc>
                  <a:txBody>
                    <a:bodyPr/>
                    <a:lstStyle/>
                    <a:p>
                      <a:endParaRPr lang="en-IN" dirty="0"/>
                    </a:p>
                  </a:txBody>
                  <a:tcPr/>
                </a:tc>
              </a:tr>
              <a:tr h="352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Petrobras</a:t>
                      </a:r>
                      <a:r>
                        <a:rPr lang="en-IN" sz="1400" baseline="0" dirty="0" smtClean="0"/>
                        <a:t> America  Inc.</a:t>
                      </a:r>
                      <a:endParaRPr lang="en-IN" sz="1400" dirty="0" smtClean="0"/>
                    </a:p>
                  </a:txBody>
                  <a:tcPr/>
                </a:tc>
                <a:tc>
                  <a:txBody>
                    <a:bodyPr/>
                    <a:lstStyle/>
                    <a:p>
                      <a:r>
                        <a:rPr lang="en-IN" sz="1400" dirty="0" smtClean="0"/>
                        <a:t>WR[206,249,425,250]</a:t>
                      </a:r>
                      <a:endParaRPr lang="en-IN" sz="1400" dirty="0"/>
                    </a:p>
                  </a:txBody>
                  <a:tcPr/>
                </a:tc>
                <a:tc>
                  <a:txBody>
                    <a:bodyPr/>
                    <a:lstStyle/>
                    <a:p>
                      <a:endParaRPr lang="en-IN" sz="1400" dirty="0"/>
                    </a:p>
                  </a:txBody>
                  <a:tcPr/>
                </a:tc>
                <a:tc>
                  <a:txBody>
                    <a:bodyPr/>
                    <a:lstStyle/>
                    <a:p>
                      <a:r>
                        <a:rPr lang="en-IN" sz="1400" dirty="0" smtClean="0"/>
                        <a:t>WR[206]</a:t>
                      </a:r>
                      <a:endParaRPr lang="en-IN" sz="1400" dirty="0"/>
                    </a:p>
                  </a:txBody>
                  <a:tcPr/>
                </a:tc>
                <a:tc>
                  <a:txBody>
                    <a:bodyPr/>
                    <a:lstStyle/>
                    <a:p>
                      <a:endParaRPr lang="en-IN" dirty="0"/>
                    </a:p>
                  </a:txBody>
                  <a:tcPr/>
                </a:tc>
              </a:tr>
              <a:tr h="5245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Anadarko Petroleum</a:t>
                      </a:r>
                      <a:r>
                        <a:rPr lang="en-IN" sz="1400" baseline="0" dirty="0" smtClean="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baseline="0" dirty="0" smtClean="0"/>
                        <a:t>co-operation</a:t>
                      </a:r>
                      <a:endParaRPr lang="en-I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smtClean="0">
                          <a:ln>
                            <a:noFill/>
                          </a:ln>
                          <a:solidFill>
                            <a:prstClr val="black"/>
                          </a:solidFill>
                          <a:effectLst/>
                          <a:uLnTx/>
                          <a:uFillTx/>
                          <a:latin typeface="+mn-lt"/>
                          <a:ea typeface="+mn-ea"/>
                          <a:cs typeface="+mn-cs"/>
                        </a:rPr>
                        <a:t>WR[51], SE[39]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smtClean="0">
                          <a:ln>
                            <a:noFill/>
                          </a:ln>
                          <a:solidFill>
                            <a:prstClr val="black"/>
                          </a:solidFill>
                          <a:effectLst/>
                          <a:uLnTx/>
                          <a:uFillTx/>
                          <a:latin typeface="+mn-lt"/>
                          <a:ea typeface="+mn-ea"/>
                          <a:cs typeface="+mn-cs"/>
                        </a:rPr>
                        <a:t>SE[39],WR[51]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r>
              <a:tr h="352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Stat oil </a:t>
                      </a:r>
                    </a:p>
                  </a:txBody>
                  <a:tcPr/>
                </a:tc>
                <a:tc>
                  <a:txBody>
                    <a:bodyPr/>
                    <a:lstStyle/>
                    <a:p>
                      <a:r>
                        <a:rPr lang="en-IN" sz="1400" dirty="0" smtClean="0"/>
                        <a:t>WR[969,848]</a:t>
                      </a:r>
                      <a:endParaRPr lang="en-IN" sz="1400" dirty="0"/>
                    </a:p>
                  </a:txBody>
                  <a:tcPr/>
                </a:tc>
                <a:tc>
                  <a:txBody>
                    <a:bodyPr/>
                    <a:lstStyle/>
                    <a:p>
                      <a:r>
                        <a:rPr lang="en-IN" sz="1400" dirty="0" smtClean="0"/>
                        <a:t>WR[848,969]</a:t>
                      </a:r>
                      <a:endParaRPr lang="en-IN" sz="1400" dirty="0"/>
                    </a:p>
                  </a:txBody>
                  <a:tcPr/>
                </a:tc>
                <a:tc>
                  <a:txBody>
                    <a:bodyPr/>
                    <a:lstStyle/>
                    <a:p>
                      <a:endParaRPr lang="en-IN" dirty="0"/>
                    </a:p>
                  </a:txBody>
                  <a:tcPr/>
                </a:tc>
                <a:tc>
                  <a:txBody>
                    <a:bodyPr/>
                    <a:lstStyle/>
                    <a:p>
                      <a:endParaRPr lang="en-IN" dirty="0"/>
                    </a:p>
                  </a:txBody>
                  <a:tcPr/>
                </a:tc>
              </a:tr>
              <a:tr h="352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Exxon Mobil </a:t>
                      </a:r>
                    </a:p>
                  </a:txBody>
                  <a:tcPr/>
                </a:tc>
                <a:tc>
                  <a:txBody>
                    <a:bodyPr/>
                    <a:lstStyle/>
                    <a:p>
                      <a:r>
                        <a:rPr lang="en-IN" sz="1400" dirty="0" smtClean="0"/>
                        <a:t>WR[627]</a:t>
                      </a:r>
                      <a:endParaRPr lang="en-IN" sz="1400" dirty="0"/>
                    </a:p>
                  </a:txBody>
                  <a:tcPr/>
                </a:tc>
                <a:tc>
                  <a:txBody>
                    <a:bodyPr/>
                    <a:lstStyle/>
                    <a:p>
                      <a:endParaRPr lang="en-IN" dirty="0"/>
                    </a:p>
                  </a:txBody>
                  <a:tcPr/>
                </a:tc>
                <a:tc>
                  <a:txBody>
                    <a:bodyPr/>
                    <a:lstStyle/>
                    <a:p>
                      <a:endParaRPr lang="en-IN"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smtClean="0">
                          <a:ln>
                            <a:noFill/>
                          </a:ln>
                          <a:solidFill>
                            <a:prstClr val="black"/>
                          </a:solidFill>
                          <a:effectLst/>
                          <a:uLnTx/>
                          <a:uFillTx/>
                          <a:latin typeface="+mn-lt"/>
                          <a:ea typeface="+mn-ea"/>
                          <a:cs typeface="+mn-cs"/>
                        </a:rPr>
                        <a:t>WR[627]</a:t>
                      </a:r>
                    </a:p>
                  </a:txBody>
                  <a:tcPr/>
                </a:tc>
              </a:tr>
              <a:tr h="352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Devon</a:t>
                      </a:r>
                      <a:r>
                        <a:rPr lang="en-IN" sz="1400" baseline="0" dirty="0" smtClean="0"/>
                        <a:t> energy</a:t>
                      </a:r>
                      <a:endParaRPr lang="en-I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smtClean="0">
                          <a:ln>
                            <a:noFill/>
                          </a:ln>
                          <a:solidFill>
                            <a:prstClr val="black"/>
                          </a:solidFill>
                          <a:effectLst/>
                          <a:uLnTx/>
                          <a:uFillTx/>
                          <a:latin typeface="+mn-lt"/>
                          <a:ea typeface="+mn-ea"/>
                          <a:cs typeface="+mn-cs"/>
                        </a:rPr>
                        <a:t>WR[627]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smtClean="0">
                          <a:ln>
                            <a:noFill/>
                          </a:ln>
                          <a:solidFill>
                            <a:prstClr val="black"/>
                          </a:solidFill>
                          <a:effectLst/>
                          <a:uLnTx/>
                          <a:uFillTx/>
                          <a:latin typeface="+mn-lt"/>
                          <a:ea typeface="+mn-ea"/>
                          <a:cs typeface="+mn-cs"/>
                        </a:rPr>
                        <a:t>WR[627]</a:t>
                      </a:r>
                    </a:p>
                  </a:txBody>
                  <a:tcPr/>
                </a:tc>
              </a:tr>
              <a:tr h="3527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Freeport - McMoRan</a:t>
                      </a:r>
                      <a:endParaRPr lang="en-IN" sz="1400"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smtClean="0">
                          <a:ln>
                            <a:noFill/>
                          </a:ln>
                          <a:solidFill>
                            <a:prstClr val="black"/>
                          </a:solidFill>
                          <a:effectLst/>
                          <a:uLnTx/>
                          <a:uFillTx/>
                          <a:latin typeface="+mn-lt"/>
                          <a:ea typeface="+mn-ea"/>
                          <a:cs typeface="+mn-cs"/>
                        </a:rPr>
                        <a:t>WR[627]</a:t>
                      </a:r>
                      <a:endParaRPr kumimoji="0" lang="en-IN" sz="14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smtClean="0">
                          <a:ln>
                            <a:noFill/>
                          </a:ln>
                          <a:solidFill>
                            <a:prstClr val="black"/>
                          </a:solidFill>
                          <a:effectLst/>
                          <a:uLnTx/>
                          <a:uFillTx/>
                          <a:latin typeface="+mn-lt"/>
                          <a:ea typeface="+mn-ea"/>
                          <a:cs typeface="+mn-cs"/>
                        </a:rPr>
                        <a:t>WR[627]</a:t>
                      </a:r>
                    </a:p>
                  </a:txBody>
                  <a:tcPr/>
                </a:tc>
              </a:tr>
              <a:tr h="773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400" dirty="0" smtClean="0"/>
                        <a:t>Union oil company of California</a:t>
                      </a:r>
                    </a:p>
                    <a:p>
                      <a:pPr algn="ctr"/>
                      <a:endParaRPr lang="en-IN" dirty="0"/>
                    </a:p>
                  </a:txBody>
                  <a:tcPr/>
                </a:tc>
                <a:tc>
                  <a:txBody>
                    <a:bodyPr/>
                    <a:lstStyle/>
                    <a:p>
                      <a:r>
                        <a:rPr lang="en-IN" sz="1400" dirty="0" smtClean="0"/>
                        <a:t>WR[98,678],  AC[903]</a:t>
                      </a:r>
                      <a:endParaRPr lang="en-IN" sz="1400" dirty="0"/>
                    </a:p>
                  </a:txBody>
                  <a:tcPr/>
                </a:tc>
                <a:tc>
                  <a:txBody>
                    <a:bodyPr/>
                    <a:lstStyle/>
                    <a:p>
                      <a:r>
                        <a:rPr lang="en-IN" sz="1400" dirty="0" smtClean="0"/>
                        <a:t>WR[98]</a:t>
                      </a:r>
                      <a:r>
                        <a:rPr lang="en-IN" sz="1400" baseline="0" dirty="0" smtClean="0"/>
                        <a:t> , AC[903]</a:t>
                      </a:r>
                      <a:endParaRPr lang="en-IN" sz="1400" dirty="0"/>
                    </a:p>
                  </a:txBody>
                  <a:tcPr/>
                </a:tc>
                <a:tc>
                  <a:txBody>
                    <a:bodyPr/>
                    <a:lstStyle/>
                    <a:p>
                      <a:r>
                        <a:rPr lang="en-IN" sz="1600" dirty="0" smtClean="0"/>
                        <a:t>WR[678]</a:t>
                      </a:r>
                      <a:endParaRPr lang="en-IN" sz="1600" dirty="0"/>
                    </a:p>
                  </a:txBody>
                  <a:tcPr/>
                </a:tc>
                <a:tc>
                  <a:txBody>
                    <a:bodyPr/>
                    <a:lstStyle/>
                    <a:p>
                      <a:endParaRPr lang="en-IN" dirty="0"/>
                    </a:p>
                  </a:txBody>
                  <a:tcPr/>
                </a:tc>
              </a:tr>
            </a:tbl>
          </a:graphicData>
        </a:graphic>
      </p:graphicFrame>
    </p:spTree>
    <p:extLst>
      <p:ext uri="{BB962C8B-B14F-4D97-AF65-F5344CB8AC3E}">
        <p14:creationId xmlns:p14="http://schemas.microsoft.com/office/powerpoint/2010/main" val="7576778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Dominant Fields and Resource Evaluation</a:t>
            </a:r>
            <a:endParaRPr lang="en-IN" sz="2400" dirty="0"/>
          </a:p>
        </p:txBody>
      </p:sp>
      <p:sp>
        <p:nvSpPr>
          <p:cNvPr id="3" name="Content Placeholder 2"/>
          <p:cNvSpPr>
            <a:spLocks noGrp="1"/>
          </p:cNvSpPr>
          <p:nvPr>
            <p:ph idx="1"/>
          </p:nvPr>
        </p:nvSpPr>
        <p:spPr>
          <a:xfrm>
            <a:off x="190963" y="1114425"/>
            <a:ext cx="9777412" cy="5748339"/>
          </a:xfrm>
        </p:spPr>
        <p:txBody>
          <a:bodyPr/>
          <a:lstStyle/>
          <a:p>
            <a:r>
              <a:rPr lang="en-IN" dirty="0" smtClean="0"/>
              <a:t>Resource evaluation of lower tertiary wells showing contingent resource and developed resources.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63" y="1971674"/>
            <a:ext cx="9777412" cy="5014915"/>
          </a:xfrm>
          <a:prstGeom prst="rect">
            <a:avLst/>
          </a:prstGeom>
        </p:spPr>
      </p:pic>
    </p:spTree>
    <p:extLst>
      <p:ext uri="{BB962C8B-B14F-4D97-AF65-F5344CB8AC3E}">
        <p14:creationId xmlns:p14="http://schemas.microsoft.com/office/powerpoint/2010/main" val="125067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Boundary Identification</a:t>
            </a:r>
            <a:endParaRPr lang="en-IN" dirty="0"/>
          </a:p>
        </p:txBody>
      </p:sp>
      <p:sp>
        <p:nvSpPr>
          <p:cNvPr id="3" name="Content Placeholder 2"/>
          <p:cNvSpPr>
            <a:spLocks noGrp="1"/>
          </p:cNvSpPr>
          <p:nvPr>
            <p:ph idx="1"/>
          </p:nvPr>
        </p:nvSpPr>
        <p:spPr/>
        <p:txBody>
          <a:bodyPr/>
          <a:lstStyle/>
          <a:p>
            <a:r>
              <a:rPr lang="en-IN" dirty="0" smtClean="0"/>
              <a:t>Identification of wells by latitude and longitude boundaries of Lower tertiary.</a:t>
            </a:r>
          </a:p>
          <a:p>
            <a:pPr marL="0" indent="0">
              <a:buNone/>
            </a:pPr>
            <a:endParaRPr lang="en-IN" dirty="0"/>
          </a:p>
          <a:p>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3" y="1971675"/>
            <a:ext cx="8805715" cy="4891088"/>
          </a:xfrm>
          <a:prstGeom prst="rect">
            <a:avLst/>
          </a:prstGeom>
        </p:spPr>
      </p:pic>
    </p:spTree>
    <p:extLst>
      <p:ext uri="{BB962C8B-B14F-4D97-AF65-F5344CB8AC3E}">
        <p14:creationId xmlns:p14="http://schemas.microsoft.com/office/powerpoint/2010/main" val="402367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Lower Tertiary Wells by GIS Technologies</a:t>
            </a:r>
            <a:endParaRPr lang="en-IN" sz="2400" dirty="0"/>
          </a:p>
        </p:txBody>
      </p:sp>
      <p:sp>
        <p:nvSpPr>
          <p:cNvPr id="5" name="Content Placeholder 4"/>
          <p:cNvSpPr>
            <a:spLocks noGrp="1"/>
          </p:cNvSpPr>
          <p:nvPr>
            <p:ph idx="1"/>
          </p:nvPr>
        </p:nvSpPr>
        <p:spPr/>
        <p:txBody>
          <a:bodyPr/>
          <a:lstStyle/>
          <a:p>
            <a:r>
              <a:rPr lang="en-IN" dirty="0" smtClean="0"/>
              <a:t>Map showing lower tertiary wells</a:t>
            </a:r>
          </a:p>
          <a:p>
            <a:pPr marL="0" indent="0">
              <a:buNone/>
            </a:pPr>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1664693"/>
            <a:ext cx="9447870" cy="5198069"/>
          </a:xfrm>
          <a:prstGeom prst="rect">
            <a:avLst/>
          </a:prstGeom>
        </p:spPr>
      </p:pic>
    </p:spTree>
    <p:extLst>
      <p:ext uri="{BB962C8B-B14F-4D97-AF65-F5344CB8AC3E}">
        <p14:creationId xmlns:p14="http://schemas.microsoft.com/office/powerpoint/2010/main" val="168025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Reserves </a:t>
            </a:r>
            <a:endParaRPr lang="en-IN" sz="24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63" y="1457325"/>
            <a:ext cx="9777412" cy="395763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74" y="4457701"/>
            <a:ext cx="8915401" cy="957261"/>
          </a:xfrm>
          <a:prstGeom prst="rect">
            <a:avLst/>
          </a:prstGeom>
        </p:spPr>
      </p:pic>
      <p:sp>
        <p:nvSpPr>
          <p:cNvPr id="9" name="TextBox 8"/>
          <p:cNvSpPr txBox="1"/>
          <p:nvPr/>
        </p:nvSpPr>
        <p:spPr>
          <a:xfrm>
            <a:off x="724362" y="5681632"/>
            <a:ext cx="5547851" cy="461665"/>
          </a:xfrm>
          <a:prstGeom prst="rect">
            <a:avLst/>
          </a:prstGeom>
          <a:noFill/>
        </p:spPr>
        <p:txBody>
          <a:bodyPr wrap="square" rtlCol="0">
            <a:spAutoFit/>
          </a:bodyPr>
          <a:lstStyle/>
          <a:p>
            <a:r>
              <a:rPr lang="en-IN" sz="2400" dirty="0" smtClean="0">
                <a:latin typeface="+mn-lt"/>
              </a:rPr>
              <a:t>Total reserves will be updated soon</a:t>
            </a:r>
            <a:endParaRPr lang="en-IN" sz="1800" dirty="0">
              <a:latin typeface="+mn-lt"/>
            </a:endParaRPr>
          </a:p>
        </p:txBody>
      </p:sp>
      <p:sp>
        <p:nvSpPr>
          <p:cNvPr id="10" name="TextBox 9"/>
          <p:cNvSpPr txBox="1"/>
          <p:nvPr/>
        </p:nvSpPr>
        <p:spPr>
          <a:xfrm>
            <a:off x="190963" y="1457325"/>
            <a:ext cx="9310225" cy="461665"/>
          </a:xfrm>
          <a:prstGeom prst="rect">
            <a:avLst/>
          </a:prstGeom>
          <a:noFill/>
        </p:spPr>
        <p:txBody>
          <a:bodyPr wrap="square" rtlCol="0">
            <a:spAutoFit/>
          </a:bodyPr>
          <a:lstStyle/>
          <a:p>
            <a:r>
              <a:rPr lang="en-IN" sz="2400" dirty="0" smtClean="0">
                <a:latin typeface="+mn-lt"/>
              </a:rPr>
              <a:t>Data gather from BOEM 2011 reserves and production Assessment</a:t>
            </a:r>
            <a:endParaRPr lang="en-IN" sz="2400" dirty="0">
              <a:latin typeface="+mn-lt"/>
            </a:endParaRPr>
          </a:p>
        </p:txBody>
      </p:sp>
    </p:spTree>
    <p:extLst>
      <p:ext uri="{BB962C8B-B14F-4D97-AF65-F5344CB8AC3E}">
        <p14:creationId xmlns:p14="http://schemas.microsoft.com/office/powerpoint/2010/main" val="249263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a:xfrm>
            <a:off x="0" y="285750"/>
            <a:ext cx="9777412" cy="542925"/>
          </a:xfrm>
        </p:spPr>
        <p:txBody>
          <a:bodyPr/>
          <a:lstStyle/>
          <a:p>
            <a:r>
              <a:rPr lang="en-US" dirty="0" smtClean="0"/>
              <a:t>Agenda</a:t>
            </a:r>
            <a:endParaRPr lang="en-US" dirty="0"/>
          </a:p>
        </p:txBody>
      </p:sp>
      <p:sp>
        <p:nvSpPr>
          <p:cNvPr id="26" name="Content Placeholder 7"/>
          <p:cNvSpPr>
            <a:spLocks noGrp="1"/>
          </p:cNvSpPr>
          <p:nvPr>
            <p:ph idx="1"/>
          </p:nvPr>
        </p:nvSpPr>
        <p:spPr>
          <a:xfrm>
            <a:off x="349055" y="990600"/>
            <a:ext cx="9242473" cy="6033282"/>
          </a:xfrm>
        </p:spPr>
        <p:txBody>
          <a:bodyPr/>
          <a:lstStyle/>
          <a:p>
            <a:r>
              <a:rPr lang="en-US" sz="1800" dirty="0" smtClean="0"/>
              <a:t>Overview </a:t>
            </a:r>
          </a:p>
          <a:p>
            <a:r>
              <a:rPr lang="en-IN" sz="1800" dirty="0"/>
              <a:t>Geological Time Scale (</a:t>
            </a:r>
            <a:r>
              <a:rPr lang="en-IN" sz="1800" dirty="0" smtClean="0"/>
              <a:t>Erathem)</a:t>
            </a:r>
          </a:p>
          <a:p>
            <a:r>
              <a:rPr lang="en-IN" sz="1800" dirty="0"/>
              <a:t>Lower tertiary(Paleogene</a:t>
            </a:r>
            <a:r>
              <a:rPr lang="en-IN" sz="1800" dirty="0" smtClean="0"/>
              <a:t>)</a:t>
            </a:r>
          </a:p>
          <a:p>
            <a:r>
              <a:rPr lang="en-IN" sz="1800" dirty="0" smtClean="0"/>
              <a:t>Reservoirs</a:t>
            </a:r>
            <a:endParaRPr lang="en-US" sz="1800" dirty="0"/>
          </a:p>
          <a:p>
            <a:r>
              <a:rPr lang="en-IN" sz="1800" dirty="0" smtClean="0"/>
              <a:t>Identification of Wells</a:t>
            </a:r>
          </a:p>
          <a:p>
            <a:r>
              <a:rPr lang="en-IN" sz="1800" dirty="0" smtClean="0"/>
              <a:t>Blocks</a:t>
            </a:r>
          </a:p>
          <a:p>
            <a:r>
              <a:rPr lang="en-IN" sz="1800" dirty="0" smtClean="0"/>
              <a:t>Operators</a:t>
            </a:r>
          </a:p>
          <a:p>
            <a:r>
              <a:rPr lang="en-IN" sz="1800" dirty="0"/>
              <a:t>Fields and operating </a:t>
            </a:r>
            <a:r>
              <a:rPr lang="en-IN" sz="1800" dirty="0" smtClean="0"/>
              <a:t>companies</a:t>
            </a:r>
          </a:p>
          <a:p>
            <a:r>
              <a:rPr lang="en-IN" sz="1800" dirty="0" smtClean="0"/>
              <a:t>Contingent resources</a:t>
            </a:r>
          </a:p>
          <a:p>
            <a:r>
              <a:rPr lang="en-IN" sz="1800" dirty="0"/>
              <a:t>Developed and producing </a:t>
            </a:r>
            <a:r>
              <a:rPr lang="en-IN" sz="1800" dirty="0" smtClean="0"/>
              <a:t>resources</a:t>
            </a:r>
          </a:p>
          <a:p>
            <a:r>
              <a:rPr lang="en-IN" sz="1800" dirty="0"/>
              <a:t>Resource Evaluation by Clients and </a:t>
            </a:r>
            <a:r>
              <a:rPr lang="en-IN" sz="1800" dirty="0" smtClean="0"/>
              <a:t>Blocks</a:t>
            </a:r>
          </a:p>
          <a:p>
            <a:r>
              <a:rPr lang="en-IN" sz="1800" dirty="0"/>
              <a:t>Dominant fields and Resource </a:t>
            </a:r>
            <a:r>
              <a:rPr lang="en-IN" sz="1800" dirty="0" smtClean="0"/>
              <a:t>Evaluation</a:t>
            </a:r>
          </a:p>
          <a:p>
            <a:r>
              <a:rPr lang="en-IN" sz="1800" dirty="0" smtClean="0"/>
              <a:t>Boundary Identification</a:t>
            </a:r>
          </a:p>
          <a:p>
            <a:r>
              <a:rPr lang="en-IN" sz="1800" dirty="0"/>
              <a:t>Lower Tertiary Wells by GIS </a:t>
            </a:r>
            <a:r>
              <a:rPr lang="en-IN" sz="1800" dirty="0" smtClean="0"/>
              <a:t>Technologies</a:t>
            </a:r>
          </a:p>
          <a:p>
            <a:r>
              <a:rPr lang="en-IN" sz="1800" dirty="0" smtClean="0"/>
              <a:t>Reserves</a:t>
            </a:r>
            <a:endParaRPr lang="en-IN" sz="1800" dirty="0"/>
          </a:p>
          <a:p>
            <a:endParaRPr lang="en-IN" sz="2800" dirty="0"/>
          </a:p>
          <a:p>
            <a:endParaRPr lang="en-IN" sz="2800" dirty="0"/>
          </a:p>
          <a:p>
            <a:endParaRPr lang="en-IN" sz="2800" dirty="0"/>
          </a:p>
          <a:p>
            <a:pPr marL="0" indent="0">
              <a:buNone/>
            </a:pPr>
            <a:endParaRPr lang="en-US" sz="2800" dirty="0" smtClean="0"/>
          </a:p>
        </p:txBody>
      </p:sp>
    </p:spTree>
    <p:extLst>
      <p:ext uri="{BB962C8B-B14F-4D97-AF65-F5344CB8AC3E}">
        <p14:creationId xmlns:p14="http://schemas.microsoft.com/office/powerpoint/2010/main" val="181480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Reserves 2015</a:t>
            </a:r>
            <a:endParaRPr lang="en-IN" dirty="0"/>
          </a:p>
        </p:txBody>
      </p:sp>
      <p:sp>
        <p:nvSpPr>
          <p:cNvPr id="3" name="Content Placeholder 2"/>
          <p:cNvSpPr>
            <a:spLocks noGrp="1"/>
          </p:cNvSpPr>
          <p:nvPr>
            <p:ph idx="1"/>
          </p:nvPr>
        </p:nvSpPr>
        <p:spPr>
          <a:xfrm>
            <a:off x="190963" y="1133475"/>
            <a:ext cx="9777412" cy="5857876"/>
          </a:xfrm>
        </p:spPr>
        <p:txBody>
          <a:bodyPr/>
          <a:lstStyle/>
          <a:p>
            <a:r>
              <a:rPr lang="en-IN" sz="2000" dirty="0" smtClean="0"/>
              <a:t>Reserves of developed producing and justified for </a:t>
            </a:r>
            <a:r>
              <a:rPr lang="en-IN" sz="2000" smtClean="0"/>
              <a:t>development fields </a:t>
            </a:r>
            <a:r>
              <a:rPr lang="en-IN" sz="2000" dirty="0" smtClean="0"/>
              <a:t>up to </a:t>
            </a:r>
            <a:r>
              <a:rPr lang="en-IN" sz="1800" dirty="0" smtClean="0"/>
              <a:t>2015</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63" y="1499307"/>
            <a:ext cx="9777412" cy="110161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737" y="2334385"/>
            <a:ext cx="9743937" cy="10797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513" y="2892766"/>
            <a:ext cx="9764512" cy="1016033"/>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763" y="3365580"/>
            <a:ext cx="9738712" cy="953267"/>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763" y="5738223"/>
            <a:ext cx="9661312" cy="81132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19" y="7486029"/>
            <a:ext cx="10058400" cy="1118257"/>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0963" y="5052988"/>
            <a:ext cx="9764512" cy="896712"/>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163" y="4586153"/>
            <a:ext cx="9764512" cy="794556"/>
          </a:xfrm>
          <a:prstGeom prst="rect">
            <a:avLst/>
          </a:prstGeom>
        </p:spPr>
      </p:pic>
      <p:pic>
        <p:nvPicPr>
          <p:cNvPr id="12" name="Picture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8063" y="3939029"/>
            <a:ext cx="9751612" cy="938553"/>
          </a:xfrm>
          <a:prstGeom prst="rect">
            <a:avLst/>
          </a:prstGeom>
        </p:spPr>
      </p:pic>
    </p:spTree>
    <p:extLst>
      <p:ext uri="{BB962C8B-B14F-4D97-AF65-F5344CB8AC3E}">
        <p14:creationId xmlns:p14="http://schemas.microsoft.com/office/powerpoint/2010/main" val="10091804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smtClean="0"/>
              <a:t>THANK YOU </a:t>
            </a:r>
          </a:p>
          <a:p>
            <a:endParaRPr lang="en-US" sz="4000" dirty="0" smtClean="0"/>
          </a:p>
          <a:p>
            <a:r>
              <a:rPr lang="en-US" sz="4000" dirty="0" smtClean="0"/>
              <a:t>For the opportunity to serve</a:t>
            </a:r>
            <a:endParaRPr lang="en-US" sz="4000" b="1" dirty="0"/>
          </a:p>
        </p:txBody>
      </p:sp>
    </p:spTree>
    <p:extLst>
      <p:ext uri="{BB962C8B-B14F-4D97-AF65-F5344CB8AC3E}">
        <p14:creationId xmlns:p14="http://schemas.microsoft.com/office/powerpoint/2010/main" val="262536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Geology: Overview</a:t>
            </a:r>
            <a:endParaRPr lang="en-IN" dirty="0"/>
          </a:p>
        </p:txBody>
      </p:sp>
      <p:sp>
        <p:nvSpPr>
          <p:cNvPr id="3" name="Content Placeholder 2"/>
          <p:cNvSpPr>
            <a:spLocks noGrp="1"/>
          </p:cNvSpPr>
          <p:nvPr>
            <p:ph idx="1"/>
          </p:nvPr>
        </p:nvSpPr>
        <p:spPr>
          <a:xfrm>
            <a:off x="190963" y="1264920"/>
            <a:ext cx="9242473" cy="5695145"/>
          </a:xfrm>
        </p:spPr>
        <p:txBody>
          <a:bodyPr/>
          <a:lstStyle/>
          <a:p>
            <a:pPr marL="0" indent="0">
              <a:buNone/>
            </a:pPr>
            <a:r>
              <a:rPr lang="en-IN" b="1" dirty="0" smtClean="0"/>
              <a:t>Gulf of Mexico Basin Geology:</a:t>
            </a:r>
          </a:p>
          <a:p>
            <a:pPr marL="0" indent="0">
              <a:buNone/>
            </a:pPr>
            <a:endParaRPr lang="en-IN" b="1" dirty="0"/>
          </a:p>
          <a:p>
            <a:pPr marL="0" indent="0">
              <a:buNone/>
            </a:pPr>
            <a:endParaRPr lang="en-IN" sz="2000" b="1" dirty="0" smtClean="0"/>
          </a:p>
          <a:p>
            <a:r>
              <a:rPr lang="en-IN" sz="2000" dirty="0" smtClean="0"/>
              <a:t>It is the basin that formed during the Late Triassic to Early Jurassic with the breakup of the Pangaean supercontinent when Africa and South America separated from North America</a:t>
            </a:r>
          </a:p>
          <a:p>
            <a:r>
              <a:rPr lang="en-IN" sz="2000" dirty="0" smtClean="0"/>
              <a:t>During the Middle Jurassic, Marine waters enters into GOM Basin ,that results in deposition of thick evaporate deposits of Louann salt.</a:t>
            </a:r>
          </a:p>
          <a:p>
            <a:r>
              <a:rPr lang="en-IN" sz="2000" dirty="0" smtClean="0"/>
              <a:t>During the Late Jurassic, a wide spread marine transgression deposited an organic rich carbonate mudstone became a major hydrocarbon source rock  for the GOM.</a:t>
            </a:r>
            <a:endParaRPr lang="en-IN" sz="2000" dirty="0"/>
          </a:p>
        </p:txBody>
      </p:sp>
    </p:spTree>
    <p:extLst>
      <p:ext uri="{BB962C8B-B14F-4D97-AF65-F5344CB8AC3E}">
        <p14:creationId xmlns:p14="http://schemas.microsoft.com/office/powerpoint/2010/main" val="267281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IN" dirty="0" smtClean="0"/>
          </a:p>
          <a:p>
            <a:r>
              <a:rPr lang="en-IN" sz="2400" dirty="0" smtClean="0"/>
              <a:t>Geological </a:t>
            </a:r>
            <a:r>
              <a:rPr lang="en-IN" sz="2400" dirty="0"/>
              <a:t>Time Scale (Erathem) :</a:t>
            </a:r>
          </a:p>
          <a:p>
            <a:endParaRPr lang="en-IN" dirty="0"/>
          </a:p>
        </p:txBody>
      </p:sp>
      <p:sp>
        <p:nvSpPr>
          <p:cNvPr id="3" name="Content Placeholder 2"/>
          <p:cNvSpPr>
            <a:spLocks noGrp="1"/>
          </p:cNvSpPr>
          <p:nvPr>
            <p:ph idx="1"/>
          </p:nvPr>
        </p:nvSpPr>
        <p:spPr/>
        <p:txBody>
          <a:bodyPr/>
          <a:lstStyle/>
          <a:p>
            <a:pPr marL="0" indent="0">
              <a:buNone/>
            </a:pPr>
            <a:endParaRPr lang="en-IN" sz="2000" b="1" dirty="0" smtClean="0"/>
          </a:p>
          <a:p>
            <a:pPr marL="0" indent="0">
              <a:buNone/>
            </a:pPr>
            <a:r>
              <a:rPr lang="en-IN" sz="2000" b="1" dirty="0" smtClean="0"/>
              <a:t>Cenozoic Era</a:t>
            </a:r>
            <a:r>
              <a:rPr lang="en-IN" sz="2000" b="1" dirty="0" smtClean="0">
                <a:sym typeface="Wingdings" panose="05000000000000000000" pitchFamily="2" charset="2"/>
              </a:rPr>
              <a:t>:(65.5 million years ago to present)</a:t>
            </a:r>
          </a:p>
          <a:p>
            <a:pPr marL="0" indent="0">
              <a:buNone/>
            </a:pPr>
            <a:r>
              <a:rPr lang="en-IN" sz="2000" dirty="0" smtClean="0">
                <a:sym typeface="Wingdings" panose="05000000000000000000" pitchFamily="2" charset="2"/>
              </a:rPr>
              <a:t>Periods: Paleogene</a:t>
            </a:r>
            <a:r>
              <a:rPr lang="en-IN" sz="1800" dirty="0" smtClean="0"/>
              <a:t> </a:t>
            </a:r>
            <a:r>
              <a:rPr lang="en-IN" sz="1800" dirty="0"/>
              <a:t>(65.5 to 23.03 million years ago), Neogene (23.03 to 2.6 million years ago) and the Quaternary (2.6 million years ago to present)</a:t>
            </a:r>
            <a:endParaRPr lang="en-IN" sz="1800" b="1" dirty="0" smtClean="0"/>
          </a:p>
          <a:p>
            <a:r>
              <a:rPr lang="en-IN" sz="1800" dirty="0" smtClean="0"/>
              <a:t>Early In this Era uplift of the North America and the subsequent Laramide Orogeny in the Late Cretaceous provides source for large amounts of siliciclastic sand and mud that were transported to the Texas and Louisiana coasts by the Mississippi River and other ancient river system.</a:t>
            </a:r>
          </a:p>
          <a:p>
            <a:r>
              <a:rPr lang="en-IN" sz="1800" dirty="0" smtClean="0"/>
              <a:t>Late in the Cenozoic, continental glaciation provides an increased clastic sediment load to the basin results in the modern Texas and Louisiana shelf and slope characterized by large amounts of clastic materials.</a:t>
            </a:r>
          </a:p>
          <a:p>
            <a:r>
              <a:rPr lang="en-IN" sz="1800" dirty="0" smtClean="0"/>
              <a:t>This loading and subsequent deformation of the Louann salt throughout time creates many regional structures that  favourable for entrapment of hydrocarbons</a:t>
            </a:r>
          </a:p>
          <a:p>
            <a:pPr marL="0" indent="0">
              <a:buNone/>
            </a:pPr>
            <a:endParaRPr lang="en-IN" dirty="0"/>
          </a:p>
        </p:txBody>
      </p:sp>
    </p:spTree>
    <p:extLst>
      <p:ext uri="{BB962C8B-B14F-4D97-AF65-F5344CB8AC3E}">
        <p14:creationId xmlns:p14="http://schemas.microsoft.com/office/powerpoint/2010/main" val="352323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continue</a:t>
            </a:r>
            <a:endParaRPr lang="en-IN" sz="2400" dirty="0"/>
          </a:p>
        </p:txBody>
      </p:sp>
      <p:sp>
        <p:nvSpPr>
          <p:cNvPr id="3" name="Content Placeholder 2"/>
          <p:cNvSpPr>
            <a:spLocks noGrp="1"/>
          </p:cNvSpPr>
          <p:nvPr>
            <p:ph idx="1"/>
          </p:nvPr>
        </p:nvSpPr>
        <p:spPr>
          <a:xfrm>
            <a:off x="329844" y="1190625"/>
            <a:ext cx="9242473" cy="5695145"/>
          </a:xfrm>
        </p:spPr>
        <p:txBody>
          <a:bodyPr/>
          <a:lstStyle/>
          <a:p>
            <a:pPr marL="0" indent="0">
              <a:buNone/>
            </a:pPr>
            <a:endParaRPr lang="en-IN" sz="1800" dirty="0" smtClean="0"/>
          </a:p>
          <a:p>
            <a:pPr marL="0" indent="0">
              <a:buNone/>
            </a:pPr>
            <a:r>
              <a:rPr lang="en-IN" sz="2000" b="1" dirty="0" smtClean="0"/>
              <a:t>Mesozoic Era:(</a:t>
            </a:r>
            <a:r>
              <a:rPr lang="en-IN" sz="1800" dirty="0"/>
              <a:t>252.2 million years </a:t>
            </a:r>
            <a:r>
              <a:rPr lang="en-IN" sz="1800" dirty="0" smtClean="0"/>
              <a:t>ago)</a:t>
            </a:r>
          </a:p>
          <a:p>
            <a:pPr marL="0" indent="0">
              <a:buNone/>
            </a:pPr>
            <a:r>
              <a:rPr lang="en-IN" sz="1800" dirty="0" smtClean="0"/>
              <a:t>Periods: Triassic </a:t>
            </a:r>
            <a:r>
              <a:rPr lang="en-IN" sz="1800" dirty="0"/>
              <a:t>(251-199.6 million years ago), the Jurassic (199.6-145.5 million years ago), and the Cretaceous (145.5-65.5 million years </a:t>
            </a:r>
            <a:r>
              <a:rPr lang="en-IN" sz="1800" dirty="0" smtClean="0"/>
              <a:t>ago).</a:t>
            </a:r>
          </a:p>
          <a:p>
            <a:r>
              <a:rPr lang="en-IN" sz="1800" dirty="0" smtClean="0"/>
              <a:t>Formed during middle Triassic to middle Jurassic period.</a:t>
            </a:r>
          </a:p>
          <a:p>
            <a:r>
              <a:rPr lang="en-IN" sz="1800" dirty="0" smtClean="0"/>
              <a:t>During the Late Jurassic , a widespread marine transgression deposited an organic rich carbonate becomes major source rock of GOM.</a:t>
            </a:r>
          </a:p>
          <a:p>
            <a:r>
              <a:rPr lang="en-IN" sz="1800" dirty="0" smtClean="0"/>
              <a:t>During the cretaceous period, thick reef complexes developed along the shelf edge.</a:t>
            </a:r>
          </a:p>
          <a:p>
            <a:r>
              <a:rPr lang="en-IN" sz="1800" dirty="0" smtClean="0"/>
              <a:t>This era mainly targets to date have been upper Jurassic siliciclastic Norphelt dunes and lower cretaceous James in the shallow OCS waters</a:t>
            </a:r>
          </a:p>
        </p:txBody>
      </p:sp>
    </p:spTree>
    <p:extLst>
      <p:ext uri="{BB962C8B-B14F-4D97-AF65-F5344CB8AC3E}">
        <p14:creationId xmlns:p14="http://schemas.microsoft.com/office/powerpoint/2010/main" val="21445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Lower tertiary(Paleogene)</a:t>
            </a:r>
            <a:endParaRPr lang="en-IN"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844" y="1628776"/>
            <a:ext cx="8629649" cy="5158582"/>
          </a:xfrm>
        </p:spPr>
      </p:pic>
    </p:spTree>
    <p:extLst>
      <p:ext uri="{BB962C8B-B14F-4D97-AF65-F5344CB8AC3E}">
        <p14:creationId xmlns:p14="http://schemas.microsoft.com/office/powerpoint/2010/main" val="339925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continue</a:t>
            </a:r>
            <a:endParaRPr lang="en-IN" sz="2400" dirty="0"/>
          </a:p>
        </p:txBody>
      </p:sp>
      <p:sp>
        <p:nvSpPr>
          <p:cNvPr id="3" name="Content Placeholder 2"/>
          <p:cNvSpPr>
            <a:spLocks noGrp="1"/>
          </p:cNvSpPr>
          <p:nvPr>
            <p:ph idx="1"/>
          </p:nvPr>
        </p:nvSpPr>
        <p:spPr/>
        <p:txBody>
          <a:bodyPr/>
          <a:lstStyle/>
          <a:p>
            <a:pPr marL="0" indent="0">
              <a:buNone/>
            </a:pPr>
            <a:endParaRPr lang="en-IN" sz="2000" b="1" dirty="0" smtClean="0"/>
          </a:p>
          <a:p>
            <a:pPr marL="0" indent="0">
              <a:buNone/>
            </a:pPr>
            <a:r>
              <a:rPr lang="en-IN" sz="2000" b="1" dirty="0" smtClean="0"/>
              <a:t>Lower tertiary informally (Paleogene) </a:t>
            </a:r>
          </a:p>
          <a:p>
            <a:r>
              <a:rPr lang="en-IN" sz="1800" dirty="0" smtClean="0"/>
              <a:t>This </a:t>
            </a:r>
            <a:r>
              <a:rPr lang="en-IN" sz="1800" dirty="0"/>
              <a:t>geologic trend in the Deepwater GOM has emerged as one of the world’s leading exploration plays due to significant, recent discoveries from Alaminos Canyon to Walker Ridge.</a:t>
            </a:r>
          </a:p>
          <a:p>
            <a:r>
              <a:rPr lang="en-IN" sz="1800" dirty="0"/>
              <a:t>It plays vital role in onshore and Deepwater discoveries in GOM </a:t>
            </a:r>
          </a:p>
          <a:p>
            <a:r>
              <a:rPr lang="en-IN" sz="1800" dirty="0"/>
              <a:t>The first well that penetrate Wilcox equivalent, Lower tertiary rocks GOM occurred in 1996 in Alaminos Canyon.</a:t>
            </a:r>
          </a:p>
          <a:p>
            <a:r>
              <a:rPr lang="en-IN" sz="1800" dirty="0"/>
              <a:t>World’s water depth record spar installed in 2009 in Alaminos canyon block 857.</a:t>
            </a:r>
          </a:p>
          <a:p>
            <a:r>
              <a:rPr lang="en-IN" sz="1800" dirty="0"/>
              <a:t>First production at the facility occurred in the year 2010.</a:t>
            </a:r>
          </a:p>
          <a:p>
            <a:r>
              <a:rPr lang="en-IN" sz="1800" dirty="0"/>
              <a:t>First floating production storage offloading(FPSO) occurred in 2011</a:t>
            </a:r>
          </a:p>
          <a:p>
            <a:pPr marL="0" indent="0">
              <a:buNone/>
            </a:pPr>
            <a:endParaRPr lang="en-IN" dirty="0"/>
          </a:p>
        </p:txBody>
      </p:sp>
    </p:spTree>
    <p:extLst>
      <p:ext uri="{BB962C8B-B14F-4D97-AF65-F5344CB8AC3E}">
        <p14:creationId xmlns:p14="http://schemas.microsoft.com/office/powerpoint/2010/main" val="204674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Reservoirs and properties</a:t>
            </a:r>
            <a:endParaRPr lang="en-IN" sz="2400" dirty="0"/>
          </a:p>
        </p:txBody>
      </p:sp>
      <p:sp>
        <p:nvSpPr>
          <p:cNvPr id="3" name="Content Placeholder 2"/>
          <p:cNvSpPr>
            <a:spLocks noGrp="1"/>
          </p:cNvSpPr>
          <p:nvPr>
            <p:ph idx="1"/>
          </p:nvPr>
        </p:nvSpPr>
        <p:spPr/>
        <p:txBody>
          <a:bodyPr/>
          <a:lstStyle/>
          <a:p>
            <a:endParaRPr lang="en-IN" sz="2000" dirty="0" smtClean="0"/>
          </a:p>
          <a:p>
            <a:r>
              <a:rPr lang="en-IN" sz="2000" dirty="0" smtClean="0"/>
              <a:t>Lower Tertiary trend in ultra deep water areas is complicated by a salt-canopy system which overlies targeted sediments.</a:t>
            </a:r>
          </a:p>
          <a:p>
            <a:r>
              <a:rPr lang="en-IN" sz="2000" dirty="0" smtClean="0"/>
              <a:t>Normally these reservoirs in ultra Deepwater GOM are typically 2000o psi and 30000 psi ft. deep.</a:t>
            </a:r>
          </a:p>
          <a:p>
            <a:r>
              <a:rPr lang="en-IN" sz="2000" dirty="0" smtClean="0"/>
              <a:t>These reservoirs referred as tight with decreasing porosity and permeability. The average porosities are much lower than more prolific Miocene and younger producers in deep water.</a:t>
            </a:r>
          </a:p>
          <a:p>
            <a:r>
              <a:rPr lang="en-IN" sz="2000" dirty="0" smtClean="0"/>
              <a:t>Lower tertiary sands having reservoir permeability is about 25 millidarcys.</a:t>
            </a:r>
          </a:p>
          <a:p>
            <a:endParaRPr lang="en-IN" dirty="0" smtClean="0"/>
          </a:p>
          <a:p>
            <a:endParaRPr lang="en-IN" dirty="0"/>
          </a:p>
        </p:txBody>
      </p:sp>
    </p:spTree>
    <p:extLst>
      <p:ext uri="{BB962C8B-B14F-4D97-AF65-F5344CB8AC3E}">
        <p14:creationId xmlns:p14="http://schemas.microsoft.com/office/powerpoint/2010/main" val="425840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sz="2400" dirty="0" smtClean="0"/>
              <a:t>Identification</a:t>
            </a:r>
            <a:endParaRPr lang="en-IN" sz="2400" dirty="0"/>
          </a:p>
        </p:txBody>
      </p:sp>
      <p:sp>
        <p:nvSpPr>
          <p:cNvPr id="3" name="Content Placeholder 2"/>
          <p:cNvSpPr>
            <a:spLocks noGrp="1"/>
          </p:cNvSpPr>
          <p:nvPr>
            <p:ph idx="1"/>
          </p:nvPr>
        </p:nvSpPr>
        <p:spPr>
          <a:xfrm>
            <a:off x="190963" y="1171576"/>
            <a:ext cx="9242473" cy="5900738"/>
          </a:xfrm>
        </p:spPr>
        <p:txBody>
          <a:bodyPr/>
          <a:lstStyle/>
          <a:p>
            <a:pPr marL="0" indent="0">
              <a:buNone/>
            </a:pPr>
            <a:r>
              <a:rPr lang="en-IN" dirty="0" smtClean="0"/>
              <a:t>Wells identification:</a:t>
            </a:r>
          </a:p>
          <a:p>
            <a:r>
              <a:rPr lang="en-IN" sz="1800" dirty="0" smtClean="0"/>
              <a:t>By areas </a:t>
            </a:r>
          </a:p>
          <a:p>
            <a:r>
              <a:rPr lang="en-IN" sz="1800" dirty="0" smtClean="0"/>
              <a:t>By block numbers</a:t>
            </a:r>
          </a:p>
          <a:p>
            <a:r>
              <a:rPr lang="en-IN" sz="1800" dirty="0" smtClean="0"/>
              <a:t>And by latitude and longitude</a:t>
            </a:r>
          </a:p>
          <a:p>
            <a:pPr marL="0" indent="0">
              <a:buNone/>
            </a:pPr>
            <a:r>
              <a:rPr lang="en-IN" sz="2000" dirty="0" smtClean="0"/>
              <a:t>Areas:</a:t>
            </a:r>
          </a:p>
          <a:p>
            <a:pPr marL="0" indent="0">
              <a:buNone/>
            </a:pPr>
            <a:r>
              <a:rPr lang="en-IN" sz="1800" dirty="0" smtClean="0"/>
              <a:t>Most of the lower tertiary discoveries has seen in </a:t>
            </a:r>
          </a:p>
          <a:p>
            <a:r>
              <a:rPr lang="en-IN" sz="1800" dirty="0" smtClean="0"/>
              <a:t>Alaminos Canyon(Great White ,Tobago, Tiger, Trident  and BAHA) .</a:t>
            </a:r>
          </a:p>
          <a:p>
            <a:r>
              <a:rPr lang="en-IN" sz="1800" dirty="0" smtClean="0"/>
              <a:t>Walker ridge(Cascade, Chinook, jack, St.Malo, Das Bump, Tucker, Julia,  Hal, Logan, Coronado and Shenandoah)</a:t>
            </a:r>
          </a:p>
          <a:p>
            <a:r>
              <a:rPr lang="en-IN" sz="1800" dirty="0" smtClean="0"/>
              <a:t>Garden Banks(North Platte)</a:t>
            </a:r>
          </a:p>
          <a:p>
            <a:r>
              <a:rPr lang="en-IN" sz="1800" dirty="0"/>
              <a:t>Keathley </a:t>
            </a:r>
            <a:r>
              <a:rPr lang="en-IN" sz="1800" dirty="0" smtClean="0"/>
              <a:t>Canyon</a:t>
            </a:r>
          </a:p>
          <a:p>
            <a:r>
              <a:rPr lang="en-IN" sz="1800" dirty="0"/>
              <a:t>Sigsbee </a:t>
            </a:r>
            <a:r>
              <a:rPr lang="en-IN" sz="1800" dirty="0" smtClean="0"/>
              <a:t>Escarpment</a:t>
            </a:r>
          </a:p>
          <a:p>
            <a:r>
              <a:rPr lang="en-IN" sz="1800" dirty="0"/>
              <a:t>Port Isabel </a:t>
            </a:r>
            <a:endParaRPr lang="en-IN" sz="1800" dirty="0" smtClean="0"/>
          </a:p>
          <a:p>
            <a:r>
              <a:rPr lang="en-IN" sz="1800" dirty="0"/>
              <a:t>Green </a:t>
            </a:r>
            <a:r>
              <a:rPr lang="en-IN" sz="1800" dirty="0" smtClean="0"/>
              <a:t>Canyon</a:t>
            </a:r>
          </a:p>
          <a:p>
            <a:endParaRPr lang="en-IN" dirty="0"/>
          </a:p>
        </p:txBody>
      </p:sp>
    </p:spTree>
    <p:extLst>
      <p:ext uri="{BB962C8B-B14F-4D97-AF65-F5344CB8AC3E}">
        <p14:creationId xmlns:p14="http://schemas.microsoft.com/office/powerpoint/2010/main" val="128231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12714</TotalTime>
  <Words>1161</Words>
  <Application>Microsoft Office PowerPoint</Application>
  <PresentationFormat>Custom</PresentationFormat>
  <Paragraphs>211</Paragraphs>
  <Slides>21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Calibri</vt:lpstr>
      <vt:lpstr>Tahoma</vt:lpstr>
      <vt:lpstr>Times New Roman</vt:lpstr>
      <vt:lpstr>Wingdings</vt:lpstr>
      <vt:lpstr>AceEngieer Title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AceEngineer-04</cp:lastModifiedBy>
  <cp:revision>3843</cp:revision>
  <dcterms:modified xsi:type="dcterms:W3CDTF">2017-12-13T08:38:19Z</dcterms:modified>
</cp:coreProperties>
</file>