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285" r:id="rId3"/>
    <p:sldId id="506" r:id="rId4"/>
    <p:sldId id="522" r:id="rId5"/>
    <p:sldId id="526" r:id="rId6"/>
    <p:sldId id="523" r:id="rId7"/>
    <p:sldId id="525" r:id="rId8"/>
    <p:sldId id="507" r:id="rId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06"/>
            <p14:sldId id="522"/>
            <p14:sldId id="526"/>
            <p14:sldId id="523"/>
            <p14:sldId id="525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13" autoAdjust="0"/>
    <p:restoredTop sz="93896" autoAdjust="0"/>
  </p:normalViewPr>
  <p:slideViewPr>
    <p:cSldViewPr snapToGrid="0">
      <p:cViewPr varScale="1">
        <p:scale>
          <a:sx n="63" d="100"/>
          <a:sy n="63" d="100"/>
        </p:scale>
        <p:origin x="696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9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PRE-0001-04-Apache</a:t>
            </a:r>
            <a:r>
              <a:rPr lang="en-US" sz="1200" baseline="0" dirty="0" smtClean="0"/>
              <a:t> </a:t>
            </a:r>
            <a:r>
              <a:rPr lang="en-US" sz="1200" baseline="0" dirty="0" smtClean="0"/>
              <a:t>wells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13 </a:t>
            </a:r>
            <a:r>
              <a:rPr lang="en-US" sz="1200" baseline="0" dirty="0" smtClean="0"/>
              <a:t>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/>
              <a:t>Apache corporation</a:t>
            </a:r>
            <a:endParaRPr lang="en-IN" dirty="0">
              <a:latin typeface="+mn-lt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dirty="0"/>
              <a:t> </a:t>
            </a:r>
            <a:r>
              <a:rPr lang="en-US" dirty="0" smtClean="0"/>
              <a:t>November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Gulf Of Mexico Discoveries 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WELLS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07292" y="212272"/>
            <a:ext cx="9777412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Company overview</a:t>
            </a:r>
          </a:p>
          <a:p>
            <a:r>
              <a:rPr lang="en-IN" sz="2800" dirty="0" smtClean="0"/>
              <a:t>Water depth analysis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61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Shallow </a:t>
            </a:r>
            <a:r>
              <a:rPr lang="en-IN" b="1" dirty="0"/>
              <a:t>water drilling</a:t>
            </a:r>
            <a:r>
              <a:rPr lang="en-IN" dirty="0"/>
              <a:t> is the process of oil </a:t>
            </a:r>
            <a:r>
              <a:rPr lang="en-IN" dirty="0" smtClean="0"/>
              <a:t>and gas drilling</a:t>
            </a:r>
            <a:r>
              <a:rPr lang="en-IN" dirty="0"/>
              <a:t> and production in less than </a:t>
            </a:r>
            <a:r>
              <a:rPr lang="en-IN" dirty="0" smtClean="0"/>
              <a:t>350 </a:t>
            </a:r>
            <a:r>
              <a:rPr lang="en-IN" dirty="0"/>
              <a:t>meters 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dirty="0" smtClean="0"/>
              <a:t>water</a:t>
            </a:r>
          </a:p>
          <a:p>
            <a:r>
              <a:rPr lang="en-IN" b="1" dirty="0" smtClean="0"/>
              <a:t>Deep water drilling.</a:t>
            </a:r>
            <a:r>
              <a:rPr lang="en-IN" dirty="0" smtClean="0"/>
              <a:t> </a:t>
            </a:r>
            <a:r>
              <a:rPr lang="en-IN" dirty="0"/>
              <a:t> </a:t>
            </a:r>
            <a:r>
              <a:rPr lang="en-IN" dirty="0" smtClean="0"/>
              <a:t>With </a:t>
            </a:r>
            <a:r>
              <a:rPr lang="en-IN" dirty="0"/>
              <a:t> </a:t>
            </a:r>
            <a:r>
              <a:rPr lang="en-IN" dirty="0" smtClean="0"/>
              <a:t>depths </a:t>
            </a:r>
            <a:r>
              <a:rPr lang="en-IN" dirty="0"/>
              <a:t>greater than </a:t>
            </a:r>
            <a:r>
              <a:rPr lang="en-IN" dirty="0" smtClean="0"/>
              <a:t>1500 </a:t>
            </a:r>
            <a:r>
              <a:rPr lang="en-IN" dirty="0"/>
              <a:t>meters</a:t>
            </a:r>
            <a:endParaRPr lang="en-US" dirty="0"/>
          </a:p>
          <a:p>
            <a:pPr>
              <a:buNone/>
            </a:pPr>
            <a:r>
              <a:rPr lang="en-US" dirty="0"/>
              <a:t>Classification of water </a:t>
            </a:r>
            <a:r>
              <a:rPr lang="en-US" dirty="0" smtClean="0"/>
              <a:t>depth</a:t>
            </a:r>
          </a:p>
          <a:p>
            <a:pPr>
              <a:buNone/>
            </a:pPr>
            <a:r>
              <a:rPr lang="en-US" dirty="0" smtClean="0"/>
              <a:t>&lt; </a:t>
            </a:r>
            <a:r>
              <a:rPr lang="en-US" dirty="0"/>
              <a:t>350 </a:t>
            </a:r>
            <a:r>
              <a:rPr lang="en-US" dirty="0" smtClean="0"/>
              <a:t>M (1150 ft.) </a:t>
            </a:r>
            <a:r>
              <a:rPr lang="en-US" dirty="0"/>
              <a:t>– Shallow water</a:t>
            </a:r>
          </a:p>
          <a:p>
            <a:pPr>
              <a:buNone/>
            </a:pPr>
            <a:r>
              <a:rPr lang="en-US" dirty="0"/>
              <a:t>&lt; 1500 </a:t>
            </a:r>
            <a:r>
              <a:rPr lang="en-US" dirty="0" smtClean="0"/>
              <a:t>M (4922 ft.) - </a:t>
            </a:r>
            <a:r>
              <a:rPr lang="en-US" dirty="0"/>
              <a:t>Deep water </a:t>
            </a:r>
          </a:p>
          <a:p>
            <a:pPr>
              <a:buNone/>
            </a:pPr>
            <a:r>
              <a:rPr lang="en-US" dirty="0"/>
              <a:t>&gt; 1500 </a:t>
            </a:r>
            <a:r>
              <a:rPr lang="en-US" dirty="0" smtClean="0"/>
              <a:t>M (4922 </a:t>
            </a:r>
            <a:r>
              <a:rPr lang="en-US" dirty="0"/>
              <a:t>ft</a:t>
            </a:r>
            <a:r>
              <a:rPr lang="en-US" dirty="0" smtClean="0"/>
              <a:t>.) - </a:t>
            </a:r>
            <a:r>
              <a:rPr lang="en-US" dirty="0"/>
              <a:t>Ultra deep water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5623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conitnue</a:t>
            </a:r>
            <a:endParaRPr lang="en-IN" dirty="0"/>
          </a:p>
        </p:txBody>
      </p:sp>
      <p:pic>
        <p:nvPicPr>
          <p:cNvPr id="1028" name="Picture 4" descr="Image result for shallow water depth true vertical dep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828801"/>
            <a:ext cx="8976360" cy="49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Company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It Is operating with three different abbreviations in Gulf of Mexico Region.</a:t>
            </a:r>
          </a:p>
          <a:p>
            <a:r>
              <a:rPr lang="en-IN" dirty="0" smtClean="0"/>
              <a:t>Apache</a:t>
            </a:r>
            <a:r>
              <a:rPr lang="en-IN" dirty="0" smtClean="0"/>
              <a:t> </a:t>
            </a:r>
            <a:r>
              <a:rPr lang="en-IN" dirty="0" smtClean="0"/>
              <a:t>corporation.</a:t>
            </a:r>
          </a:p>
          <a:p>
            <a:r>
              <a:rPr lang="en-IN" dirty="0"/>
              <a:t>Apache Deepwater LLC.</a:t>
            </a:r>
            <a:endParaRPr lang="en-IN" dirty="0" smtClean="0"/>
          </a:p>
          <a:p>
            <a:r>
              <a:rPr lang="en-IN" dirty="0" smtClean="0"/>
              <a:t>Apache Shelf, </a:t>
            </a:r>
            <a:r>
              <a:rPr lang="en-IN" dirty="0" smtClean="0"/>
              <a:t>Inc.</a:t>
            </a:r>
          </a:p>
          <a:p>
            <a:pPr marL="0" indent="0">
              <a:buNone/>
            </a:pPr>
            <a:r>
              <a:rPr lang="en-IN" dirty="0" smtClean="0"/>
              <a:t> They totally owned </a:t>
            </a:r>
            <a:r>
              <a:rPr lang="en-IN" dirty="0" smtClean="0"/>
              <a:t>2718</a:t>
            </a:r>
            <a:r>
              <a:rPr lang="en-IN" dirty="0" smtClean="0"/>
              <a:t> </a:t>
            </a:r>
            <a:r>
              <a:rPr lang="en-IN" dirty="0" smtClean="0"/>
              <a:t>wells In Gulf of Mexico region.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69689"/>
              </p:ext>
            </p:extLst>
          </p:nvPr>
        </p:nvGraphicFramePr>
        <p:xfrm>
          <a:off x="1036317" y="4127783"/>
          <a:ext cx="7787642" cy="266492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3"/>
                <a:gridCol w="3901439"/>
              </a:tblGrid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Wells</a:t>
                      </a:r>
                      <a:r>
                        <a:rPr lang="en-IN" baseline="0" dirty="0" smtClean="0"/>
                        <a:t> Owned</a:t>
                      </a:r>
                      <a:endParaRPr lang="en-IN" dirty="0"/>
                    </a:p>
                  </a:txBody>
                  <a:tcPr/>
                </a:tc>
              </a:tr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Apache corporation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2310</a:t>
                      </a:r>
                      <a:endParaRPr lang="en-IN" dirty="0"/>
                    </a:p>
                  </a:txBody>
                  <a:tcPr/>
                </a:tc>
              </a:tr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Apache Shelf, </a:t>
                      </a:r>
                      <a:r>
                        <a:rPr lang="en-IN" dirty="0" smtClean="0"/>
                        <a:t>Inc.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325</a:t>
                      </a:r>
                      <a:endParaRPr lang="en-IN" dirty="0"/>
                    </a:p>
                  </a:txBody>
                  <a:tcPr/>
                </a:tc>
              </a:tr>
              <a:tr h="66623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Apache Deepwater LLC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6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Water depth analysis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4840" y="4484291"/>
            <a:ext cx="9343534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Based on this classification  and most of the wells that this company operates in shallow water depth and in deep water depth are</a:t>
            </a:r>
          </a:p>
          <a:p>
            <a:pPr lvl="0">
              <a:spcBef>
                <a:spcPts val="1000"/>
              </a:spcBef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350 M (1150 ft.) – </a:t>
            </a:r>
            <a:r>
              <a:rPr lang="en-US" sz="2400" kern="1200" dirty="0" smtClea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2681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shallow water  wells</a:t>
            </a:r>
          </a:p>
          <a:p>
            <a:pPr lvl="0">
              <a:spcBef>
                <a:spcPts val="1000"/>
              </a:spcBef>
            </a:pP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1500 M (4922 ft.) -  </a:t>
            </a:r>
            <a:r>
              <a:rPr lang="en-US" sz="2400" kern="1200" dirty="0" smtClean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26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Deep water wells </a:t>
            </a:r>
            <a:endParaRPr lang="en-US" sz="2400" kern="1200" dirty="0" smtClean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&gt;1500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(4922 ft</a:t>
            </a:r>
            <a:r>
              <a:rPr lang="en-US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 – 6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kern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ltra </a:t>
            </a:r>
            <a:r>
              <a:rPr lang="en-US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water wells </a:t>
            </a:r>
          </a:p>
          <a:p>
            <a:pPr lvl="0">
              <a:spcBef>
                <a:spcPts val="1000"/>
              </a:spcBef>
            </a:pPr>
            <a:endParaRPr lang="en-US" sz="2400" kern="1200" dirty="0">
              <a:solidFill>
                <a:prstClr val="black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131489"/>
            <a:ext cx="8641080" cy="3379552"/>
          </a:xfrm>
        </p:spPr>
      </p:pic>
    </p:spTree>
    <p:extLst>
      <p:ext uri="{BB962C8B-B14F-4D97-AF65-F5344CB8AC3E}">
        <p14:creationId xmlns:p14="http://schemas.microsoft.com/office/powerpoint/2010/main" val="32707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11872</TotalTime>
  <Words>152</Words>
  <Application>Microsoft Office PowerPoint</Application>
  <PresentationFormat>Custom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AceEngieer Title Slide</vt:lpstr>
      <vt:lpstr>Custom Design</vt:lpstr>
      <vt:lpstr> Apache corporation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AceEngineer-04</cp:lastModifiedBy>
  <cp:revision>3783</cp:revision>
  <dcterms:modified xsi:type="dcterms:W3CDTF">2017-11-13T09:22:49Z</dcterms:modified>
</cp:coreProperties>
</file>