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4" autoAdjust="0"/>
    <p:restoredTop sz="94660"/>
  </p:normalViewPr>
  <p:slideViewPr>
    <p:cSldViewPr snapToGrid="0">
      <p:cViewPr>
        <p:scale>
          <a:sx n="60" d="100"/>
          <a:sy n="60" d="100"/>
        </p:scale>
        <p:origin x="72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C49C-CA52-4C75-A1E6-2D33AA9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0C2E7-5E28-4AC9-8363-AF1DD2BF6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18D6-BE94-42C0-AC2B-561BDB35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C632-9CD8-42E0-BBC3-72D0AB37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F440-400E-4E84-A7BD-14B59055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C902-4071-4BE4-8CC8-19F8E862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9FBE-C0F4-4C38-871D-BFDC8E96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B1BD-43B2-4EA6-A199-F63FEABE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7A5A-0BF2-4883-AFE1-F49E33A6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1E3C-B878-4A91-9518-0F4A6322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5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283D9-BC37-4C09-B11F-6058D7BEE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F465E-B9F8-493A-9445-41AD17F66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8212-3B4B-4279-95F9-D2491233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55C7-D28F-4DB5-999C-2635E144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C5D0-C706-41FA-ACFE-195A072D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87F8-F5CB-4668-BC0C-A568538A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51A-BFF2-45D7-B72D-185F7656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832F-3490-47B8-92CE-7962EBEB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4187-652C-4807-844B-13986618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AFED-A2FC-4029-B42A-9BCA934B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18A3-AACD-4C8A-BF97-4714B709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74CD-C0EF-428D-959B-D7C24999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F81D-6CC2-4F10-BB67-2348B8CA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0FAB4-3849-4DC3-BB8E-9FB3F8A3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14754-C86D-418D-B958-A23405F1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EB46-3906-40CE-A53E-D7A854ED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CBC2-1052-448A-BFED-F97E998DB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CC49A-324A-430E-9CC0-90D9CAC75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9F576-4112-46C6-88BF-3A5E8FCB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97268-0D3C-440F-8F55-E70DE520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233E-87A2-4B11-A92C-F7A25E36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8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6BE0-FB50-492C-9629-46612F29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AA552-9EE9-482C-865B-DE0F90BD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25C7A-6727-4D11-AA08-C3FA0559D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F0AFA-CABB-4B2A-92AB-1EC6C10DC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6778C-A6FB-4393-AF99-71166E72A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64EA5-D116-4092-9317-AB0114EA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FD11B-96C3-4A22-9CCC-E8687973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71C26-487A-439F-9F4B-64AB5306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1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D571-0881-497A-955F-F219F0F5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7409D-34F5-4E7D-9882-83E49D48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7AA61-11EA-40B9-AAAA-30DBD80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E5721-FB1D-4D20-97A4-B7BB1079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D2626-FE1A-4B2F-AD54-20F10A6A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D9D68-4A50-4044-922E-8C1F7782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9F433-2726-4EBE-9084-353C1866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1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286F-07F2-4299-8E28-EFBB3D2B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EBDA-C7D0-4DC7-A5CA-4DC42CFB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F92AA-AED7-4A6D-9E53-C0BD3515D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2049D-A656-4CA7-AE54-73880CFA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FA2F-6564-4B38-A4C7-F3105279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5FE8-AD23-4D11-AFDC-3AAF500F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4989-2409-4A8D-9BE7-F54D539C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C19A4-9719-4E04-AA13-14F2C5A42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650C-D3A6-489C-A0D2-1449C8DE2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891B1-86BE-4D23-98F6-B38D8C85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2DBA4-AEDD-4E42-AE53-0A466D6B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FEE1E-C1E9-4365-99C9-9D8654A7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C94EE-F7F3-42DC-A09F-6D2DA02F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6478-FA5C-4618-9BAE-6EDE34BCF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CB5C-C094-4CBA-905E-9A2B2ADD7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6980-5E0A-44F5-B539-6C67257EFCE2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B41C5-D3A0-425F-B235-C5689F057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BC0B-1651-40C3-AFEE-3BE78E3E6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A0765-3E97-401B-8027-4406BCB4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3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boem.go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boem.gov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boem.gov/leasing/files/1221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24A91A-A24D-4646-BE68-82E009B8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50"/>
            <a:ext cx="12192000" cy="6464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556331-AB57-4ABE-BC47-9E9943A9C48B}"/>
              </a:ext>
            </a:extLst>
          </p:cNvPr>
          <p:cNvSpPr/>
          <p:nvPr/>
        </p:nvSpPr>
        <p:spPr>
          <a:xfrm>
            <a:off x="4070043" y="127596"/>
            <a:ext cx="3856440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CC3399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https://www.data.boem.gov/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991D0-0A89-4133-9A41-AC9995028921}"/>
              </a:ext>
            </a:extLst>
          </p:cNvPr>
          <p:cNvSpPr/>
          <p:nvPr/>
        </p:nvSpPr>
        <p:spPr>
          <a:xfrm>
            <a:off x="2732567" y="5039833"/>
            <a:ext cx="701749" cy="499730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193E9-5D79-4434-A049-FB00158AA5C7}"/>
              </a:ext>
            </a:extLst>
          </p:cNvPr>
          <p:cNvSpPr/>
          <p:nvPr/>
        </p:nvSpPr>
        <p:spPr>
          <a:xfrm>
            <a:off x="4001388" y="5064638"/>
            <a:ext cx="701749" cy="499730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B49DE5-93E2-4972-868E-3E92846C5BE2}"/>
              </a:ext>
            </a:extLst>
          </p:cNvPr>
          <p:cNvCxnSpPr>
            <a:stCxn id="5" idx="2"/>
          </p:cNvCxnSpPr>
          <p:nvPr/>
        </p:nvCxnSpPr>
        <p:spPr>
          <a:xfrm flipH="1">
            <a:off x="2732567" y="5539563"/>
            <a:ext cx="350875" cy="191386"/>
          </a:xfrm>
          <a:prstGeom prst="straightConnector1">
            <a:avLst/>
          </a:prstGeom>
          <a:ln w="28575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44644F-48D3-418D-B7EC-BFE9E3C6E048}"/>
              </a:ext>
            </a:extLst>
          </p:cNvPr>
          <p:cNvCxnSpPr>
            <a:cxnSpLocks/>
          </p:cNvCxnSpPr>
          <p:nvPr/>
        </p:nvCxnSpPr>
        <p:spPr>
          <a:xfrm>
            <a:off x="4527700" y="5569832"/>
            <a:ext cx="1692347" cy="161117"/>
          </a:xfrm>
          <a:prstGeom prst="straightConnector1">
            <a:avLst/>
          </a:prstGeom>
          <a:ln w="28575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465EE5-78F9-43C9-901A-D58BCA0F4C27}"/>
              </a:ext>
            </a:extLst>
          </p:cNvPr>
          <p:cNvSpPr txBox="1"/>
          <p:nvPr/>
        </p:nvSpPr>
        <p:spPr>
          <a:xfrm>
            <a:off x="350875" y="829340"/>
            <a:ext cx="350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C3399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85162-B5F5-428E-865D-C90B7CAF9FA3}"/>
              </a:ext>
            </a:extLst>
          </p:cNvPr>
          <p:cNvSpPr txBox="1"/>
          <p:nvPr/>
        </p:nvSpPr>
        <p:spPr>
          <a:xfrm>
            <a:off x="3434315" y="816264"/>
            <a:ext cx="519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3399"/>
                </a:solidFill>
              </a:rPr>
              <a:t>Determine which leases are in the field</a:t>
            </a:r>
          </a:p>
        </p:txBody>
      </p:sp>
    </p:spTree>
    <p:extLst>
      <p:ext uri="{BB962C8B-B14F-4D97-AF65-F5344CB8AC3E}">
        <p14:creationId xmlns:p14="http://schemas.microsoft.com/office/powerpoint/2010/main" val="170686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778C91-5B17-4630-A104-84B36196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8" y="493971"/>
            <a:ext cx="4695825" cy="4381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3C966F-9195-4740-920A-68F8ECEDDCF8}"/>
              </a:ext>
            </a:extLst>
          </p:cNvPr>
          <p:cNvSpPr/>
          <p:nvPr/>
        </p:nvSpPr>
        <p:spPr>
          <a:xfrm>
            <a:off x="839972" y="2615609"/>
            <a:ext cx="2562447" cy="308344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17629-18F2-4B85-A37F-F993930C9B01}"/>
              </a:ext>
            </a:extLst>
          </p:cNvPr>
          <p:cNvSpPr txBox="1"/>
          <p:nvPr/>
        </p:nvSpPr>
        <p:spPr>
          <a:xfrm>
            <a:off x="542260" y="5263116"/>
            <a:ext cx="339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3399"/>
                </a:solidFill>
              </a:rPr>
              <a:t>Download and unzip text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26E8D-8621-4428-8A47-C8A2ACD8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3971"/>
            <a:ext cx="3933825" cy="3752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EC8CB3-B69A-44D9-B840-70E711049D08}"/>
              </a:ext>
            </a:extLst>
          </p:cNvPr>
          <p:cNvCxnSpPr>
            <a:cxnSpLocks/>
          </p:cNvCxnSpPr>
          <p:nvPr/>
        </p:nvCxnSpPr>
        <p:spPr>
          <a:xfrm>
            <a:off x="4359349" y="2923953"/>
            <a:ext cx="1541721" cy="0"/>
          </a:xfrm>
          <a:prstGeom prst="straightConnector1">
            <a:avLst/>
          </a:prstGeom>
          <a:ln w="28575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AA86BC-95BA-43D0-BB96-F9D1FEA29171}"/>
              </a:ext>
            </a:extLst>
          </p:cNvPr>
          <p:cNvSpPr/>
          <p:nvPr/>
        </p:nvSpPr>
        <p:spPr>
          <a:xfrm>
            <a:off x="7765313" y="1205022"/>
            <a:ext cx="1006549" cy="326065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F02CF-3250-4BE4-95BC-21E1F2B9D511}"/>
              </a:ext>
            </a:extLst>
          </p:cNvPr>
          <p:cNvSpPr txBox="1"/>
          <p:nvPr/>
        </p:nvSpPr>
        <p:spPr>
          <a:xfrm>
            <a:off x="6021569" y="5263116"/>
            <a:ext cx="6003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3399"/>
                </a:solidFill>
              </a:rPr>
              <a:t>Scroll to GC807</a:t>
            </a:r>
          </a:p>
          <a:p>
            <a:r>
              <a:rPr lang="en-US" dirty="0">
                <a:solidFill>
                  <a:srgbClr val="CC3399"/>
                </a:solidFill>
              </a:rPr>
              <a:t>The associated lease is G31752</a:t>
            </a:r>
          </a:p>
          <a:p>
            <a:r>
              <a:rPr lang="en-US" dirty="0">
                <a:solidFill>
                  <a:srgbClr val="CC3399"/>
                </a:solidFill>
              </a:rPr>
              <a:t>(note: there may be other leases which have not qualified yet)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E98E7-5B2F-4847-9A4A-FC967D69492E}"/>
              </a:ext>
            </a:extLst>
          </p:cNvPr>
          <p:cNvSpPr txBox="1"/>
          <p:nvPr/>
        </p:nvSpPr>
        <p:spPr>
          <a:xfrm>
            <a:off x="260608" y="32306"/>
            <a:ext cx="519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3399"/>
                </a:solidFill>
              </a:rPr>
              <a:t>Download Appendix A - Fixed</a:t>
            </a:r>
          </a:p>
        </p:txBody>
      </p:sp>
    </p:spTree>
    <p:extLst>
      <p:ext uri="{BB962C8B-B14F-4D97-AF65-F5344CB8AC3E}">
        <p14:creationId xmlns:p14="http://schemas.microsoft.com/office/powerpoint/2010/main" val="350626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BA2F8-7145-4482-9F6C-56C5F2A1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289"/>
            <a:ext cx="12192000" cy="59974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1739F3-6DC8-4D59-ABC9-FF96D46C0349}"/>
              </a:ext>
            </a:extLst>
          </p:cNvPr>
          <p:cNvSpPr/>
          <p:nvPr/>
        </p:nvSpPr>
        <p:spPr>
          <a:xfrm>
            <a:off x="4070043" y="127596"/>
            <a:ext cx="3856440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CC3399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https://www.data.boem.gov/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11D7B-BE90-488A-8964-64B6B3CA2B15}"/>
              </a:ext>
            </a:extLst>
          </p:cNvPr>
          <p:cNvSpPr/>
          <p:nvPr/>
        </p:nvSpPr>
        <p:spPr>
          <a:xfrm>
            <a:off x="4070043" y="2509019"/>
            <a:ext cx="701749" cy="499730"/>
          </a:xfrm>
          <a:prstGeom prst="rect">
            <a:avLst/>
          </a:prstGeom>
          <a:noFill/>
          <a:ln w="762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64F65B-1C68-49AF-865C-4A0F2C1C205B}"/>
              </a:ext>
            </a:extLst>
          </p:cNvPr>
          <p:cNvCxnSpPr>
            <a:cxnSpLocks/>
          </p:cNvCxnSpPr>
          <p:nvPr/>
        </p:nvCxnSpPr>
        <p:spPr>
          <a:xfrm>
            <a:off x="4596355" y="3014213"/>
            <a:ext cx="337152" cy="962364"/>
          </a:xfrm>
          <a:prstGeom prst="straightConnector1">
            <a:avLst/>
          </a:prstGeom>
          <a:ln w="28575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60D1B94-68F8-4122-85F8-56AA9DCEBD5A}"/>
              </a:ext>
            </a:extLst>
          </p:cNvPr>
          <p:cNvSpPr/>
          <p:nvPr/>
        </p:nvSpPr>
        <p:spPr>
          <a:xfrm>
            <a:off x="4771792" y="3925971"/>
            <a:ext cx="1496101" cy="140982"/>
          </a:xfrm>
          <a:prstGeom prst="rect">
            <a:avLst/>
          </a:prstGeom>
          <a:noFill/>
          <a:ln w="1905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BF6F4-8E61-4BA4-982C-E92075B3454A}"/>
              </a:ext>
            </a:extLst>
          </p:cNvPr>
          <p:cNvSpPr txBox="1"/>
          <p:nvPr/>
        </p:nvSpPr>
        <p:spPr>
          <a:xfrm>
            <a:off x="8009405" y="3882287"/>
            <a:ext cx="193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3399"/>
                </a:solidFill>
              </a:rPr>
              <a:t>Bonuses and Rent </a:t>
            </a:r>
          </a:p>
          <a:p>
            <a:r>
              <a:rPr lang="en-US" dirty="0">
                <a:solidFill>
                  <a:srgbClr val="CC3399"/>
                </a:solidFill>
              </a:rPr>
              <a:t>are Lease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D0E0C-AC8F-4B52-81C1-926774AC9E67}"/>
              </a:ext>
            </a:extLst>
          </p:cNvPr>
          <p:cNvSpPr txBox="1"/>
          <p:nvPr/>
        </p:nvSpPr>
        <p:spPr>
          <a:xfrm>
            <a:off x="446568" y="938739"/>
            <a:ext cx="350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C3399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09922-B1E4-43D7-B7AF-D1F4714DC12A}"/>
              </a:ext>
            </a:extLst>
          </p:cNvPr>
          <p:cNvSpPr txBox="1"/>
          <p:nvPr/>
        </p:nvSpPr>
        <p:spPr>
          <a:xfrm>
            <a:off x="3075188" y="707906"/>
            <a:ext cx="644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3399"/>
                </a:solidFill>
              </a:rPr>
              <a:t>Look up lease data to determine bonus and rent </a:t>
            </a:r>
          </a:p>
        </p:txBody>
      </p:sp>
    </p:spTree>
    <p:extLst>
      <p:ext uri="{BB962C8B-B14F-4D97-AF65-F5344CB8AC3E}">
        <p14:creationId xmlns:p14="http://schemas.microsoft.com/office/powerpoint/2010/main" val="343658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B342D-F30F-4B1F-8DEE-A36601597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87"/>
            <a:ext cx="12192000" cy="5520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A69E6C-1051-481B-B0B0-643BC69F119D}"/>
              </a:ext>
            </a:extLst>
          </p:cNvPr>
          <p:cNvSpPr/>
          <p:nvPr/>
        </p:nvSpPr>
        <p:spPr>
          <a:xfrm>
            <a:off x="4091839" y="357108"/>
            <a:ext cx="6600525" cy="461665"/>
          </a:xfrm>
          <a:prstGeom prst="rect">
            <a:avLst/>
          </a:prstGeom>
          <a:ln w="57150">
            <a:solidFill>
              <a:srgbClr val="CC3399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hlinkClick r:id="rId3"/>
              </a:rPr>
              <a:t>https://www.data.boem.gov/leasing/files/1221.pdf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B4094-CA78-48EA-B715-3BA6B3B21451}"/>
              </a:ext>
            </a:extLst>
          </p:cNvPr>
          <p:cNvSpPr/>
          <p:nvPr/>
        </p:nvSpPr>
        <p:spPr>
          <a:xfrm>
            <a:off x="80523" y="6138407"/>
            <a:ext cx="563534" cy="246490"/>
          </a:xfrm>
          <a:prstGeom prst="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BD8580-A976-4216-9831-19F32BF3D6A4}"/>
              </a:ext>
            </a:extLst>
          </p:cNvPr>
          <p:cNvSpPr/>
          <p:nvPr/>
        </p:nvSpPr>
        <p:spPr>
          <a:xfrm>
            <a:off x="5532466" y="6139732"/>
            <a:ext cx="563534" cy="246490"/>
          </a:xfrm>
          <a:prstGeom prst="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768D0-51FD-4BAD-AE18-0D289F577ABC}"/>
              </a:ext>
            </a:extLst>
          </p:cNvPr>
          <p:cNvSpPr/>
          <p:nvPr/>
        </p:nvSpPr>
        <p:spPr>
          <a:xfrm>
            <a:off x="8296553" y="6134431"/>
            <a:ext cx="1229110" cy="246490"/>
          </a:xfrm>
          <a:prstGeom prst="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E1359-CE4F-4FC2-BC9C-36539C033603}"/>
              </a:ext>
            </a:extLst>
          </p:cNvPr>
          <p:cNvSpPr/>
          <p:nvPr/>
        </p:nvSpPr>
        <p:spPr>
          <a:xfrm>
            <a:off x="10128830" y="6380921"/>
            <a:ext cx="756506" cy="246490"/>
          </a:xfrm>
          <a:prstGeom prst="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90242E-B94D-4D94-9AA5-9B1B2A183030}"/>
              </a:ext>
            </a:extLst>
          </p:cNvPr>
          <p:cNvSpPr/>
          <p:nvPr/>
        </p:nvSpPr>
        <p:spPr>
          <a:xfrm>
            <a:off x="9732080" y="2944633"/>
            <a:ext cx="960284" cy="339256"/>
          </a:xfrm>
          <a:prstGeom prst="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0E98E5-E07D-45CF-9DD9-4716649B3AAA}"/>
              </a:ext>
            </a:extLst>
          </p:cNvPr>
          <p:cNvSpPr/>
          <p:nvPr/>
        </p:nvSpPr>
        <p:spPr>
          <a:xfrm>
            <a:off x="8587409" y="2920779"/>
            <a:ext cx="716942" cy="363110"/>
          </a:xfrm>
          <a:prstGeom prst="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2B4D9-4E66-41D0-BAAA-0A87CE3C851D}"/>
              </a:ext>
            </a:extLst>
          </p:cNvPr>
          <p:cNvSpPr/>
          <p:nvPr/>
        </p:nvSpPr>
        <p:spPr>
          <a:xfrm>
            <a:off x="8502970" y="2473774"/>
            <a:ext cx="1229110" cy="246490"/>
          </a:xfrm>
          <a:prstGeom prst="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3FC796-47E7-464E-B6CC-A0605087FEF7}"/>
              </a:ext>
            </a:extLst>
          </p:cNvPr>
          <p:cNvSpPr/>
          <p:nvPr/>
        </p:nvSpPr>
        <p:spPr>
          <a:xfrm>
            <a:off x="4917911" y="2473774"/>
            <a:ext cx="1229110" cy="447005"/>
          </a:xfrm>
          <a:prstGeom prst="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E53B3-5B04-4F12-A937-C1220841B45E}"/>
              </a:ext>
            </a:extLst>
          </p:cNvPr>
          <p:cNvSpPr/>
          <p:nvPr/>
        </p:nvSpPr>
        <p:spPr>
          <a:xfrm>
            <a:off x="72572" y="2473774"/>
            <a:ext cx="491971" cy="246490"/>
          </a:xfrm>
          <a:prstGeom prst="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71761-A34A-4C5B-B2C1-9BCAD199F45C}"/>
              </a:ext>
            </a:extLst>
          </p:cNvPr>
          <p:cNvSpPr txBox="1"/>
          <p:nvPr/>
        </p:nvSpPr>
        <p:spPr>
          <a:xfrm>
            <a:off x="4325" y="6380921"/>
            <a:ext cx="9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3399"/>
                </a:solidFill>
              </a:rPr>
              <a:t>Lease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165F8-C835-4D90-9E2D-000C64B77631}"/>
              </a:ext>
            </a:extLst>
          </p:cNvPr>
          <p:cNvSpPr txBox="1"/>
          <p:nvPr/>
        </p:nvSpPr>
        <p:spPr>
          <a:xfrm>
            <a:off x="5208905" y="6562271"/>
            <a:ext cx="316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C3399"/>
                </a:solidFill>
              </a:rPr>
              <a:t>Max Water Depth     </a:t>
            </a:r>
            <a:r>
              <a:rPr lang="en-US" sz="1200" dirty="0">
                <a:solidFill>
                  <a:srgbClr val="CC3399"/>
                </a:solidFill>
              </a:rPr>
              <a:t>5990’=1826 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A4AF70-844C-4AC2-93F2-C531BF922210}"/>
              </a:ext>
            </a:extLst>
          </p:cNvPr>
          <p:cNvSpPr txBox="1"/>
          <p:nvPr/>
        </p:nvSpPr>
        <p:spPr>
          <a:xfrm>
            <a:off x="10141257" y="6603885"/>
            <a:ext cx="96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C3399"/>
                </a:solidFill>
              </a:rPr>
              <a:t>Acreage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608D4-7333-4B2B-BAB3-174D48551DED}"/>
              </a:ext>
            </a:extLst>
          </p:cNvPr>
          <p:cNvSpPr txBox="1"/>
          <p:nvPr/>
        </p:nvSpPr>
        <p:spPr>
          <a:xfrm>
            <a:off x="8119082" y="6562271"/>
            <a:ext cx="185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C3399"/>
                </a:solidFill>
              </a:rPr>
              <a:t>Bonus $1,201,958.00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7B92E-0A5E-4A0E-8EBE-8326E91761E7}"/>
              </a:ext>
            </a:extLst>
          </p:cNvPr>
          <p:cNvSpPr txBox="1"/>
          <p:nvPr/>
        </p:nvSpPr>
        <p:spPr>
          <a:xfrm>
            <a:off x="1859002" y="388588"/>
            <a:ext cx="223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3399"/>
                </a:solidFill>
              </a:rPr>
              <a:t>This will open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2B9F0F-8DE3-4FEB-95EF-DCBC8A0E7510}"/>
              </a:ext>
            </a:extLst>
          </p:cNvPr>
          <p:cNvSpPr txBox="1"/>
          <p:nvPr/>
        </p:nvSpPr>
        <p:spPr>
          <a:xfrm>
            <a:off x="1203328" y="1593612"/>
            <a:ext cx="223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3399"/>
                </a:solidFill>
              </a:rPr>
              <a:t>Scroll to G31752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AD0075-C850-4C75-9783-8EF3F7FF1CF7}"/>
              </a:ext>
            </a:extLst>
          </p:cNvPr>
          <p:cNvCxnSpPr/>
          <p:nvPr/>
        </p:nvCxnSpPr>
        <p:spPr>
          <a:xfrm flipH="1">
            <a:off x="464280" y="2073349"/>
            <a:ext cx="1853618" cy="3965944"/>
          </a:xfrm>
          <a:prstGeom prst="straightConnector1">
            <a:avLst/>
          </a:prstGeom>
          <a:ln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3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720FD8-5F1A-4251-A5F7-6B6921D5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953"/>
            <a:ext cx="12192000" cy="387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Cross, Kellie</dc:creator>
  <cp:lastModifiedBy>Cross, Kellie</cp:lastModifiedBy>
  <cp:revision>16</cp:revision>
  <dcterms:created xsi:type="dcterms:W3CDTF">2020-09-25T13:47:22Z</dcterms:created>
  <dcterms:modified xsi:type="dcterms:W3CDTF">2020-09-25T17:15:01Z</dcterms:modified>
</cp:coreProperties>
</file>