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77" r:id="rId5"/>
    <p:sldId id="1209" r:id="rId6"/>
    <p:sldId id="1205" r:id="rId7"/>
    <p:sldId id="1210" r:id="rId8"/>
    <p:sldId id="1200" r:id="rId9"/>
    <p:sldId id="1208" r:id="rId10"/>
    <p:sldId id="1206" r:id="rId11"/>
    <p:sldId id="1207" r:id="rId12"/>
    <p:sldId id="1127" r:id="rId13"/>
    <p:sldId id="1211" r:id="rId14"/>
    <p:sldId id="1212" r:id="rId15"/>
    <p:sldId id="1202" r:id="rId16"/>
    <p:sldId id="1201" r:id="rId17"/>
    <p:sldId id="1203" r:id="rId18"/>
    <p:sldId id="1204" r:id="rId19"/>
    <p:sldId id="1191" r:id="rId20"/>
    <p:sldId id="1192" r:id="rId21"/>
    <p:sldId id="257" r:id="rId22"/>
    <p:sldId id="1173" r:id="rId23"/>
    <p:sldId id="1193" r:id="rId24"/>
    <p:sldId id="119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64514-5B4F-44E0-8514-1E175BD79B27}" v="5" dt="2020-03-03T15:55:44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9" autoAdjust="0"/>
    <p:restoredTop sz="95512" autoAdjust="0"/>
  </p:normalViewPr>
  <p:slideViewPr>
    <p:cSldViewPr snapToObjects="1">
      <p:cViewPr varScale="1">
        <p:scale>
          <a:sx n="100" d="100"/>
          <a:sy n="100" d="100"/>
        </p:scale>
        <p:origin x="10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White" userId="1ae853d1c2cb3685" providerId="LiveId" clId="{EECE5400-9302-4B6B-9C04-A70657EEE271}"/>
    <pc:docChg chg="custSel addSld modSld">
      <pc:chgData name="Charles White" userId="1ae853d1c2cb3685" providerId="LiveId" clId="{EECE5400-9302-4B6B-9C04-A70657EEE271}" dt="2020-02-20T23:54:22.103" v="253" actId="20577"/>
      <pc:docMkLst>
        <pc:docMk/>
      </pc:docMkLst>
      <pc:sldChg chg="delSp modSp add">
        <pc:chgData name="Charles White" userId="1ae853d1c2cb3685" providerId="LiveId" clId="{EECE5400-9302-4B6B-9C04-A70657EEE271}" dt="2020-02-20T23:54:22.103" v="253" actId="20577"/>
        <pc:sldMkLst>
          <pc:docMk/>
          <pc:sldMk cId="3794161129" sldId="1210"/>
        </pc:sldMkLst>
        <pc:spChg chg="mod">
          <ac:chgData name="Charles White" userId="1ae853d1c2cb3685" providerId="LiveId" clId="{EECE5400-9302-4B6B-9C04-A70657EEE271}" dt="2020-02-20T23:49:08.561" v="189" actId="1076"/>
          <ac:spMkLst>
            <pc:docMk/>
            <pc:sldMk cId="3794161129" sldId="1210"/>
            <ac:spMk id="4" creationId="{795435BB-6791-45E1-A857-8CDC9161906F}"/>
          </ac:spMkLst>
        </pc:spChg>
        <pc:spChg chg="mod">
          <ac:chgData name="Charles White" userId="1ae853d1c2cb3685" providerId="LiveId" clId="{EECE5400-9302-4B6B-9C04-A70657EEE271}" dt="2020-02-20T23:49:13.560" v="190" actId="1076"/>
          <ac:spMkLst>
            <pc:docMk/>
            <pc:sldMk cId="3794161129" sldId="1210"/>
            <ac:spMk id="9" creationId="{2940669B-9012-4744-A20A-1BD7B14471D9}"/>
          </ac:spMkLst>
        </pc:spChg>
        <pc:spChg chg="del">
          <ac:chgData name="Charles White" userId="1ae853d1c2cb3685" providerId="LiveId" clId="{EECE5400-9302-4B6B-9C04-A70657EEE271}" dt="2020-02-20T21:40:54.385" v="2" actId="478"/>
          <ac:spMkLst>
            <pc:docMk/>
            <pc:sldMk cId="3794161129" sldId="1210"/>
            <ac:spMk id="11" creationId="{F05F9FB8-49E4-4AE9-B301-D26172E290E6}"/>
          </ac:spMkLst>
        </pc:spChg>
        <pc:spChg chg="del">
          <ac:chgData name="Charles White" userId="1ae853d1c2cb3685" providerId="LiveId" clId="{EECE5400-9302-4B6B-9C04-A70657EEE271}" dt="2020-02-20T21:40:59.596" v="3" actId="478"/>
          <ac:spMkLst>
            <pc:docMk/>
            <pc:sldMk cId="3794161129" sldId="1210"/>
            <ac:spMk id="12" creationId="{AC86F178-B171-49FB-B335-FCD92C25FEFA}"/>
          </ac:spMkLst>
        </pc:spChg>
        <pc:graphicFrameChg chg="mod modGraphic">
          <ac:chgData name="Charles White" userId="1ae853d1c2cb3685" providerId="LiveId" clId="{EECE5400-9302-4B6B-9C04-A70657EEE271}" dt="2020-02-20T23:54:22.103" v="253" actId="20577"/>
          <ac:graphicFrameMkLst>
            <pc:docMk/>
            <pc:sldMk cId="3794161129" sldId="1210"/>
            <ac:graphicFrameMk id="2" creationId="{DA06CE55-C42F-46D6-8995-A678E658D807}"/>
          </ac:graphicFrameMkLst>
        </pc:graphicFrameChg>
        <pc:picChg chg="del">
          <ac:chgData name="Charles White" userId="1ae853d1c2cb3685" providerId="LiveId" clId="{EECE5400-9302-4B6B-9C04-A70657EEE271}" dt="2020-02-20T21:40:44.447" v="1" actId="478"/>
          <ac:picMkLst>
            <pc:docMk/>
            <pc:sldMk cId="3794161129" sldId="1210"/>
            <ac:picMk id="6" creationId="{13D0B4CA-CD24-4DFC-90C6-D3A46D6CD142}"/>
          </ac:picMkLst>
        </pc:picChg>
      </pc:sldChg>
    </pc:docChg>
  </pc:docChgLst>
  <pc:docChgLst>
    <pc:chgData name="Charles White" userId="1ae853d1c2cb3685" providerId="LiveId" clId="{EA864514-5B4F-44E0-8514-1E175BD79B27}"/>
    <pc:docChg chg="custSel addSld modSld">
      <pc:chgData name="Charles White" userId="1ae853d1c2cb3685" providerId="LiveId" clId="{EA864514-5B4F-44E0-8514-1E175BD79B27}" dt="2020-03-03T16:05:13.865" v="220" actId="20577"/>
      <pc:docMkLst>
        <pc:docMk/>
      </pc:docMkLst>
      <pc:sldChg chg="modSp">
        <pc:chgData name="Charles White" userId="1ae853d1c2cb3685" providerId="LiveId" clId="{EA864514-5B4F-44E0-8514-1E175BD79B27}" dt="2020-03-03T16:05:13.865" v="220" actId="20577"/>
        <pc:sldMkLst>
          <pc:docMk/>
          <pc:sldMk cId="3328318071" sldId="1205"/>
        </pc:sldMkLst>
        <pc:graphicFrameChg chg="mod modGraphic">
          <ac:chgData name="Charles White" userId="1ae853d1c2cb3685" providerId="LiveId" clId="{EA864514-5B4F-44E0-8514-1E175BD79B27}" dt="2020-03-03T16:05:13.865" v="220" actId="20577"/>
          <ac:graphicFrameMkLst>
            <pc:docMk/>
            <pc:sldMk cId="3328318071" sldId="1205"/>
            <ac:graphicFrameMk id="2" creationId="{DA06CE55-C42F-46D6-8995-A678E658D807}"/>
          </ac:graphicFrameMkLst>
        </pc:graphicFrameChg>
        <pc:picChg chg="mod">
          <ac:chgData name="Charles White" userId="1ae853d1c2cb3685" providerId="LiveId" clId="{EA864514-5B4F-44E0-8514-1E175BD79B27}" dt="2020-03-03T15:35:33.134" v="118" actId="1076"/>
          <ac:picMkLst>
            <pc:docMk/>
            <pc:sldMk cId="3328318071" sldId="1205"/>
            <ac:picMk id="6" creationId="{13D0B4CA-CD24-4DFC-90C6-D3A46D6CD142}"/>
          </ac:picMkLst>
        </pc:picChg>
      </pc:sldChg>
      <pc:sldChg chg="modSp">
        <pc:chgData name="Charles White" userId="1ae853d1c2cb3685" providerId="LiveId" clId="{EA864514-5B4F-44E0-8514-1E175BD79B27}" dt="2020-03-03T15:37:40.546" v="158" actId="20577"/>
        <pc:sldMkLst>
          <pc:docMk/>
          <pc:sldMk cId="3794161129" sldId="1210"/>
        </pc:sldMkLst>
        <pc:graphicFrameChg chg="modGraphic">
          <ac:chgData name="Charles White" userId="1ae853d1c2cb3685" providerId="LiveId" clId="{EA864514-5B4F-44E0-8514-1E175BD79B27}" dt="2020-03-03T15:37:40.546" v="158" actId="20577"/>
          <ac:graphicFrameMkLst>
            <pc:docMk/>
            <pc:sldMk cId="3794161129" sldId="1210"/>
            <ac:graphicFrameMk id="2" creationId="{DA06CE55-C42F-46D6-8995-A678E658D807}"/>
          </ac:graphicFrameMkLst>
        </pc:graphicFrameChg>
      </pc:sldChg>
      <pc:sldChg chg="addSp modSp add">
        <pc:chgData name="Charles White" userId="1ae853d1c2cb3685" providerId="LiveId" clId="{EA864514-5B4F-44E0-8514-1E175BD79B27}" dt="2020-03-03T15:54:33.294" v="177" actId="5793"/>
        <pc:sldMkLst>
          <pc:docMk/>
          <pc:sldMk cId="3199948019" sldId="1211"/>
        </pc:sldMkLst>
        <pc:spChg chg="add mod">
          <ac:chgData name="Charles White" userId="1ae853d1c2cb3685" providerId="LiveId" clId="{EA864514-5B4F-44E0-8514-1E175BD79B27}" dt="2020-03-03T15:54:33.294" v="177" actId="5793"/>
          <ac:spMkLst>
            <pc:docMk/>
            <pc:sldMk cId="3199948019" sldId="1211"/>
            <ac:spMk id="3" creationId="{892E4A04-2306-4358-AE7D-90F1A41AE879}"/>
          </ac:spMkLst>
        </pc:spChg>
        <pc:picChg chg="add mod">
          <ac:chgData name="Charles White" userId="1ae853d1c2cb3685" providerId="LiveId" clId="{EA864514-5B4F-44E0-8514-1E175BD79B27}" dt="2020-03-03T15:53:59.778" v="161" actId="14100"/>
          <ac:picMkLst>
            <pc:docMk/>
            <pc:sldMk cId="3199948019" sldId="1211"/>
            <ac:picMk id="2" creationId="{08B5BD35-A9AE-4BEB-988B-3C407287F2FB}"/>
          </ac:picMkLst>
        </pc:picChg>
      </pc:sldChg>
      <pc:sldChg chg="addSp delSp modSp add">
        <pc:chgData name="Charles White" userId="1ae853d1c2cb3685" providerId="LiveId" clId="{EA864514-5B4F-44E0-8514-1E175BD79B27}" dt="2020-03-03T15:55:50.089" v="181" actId="1076"/>
        <pc:sldMkLst>
          <pc:docMk/>
          <pc:sldMk cId="4098325307" sldId="1212"/>
        </pc:sldMkLst>
        <pc:picChg chg="del">
          <ac:chgData name="Charles White" userId="1ae853d1c2cb3685" providerId="LiveId" clId="{EA864514-5B4F-44E0-8514-1E175BD79B27}" dt="2020-03-03T15:54:46.991" v="179" actId="478"/>
          <ac:picMkLst>
            <pc:docMk/>
            <pc:sldMk cId="4098325307" sldId="1212"/>
            <ac:picMk id="2" creationId="{08B5BD35-A9AE-4BEB-988B-3C407287F2FB}"/>
          </ac:picMkLst>
        </pc:picChg>
        <pc:picChg chg="add mod">
          <ac:chgData name="Charles White" userId="1ae853d1c2cb3685" providerId="LiveId" clId="{EA864514-5B4F-44E0-8514-1E175BD79B27}" dt="2020-03-03T15:55:50.089" v="181" actId="1076"/>
          <ac:picMkLst>
            <pc:docMk/>
            <pc:sldMk cId="4098325307" sldId="1212"/>
            <ac:picMk id="4" creationId="{C2B0272B-94D9-40DD-BC08-C5C032EB64DD}"/>
          </ac:picMkLst>
        </pc:picChg>
      </pc:sldChg>
    </pc:docChg>
  </pc:docChgLst>
  <pc:docChgLst>
    <pc:chgData name="Charles White" userId="1ae853d1c2cb3685" providerId="LiveId" clId="{179F3B40-95A3-4899-8D99-99B671742973}"/>
    <pc:docChg chg="undo custSel modSld">
      <pc:chgData name="Charles White" userId="1ae853d1c2cb3685" providerId="LiveId" clId="{179F3B40-95A3-4899-8D99-99B671742973}" dt="2020-02-13T23:38:26.468" v="39" actId="20577"/>
      <pc:docMkLst>
        <pc:docMk/>
      </pc:docMkLst>
      <pc:sldChg chg="modSp">
        <pc:chgData name="Charles White" userId="1ae853d1c2cb3685" providerId="LiveId" clId="{179F3B40-95A3-4899-8D99-99B671742973}" dt="2020-02-13T23:34:51.039" v="25" actId="1076"/>
        <pc:sldMkLst>
          <pc:docMk/>
          <pc:sldMk cId="2379295690" sldId="257"/>
        </pc:sldMkLst>
        <pc:spChg chg="mod">
          <ac:chgData name="Charles White" userId="1ae853d1c2cb3685" providerId="LiveId" clId="{179F3B40-95A3-4899-8D99-99B671742973}" dt="2020-02-13T23:34:51.039" v="25" actId="1076"/>
          <ac:spMkLst>
            <pc:docMk/>
            <pc:sldMk cId="2379295690" sldId="257"/>
            <ac:spMk id="5" creationId="{00000000-0000-0000-0000-000000000000}"/>
          </ac:spMkLst>
        </pc:spChg>
      </pc:sldChg>
      <pc:sldChg chg="modSp">
        <pc:chgData name="Charles White" userId="1ae853d1c2cb3685" providerId="LiveId" clId="{179F3B40-95A3-4899-8D99-99B671742973}" dt="2020-02-13T23:38:26.468" v="39" actId="20577"/>
        <pc:sldMkLst>
          <pc:docMk/>
          <pc:sldMk cId="2116504755" sldId="1201"/>
        </pc:sldMkLst>
        <pc:spChg chg="mod">
          <ac:chgData name="Charles White" userId="1ae853d1c2cb3685" providerId="LiveId" clId="{179F3B40-95A3-4899-8D99-99B671742973}" dt="2020-02-13T23:37:39.470" v="34" actId="404"/>
          <ac:spMkLst>
            <pc:docMk/>
            <pc:sldMk cId="2116504755" sldId="1201"/>
            <ac:spMk id="4" creationId="{8C9638FA-F23C-422B-B7AF-BBED9862B3D8}"/>
          </ac:spMkLst>
        </pc:spChg>
        <pc:spChg chg="mod">
          <ac:chgData name="Charles White" userId="1ae853d1c2cb3685" providerId="LiveId" clId="{179F3B40-95A3-4899-8D99-99B671742973}" dt="2020-02-13T23:38:26.468" v="39" actId="20577"/>
          <ac:spMkLst>
            <pc:docMk/>
            <pc:sldMk cId="2116504755" sldId="1201"/>
            <ac:spMk id="7" creationId="{457E4C96-9191-4C98-AF24-BC908E71A07E}"/>
          </ac:spMkLst>
        </pc:spChg>
      </pc:sldChg>
      <pc:sldChg chg="modSp">
        <pc:chgData name="Charles White" userId="1ae853d1c2cb3685" providerId="LiveId" clId="{179F3B40-95A3-4899-8D99-99B671742973}" dt="2020-02-13T16:34:53.561" v="23" actId="1076"/>
        <pc:sldMkLst>
          <pc:docMk/>
          <pc:sldMk cId="3328318071" sldId="1205"/>
        </pc:sldMkLst>
        <pc:spChg chg="mod">
          <ac:chgData name="Charles White" userId="1ae853d1c2cb3685" providerId="LiveId" clId="{179F3B40-95A3-4899-8D99-99B671742973}" dt="2020-02-13T16:33:44.026" v="22" actId="14100"/>
          <ac:spMkLst>
            <pc:docMk/>
            <pc:sldMk cId="3328318071" sldId="1205"/>
            <ac:spMk id="4" creationId="{795435BB-6791-45E1-A857-8CDC9161906F}"/>
          </ac:spMkLst>
        </pc:spChg>
        <pc:spChg chg="mod">
          <ac:chgData name="Charles White" userId="1ae853d1c2cb3685" providerId="LiveId" clId="{179F3B40-95A3-4899-8D99-99B671742973}" dt="2020-02-13T16:32:29.889" v="20" actId="1076"/>
          <ac:spMkLst>
            <pc:docMk/>
            <pc:sldMk cId="3328318071" sldId="1205"/>
            <ac:spMk id="9" creationId="{2940669B-9012-4744-A20A-1BD7B14471D9}"/>
          </ac:spMkLst>
        </pc:spChg>
        <pc:graphicFrameChg chg="modGraphic">
          <ac:chgData name="Charles White" userId="1ae853d1c2cb3685" providerId="LiveId" clId="{179F3B40-95A3-4899-8D99-99B671742973}" dt="2020-02-13T15:55:40.879" v="13" actId="20577"/>
          <ac:graphicFrameMkLst>
            <pc:docMk/>
            <pc:sldMk cId="3328318071" sldId="1205"/>
            <ac:graphicFrameMk id="2" creationId="{DA06CE55-C42F-46D6-8995-A678E658D807}"/>
          </ac:graphicFrameMkLst>
        </pc:graphicFrameChg>
        <pc:picChg chg="mod">
          <ac:chgData name="Charles White" userId="1ae853d1c2cb3685" providerId="LiveId" clId="{179F3B40-95A3-4899-8D99-99B671742973}" dt="2020-02-13T16:34:53.561" v="23" actId="1076"/>
          <ac:picMkLst>
            <pc:docMk/>
            <pc:sldMk cId="3328318071" sldId="1205"/>
            <ac:picMk id="6" creationId="{13D0B4CA-CD24-4DFC-90C6-D3A46D6CD14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39:48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1 124,'5'0,"0"-1,0 0,0-1,0 1,0-1,-1 0,2-1,13-4,10-1,0 2,0 1,0 1,11 1,-3 0,1-2,16-5,-8-2,-19 5,1 0,0 2,0 1,20-1,-19 4,1-3,3-1,-3 1,30-1,409 4,-225 2,-219 0,-1 2,22 4,-19-3,0 0,6-2,-22-1,0-1,0 2,-1-1,1 1,-1 1,1 0,0 1,7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1:32.3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0 164,'0'1,"1"1,-1 0,1 0,-1 0,1-1,0 1,-1 0,1 0,0-1,0 1,0-1,0 1,1-1,-1 1,0-1,0 0,1 0,-1 1,1-1,-1 0,1 0,0 0,-1-1,1 1,0 0,0-1,0 1,-1-1,1 1,0-1,2 0,9 2,1 0,0-1,0-1,2 0,-5 0,522-2,-512 0,-1 0,1-1,-1-2,0 0,-1-1,4-2,47-13,20 3,1 4,67-1,-53 12,-59 3,0-2,10-4,71-15,-43 6,59-3,47 0,-84 6,103 2,316 10,-519 0,-1 0,0 1,1 0,-1 0,0 0,0 0,0 1,0 0,0 0,0 0,0 0,-1 1,1 0,-1 0,0 0,0 1,1 0,8 5,1-1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1:46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22,'122'1,"137"-2,-142-9,-41 4,25 2,-6 3,-8 0,4 4,-30 7,-44-7,1 0,17 1,94-6,-73 0,-1 2,48 7,-83-3,-1 1,1 0,1 2,26 8,-43-14,1 1,-1 0,0 0,-1 0,1 0,0 1,1 1,-1-1,0-1,-1 1,1-1,0 0,0 0,0 0,4 0,30 4,-23-4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1:49.7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1 126,'19'1,"1"-2,-1 0,0-1,1-1,-1-1,0-1,8-3,32-10,0 3,48-5,37-10,-113 24,0 0,1 2,25 1,98 4,-52 1,-66-2,0 2,0 2,12 3,1 3,-19-3,0-2,1-1,5-1,-20-2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1:53.8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1 106,'135'-29,"106"-6,-221 32,207-20,103 8,233 15,-215 4,-275-6,1 1,8 4,-11 6,-43-4,0-2,4 0,121-5,-55 0,17 6,-34 8,-35-4,40 11,-62-13,0 0,0-2,0-1,12 0,84-5,-50 0,52 6,-45 8,-35-4,-22-4,-1 1,13 5,-18-5,1 0,-1-1,1-1,0-1,4 1,270-2,-140-3,421 2,-549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39:55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0,'23'1,"1"1,12 3,27 3,428-1,-286-9,2409 2,-2598 1,1 0,0 2,7 2,40 4,56-9,-79-2,0 3,0 1,33 6,-41-3,1-1,-1-1,1-2,-17-1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0:22.9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1 124,'421'-12,"-246"2,140 13,-270 1,0 2,12 4,53 8,-14-3,69 20,-58-11,-76-17,0 0,-1 2,0 2,27 13,-24-5,-26-14,0-1,0 0,0 0,0 0,1-1,-1 0,1-1,0 0,0 0,0-1,95 11,71-4,517-9,-675 0,0-2,0 1,-1-2,1 0,-1-1,0-1,0 0,4-3,8-5,-5 3,1 1,0 1,13-3,74-24,-53 17,14-2,4 1,-21 5,17 0,67-7,-107 18,-1-2,9-4,-16 4,0 1,0 1,1 0,17 1,-1 2,34-7,-33 3,29 0,-32 5,0-2,1-1,7-3,5-1,1 3,0 2,44 5,-2-2,101-1,-285 0,-139 1,-17 11,17-3,152 0,45-4,0-2,-6-1,24-1,-23-1,0 0,0-3,0-1,-1-2,-62-13,-1 4,0 5,-1 4,-24 5,-508 3,356-2,262 1,0 0,0 1,-11 4,-36 4,37-9,-27 2,-27 6,13-2,-1-3,1-2,-16-5,-24 1,52 1,30 0,0 0,0 2,0 0,0 2,0 1,-19 6,-153 43,167-47,0-1,-1-2,1-1,-1-2,0 0,0-2,-42 0,-21 2,73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0:40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0 226,'1302'0,"-1268"2,0 2,0 0,12 5,-2 0,24 0,106-2,45-8,-51-1,748 2,-890-2,0 0,20-5,-20 2,1 2,16 0,21 0,10-4,-12 1,24 3,4 4,-8 1,24-5,-74-2,-1 0,0-3,-1 0,0-2,11-6,-15 6,0 0,1 2,0 1,1 1,0 1,26-1,53 8,-31 0,18-5,-77 1,0-1,0-1,0-1,-1 0,0-1,0-1,1-1,-2 0,0 2,1 0,0 0,0 2,0 0,1 0,11 1,35 0,-1-3,22-6,-6 2,1 3,1 3,45 6,-27-1,-92-1,0 0,-1 1,1-1,0 1,0 0,-1 1,1 0,-1-1,1 2,-1-1,0 1,3 1,5 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0:46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43,'156'2,"166"-4,-293-1,-1-1,0-2,5-2,-7 2,-1 0,1 2,-1 1,2 1,339 3,-340 0,0 2,19 4,-17-3,0 0,5-2,43-3,-31 0,16 3,-42 1,-4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0:57.6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1,'73'2,"18"6,58 3,324-12,-439 3,-1 1,8 2,-5 0,25 0,150-5,49 1,-231 1,0 3,0 0,-1 2,24 9,10 2,-41-14,0-1,0 0,16-1,-11-1,-1 1,7 3,14 1,0-2,0-2,0-2,4-2,38 0,473 2,-552 1,0 0,0 0,-1 1,1 1,0-1,-1 2,9 3,-5-2,0 0,0-1,8 1,-12-4,49 10,17-1,-50-6,0 1,0 1,0 1,9 4,28 9,34 1,-78-18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1:03.7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0,'548'0,"-529"0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1:10.0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25,'7'0,"0"-1,-1 0,1 0,0-1,2-1,23-5,44 2,1 4,35 4,-2 0,51-2,-143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1-21T02:41:20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1,'150'4,"-121"-1,-1 1,0 1,0 1,6 4,-24-7,24 9,1-2,-1-1,1-2,1-1,2-2,-26-2,0 0,0 1,1 1,-2 0,1 1,0 0,-1 0,0 1,8 6,-1-1,0-1,18 6,-6-7,0-1,1-2,0-1,8 0,5-2,0-2,22-3,-20 1,0 1,7 3,-30 0,1 2,19 6,-17-3,-1-2,9 0,89 6,0-4,15-7,-102-1,-1-2,0-1,0-2,0-1,32-11,-21 3,1 3,0 1,0 3,1 2,1 1,12 3,-9 2,16 0,0-2,55-10,-80 7,0 1,6 2,-5 0,42-6,-12-1,-1 3,1 2,61 8,-107-2,1 2,23 7,-29-6,1-1,1-1,-1 0,3-2,646-2,-316-1,-13 1,-322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51371-26D6-42A5-9C48-D5B12141C943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6305C-FC4C-4A2E-A6C8-78D76244F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0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20A0A-4364-4C6D-9D9E-6453D2A4B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43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 noChangeArrowheads="1"/>
          </p:cNvSpPr>
          <p:nvPr/>
        </p:nvSpPr>
        <p:spPr bwMode="auto">
          <a:xfrm>
            <a:off x="4144968" y="9121781"/>
            <a:ext cx="317023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498" tIns="48250" rIns="96498" bIns="48250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317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31775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fld id="{60DEE4E8-39B6-4E7D-9378-F334B9DF950E}" type="slidenum">
              <a:rPr lang="en-US" altLang="en-US" sz="1200">
                <a:latin typeface="Verdana" panose="020B0604030504040204" pitchFamily="34" charset="0"/>
              </a:rPr>
              <a:pPr algn="r"/>
              <a:t>12</a:t>
            </a:fld>
            <a:endParaRPr lang="en-US" altLang="en-US" sz="1200">
              <a:latin typeface="Verdan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5-6mins</a:t>
            </a:r>
          </a:p>
        </p:txBody>
      </p:sp>
    </p:spTree>
    <p:extLst>
      <p:ext uri="{BB962C8B-B14F-4D97-AF65-F5344CB8AC3E}">
        <p14:creationId xmlns:p14="http://schemas.microsoft.com/office/powerpoint/2010/main" val="836490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4968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4" tIns="48278" rIns="96554" bIns="48278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5863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60525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indent="-236538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48AF4-7E84-4240-800D-FB93749AA2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43" y="4560892"/>
            <a:ext cx="5851525" cy="4321175"/>
          </a:xfrm>
        </p:spPr>
        <p:txBody>
          <a:bodyPr lIns="96554" tIns="48278" rIns="96554" bIns="48278"/>
          <a:lstStyle/>
          <a:p>
            <a:pPr eaLnBrk="1" hangingPunct="1"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65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4968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4" tIns="48278" rIns="96554" bIns="48278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5863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60525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indent="-236538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48AF4-7E84-4240-800D-FB93749AA2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43" y="4560892"/>
            <a:ext cx="5851525" cy="4321175"/>
          </a:xfrm>
        </p:spPr>
        <p:txBody>
          <a:bodyPr lIns="96554" tIns="48278" rIns="96554" bIns="48278"/>
          <a:lstStyle/>
          <a:p>
            <a:pPr eaLnBrk="1" hangingPunct="1"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905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4968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4" tIns="48278" rIns="96554" bIns="48278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5863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60525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indent="-236538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48AF4-7E84-4240-800D-FB93749AA2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43" y="4560892"/>
            <a:ext cx="5851525" cy="4321175"/>
          </a:xfrm>
        </p:spPr>
        <p:txBody>
          <a:bodyPr lIns="96554" tIns="48278" rIns="96554" bIns="48278"/>
          <a:lstStyle/>
          <a:p>
            <a:pPr eaLnBrk="1" hangingPunct="1"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55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4968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4" tIns="48278" rIns="96554" bIns="48278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5863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60525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indent="-236538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48AF4-7E84-4240-800D-FB93749AA2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43" y="4560892"/>
            <a:ext cx="5851525" cy="4321175"/>
          </a:xfrm>
        </p:spPr>
        <p:txBody>
          <a:bodyPr lIns="96554" tIns="48278" rIns="96554" bIns="48278"/>
          <a:lstStyle/>
          <a:p>
            <a:pPr eaLnBrk="1" hangingPunct="1"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3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4968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4" tIns="48278" rIns="96554" bIns="48278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5863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60525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indent="-236538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48AF4-7E84-4240-800D-FB93749AA2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43" y="4560892"/>
            <a:ext cx="5851525" cy="4321175"/>
          </a:xfrm>
        </p:spPr>
        <p:txBody>
          <a:bodyPr lIns="96554" tIns="48278" rIns="96554" bIns="48278"/>
          <a:lstStyle/>
          <a:p>
            <a:pPr eaLnBrk="1" hangingPunct="1"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7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4968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4" tIns="48278" rIns="96554" bIns="48278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5863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60525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indent="-236538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48AF4-7E84-4240-800D-FB93749AA2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43" y="4560892"/>
            <a:ext cx="5851525" cy="4321175"/>
          </a:xfrm>
        </p:spPr>
        <p:txBody>
          <a:bodyPr lIns="96554" tIns="48278" rIns="96554" bIns="48278"/>
          <a:lstStyle/>
          <a:p>
            <a:pPr eaLnBrk="1" hangingPunct="1"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15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4968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4" tIns="48278" rIns="96554" bIns="48278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5863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60525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indent="-236538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48AF4-7E84-4240-800D-FB93749AA2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43" y="4560892"/>
            <a:ext cx="5851525" cy="4321175"/>
          </a:xfrm>
        </p:spPr>
        <p:txBody>
          <a:bodyPr lIns="96554" tIns="48278" rIns="96554" bIns="48278"/>
          <a:lstStyle/>
          <a:p>
            <a:pPr eaLnBrk="1" hangingPunct="1"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690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4968" y="9120188"/>
            <a:ext cx="31702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54" tIns="48278" rIns="96554" bIns="48278" anchor="b"/>
          <a:lstStyle>
            <a:lvl1pPr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69938" indent="-29527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85863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60525" indent="-238125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133600" indent="-236538" defTabSz="966788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908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0480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5052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962400" indent="-236538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r" defTabSz="966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548AF4-7E84-4240-800D-FB93749AA20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667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2188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43" y="4560892"/>
            <a:ext cx="5851525" cy="4321175"/>
          </a:xfrm>
        </p:spPr>
        <p:txBody>
          <a:bodyPr lIns="96554" tIns="48278" rIns="96554" bIns="48278"/>
          <a:lstStyle/>
          <a:p>
            <a:pPr eaLnBrk="1" hangingPunct="1"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3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E8A8D20-57D3-497C-9F5B-D4B4E3818980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EA070E15-D82F-48C2-9978-500BF2770C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1" cy="403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51551-DF75-4933-87C4-EC4377CC045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324600"/>
            <a:ext cx="2743705" cy="5333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5.png"/><Relationship Id="rId7" Type="http://schemas.openxmlformats.org/officeDocument/2006/relationships/image" Target="../media/image8.pn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C2FF7B-59EF-40A6-BF65-F0627A2EA641}"/>
              </a:ext>
            </a:extLst>
          </p:cNvPr>
          <p:cNvCxnSpPr/>
          <p:nvPr/>
        </p:nvCxnSpPr>
        <p:spPr>
          <a:xfrm>
            <a:off x="0" y="857250"/>
            <a:ext cx="6858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8BD0AF-3B8B-4534-8864-7DC6A251993C}"/>
              </a:ext>
            </a:extLst>
          </p:cNvPr>
          <p:cNvSpPr txBox="1"/>
          <p:nvPr/>
        </p:nvSpPr>
        <p:spPr>
          <a:xfrm>
            <a:off x="59706" y="1717839"/>
            <a:ext cx="3704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Frontier Production System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(FrPS)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2F81C-2A5D-4752-AE21-2D1F2BF87F40}"/>
              </a:ext>
            </a:extLst>
          </p:cNvPr>
          <p:cNvSpPr/>
          <p:nvPr/>
        </p:nvSpPr>
        <p:spPr bwMode="auto">
          <a:xfrm>
            <a:off x="7024776" y="3047112"/>
            <a:ext cx="164623" cy="15849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Times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586AF0-90B6-4847-AA92-EED1279E3B65}"/>
              </a:ext>
            </a:extLst>
          </p:cNvPr>
          <p:cNvSpPr/>
          <p:nvPr/>
        </p:nvSpPr>
        <p:spPr bwMode="auto">
          <a:xfrm>
            <a:off x="8088157" y="3084555"/>
            <a:ext cx="145025" cy="1611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323232"/>
              </a:solidFill>
              <a:latin typeface="Times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AFAA8-3BDA-4D09-A5D5-02EC73B892F3}"/>
              </a:ext>
            </a:extLst>
          </p:cNvPr>
          <p:cNvSpPr txBox="1"/>
          <p:nvPr/>
        </p:nvSpPr>
        <p:spPr>
          <a:xfrm>
            <a:off x="3763775" y="6068696"/>
            <a:ext cx="171553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b="1" dirty="0">
                <a:solidFill>
                  <a:srgbClr val="323232"/>
                </a:solidFill>
                <a:latin typeface="Tahoma"/>
              </a:rPr>
              <a:t>Movable Wellbay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323232"/>
                </a:solidFill>
                <a:latin typeface="Tahoma"/>
              </a:rPr>
              <a:t>in FrPS Moonpool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23485D-E972-4842-BA12-FAEB4C353590}"/>
              </a:ext>
            </a:extLst>
          </p:cNvPr>
          <p:cNvGrpSpPr/>
          <p:nvPr/>
        </p:nvGrpSpPr>
        <p:grpSpPr>
          <a:xfrm>
            <a:off x="6158478" y="904384"/>
            <a:ext cx="2925452" cy="5572616"/>
            <a:chOff x="8718898" y="777760"/>
            <a:chExt cx="3334341" cy="59948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D75E652-8BDC-4103-BC20-86A75B077839}"/>
                </a:ext>
              </a:extLst>
            </p:cNvPr>
            <p:cNvGrpSpPr/>
            <p:nvPr/>
          </p:nvGrpSpPr>
          <p:grpSpPr>
            <a:xfrm>
              <a:off x="8718898" y="777760"/>
              <a:ext cx="3334341" cy="5994820"/>
              <a:chOff x="6166168" y="1344818"/>
              <a:chExt cx="2951162" cy="5438775"/>
            </a:xfrm>
          </p:grpSpPr>
          <p:pic>
            <p:nvPicPr>
              <p:cNvPr id="24" name="Picture 1">
                <a:extLst>
                  <a:ext uri="{FF2B5EF4-FFF2-40B4-BE49-F238E27FC236}">
                    <a16:creationId xmlns:a16="http://schemas.microsoft.com/office/drawing/2014/main" id="{5FB7DE59-C433-449F-9857-CAF62A177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796" r="14378"/>
              <a:stretch>
                <a:fillRect/>
              </a:stretch>
            </p:blipFill>
            <p:spPr bwMode="auto">
              <a:xfrm>
                <a:off x="6166168" y="1344818"/>
                <a:ext cx="2951162" cy="543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854387-8885-45C5-8D87-F1BFDB2AD36C}"/>
                  </a:ext>
                </a:extLst>
              </p:cNvPr>
              <p:cNvSpPr/>
              <p:nvPr/>
            </p:nvSpPr>
            <p:spPr bwMode="auto">
              <a:xfrm>
                <a:off x="6877579" y="3952568"/>
                <a:ext cx="194273" cy="19172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323232"/>
                  </a:solidFill>
                  <a:latin typeface="Times" pitchFamily="18" charset="0"/>
                </a:endParaRPr>
              </a:p>
            </p:txBody>
          </p:sp>
        </p:grpSp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F84E315D-C3F1-4D4C-88AD-7CCBD8D43965}"/>
                </a:ext>
              </a:extLst>
            </p:cNvPr>
            <p:cNvSpPr/>
            <p:nvPr/>
          </p:nvSpPr>
          <p:spPr>
            <a:xfrm rot="20396465" flipH="1">
              <a:off x="10607040" y="1276870"/>
              <a:ext cx="1250899" cy="523220"/>
            </a:xfrm>
            <a:prstGeom prst="homePlat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&lt;15k </a:t>
              </a:r>
              <a:r>
                <a:rPr lang="en-US" sz="1200" dirty="0"/>
                <a:t>here!</a:t>
              </a: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A23440E4-DDB9-4240-B23E-D1A762179945}"/>
                </a:ext>
              </a:extLst>
            </p:cNvPr>
            <p:cNvSpPr/>
            <p:nvPr/>
          </p:nvSpPr>
          <p:spPr>
            <a:xfrm rot="20396465" flipH="1">
              <a:off x="10678869" y="5671591"/>
              <a:ext cx="1250899" cy="523220"/>
            </a:xfrm>
            <a:prstGeom prst="homePlat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&gt;15k </a:t>
              </a:r>
              <a:r>
                <a:rPr lang="en-US" sz="1200" dirty="0"/>
                <a:t>here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DB2795F-6CA3-4D05-93C0-2A1AEFD6B083}"/>
              </a:ext>
            </a:extLst>
          </p:cNvPr>
          <p:cNvSpPr txBox="1"/>
          <p:nvPr/>
        </p:nvSpPr>
        <p:spPr>
          <a:xfrm>
            <a:off x="41632" y="34099"/>
            <a:ext cx="9083930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4000" b="1" u="sng">
                <a:solidFill>
                  <a:srgbClr val="0070C0"/>
                </a:solidFill>
                <a:latin typeface="Eras Medium ITC" panose="020B06020305040208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Developing the Gulf’s Lower Tertiary - </a:t>
            </a:r>
            <a:r>
              <a:rPr lang="en-US" dirty="0">
                <a:solidFill>
                  <a:srgbClr val="FF0000"/>
                </a:solidFill>
              </a:rPr>
              <a:t>An Innovative Solution to a New Set of Deepwater Challenges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520AD2-19F6-481C-8F13-DC0D98EF5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48" y="3373074"/>
            <a:ext cx="3322406" cy="265132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F99AEE-4D9C-4114-B00A-23EE97D410E3}"/>
              </a:ext>
            </a:extLst>
          </p:cNvPr>
          <p:cNvSpPr txBox="1"/>
          <p:nvPr/>
        </p:nvSpPr>
        <p:spPr>
          <a:xfrm>
            <a:off x="5788670" y="6577893"/>
            <a:ext cx="32464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>
                <a:solidFill>
                  <a:srgbClr val="323232"/>
                </a:solidFill>
                <a:latin typeface="Tahoma"/>
              </a:rPr>
              <a:t>© 2019 Frontier Deepwater Appraisal Solutions LLC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DF251-427A-4EF8-911A-FDEA5D0CC6CB}"/>
              </a:ext>
            </a:extLst>
          </p:cNvPr>
          <p:cNvSpPr txBox="1"/>
          <p:nvPr/>
        </p:nvSpPr>
        <p:spPr>
          <a:xfrm>
            <a:off x="521836" y="5013519"/>
            <a:ext cx="322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Eras Medium ITC" panose="020B0602030504020804" pitchFamily="34" charset="0"/>
              </a:rPr>
              <a:t>Conversion or Purpose Built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D786C-968B-4A07-A9EF-C62067801F16}"/>
              </a:ext>
            </a:extLst>
          </p:cNvPr>
          <p:cNvSpPr txBox="1"/>
          <p:nvPr/>
        </p:nvSpPr>
        <p:spPr>
          <a:xfrm>
            <a:off x="7732653" y="4698736"/>
            <a:ext cx="14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ras Medium ITC" panose="020B0602030504020804" pitchFamily="34" charset="0"/>
              </a:rPr>
              <a:t>4,000’+ WD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AB3E88-22F6-4577-9953-7A65380DE238}"/>
              </a:ext>
            </a:extLst>
          </p:cNvPr>
          <p:cNvSpPr/>
          <p:nvPr/>
        </p:nvSpPr>
        <p:spPr>
          <a:xfrm>
            <a:off x="181297" y="1335321"/>
            <a:ext cx="6783408" cy="3732747"/>
          </a:xfrm>
          <a:prstGeom prst="ellips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Concepts for </a:t>
            </a:r>
          </a:p>
          <a:p>
            <a:pPr algn="ctr"/>
            <a:r>
              <a:rPr lang="en-US" sz="4000" u="sng" dirty="0"/>
              <a:t>follow-up</a:t>
            </a:r>
            <a:r>
              <a:rPr lang="en-US" sz="4000" dirty="0"/>
              <a:t> WORLD OIL article</a:t>
            </a:r>
          </a:p>
        </p:txBody>
      </p:sp>
    </p:spTree>
    <p:extLst>
      <p:ext uri="{BB962C8B-B14F-4D97-AF65-F5344CB8AC3E}">
        <p14:creationId xmlns:p14="http://schemas.microsoft.com/office/powerpoint/2010/main" val="2248494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B5BD35-A9AE-4BEB-988B-3C407287F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174"/>
            <a:ext cx="6118394" cy="6348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E4A04-2306-4358-AE7D-90F1A41AE879}"/>
              </a:ext>
            </a:extLst>
          </p:cNvPr>
          <p:cNvSpPr txBox="1"/>
          <p:nvPr/>
        </p:nvSpPr>
        <p:spPr>
          <a:xfrm>
            <a:off x="457200" y="1752600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Published</a:t>
            </a:r>
          </a:p>
          <a:p>
            <a:r>
              <a:rPr lang="en-US" dirty="0"/>
              <a:t>2013</a:t>
            </a:r>
          </a:p>
        </p:txBody>
      </p:sp>
    </p:spTree>
    <p:extLst>
      <p:ext uri="{BB962C8B-B14F-4D97-AF65-F5344CB8AC3E}">
        <p14:creationId xmlns:p14="http://schemas.microsoft.com/office/powerpoint/2010/main" val="319994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E4A04-2306-4358-AE7D-90F1A41AE879}"/>
              </a:ext>
            </a:extLst>
          </p:cNvPr>
          <p:cNvSpPr txBox="1"/>
          <p:nvPr/>
        </p:nvSpPr>
        <p:spPr>
          <a:xfrm>
            <a:off x="457200" y="1752600"/>
            <a:ext cx="1104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Published</a:t>
            </a:r>
          </a:p>
          <a:p>
            <a:r>
              <a:rPr lang="en-US" dirty="0"/>
              <a:t>2013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0272B-94D9-40DD-BC08-C5C032EB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400"/>
            <a:ext cx="6559887" cy="610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805A0-212A-4999-B5B9-F8063402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77" y="2358385"/>
            <a:ext cx="8534401" cy="4257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C76AAB-750B-420B-BA5A-31BA4EE92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750" y="2584360"/>
            <a:ext cx="4264129" cy="2180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96F887-D336-4BC0-9FA6-65045797E07B}"/>
              </a:ext>
            </a:extLst>
          </p:cNvPr>
          <p:cNvSpPr txBox="1"/>
          <p:nvPr/>
        </p:nvSpPr>
        <p:spPr>
          <a:xfrm>
            <a:off x="5881254" y="3132682"/>
            <a:ext cx="2043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+mn-lt"/>
              </a:rPr>
              <a:t>Average ~45%?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4953A7-5F2C-4F1B-AD8D-78711D0172B5}"/>
              </a:ext>
            </a:extLst>
          </p:cNvPr>
          <p:cNvCxnSpPr>
            <a:cxnSpLocks/>
          </p:cNvCxnSpPr>
          <p:nvPr/>
        </p:nvCxnSpPr>
        <p:spPr bwMode="auto">
          <a:xfrm>
            <a:off x="5166009" y="3842899"/>
            <a:ext cx="3730175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2DE437A-EB5D-4A0F-B5BA-51D41A878AEC}"/>
              </a:ext>
            </a:extLst>
          </p:cNvPr>
          <p:cNvSpPr txBox="1">
            <a:spLocks/>
          </p:cNvSpPr>
          <p:nvPr/>
        </p:nvSpPr>
        <p:spPr>
          <a:xfrm>
            <a:off x="506477" y="396155"/>
            <a:ext cx="8316426" cy="5690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ahom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ahom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ahom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ahom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ahom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ahom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ahom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folHlink"/>
                </a:solidFill>
                <a:latin typeface="Tahoma" charset="0"/>
              </a:defRPr>
            </a:lvl9pPr>
          </a:lstStyle>
          <a:p>
            <a:r>
              <a:rPr lang="en-US" sz="2800" b="1" i="1" kern="0" dirty="0"/>
              <a:t>Stones</a:t>
            </a:r>
            <a:r>
              <a:rPr lang="en-US" sz="2800" b="1" kern="0" dirty="0"/>
              <a:t> Subsea Infrastructure Performing Poorly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2744F3-E013-4062-BF25-617A9093CDD0}"/>
              </a:ext>
            </a:extLst>
          </p:cNvPr>
          <p:cNvSpPr/>
          <p:nvPr/>
        </p:nvSpPr>
        <p:spPr>
          <a:xfrm>
            <a:off x="506479" y="1043275"/>
            <a:ext cx="8534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2169DF"/>
              </a:buClr>
            </a:pPr>
            <a:r>
              <a:rPr lang="en-US" sz="2000" i="1" dirty="0">
                <a:solidFill>
                  <a:schemeClr val="folHlink"/>
                </a:solidFill>
                <a:latin typeface="Eras Medium ITC" panose="020B0602030504020804" pitchFamily="34" charset="0"/>
              </a:rPr>
              <a:t>STONES</a:t>
            </a:r>
            <a:r>
              <a:rPr lang="en-US" sz="2000" dirty="0">
                <a:solidFill>
                  <a:schemeClr val="folHlink"/>
                </a:solidFill>
                <a:latin typeface="Eras Medium ITC" panose="020B0602030504020804" pitchFamily="34" charset="0"/>
              </a:rPr>
              <a:t>’ subsea well production and </a:t>
            </a:r>
            <a:r>
              <a:rPr lang="en-US" sz="2000" u="sng" dirty="0">
                <a:solidFill>
                  <a:schemeClr val="folHlink"/>
                </a:solidFill>
                <a:latin typeface="Eras Medium ITC" panose="020B0602030504020804" pitchFamily="34" charset="0"/>
              </a:rPr>
              <a:t>uptime is disappointing</a:t>
            </a:r>
            <a:endParaRPr lang="en-US" sz="1600" u="sng" dirty="0">
              <a:solidFill>
                <a:schemeClr val="folHlink"/>
              </a:solidFill>
              <a:latin typeface="Eras Medium ITC" panose="020B0602030504020804" pitchFamily="34" charset="0"/>
            </a:endParaRPr>
          </a:p>
          <a:p>
            <a:pPr marL="742950" lvl="1" indent="-285750" eaLnBrk="1" hangingPunct="1">
              <a:buClr>
                <a:srgbClr val="2169D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folHlink"/>
                </a:solidFill>
                <a:latin typeface="Eras Medium ITC" panose="020B0602030504020804" pitchFamily="34" charset="0"/>
              </a:rPr>
              <a:t>Well completions are performing poorly</a:t>
            </a:r>
          </a:p>
          <a:p>
            <a:pPr marL="742950" lvl="1" indent="-285750" eaLnBrk="1" hangingPunct="1">
              <a:lnSpc>
                <a:spcPct val="100000"/>
              </a:lnSpc>
              <a:buClr>
                <a:srgbClr val="2169D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folHlink"/>
                </a:solidFill>
                <a:latin typeface="Eras Medium ITC" panose="020B0602030504020804" pitchFamily="34" charset="0"/>
              </a:rPr>
              <a:t>Large number of sidetracks and interventions costly @ $1.1MM per day</a:t>
            </a:r>
          </a:p>
          <a:p>
            <a:pPr marL="742950" lvl="1" indent="-285750" eaLnBrk="1" hangingPunct="1">
              <a:lnSpc>
                <a:spcPct val="100000"/>
              </a:lnSpc>
              <a:buClr>
                <a:srgbClr val="2169D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folHlink"/>
                </a:solidFill>
                <a:latin typeface="Eras Medium ITC" panose="020B0602030504020804" pitchFamily="34" charset="0"/>
              </a:rPr>
              <a:t>Subsea system uptime appears poor</a:t>
            </a:r>
          </a:p>
          <a:p>
            <a:pPr marL="742950" lvl="1" indent="-285750" eaLnBrk="1" hangingPunct="1">
              <a:lnSpc>
                <a:spcPct val="100000"/>
              </a:lnSpc>
              <a:buClr>
                <a:srgbClr val="2169DF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folHlink"/>
                </a:solidFill>
                <a:latin typeface="Eras Medium ITC" panose="020B0602030504020804" pitchFamily="34" charset="0"/>
              </a:rPr>
              <a:t>DP Drillship Thalassa ongoing support cost prohibitive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A03AD7-C700-4ACB-8E68-E8500C862C3A}"/>
              </a:ext>
            </a:extLst>
          </p:cNvPr>
          <p:cNvSpPr txBox="1"/>
          <p:nvPr/>
        </p:nvSpPr>
        <p:spPr>
          <a:xfrm>
            <a:off x="7449224" y="2926437"/>
            <a:ext cx="15916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Eras Medium ITC" panose="020B0602030504020804" pitchFamily="34" charset="0"/>
              </a:rPr>
              <a:t>BSEE Production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D420DF-9F21-422E-A34D-A7FB38F1AE0B}"/>
              </a:ext>
            </a:extLst>
          </p:cNvPr>
          <p:cNvSpPr txBox="1"/>
          <p:nvPr/>
        </p:nvSpPr>
        <p:spPr>
          <a:xfrm>
            <a:off x="2390196" y="3172658"/>
            <a:ext cx="168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Eras Medium ITC" panose="020B0602030504020804" pitchFamily="34" charset="0"/>
              </a:rPr>
              <a:t>published</a:t>
            </a:r>
            <a:r>
              <a:rPr lang="en-US" sz="1600" dirty="0">
                <a:latin typeface="Eras Medium ITC" panose="020B0602030504020804" pitchFamily="34" charset="0"/>
              </a:rPr>
              <a:t> BSEE production data</a:t>
            </a:r>
          </a:p>
        </p:txBody>
      </p:sp>
    </p:spTree>
    <p:extLst>
      <p:ext uri="{BB962C8B-B14F-4D97-AF65-F5344CB8AC3E}">
        <p14:creationId xmlns:p14="http://schemas.microsoft.com/office/powerpoint/2010/main" val="148315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DF8B108-EA50-495D-AF06-0B329497F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9" y="767697"/>
            <a:ext cx="8869261" cy="5774387"/>
          </a:xfrm>
          <a:prstGeom prst="rect">
            <a:avLst/>
          </a:prstGeom>
        </p:spPr>
      </p:pic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B5B39BC8-744E-408F-AE7D-2FA54EAB500D}"/>
              </a:ext>
            </a:extLst>
          </p:cNvPr>
          <p:cNvSpPr/>
          <p:nvPr/>
        </p:nvSpPr>
        <p:spPr>
          <a:xfrm>
            <a:off x="2819400" y="3140221"/>
            <a:ext cx="1324891" cy="1219200"/>
          </a:xfrm>
          <a:prstGeom prst="downArrowCallout">
            <a:avLst>
              <a:gd name="adj1" fmla="val 14200"/>
              <a:gd name="adj2" fmla="val 16000"/>
              <a:gd name="adj3" fmla="val 21400"/>
              <a:gd name="adj4" fmla="val 6497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oil ~30mos after FID</a:t>
            </a:r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8C9638FA-F23C-422B-B7AF-BBED9862B3D8}"/>
              </a:ext>
            </a:extLst>
          </p:cNvPr>
          <p:cNvSpPr/>
          <p:nvPr/>
        </p:nvSpPr>
        <p:spPr>
          <a:xfrm>
            <a:off x="3305501" y="4754619"/>
            <a:ext cx="2579827" cy="1219200"/>
          </a:xfrm>
          <a:prstGeom prst="upArrowCallout">
            <a:avLst>
              <a:gd name="adj1" fmla="val 15400"/>
              <a:gd name="adj2" fmla="val 20200"/>
              <a:gd name="adj3" fmla="val 25000"/>
              <a:gd name="adj4" fmla="val 4877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FrPS</a:t>
            </a:r>
            <a:r>
              <a:rPr lang="en-US" sz="1600" dirty="0"/>
              <a:t> FEED starts NOW</a:t>
            </a:r>
          </a:p>
          <a:p>
            <a:pPr algn="ctr"/>
            <a:r>
              <a:rPr lang="en-US" sz="1200" dirty="0"/>
              <a:t>after subsea system failed to perform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F82753F3-B43D-469F-B7D7-398394174896}"/>
              </a:ext>
            </a:extLst>
          </p:cNvPr>
          <p:cNvSpPr/>
          <p:nvPr/>
        </p:nvSpPr>
        <p:spPr>
          <a:xfrm>
            <a:off x="4716857" y="3140221"/>
            <a:ext cx="1066800" cy="1371600"/>
          </a:xfrm>
          <a:prstGeom prst="downArrowCallout">
            <a:avLst>
              <a:gd name="adj1" fmla="val 14407"/>
              <a:gd name="adj2" fmla="val 20200"/>
              <a:gd name="adj3" fmla="val 25000"/>
              <a:gd name="adj4" fmla="val 64977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FID for </a:t>
            </a:r>
          </a:p>
          <a:p>
            <a:pPr algn="ctr"/>
            <a:r>
              <a:rPr lang="en-US" sz="1600" dirty="0" err="1"/>
              <a:t>FrPS</a:t>
            </a:r>
            <a:r>
              <a:rPr lang="en-US" sz="1600" dirty="0"/>
              <a:t> “field rescue”</a:t>
            </a:r>
          </a:p>
        </p:txBody>
      </p:sp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457E4C96-9191-4C98-AF24-BC908E71A07E}"/>
              </a:ext>
            </a:extLst>
          </p:cNvPr>
          <p:cNvSpPr/>
          <p:nvPr/>
        </p:nvSpPr>
        <p:spPr>
          <a:xfrm>
            <a:off x="8153400" y="1295400"/>
            <a:ext cx="838200" cy="1118675"/>
          </a:xfrm>
          <a:prstGeom prst="downArrowCallout">
            <a:avLst>
              <a:gd name="adj1" fmla="val 14407"/>
              <a:gd name="adj2" fmla="val 20200"/>
              <a:gd name="adj3" fmla="val 25000"/>
              <a:gd name="adj4" fmla="val 65305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Field</a:t>
            </a:r>
          </a:p>
          <a:p>
            <a:pPr algn="ctr"/>
            <a:r>
              <a:rPr lang="en-US" sz="1600" dirty="0"/>
              <a:t>breaks even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F78E0CB-4C79-4C90-8339-9C764EB6185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"/>
            <a:ext cx="9144000" cy="8841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It is time to initiate a radical field “rescue”!</a:t>
            </a:r>
          </a:p>
        </p:txBody>
      </p:sp>
      <p:sp>
        <p:nvSpPr>
          <p:cNvPr id="13" name="Callout: Up Arrow 12">
            <a:extLst>
              <a:ext uri="{FF2B5EF4-FFF2-40B4-BE49-F238E27FC236}">
                <a16:creationId xmlns:a16="http://schemas.microsoft.com/office/drawing/2014/main" id="{046403D0-2896-4541-B135-98495FD4D65B}"/>
              </a:ext>
            </a:extLst>
          </p:cNvPr>
          <p:cNvSpPr/>
          <p:nvPr/>
        </p:nvSpPr>
        <p:spPr>
          <a:xfrm>
            <a:off x="7274511" y="4481846"/>
            <a:ext cx="1170126" cy="1161594"/>
          </a:xfrm>
          <a:prstGeom prst="upArrowCallout">
            <a:avLst>
              <a:gd name="adj1" fmla="val 11145"/>
              <a:gd name="adj2" fmla="val 15554"/>
              <a:gd name="adj3" fmla="val 20592"/>
              <a:gd name="adj4" fmla="val 44825"/>
            </a:avLst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 err="1"/>
              <a:t>FrPS</a:t>
            </a:r>
            <a:r>
              <a:rPr lang="en-US" sz="1600" dirty="0"/>
              <a:t> pays off!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F39C1-E875-4611-B7B3-3C6E9D5659A0}"/>
              </a:ext>
            </a:extLst>
          </p:cNvPr>
          <p:cNvSpPr txBox="1"/>
          <p:nvPr/>
        </p:nvSpPr>
        <p:spPr>
          <a:xfrm>
            <a:off x="2761027" y="1499816"/>
            <a:ext cx="4145210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latin typeface="Eras Medium ITC" panose="020B0602030504020804" pitchFamily="34" charset="0"/>
              </a:defRPr>
            </a:lvl1pPr>
          </a:lstStyle>
          <a:p>
            <a:r>
              <a:rPr lang="en-US" dirty="0"/>
              <a:t>Green curves show existing production rate (BSEE data) increased by improved uptime and artificial lift</a:t>
            </a:r>
          </a:p>
        </p:txBody>
      </p:sp>
    </p:spTree>
    <p:extLst>
      <p:ext uri="{BB962C8B-B14F-4D97-AF65-F5344CB8AC3E}">
        <p14:creationId xmlns:p14="http://schemas.microsoft.com/office/powerpoint/2010/main" val="211650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0B3E32-5FD0-47A2-8352-041E7238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6" y="609600"/>
            <a:ext cx="8982324" cy="5644629"/>
          </a:xfrm>
          <a:prstGeom prst="rect">
            <a:avLst/>
          </a:prstGeom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9F893728-9E84-446A-82BB-AD6162D95935}"/>
              </a:ext>
            </a:extLst>
          </p:cNvPr>
          <p:cNvSpPr/>
          <p:nvPr/>
        </p:nvSpPr>
        <p:spPr>
          <a:xfrm>
            <a:off x="5056022" y="2209800"/>
            <a:ext cx="2133600" cy="2133600"/>
          </a:xfrm>
          <a:prstGeom prst="downArrowCallout">
            <a:avLst>
              <a:gd name="adj1" fmla="val 6760"/>
              <a:gd name="adj2" fmla="val 8392"/>
              <a:gd name="adj3" fmla="val 12616"/>
              <a:gd name="adj4" fmla="val 2760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Production Data ends Aug Yr5</a:t>
            </a: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CE2B73CE-0FD7-4825-8AD8-52EF7799CDE8}"/>
              </a:ext>
            </a:extLst>
          </p:cNvPr>
          <p:cNvSpPr/>
          <p:nvPr/>
        </p:nvSpPr>
        <p:spPr>
          <a:xfrm rot="15846860">
            <a:off x="3160226" y="4017994"/>
            <a:ext cx="1524000" cy="1296386"/>
          </a:xfrm>
          <a:prstGeom prst="downArrowCallout">
            <a:avLst>
              <a:gd name="adj1" fmla="val 6760"/>
              <a:gd name="adj2" fmla="val 8392"/>
              <a:gd name="adj3" fmla="val 12616"/>
              <a:gd name="adj4" fmla="val 67846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Starts ~30mos after FID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7AEEE527-D5DD-43EA-A236-4D56F0EA2143}"/>
              </a:ext>
            </a:extLst>
          </p:cNvPr>
          <p:cNvSpPr/>
          <p:nvPr/>
        </p:nvSpPr>
        <p:spPr>
          <a:xfrm>
            <a:off x="6120384" y="5014283"/>
            <a:ext cx="2514600" cy="5715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Extrapolated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AB829-8342-4565-99BD-86F58D32099B}"/>
              </a:ext>
            </a:extLst>
          </p:cNvPr>
          <p:cNvSpPr/>
          <p:nvPr/>
        </p:nvSpPr>
        <p:spPr>
          <a:xfrm>
            <a:off x="533400" y="2667000"/>
            <a:ext cx="2590800" cy="1676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Assuming </a:t>
            </a:r>
            <a:r>
              <a:rPr lang="en-US" sz="2800" b="1" dirty="0">
                <a:solidFill>
                  <a:srgbClr val="FF0000"/>
                </a:solidFill>
              </a:rPr>
              <a:t>$55/</a:t>
            </a:r>
            <a:r>
              <a:rPr lang="en-US" sz="2800" b="1" dirty="0" err="1">
                <a:solidFill>
                  <a:srgbClr val="FF0000"/>
                </a:solidFill>
              </a:rPr>
              <a:t>bbl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/>
              <a:t>oil</a:t>
            </a:r>
          </a:p>
        </p:txBody>
      </p:sp>
    </p:spTree>
    <p:extLst>
      <p:ext uri="{BB962C8B-B14F-4D97-AF65-F5344CB8AC3E}">
        <p14:creationId xmlns:p14="http://schemas.microsoft.com/office/powerpoint/2010/main" val="2120814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34598B-75BB-4840-9950-A9EDCFC5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4" y="609600"/>
            <a:ext cx="9094306" cy="5715000"/>
          </a:xfrm>
          <a:prstGeom prst="rect">
            <a:avLst/>
          </a:prstGeom>
        </p:spPr>
      </p:pic>
      <p:sp>
        <p:nvSpPr>
          <p:cNvPr id="4" name="Callout: Down Arrow 3">
            <a:extLst>
              <a:ext uri="{FF2B5EF4-FFF2-40B4-BE49-F238E27FC236}">
                <a16:creationId xmlns:a16="http://schemas.microsoft.com/office/drawing/2014/main" id="{9F893728-9E84-446A-82BB-AD6162D95935}"/>
              </a:ext>
            </a:extLst>
          </p:cNvPr>
          <p:cNvSpPr/>
          <p:nvPr/>
        </p:nvSpPr>
        <p:spPr>
          <a:xfrm>
            <a:off x="5334000" y="2590800"/>
            <a:ext cx="1219200" cy="2133600"/>
          </a:xfrm>
          <a:prstGeom prst="downArrowCallout">
            <a:avLst>
              <a:gd name="adj1" fmla="val 6760"/>
              <a:gd name="adj2" fmla="val 8392"/>
              <a:gd name="adj3" fmla="val 12616"/>
              <a:gd name="adj4" fmla="val 5537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Production Data ends Aug Yr5</a:t>
            </a:r>
          </a:p>
        </p:txBody>
      </p:sp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CE2B73CE-0FD7-4825-8AD8-52EF7799CDE8}"/>
              </a:ext>
            </a:extLst>
          </p:cNvPr>
          <p:cNvSpPr/>
          <p:nvPr/>
        </p:nvSpPr>
        <p:spPr>
          <a:xfrm>
            <a:off x="3886200" y="2971800"/>
            <a:ext cx="1524000" cy="1905000"/>
          </a:xfrm>
          <a:prstGeom prst="downArrowCallout">
            <a:avLst>
              <a:gd name="adj1" fmla="val 6760"/>
              <a:gd name="adj2" fmla="val 8392"/>
              <a:gd name="adj3" fmla="val 12616"/>
              <a:gd name="adj4" fmla="val 55377"/>
            </a:avLst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 Starts ~30mos after FID</a:t>
            </a:r>
          </a:p>
        </p:txBody>
      </p:sp>
      <p:sp>
        <p:nvSpPr>
          <p:cNvPr id="5" name="Arrow: Striped Right 4">
            <a:extLst>
              <a:ext uri="{FF2B5EF4-FFF2-40B4-BE49-F238E27FC236}">
                <a16:creationId xmlns:a16="http://schemas.microsoft.com/office/drawing/2014/main" id="{7AEEE527-D5DD-43EA-A236-4D56F0EA2143}"/>
              </a:ext>
            </a:extLst>
          </p:cNvPr>
          <p:cNvSpPr/>
          <p:nvPr/>
        </p:nvSpPr>
        <p:spPr>
          <a:xfrm>
            <a:off x="6019800" y="5029200"/>
            <a:ext cx="2667000" cy="571500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Extrapolated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AB829-8342-4565-99BD-86F58D32099B}"/>
              </a:ext>
            </a:extLst>
          </p:cNvPr>
          <p:cNvSpPr/>
          <p:nvPr/>
        </p:nvSpPr>
        <p:spPr>
          <a:xfrm>
            <a:off x="533400" y="2667000"/>
            <a:ext cx="2590800" cy="16764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Assuming $75/</a:t>
            </a:r>
            <a:r>
              <a:rPr lang="en-US" sz="2800" b="1" dirty="0" err="1"/>
              <a:t>bbl</a:t>
            </a:r>
            <a:r>
              <a:rPr lang="en-US" sz="2800" b="1" dirty="0"/>
              <a:t> oil</a:t>
            </a:r>
          </a:p>
        </p:txBody>
      </p:sp>
    </p:spTree>
    <p:extLst>
      <p:ext uri="{BB962C8B-B14F-4D97-AF65-F5344CB8AC3E}">
        <p14:creationId xmlns:p14="http://schemas.microsoft.com/office/powerpoint/2010/main" val="176186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B0D7-4F28-4589-A838-6DA1A85EA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42" y="75103"/>
            <a:ext cx="8534400" cy="98345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Cascade Chinook Subsea Development has not met expectations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B73752-112A-448D-A27F-6A5CC19B4068}"/>
              </a:ext>
            </a:extLst>
          </p:cNvPr>
          <p:cNvGrpSpPr/>
          <p:nvPr/>
        </p:nvGrpSpPr>
        <p:grpSpPr>
          <a:xfrm>
            <a:off x="762000" y="1353080"/>
            <a:ext cx="7924800" cy="4803606"/>
            <a:chOff x="62753" y="1314865"/>
            <a:chExt cx="7924800" cy="48036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04EF84-9593-47DD-82C9-B11D7218F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753" y="1314865"/>
              <a:ext cx="7924800" cy="480360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408AA7-8164-47DA-917C-10E0209D1E0F}"/>
                </a:ext>
              </a:extLst>
            </p:cNvPr>
            <p:cNvSpPr txBox="1"/>
            <p:nvPr/>
          </p:nvSpPr>
          <p:spPr>
            <a:xfrm>
              <a:off x="5800758" y="5864555"/>
              <a:ext cx="217399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050" dirty="0">
                  <a:solidFill>
                    <a:srgbClr val="323232"/>
                  </a:solidFill>
                  <a:latin typeface="Tahoma"/>
                </a:rPr>
                <a:t>Source: US government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8794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43E-E46B-4D8E-8F67-15D1225D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15769"/>
            <a:ext cx="8229601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Subsea Lower Tertiary Concept Delivers </a:t>
            </a:r>
            <a:br>
              <a:rPr 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</a:br>
            <a:r>
              <a:rPr 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Negative Economics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AF72EE-D161-4D72-8B3E-87AEE7C61F02}"/>
              </a:ext>
            </a:extLst>
          </p:cNvPr>
          <p:cNvGrpSpPr/>
          <p:nvPr/>
        </p:nvGrpSpPr>
        <p:grpSpPr>
          <a:xfrm>
            <a:off x="342900" y="1295400"/>
            <a:ext cx="8572500" cy="5489374"/>
            <a:chOff x="76200" y="1295400"/>
            <a:chExt cx="8572500" cy="54893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40BA770-8D69-40F5-9020-E4AEC6973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1295400"/>
              <a:ext cx="8458200" cy="4781156"/>
            </a:xfrm>
            <a:prstGeom prst="rect">
              <a:avLst/>
            </a:prstGeom>
          </p:spPr>
        </p:pic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90A9EDC1-E212-4C29-A8F7-954069E47FAC}"/>
                </a:ext>
              </a:extLst>
            </p:cNvPr>
            <p:cNvSpPr/>
            <p:nvPr/>
          </p:nvSpPr>
          <p:spPr>
            <a:xfrm>
              <a:off x="7620000" y="2314378"/>
              <a:ext cx="609600" cy="1905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7F3C1-DB2E-4346-BC1B-F10E32A3342D}"/>
                </a:ext>
              </a:extLst>
            </p:cNvPr>
            <p:cNvSpPr txBox="1"/>
            <p:nvPr/>
          </p:nvSpPr>
          <p:spPr>
            <a:xfrm>
              <a:off x="4972050" y="1821415"/>
              <a:ext cx="34861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Lots of problems and red ink!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D00B2-12AB-44F4-B1DA-A3F63EA750FE}"/>
                </a:ext>
              </a:extLst>
            </p:cNvPr>
            <p:cNvSpPr/>
            <p:nvPr/>
          </p:nvSpPr>
          <p:spPr>
            <a:xfrm>
              <a:off x="4648200" y="5638800"/>
              <a:ext cx="1447800" cy="409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DDF7B6C-DB4D-4910-A438-1D5754D25E4B}"/>
                </a:ext>
              </a:extLst>
            </p:cNvPr>
            <p:cNvSpPr txBox="1"/>
            <p:nvPr/>
          </p:nvSpPr>
          <p:spPr>
            <a:xfrm>
              <a:off x="2400299" y="5215114"/>
              <a:ext cx="6248401" cy="15696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Too Many Appraisal Wells to Sanction Project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Cost Prohibitive Drilling and Completion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Risky Full Field Sanction Rather Than Phases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Excessive Operating Costs and Expensive </a:t>
              </a:r>
              <a:r>
                <a:rPr lang="en-US" sz="1600" b="1" dirty="0" err="1">
                  <a:solidFill>
                    <a:srgbClr val="FF0000"/>
                  </a:solidFill>
                  <a:latin typeface="Eras Medium ITC" panose="020B0602030504020804" pitchFamily="34" charset="0"/>
                </a:rPr>
                <a:t>Redrills</a:t>
              </a:r>
              <a:endParaRPr lang="en-US" sz="1600" b="1" dirty="0">
                <a:solidFill>
                  <a:srgbClr val="FF0000"/>
                </a:solidFill>
                <a:latin typeface="Eras Medium ITC" panose="020B06020305040208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Complex and Less Dependable Subsea Equipment – 30 </a:t>
              </a:r>
              <a:r>
                <a:rPr lang="en-US" sz="1600" b="1" dirty="0" err="1">
                  <a:solidFill>
                    <a:srgbClr val="FF0000"/>
                  </a:solidFill>
                  <a:latin typeface="Eras Medium ITC" panose="020B0602030504020804" pitchFamily="34" charset="0"/>
                </a:rPr>
                <a:t>yr</a:t>
              </a:r>
              <a:r>
                <a:rPr lang="en-US" sz="16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 life???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Subsea Pumping Not as Effective </a:t>
              </a:r>
            </a:p>
          </p:txBody>
        </p:sp>
      </p:grpSp>
      <p:pic>
        <p:nvPicPr>
          <p:cNvPr id="9" name="Graphic 8" descr="Dollar">
            <a:extLst>
              <a:ext uri="{FF2B5EF4-FFF2-40B4-BE49-F238E27FC236}">
                <a16:creationId xmlns:a16="http://schemas.microsoft.com/office/drawing/2014/main" id="{97556898-26BF-4507-83A7-28DCA4075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3900" y="4168688"/>
            <a:ext cx="914400" cy="1507435"/>
          </a:xfrm>
          <a:prstGeom prst="rect">
            <a:avLst/>
          </a:prstGeom>
        </p:spPr>
      </p:pic>
      <p:pic>
        <p:nvPicPr>
          <p:cNvPr id="10" name="Graphic 9" descr="Dollar">
            <a:extLst>
              <a:ext uri="{FF2B5EF4-FFF2-40B4-BE49-F238E27FC236}">
                <a16:creationId xmlns:a16="http://schemas.microsoft.com/office/drawing/2014/main" id="{A2465767-4C28-48A8-998A-D83ABA9EC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6700" y="4222462"/>
            <a:ext cx="914400" cy="15074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9CFB30-9C61-42E1-913A-7A16D9B8CB5C}"/>
              </a:ext>
            </a:extLst>
          </p:cNvPr>
          <p:cNvSpPr txBox="1"/>
          <p:nvPr/>
        </p:nvSpPr>
        <p:spPr>
          <a:xfrm>
            <a:off x="2933700" y="2406483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Based on published cost &amp; BSEE production data</a:t>
            </a:r>
          </a:p>
          <a:p>
            <a:r>
              <a:rPr lang="en-US" sz="14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$55 </a:t>
            </a:r>
            <a:r>
              <a:rPr lang="en-US" sz="1400" b="1" dirty="0" err="1">
                <a:solidFill>
                  <a:srgbClr val="0070C0"/>
                </a:solidFill>
                <a:latin typeface="Eras Medium ITC" panose="020B0602030504020804" pitchFamily="34" charset="0"/>
              </a:rPr>
              <a:t>bbl</a:t>
            </a:r>
            <a:r>
              <a:rPr lang="en-US" sz="14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 oil price (includes royalty and operating costs)</a:t>
            </a:r>
          </a:p>
        </p:txBody>
      </p:sp>
    </p:spTree>
    <p:extLst>
      <p:ext uri="{BB962C8B-B14F-4D97-AF65-F5344CB8AC3E}">
        <p14:creationId xmlns:p14="http://schemas.microsoft.com/office/powerpoint/2010/main" val="415087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784" y="5334554"/>
            <a:ext cx="8522431" cy="1000523"/>
          </a:xfrm>
          <a:prstGeom prst="rect">
            <a:avLst/>
          </a:prstGeom>
        </p:spPr>
        <p:txBody>
          <a:bodyPr vert="horz" wrap="square" lIns="0" tIns="82924" rIns="0" bIns="0" rtlCol="0">
            <a:spAutoFit/>
          </a:bodyPr>
          <a:lstStyle/>
          <a:p>
            <a:pPr marL="344039" indent="-332832" defTabSz="806867">
              <a:spcBef>
                <a:spcPts val="653"/>
              </a:spcBef>
              <a:buClr>
                <a:srgbClr val="FF0000"/>
              </a:buClr>
              <a:buSzPct val="95652"/>
              <a:buFont typeface="Times New Roman"/>
              <a:buChar char="•"/>
              <a:tabLst>
                <a:tab pos="343479" algn="l"/>
                <a:tab pos="344039" algn="l"/>
              </a:tabLst>
            </a:pPr>
            <a:r>
              <a:rPr sz="2030" spc="-53" dirty="0">
                <a:solidFill>
                  <a:srgbClr val="FF0000"/>
                </a:solidFill>
                <a:latin typeface="Eras Medium ITC"/>
                <a:cs typeface="Eras Medium ITC"/>
              </a:rPr>
              <a:t>STONES </a:t>
            </a:r>
            <a:r>
              <a:rPr sz="1941" dirty="0">
                <a:solidFill>
                  <a:srgbClr val="FF0000"/>
                </a:solidFill>
                <a:latin typeface="Eras Medium ITC"/>
                <a:cs typeface="Eras Medium ITC"/>
              </a:rPr>
              <a:t>field was brought onstream </a:t>
            </a:r>
            <a:r>
              <a:rPr sz="1941" spc="-4" dirty="0">
                <a:solidFill>
                  <a:srgbClr val="FF0000"/>
                </a:solidFill>
                <a:latin typeface="Eras Medium ITC"/>
                <a:cs typeface="Eras Medium ITC"/>
              </a:rPr>
              <a:t>in 2016…</a:t>
            </a:r>
            <a:r>
              <a:rPr sz="1544" b="1" u="sng" spc="-4" dirty="0">
                <a:solidFill>
                  <a:srgbClr val="FF0000"/>
                </a:solidFill>
                <a:latin typeface="Eras Medium ITC"/>
                <a:cs typeface="Eras Medium ITC"/>
              </a:rPr>
              <a:t>11 years after discovery </a:t>
            </a:r>
            <a:r>
              <a:rPr sz="1544" b="1" u="sng" dirty="0">
                <a:solidFill>
                  <a:srgbClr val="FF0000"/>
                </a:solidFill>
                <a:latin typeface="Eras Medium ITC"/>
                <a:cs typeface="Eras Medium ITC"/>
              </a:rPr>
              <a:t>in</a:t>
            </a:r>
            <a:r>
              <a:rPr sz="1544" b="1" u="sng" spc="18" dirty="0">
                <a:solidFill>
                  <a:srgbClr val="FF0000"/>
                </a:solidFill>
                <a:latin typeface="Eras Medium ITC"/>
                <a:cs typeface="Eras Medium ITC"/>
              </a:rPr>
              <a:t> </a:t>
            </a:r>
            <a:r>
              <a:rPr sz="1544" b="1" u="sng" spc="-4" dirty="0">
                <a:solidFill>
                  <a:srgbClr val="FF0000"/>
                </a:solidFill>
                <a:latin typeface="Eras Medium ITC"/>
                <a:cs typeface="Eras Medium ITC"/>
              </a:rPr>
              <a:t>2005</a:t>
            </a:r>
            <a:endParaRPr sz="1544" b="1" u="sng" dirty="0">
              <a:solidFill>
                <a:srgbClr val="FF0000"/>
              </a:solidFill>
              <a:latin typeface="Eras Medium ITC"/>
              <a:cs typeface="Eras Medium ITC"/>
            </a:endParaRPr>
          </a:p>
          <a:p>
            <a:pPr marL="732343" lvl="1" indent="-277360" defTabSz="806867">
              <a:spcBef>
                <a:spcPts val="383"/>
              </a:spcBef>
              <a:buClr>
                <a:srgbClr val="FF0000"/>
              </a:buClr>
              <a:buFont typeface="Wingdings"/>
              <a:buChar char=""/>
              <a:tabLst>
                <a:tab pos="732343" algn="l"/>
                <a:tab pos="732904" algn="l"/>
              </a:tabLst>
            </a:pPr>
            <a:r>
              <a:rPr sz="1600" b="1" dirty="0">
                <a:solidFill>
                  <a:srgbClr val="FF0000"/>
                </a:solidFill>
                <a:latin typeface="Eras Medium ITC"/>
                <a:cs typeface="Eras Medium ITC"/>
              </a:rPr>
              <a:t>Phase 1 was </a:t>
            </a:r>
            <a:r>
              <a:rPr sz="1600" b="1" dirty="0">
                <a:solidFill>
                  <a:srgbClr val="FF0000"/>
                </a:solidFill>
                <a:uFill>
                  <a:solidFill>
                    <a:srgbClr val="0B69AC"/>
                  </a:solidFill>
                </a:uFill>
                <a:latin typeface="Eras Medium ITC"/>
                <a:cs typeface="Eras Medium ITC"/>
              </a:rPr>
              <a:t>sanctioned in 2013 </a:t>
            </a:r>
            <a:r>
              <a:rPr sz="1600" b="1" spc="4" dirty="0">
                <a:solidFill>
                  <a:srgbClr val="FF0000"/>
                </a:solidFill>
                <a:uFill>
                  <a:solidFill>
                    <a:srgbClr val="0B69AC"/>
                  </a:solidFill>
                </a:uFill>
                <a:latin typeface="Eras Medium ITC"/>
                <a:cs typeface="Eras Medium ITC"/>
              </a:rPr>
              <a:t>when </a:t>
            </a:r>
            <a:r>
              <a:rPr sz="1600" b="1" dirty="0">
                <a:solidFill>
                  <a:srgbClr val="FF0000"/>
                </a:solidFill>
                <a:uFill>
                  <a:solidFill>
                    <a:srgbClr val="0B69AC"/>
                  </a:solidFill>
                </a:uFill>
                <a:latin typeface="Eras Medium ITC"/>
                <a:cs typeface="Eras Medium ITC"/>
              </a:rPr>
              <a:t>oil </a:t>
            </a:r>
            <a:r>
              <a:rPr sz="1600" b="1" spc="4" dirty="0">
                <a:solidFill>
                  <a:srgbClr val="FF0000"/>
                </a:solidFill>
                <a:uFill>
                  <a:solidFill>
                    <a:srgbClr val="0B69AC"/>
                  </a:solidFill>
                </a:uFill>
                <a:latin typeface="Eras Medium ITC"/>
                <a:cs typeface="Eras Medium ITC"/>
              </a:rPr>
              <a:t>&amp; </a:t>
            </a:r>
            <a:r>
              <a:rPr sz="1600" b="1" dirty="0">
                <a:solidFill>
                  <a:srgbClr val="FF0000"/>
                </a:solidFill>
                <a:uFill>
                  <a:solidFill>
                    <a:srgbClr val="0B69AC"/>
                  </a:solidFill>
                </a:uFill>
                <a:latin typeface="Eras Medium ITC"/>
                <a:cs typeface="Eras Medium ITC"/>
              </a:rPr>
              <a:t>gas prices were </a:t>
            </a:r>
            <a:r>
              <a:rPr lang="en-US" sz="1600" b="1" dirty="0">
                <a:solidFill>
                  <a:srgbClr val="FF0000"/>
                </a:solidFill>
                <a:uFill>
                  <a:solidFill>
                    <a:srgbClr val="0B69AC"/>
                  </a:solidFill>
                </a:uFill>
                <a:latin typeface="Eras Medium ITC"/>
                <a:cs typeface="Eras Medium ITC"/>
              </a:rPr>
              <a:t>$100 per </a:t>
            </a:r>
            <a:r>
              <a:rPr lang="en-US" sz="1600" b="1" dirty="0" err="1">
                <a:solidFill>
                  <a:srgbClr val="FF0000"/>
                </a:solidFill>
                <a:uFill>
                  <a:solidFill>
                    <a:srgbClr val="0B69AC"/>
                  </a:solidFill>
                </a:uFill>
                <a:latin typeface="Eras Medium ITC"/>
                <a:cs typeface="Eras Medium ITC"/>
              </a:rPr>
              <a:t>bbl</a:t>
            </a:r>
            <a:endParaRPr sz="1600" b="1" dirty="0">
              <a:solidFill>
                <a:srgbClr val="FF0000"/>
              </a:solidFill>
              <a:latin typeface="Eras Medium ITC"/>
              <a:cs typeface="Eras Medium ITC"/>
            </a:endParaRPr>
          </a:p>
          <a:p>
            <a:pPr marL="732343" lvl="1" indent="-277921" defTabSz="806867">
              <a:spcBef>
                <a:spcPts val="296"/>
              </a:spcBef>
              <a:buClr>
                <a:srgbClr val="FF0000"/>
              </a:buClr>
              <a:buFont typeface="Wingdings"/>
              <a:buChar char=""/>
              <a:tabLst>
                <a:tab pos="732343" algn="l"/>
                <a:tab pos="732904" algn="l"/>
              </a:tabLst>
            </a:pPr>
            <a:r>
              <a:rPr sz="1600" b="1" dirty="0">
                <a:solidFill>
                  <a:srgbClr val="FF0000"/>
                </a:solidFill>
                <a:latin typeface="Eras Medium ITC"/>
                <a:cs typeface="Eras Medium ITC"/>
              </a:rPr>
              <a:t>SHELL has invested billions into </a:t>
            </a:r>
            <a:r>
              <a:rPr b="1" spc="-53" dirty="0">
                <a:solidFill>
                  <a:srgbClr val="FF0000"/>
                </a:solidFill>
                <a:latin typeface="Eras Medium ITC"/>
                <a:cs typeface="Eras Medium ITC"/>
              </a:rPr>
              <a:t>STONES </a:t>
            </a:r>
            <a:r>
              <a:rPr sz="1600" b="1" dirty="0">
                <a:solidFill>
                  <a:srgbClr val="FF0000"/>
                </a:solidFill>
                <a:latin typeface="Eras Medium ITC"/>
                <a:cs typeface="Eras Medium ITC"/>
              </a:rPr>
              <a:t>including 15 subsea wellbores plus</a:t>
            </a:r>
            <a:r>
              <a:rPr sz="1600" b="1" spc="238" dirty="0">
                <a:solidFill>
                  <a:srgbClr val="FF0000"/>
                </a:solidFill>
                <a:latin typeface="Eras Medium ITC"/>
                <a:cs typeface="Eras Medium ITC"/>
              </a:rPr>
              <a:t> </a:t>
            </a:r>
            <a:r>
              <a:rPr sz="1600" b="1" dirty="0">
                <a:solidFill>
                  <a:srgbClr val="FF0000"/>
                </a:solidFill>
                <a:latin typeface="Eras Medium ITC"/>
                <a:cs typeface="Eras Medium ITC"/>
              </a:rPr>
              <a:t>sidetracks</a:t>
            </a:r>
          </a:p>
        </p:txBody>
      </p:sp>
      <p:sp>
        <p:nvSpPr>
          <p:cNvPr id="3" name="object 3"/>
          <p:cNvSpPr/>
          <p:nvPr/>
        </p:nvSpPr>
        <p:spPr>
          <a:xfrm>
            <a:off x="710966" y="1959768"/>
            <a:ext cx="7426811" cy="31691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06867"/>
            <a:endParaRPr sz="1588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784" y="206795"/>
            <a:ext cx="7992441" cy="110702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069098" marR="4483" indent="-547437" algn="l">
              <a:lnSpc>
                <a:spcPct val="101000"/>
              </a:lnSpc>
              <a:spcBef>
                <a:spcPts val="79"/>
              </a:spcBef>
            </a:pPr>
            <a:r>
              <a:rPr lang="en-US" sz="3600" b="1" spc="9" dirty="0"/>
              <a:t>Lower Tertiary Problems Plague</a:t>
            </a:r>
            <a:br>
              <a:rPr lang="en-US" sz="3600" b="1" spc="9" dirty="0"/>
            </a:br>
            <a:r>
              <a:rPr lang="en-US" sz="3600" b="1" spc="9" dirty="0"/>
              <a:t>Shell STONES Subsea System</a:t>
            </a:r>
            <a:endParaRPr sz="3600" b="1" spc="9" dirty="0"/>
          </a:p>
        </p:txBody>
      </p:sp>
      <p:sp>
        <p:nvSpPr>
          <p:cNvPr id="5" name="object 5"/>
          <p:cNvSpPr txBox="1"/>
          <p:nvPr/>
        </p:nvSpPr>
        <p:spPr>
          <a:xfrm>
            <a:off x="710966" y="1517934"/>
            <a:ext cx="7682753" cy="123237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44039" indent="-332832" defTabSz="806867">
              <a:spcBef>
                <a:spcPts val="79"/>
              </a:spcBef>
              <a:buClr>
                <a:srgbClr val="FF0000"/>
              </a:buClr>
              <a:buFont typeface="Times New Roman"/>
              <a:buChar char="•"/>
              <a:tabLst>
                <a:tab pos="343479" algn="l"/>
                <a:tab pos="344039" algn="l"/>
                <a:tab pos="1649034" algn="l"/>
              </a:tabLst>
            </a:pPr>
            <a:r>
              <a:rPr sz="2294" b="1" u="heavy" spc="18" dirty="0">
                <a:solidFill>
                  <a:srgbClr val="FF0000"/>
                </a:solidFill>
                <a:uFill>
                  <a:solidFill>
                    <a:srgbClr val="0B69AC"/>
                  </a:solidFill>
                </a:uFill>
                <a:latin typeface="Eras Medium ITC"/>
                <a:cs typeface="Eras Medium ITC"/>
              </a:rPr>
              <a:t>Problem</a:t>
            </a:r>
            <a:r>
              <a:rPr sz="2294" b="1" spc="18" dirty="0">
                <a:solidFill>
                  <a:srgbClr val="FF0000"/>
                </a:solidFill>
                <a:latin typeface="Eras Medium ITC"/>
                <a:cs typeface="Eras Medium ITC"/>
              </a:rPr>
              <a:t>:	</a:t>
            </a:r>
            <a:r>
              <a:rPr sz="2294" b="1" spc="13" dirty="0">
                <a:solidFill>
                  <a:srgbClr val="FF0000"/>
                </a:solidFill>
                <a:latin typeface="Eras Medium ITC"/>
                <a:cs typeface="Eras Medium ITC"/>
              </a:rPr>
              <a:t>The </a:t>
            </a:r>
            <a:r>
              <a:rPr sz="2471" b="1" spc="-88" dirty="0">
                <a:solidFill>
                  <a:srgbClr val="FF0000"/>
                </a:solidFill>
                <a:latin typeface="Eras Medium ITC"/>
                <a:cs typeface="Eras Medium ITC"/>
              </a:rPr>
              <a:t>STONES </a:t>
            </a:r>
            <a:r>
              <a:rPr sz="2294" b="1" spc="9" dirty="0">
                <a:solidFill>
                  <a:srgbClr val="FF0000"/>
                </a:solidFill>
                <a:latin typeface="Eras Medium ITC"/>
                <a:cs typeface="Eras Medium ITC"/>
              </a:rPr>
              <a:t>field is losing </a:t>
            </a:r>
            <a:r>
              <a:rPr sz="2294" b="1" spc="13" dirty="0">
                <a:solidFill>
                  <a:srgbClr val="FF0000"/>
                </a:solidFill>
                <a:latin typeface="Eras Medium ITC"/>
                <a:cs typeface="Eras Medium ITC"/>
              </a:rPr>
              <a:t>billions of</a:t>
            </a:r>
            <a:r>
              <a:rPr sz="2294" b="1" spc="35" dirty="0">
                <a:solidFill>
                  <a:srgbClr val="FF0000"/>
                </a:solidFill>
                <a:latin typeface="Eras Medium ITC"/>
                <a:cs typeface="Eras Medium ITC"/>
              </a:rPr>
              <a:t> </a:t>
            </a:r>
            <a:r>
              <a:rPr sz="2294" b="1" spc="9" dirty="0">
                <a:solidFill>
                  <a:srgbClr val="FF0000"/>
                </a:solidFill>
                <a:latin typeface="Eras Medium ITC"/>
                <a:cs typeface="Eras Medium ITC"/>
              </a:rPr>
              <a:t>dollars</a:t>
            </a:r>
            <a:endParaRPr sz="2294" b="1" dirty="0">
              <a:solidFill>
                <a:srgbClr val="FF0000"/>
              </a:solidFill>
              <a:latin typeface="Eras Medium ITC"/>
              <a:cs typeface="Eras Medium ITC"/>
            </a:endParaRPr>
          </a:p>
          <a:p>
            <a:pPr defTabSz="806867"/>
            <a:endParaRPr sz="2824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defTabSz="806867"/>
            <a:endParaRPr sz="2647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00388" y="4093391"/>
            <a:ext cx="370915" cy="401731"/>
          </a:xfrm>
          <a:custGeom>
            <a:avLst/>
            <a:gdLst/>
            <a:ahLst/>
            <a:cxnLst/>
            <a:rect l="l" t="t" r="r" b="b"/>
            <a:pathLst>
              <a:path w="420370" h="455295">
                <a:moveTo>
                  <a:pt x="104655" y="294116"/>
                </a:moveTo>
                <a:lnTo>
                  <a:pt x="57911" y="251460"/>
                </a:lnTo>
                <a:lnTo>
                  <a:pt x="0" y="454914"/>
                </a:lnTo>
                <a:lnTo>
                  <a:pt x="83057" y="422845"/>
                </a:lnTo>
                <a:lnTo>
                  <a:pt x="83057" y="317754"/>
                </a:lnTo>
                <a:lnTo>
                  <a:pt x="104655" y="294116"/>
                </a:lnTo>
                <a:close/>
              </a:path>
              <a:path w="420370" h="455295">
                <a:moveTo>
                  <a:pt x="150911" y="336328"/>
                </a:moveTo>
                <a:lnTo>
                  <a:pt x="104655" y="294116"/>
                </a:lnTo>
                <a:lnTo>
                  <a:pt x="83057" y="317754"/>
                </a:lnTo>
                <a:lnTo>
                  <a:pt x="129539" y="359664"/>
                </a:lnTo>
                <a:lnTo>
                  <a:pt x="150911" y="336328"/>
                </a:lnTo>
                <a:close/>
              </a:path>
              <a:path w="420370" h="455295">
                <a:moveTo>
                  <a:pt x="197357" y="378714"/>
                </a:moveTo>
                <a:lnTo>
                  <a:pt x="150911" y="336328"/>
                </a:lnTo>
                <a:lnTo>
                  <a:pt x="129539" y="359664"/>
                </a:lnTo>
                <a:lnTo>
                  <a:pt x="83057" y="317754"/>
                </a:lnTo>
                <a:lnTo>
                  <a:pt x="83057" y="422845"/>
                </a:lnTo>
                <a:lnTo>
                  <a:pt x="197357" y="378714"/>
                </a:lnTo>
                <a:close/>
              </a:path>
              <a:path w="420370" h="455295">
                <a:moveTo>
                  <a:pt x="419861" y="42671"/>
                </a:moveTo>
                <a:lnTo>
                  <a:pt x="373379" y="0"/>
                </a:lnTo>
                <a:lnTo>
                  <a:pt x="104655" y="294116"/>
                </a:lnTo>
                <a:lnTo>
                  <a:pt x="150911" y="336328"/>
                </a:lnTo>
                <a:lnTo>
                  <a:pt x="419861" y="42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06867"/>
            <a:endParaRPr sz="158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09023" y="3808539"/>
            <a:ext cx="3628754" cy="475243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 defTabSz="806867">
              <a:spcBef>
                <a:spcPts val="106"/>
              </a:spcBef>
            </a:pPr>
            <a:r>
              <a:rPr sz="1400" b="1" spc="9" dirty="0">
                <a:solidFill>
                  <a:srgbClr val="FF0000"/>
                </a:solidFill>
                <a:latin typeface="Eras Medium ITC"/>
                <a:cs typeface="Eras Medium ITC"/>
              </a:rPr>
              <a:t>Drillship Thalassa </a:t>
            </a:r>
            <a:r>
              <a:rPr sz="1400" b="1" spc="13" dirty="0">
                <a:solidFill>
                  <a:srgbClr val="FF0000"/>
                </a:solidFill>
                <a:latin typeface="Eras Medium ITC"/>
                <a:cs typeface="Eras Medium ITC"/>
              </a:rPr>
              <a:t>@ $1.1MM </a:t>
            </a:r>
            <a:r>
              <a:rPr sz="1400" b="1" spc="9" dirty="0">
                <a:solidFill>
                  <a:srgbClr val="FF0000"/>
                </a:solidFill>
                <a:latin typeface="Eras Medium ITC"/>
                <a:cs typeface="Eras Medium ITC"/>
              </a:rPr>
              <a:t>loaded day</a:t>
            </a:r>
            <a:r>
              <a:rPr sz="1400" b="1" spc="-119" dirty="0">
                <a:solidFill>
                  <a:srgbClr val="FF0000"/>
                </a:solidFill>
                <a:latin typeface="Eras Medium ITC"/>
                <a:cs typeface="Eras Medium ITC"/>
              </a:rPr>
              <a:t> </a:t>
            </a:r>
            <a:r>
              <a:rPr sz="1400" b="1" spc="9" dirty="0">
                <a:solidFill>
                  <a:srgbClr val="FF0000"/>
                </a:solidFill>
                <a:latin typeface="Eras Medium ITC"/>
                <a:cs typeface="Eras Medium ITC"/>
              </a:rPr>
              <a:t>rate</a:t>
            </a:r>
            <a:endParaRPr sz="1400" b="1" dirty="0">
              <a:solidFill>
                <a:prstClr val="black"/>
              </a:solidFill>
              <a:latin typeface="Eras Medium ITC"/>
              <a:cs typeface="Eras Medium ITC"/>
            </a:endParaRPr>
          </a:p>
          <a:p>
            <a:pPr defTabSz="806867"/>
            <a:endParaRPr sz="16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11948-4F27-4CDA-B2A7-845C73C9BA5C}"/>
              </a:ext>
            </a:extLst>
          </p:cNvPr>
          <p:cNvSpPr txBox="1"/>
          <p:nvPr/>
        </p:nvSpPr>
        <p:spPr>
          <a:xfrm>
            <a:off x="3564903" y="2992091"/>
            <a:ext cx="42836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Based on published BSEE production data</a:t>
            </a:r>
          </a:p>
          <a:p>
            <a:r>
              <a:rPr 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$55 </a:t>
            </a:r>
            <a:r>
              <a:rPr lang="en-US" sz="1600" b="1" dirty="0" err="1">
                <a:solidFill>
                  <a:srgbClr val="0070C0"/>
                </a:solidFill>
                <a:latin typeface="Eras Medium ITC" panose="020B0602030504020804" pitchFamily="34" charset="0"/>
              </a:rPr>
              <a:t>bbl</a:t>
            </a:r>
            <a:r>
              <a:rPr 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 oil price (includes royalty &amp; OPEX)</a:t>
            </a:r>
          </a:p>
        </p:txBody>
      </p:sp>
    </p:spTree>
    <p:extLst>
      <p:ext uri="{BB962C8B-B14F-4D97-AF65-F5344CB8AC3E}">
        <p14:creationId xmlns:p14="http://schemas.microsoft.com/office/powerpoint/2010/main" val="23792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F37B9B-16A9-4F4B-8E92-0D75109A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8" y="1371600"/>
            <a:ext cx="9044272" cy="4941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3BC41B-4E3C-421B-9EBB-1FCFAB7C8BDC}"/>
              </a:ext>
            </a:extLst>
          </p:cNvPr>
          <p:cNvSpPr txBox="1"/>
          <p:nvPr/>
        </p:nvSpPr>
        <p:spPr>
          <a:xfrm>
            <a:off x="0" y="70484"/>
            <a:ext cx="9044272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FrPS provides Game Changing Cost Reduction - Current Cost Comparison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1D3227-4A1D-4C76-A3AC-02EDFE65192B}"/>
              </a:ext>
            </a:extLst>
          </p:cNvPr>
          <p:cNvSpPr txBox="1"/>
          <p:nvPr/>
        </p:nvSpPr>
        <p:spPr>
          <a:xfrm>
            <a:off x="2036610" y="3843296"/>
            <a:ext cx="1055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ras Medium ITC" panose="020B0602030504020804" pitchFamily="34" charset="0"/>
              </a:rPr>
              <a:t>1 – FrPS</a:t>
            </a:r>
          </a:p>
          <a:p>
            <a:pPr algn="ctr"/>
            <a:r>
              <a:rPr lang="en-US" b="1" dirty="0">
                <a:latin typeface="Eras Medium ITC" panose="020B0602030504020804" pitchFamily="34" charset="0"/>
              </a:rPr>
              <a:t>5 wells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472CA-C95F-4C85-819A-9DEE2AEBF2FE}"/>
              </a:ext>
            </a:extLst>
          </p:cNvPr>
          <p:cNvSpPr txBox="1"/>
          <p:nvPr/>
        </p:nvSpPr>
        <p:spPr>
          <a:xfrm>
            <a:off x="7249544" y="2666881"/>
            <a:ext cx="1172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ras Medium ITC" panose="020B0602030504020804" pitchFamily="34" charset="0"/>
              </a:rPr>
              <a:t>2 – FrPS</a:t>
            </a:r>
          </a:p>
          <a:p>
            <a:pPr algn="ctr"/>
            <a:r>
              <a:rPr lang="en-US" b="1" dirty="0">
                <a:latin typeface="Eras Medium ITC" panose="020B0602030504020804" pitchFamily="34" charset="0"/>
              </a:rPr>
              <a:t>10 Wells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A2414-DF97-41C8-A46A-CA3C54E45DAB}"/>
              </a:ext>
            </a:extLst>
          </p:cNvPr>
          <p:cNvSpPr txBox="1"/>
          <p:nvPr/>
        </p:nvSpPr>
        <p:spPr>
          <a:xfrm>
            <a:off x="4884115" y="1510706"/>
            <a:ext cx="252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Eras Medium ITC" panose="020B0602030504020804" pitchFamily="34" charset="0"/>
              </a:rPr>
              <a:t>One 20K Subsea Hub</a:t>
            </a:r>
          </a:p>
          <a:p>
            <a:pPr algn="r"/>
            <a:r>
              <a:rPr lang="en-US" b="1" dirty="0">
                <a:latin typeface="Eras Medium ITC" panose="020B0602030504020804" pitchFamily="34" charset="0"/>
              </a:rPr>
              <a:t>10 subsea wells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E8554A2-3C7B-4309-9470-5E559E416156}"/>
              </a:ext>
            </a:extLst>
          </p:cNvPr>
          <p:cNvSpPr/>
          <p:nvPr/>
        </p:nvSpPr>
        <p:spPr>
          <a:xfrm>
            <a:off x="3440092" y="1879236"/>
            <a:ext cx="523847" cy="2577450"/>
          </a:xfrm>
          <a:prstGeom prst="downArrow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00CCD0-2A19-4135-946B-146685E98F2F}"/>
              </a:ext>
            </a:extLst>
          </p:cNvPr>
          <p:cNvCxnSpPr>
            <a:cxnSpLocks/>
          </p:cNvCxnSpPr>
          <p:nvPr/>
        </p:nvCxnSpPr>
        <p:spPr>
          <a:xfrm>
            <a:off x="3626927" y="1833774"/>
            <a:ext cx="1033406" cy="147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7869B7-5533-41A5-A601-9422B31A0798}"/>
              </a:ext>
            </a:extLst>
          </p:cNvPr>
          <p:cNvCxnSpPr>
            <a:cxnSpLocks/>
          </p:cNvCxnSpPr>
          <p:nvPr/>
        </p:nvCxnSpPr>
        <p:spPr>
          <a:xfrm flipV="1">
            <a:off x="3199544" y="4472270"/>
            <a:ext cx="1456128" cy="17358"/>
          </a:xfrm>
          <a:prstGeom prst="line">
            <a:avLst/>
          </a:prstGeom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8BDF41C-91EA-4062-A67F-A08886A4C56A}"/>
              </a:ext>
            </a:extLst>
          </p:cNvPr>
          <p:cNvSpPr/>
          <p:nvPr/>
        </p:nvSpPr>
        <p:spPr>
          <a:xfrm>
            <a:off x="1699928" y="3592902"/>
            <a:ext cx="1733485" cy="257745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Dollar">
            <a:extLst>
              <a:ext uri="{FF2B5EF4-FFF2-40B4-BE49-F238E27FC236}">
                <a16:creationId xmlns:a16="http://schemas.microsoft.com/office/drawing/2014/main" id="{2E8151E6-E0BC-4406-A6D4-4A2BEAB0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5256" y="2475675"/>
            <a:ext cx="904427" cy="1507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A3D53-5057-444B-828A-A99B482DEBF7}"/>
              </a:ext>
            </a:extLst>
          </p:cNvPr>
          <p:cNvSpPr txBox="1"/>
          <p:nvPr/>
        </p:nvSpPr>
        <p:spPr>
          <a:xfrm>
            <a:off x="1132268" y="1305251"/>
            <a:ext cx="363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  <a:latin typeface="Eras Medium ITC" panose="020B0602030504020804" pitchFamily="34" charset="0"/>
              </a:rPr>
              <a:t>CVX Anchor $5.7 Billion </a:t>
            </a:r>
          </a:p>
        </p:txBody>
      </p:sp>
    </p:spTree>
    <p:extLst>
      <p:ext uri="{BB962C8B-B14F-4D97-AF65-F5344CB8AC3E}">
        <p14:creationId xmlns:p14="http://schemas.microsoft.com/office/powerpoint/2010/main" val="169946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787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Can the Lower Tertiary’s promise be rediscovered?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02B3FC-BFB5-43BD-AA6B-6504B85FCA86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409824"/>
            <a:ext cx="4161183" cy="48476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b="1" dirty="0">
                <a:latin typeface="Eras Medium ITC" panose="020B0602030504020804" pitchFamily="34" charset="0"/>
              </a:rPr>
              <a:t>OUTLINE for Article</a:t>
            </a:r>
          </a:p>
          <a:p>
            <a:pPr marL="458787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Eras Medium ITC" panose="020B0602030504020804" pitchFamily="34" charset="0"/>
              </a:rPr>
              <a:t>Abstract</a:t>
            </a:r>
          </a:p>
          <a:p>
            <a:pPr marL="458787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Eras Medium ITC" panose="020B0602030504020804" pitchFamily="34" charset="0"/>
              </a:rPr>
              <a:t>Basic state of the Lower Tertiary play (quick overview)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4(?) fields producing – Cas Chin, JSM, Stones, Julia (more?)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2(?) projects sanctioned – Shenandoah, Anchor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X projects in FEED – N. Platte, more?</a:t>
            </a:r>
          </a:p>
          <a:p>
            <a:pPr marL="458787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Eras Medium ITC" panose="020B0602030504020804" pitchFamily="34" charset="0"/>
              </a:rPr>
              <a:t>Is the Wilcox a bust… What happened to our massive discoveries? </a:t>
            </a:r>
            <a:r>
              <a:rPr lang="en-US" altLang="en-US" sz="1800" dirty="0">
                <a:latin typeface="Eras Medium ITC" panose="020B0602030504020804" pitchFamily="34" charset="0"/>
              </a:rPr>
              <a:t>(Case assessments)</a:t>
            </a:r>
            <a:endParaRPr lang="en-US" altLang="en-US" sz="2000" dirty="0">
              <a:latin typeface="Eras Medium ITC" panose="020B0602030504020804" pitchFamily="34" charset="0"/>
            </a:endParaRP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JSM/Julia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Cascade Chinook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Stones</a:t>
            </a:r>
          </a:p>
          <a:p>
            <a:pPr marL="858837" lvl="2" indent="-342900">
              <a:buFont typeface="Arial" panose="020B0604020202020204" pitchFamily="34" charset="0"/>
              <a:buChar char="•"/>
            </a:pPr>
            <a:endParaRPr lang="en-US" altLang="en-US" sz="1600" dirty="0">
              <a:latin typeface="Eras Medium ITC" panose="020B0602030504020804" pitchFamily="34" charset="0"/>
            </a:endParaRPr>
          </a:p>
          <a:p>
            <a:pPr marL="914400" lvl="2" indent="0">
              <a:buNone/>
            </a:pPr>
            <a:endParaRPr lang="en-US" altLang="en-US" sz="1400" b="1" dirty="0">
              <a:latin typeface="Eras Medium ITC" panose="020B0602030504020804" pitchFamily="34" charset="0"/>
            </a:endParaRPr>
          </a:p>
          <a:p>
            <a:pPr lvl="1"/>
            <a:endParaRPr lang="en-US" altLang="en-US" sz="2000" dirty="0">
              <a:latin typeface="Eras Medium ITC" panose="020B06020305040208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7AE9FE5-421F-4D2F-8D5F-F3FA4E2CABDE}"/>
              </a:ext>
            </a:extLst>
          </p:cNvPr>
          <p:cNvSpPr txBox="1">
            <a:spLocks noChangeArrowheads="1"/>
          </p:cNvSpPr>
          <p:nvPr/>
        </p:nvSpPr>
        <p:spPr>
          <a:xfrm>
            <a:off x="4591507" y="1409823"/>
            <a:ext cx="4323893" cy="4847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b="1" dirty="0">
                <a:latin typeface="Eras Medium ITC" panose="020B0602030504020804" pitchFamily="34" charset="0"/>
              </a:rPr>
              <a:t>OUTLINE (cont’d)</a:t>
            </a:r>
          </a:p>
          <a:p>
            <a:pPr marL="458787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Eras Medium ITC" panose="020B0602030504020804" pitchFamily="34" charset="0"/>
              </a:rPr>
              <a:t>“Rescue” Case Studies (D&amp;RA of path forward strategies)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Stones (</a:t>
            </a:r>
            <a:r>
              <a:rPr lang="en-US" altLang="en-US" sz="1600" dirty="0" err="1">
                <a:latin typeface="Eras Medium ITC" panose="020B0602030504020804" pitchFamily="34" charset="0"/>
              </a:rPr>
              <a:t>anonomously</a:t>
            </a:r>
            <a:r>
              <a:rPr lang="en-US" altLang="en-US" sz="1600" dirty="0">
                <a:latin typeface="Eras Medium ITC" panose="020B0602030504020804" pitchFamily="34" charset="0"/>
              </a:rPr>
              <a:t>)</a:t>
            </a:r>
          </a:p>
          <a:p>
            <a:pPr marL="1258887" lvl="3" indent="-285750"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Eras Medium ITC" panose="020B0602030504020804" pitchFamily="34" charset="0"/>
              </a:rPr>
              <a:t>Path forward options… build strategy table</a:t>
            </a:r>
          </a:p>
          <a:p>
            <a:pPr marL="1258887" lvl="3" indent="-285750">
              <a:buFont typeface="Courier New" panose="02070309020205020404" pitchFamily="49" charset="0"/>
              <a:buChar char="o"/>
            </a:pPr>
            <a:r>
              <a:rPr lang="en-US" altLang="en-US" sz="1200" dirty="0">
                <a:latin typeface="Eras Medium ITC" panose="020B0602030504020804" pitchFamily="34" charset="0"/>
              </a:rPr>
              <a:t>D&amp;RA modeling introducing “</a:t>
            </a:r>
            <a:r>
              <a:rPr lang="en-US" altLang="en-US" sz="1200" dirty="0" err="1">
                <a:latin typeface="Eras Medium ITC" panose="020B0602030504020804" pitchFamily="34" charset="0"/>
              </a:rPr>
              <a:t>rescure</a:t>
            </a:r>
            <a:r>
              <a:rPr lang="en-US" altLang="en-US" sz="1200" dirty="0">
                <a:latin typeface="Eras Medium ITC" panose="020B0602030504020804" pitchFamily="34" charset="0"/>
              </a:rPr>
              <a:t> tool”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Cascade Chinook (</a:t>
            </a:r>
            <a:r>
              <a:rPr lang="en-US" altLang="en-US" sz="1600" dirty="0" err="1">
                <a:latin typeface="Eras Medium ITC" panose="020B0602030504020804" pitchFamily="34" charset="0"/>
              </a:rPr>
              <a:t>anonomously</a:t>
            </a:r>
            <a:r>
              <a:rPr lang="en-US" altLang="en-US" sz="1600" dirty="0">
                <a:latin typeface="Eras Medium ITC" panose="020B0602030504020804" pitchFamily="34" charset="0"/>
              </a:rPr>
              <a:t>)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rgbClr val="FF0000"/>
                </a:solidFill>
                <a:latin typeface="Eras Medium ITC" panose="020B0602030504020804" pitchFamily="34" charset="0"/>
              </a:rPr>
              <a:t>2 cases are enough</a:t>
            </a:r>
            <a:r>
              <a:rPr lang="en-US" altLang="en-US" sz="1600" dirty="0">
                <a:latin typeface="Eras Medium ITC" panose="020B0602030504020804" pitchFamily="34" charset="0"/>
              </a:rPr>
              <a:t>, right?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endParaRPr lang="en-US" altLang="en-US" sz="1600" b="1" dirty="0">
              <a:latin typeface="Eras Medium ITC" panose="020B0602030504020804" pitchFamily="34" charset="0"/>
            </a:endParaRPr>
          </a:p>
          <a:p>
            <a:pPr marL="458787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Eras Medium ITC" panose="020B0602030504020804" pitchFamily="34" charset="0"/>
              </a:rPr>
              <a:t>This is the “rescue tool” (</a:t>
            </a:r>
            <a:r>
              <a:rPr lang="en-US" altLang="en-US" sz="2000" dirty="0" err="1">
                <a:latin typeface="Eras Medium ITC" panose="020B0602030504020804" pitchFamily="34" charset="0"/>
              </a:rPr>
              <a:t>FrPS</a:t>
            </a:r>
            <a:r>
              <a:rPr lang="en-US" altLang="en-US" sz="2000" dirty="0">
                <a:latin typeface="Eras Medium ITC" panose="020B0602030504020804" pitchFamily="34" charset="0"/>
              </a:rPr>
              <a:t>)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r>
              <a:rPr lang="en-US" altLang="en-US" sz="1600" dirty="0">
                <a:latin typeface="Eras Medium ITC" panose="020B0602030504020804" pitchFamily="34" charset="0"/>
              </a:rPr>
              <a:t>Very brief re-introduction</a:t>
            </a:r>
          </a:p>
          <a:p>
            <a:pPr marL="801687" lvl="2" indent="-285750">
              <a:buFont typeface="Courier New" panose="02070309020205020404" pitchFamily="49" charset="0"/>
              <a:buChar char="o"/>
            </a:pPr>
            <a:endParaRPr lang="en-US" altLang="en-US" sz="1600" dirty="0">
              <a:latin typeface="Eras Medium ITC" panose="020B0602030504020804" pitchFamily="34" charset="0"/>
            </a:endParaRPr>
          </a:p>
          <a:p>
            <a:pPr marL="458787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Eras Medium ITC" panose="020B0602030504020804" pitchFamily="34" charset="0"/>
              </a:rPr>
              <a:t>Conclusion</a:t>
            </a:r>
          </a:p>
          <a:p>
            <a:pPr lvl="1"/>
            <a:endParaRPr lang="en-US" altLang="en-US" sz="2000" dirty="0">
              <a:latin typeface="Eras Medium ITC" panose="020B06020305040208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E40A4A-67F6-414F-B4FC-2613D56DAE0F}"/>
              </a:ext>
            </a:extLst>
          </p:cNvPr>
          <p:cNvSpPr/>
          <p:nvPr/>
        </p:nvSpPr>
        <p:spPr>
          <a:xfrm>
            <a:off x="5077053" y="5423809"/>
            <a:ext cx="3352800" cy="133362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theme – How much WILCOX OIP will be left behind by SS </a:t>
            </a:r>
            <a:r>
              <a:rPr lang="en-US" dirty="0" err="1"/>
              <a:t>devs</a:t>
            </a:r>
            <a:r>
              <a:rPr lang="en-US" dirty="0"/>
              <a:t>? How can </a:t>
            </a:r>
            <a:r>
              <a:rPr lang="en-US" dirty="0" err="1"/>
              <a:t>FrPS</a:t>
            </a:r>
            <a:r>
              <a:rPr lang="en-US" dirty="0"/>
              <a:t> change the recovery and economics?</a:t>
            </a:r>
          </a:p>
        </p:txBody>
      </p:sp>
    </p:spTree>
    <p:extLst>
      <p:ext uri="{BB962C8B-B14F-4D97-AF65-F5344CB8AC3E}">
        <p14:creationId xmlns:p14="http://schemas.microsoft.com/office/powerpoint/2010/main" val="1614902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CC789-CF26-4337-B03B-D40B5D6A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" y="1200329"/>
            <a:ext cx="9144000" cy="55702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C26907-E013-484C-8B6E-1307672B44D5}"/>
              </a:ext>
            </a:extLst>
          </p:cNvPr>
          <p:cNvSpPr txBox="1"/>
          <p:nvPr/>
        </p:nvSpPr>
        <p:spPr>
          <a:xfrm>
            <a:off x="6248400" y="6352414"/>
            <a:ext cx="2362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Downhole ESPs</a:t>
            </a: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1958651B-41A4-42D1-AAB0-5096110ABFE4}"/>
              </a:ext>
            </a:extLst>
          </p:cNvPr>
          <p:cNvSpPr/>
          <p:nvPr/>
        </p:nvSpPr>
        <p:spPr>
          <a:xfrm>
            <a:off x="8305801" y="2516108"/>
            <a:ext cx="457200" cy="2392362"/>
          </a:xfrm>
          <a:prstGeom prst="up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D828CD-60EC-48CB-9C41-3ADC2DC2B69B}"/>
              </a:ext>
            </a:extLst>
          </p:cNvPr>
          <p:cNvSpPr txBox="1"/>
          <p:nvPr/>
        </p:nvSpPr>
        <p:spPr>
          <a:xfrm>
            <a:off x="7374" y="0"/>
            <a:ext cx="9148302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Dramatically Improve Performance and Reduce Risk with the </a:t>
            </a:r>
            <a:r>
              <a:rPr lang="en-US" sz="3600" b="1" u="sng" dirty="0" err="1">
                <a:solidFill>
                  <a:srgbClr val="0070C0"/>
                </a:solidFill>
                <a:latin typeface="Eras Medium ITC" panose="020B0602030504020804" pitchFamily="34" charset="0"/>
              </a:rPr>
              <a:t>FrPS</a:t>
            </a:r>
            <a:endParaRPr lang="en-US" sz="3600" b="1" u="sng" dirty="0">
              <a:solidFill>
                <a:srgbClr val="0070C0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10" name="Graphic 9" descr="Dollar">
            <a:extLst>
              <a:ext uri="{FF2B5EF4-FFF2-40B4-BE49-F238E27FC236}">
                <a16:creationId xmlns:a16="http://schemas.microsoft.com/office/drawing/2014/main" id="{27806AEB-74E1-4FBF-819E-E1CD94A4D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8443" y="762000"/>
            <a:ext cx="914400" cy="1507435"/>
          </a:xfrm>
          <a:prstGeom prst="rect">
            <a:avLst/>
          </a:prstGeom>
        </p:spPr>
      </p:pic>
      <p:pic>
        <p:nvPicPr>
          <p:cNvPr id="8" name="Graphic 7" descr="Dollar">
            <a:extLst>
              <a:ext uri="{FF2B5EF4-FFF2-40B4-BE49-F238E27FC236}">
                <a16:creationId xmlns:a16="http://schemas.microsoft.com/office/drawing/2014/main" id="{4EE4E07B-830C-4980-A51E-457F29E4B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7132" y="1356775"/>
            <a:ext cx="914400" cy="1507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A3BD6A-E1A8-4856-8466-F08A05ACF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4600"/>
            <a:ext cx="2743705" cy="533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4D513A-F6A8-46C5-ACF6-078CAEA7523E}"/>
              </a:ext>
            </a:extLst>
          </p:cNvPr>
          <p:cNvSpPr txBox="1"/>
          <p:nvPr/>
        </p:nvSpPr>
        <p:spPr>
          <a:xfrm>
            <a:off x="1664596" y="1800254"/>
            <a:ext cx="67623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Eras Medium ITC" panose="020B0602030504020804" pitchFamily="34" charset="0"/>
              </a:rPr>
              <a:t>Fewer Appraisal Wells (2 to 3 </a:t>
            </a:r>
            <a:r>
              <a:rPr lang="en-US" sz="2000" b="1" u="sng" dirty="0">
                <a:solidFill>
                  <a:srgbClr val="00B050"/>
                </a:solidFill>
                <a:latin typeface="Eras Medium ITC" panose="020B0602030504020804" pitchFamily="34" charset="0"/>
              </a:rPr>
              <a:t>not</a:t>
            </a:r>
            <a:r>
              <a:rPr lang="en-US" sz="2000" b="1" dirty="0">
                <a:solidFill>
                  <a:srgbClr val="00B050"/>
                </a:solidFill>
                <a:latin typeface="Eras Medium ITC" panose="020B0602030504020804" pitchFamily="34" charset="0"/>
              </a:rPr>
              <a:t> 5 or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Eras Medium ITC" panose="020B0602030504020804" pitchFamily="34" charset="0"/>
              </a:rPr>
              <a:t>Earliest Dynamic Reservoir Performance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Eras Medium ITC" panose="020B0602030504020804" pitchFamily="34" charset="0"/>
              </a:rPr>
              <a:t>Dramatically Reduced Operating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Eras Medium ITC" panose="020B0602030504020804" pitchFamily="34" charset="0"/>
              </a:rPr>
              <a:t>Low Cost Operations and </a:t>
            </a:r>
            <a:r>
              <a:rPr lang="en-US" sz="2000" b="1" dirty="0" err="1">
                <a:solidFill>
                  <a:srgbClr val="00B050"/>
                </a:solidFill>
                <a:latin typeface="Eras Medium ITC" panose="020B0602030504020804" pitchFamily="34" charset="0"/>
              </a:rPr>
              <a:t>Redrills</a:t>
            </a:r>
            <a:r>
              <a:rPr lang="en-US" sz="2000" b="1" dirty="0">
                <a:solidFill>
                  <a:srgbClr val="00B050"/>
                </a:solidFill>
                <a:latin typeface="Eras Medium ITC" panose="020B06020305040208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Best bottom hole locations and completions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  <a:latin typeface="Eras Medium ITC" panose="020B0602030504020804" pitchFamily="34" charset="0"/>
              </a:rPr>
              <a:t>Simple, Reliable, Maintainable Surface Kit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30 </a:t>
            </a:r>
            <a:r>
              <a:rPr lang="en-US" b="1" dirty="0" err="1">
                <a:solidFill>
                  <a:srgbClr val="00B050"/>
                </a:solidFill>
                <a:latin typeface="Eras Medium ITC" panose="020B0602030504020804" pitchFamily="34" charset="0"/>
              </a:rPr>
              <a:t>yr</a:t>
            </a:r>
            <a:r>
              <a:rPr 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 lifetime maintenance program costs are reasonable</a:t>
            </a:r>
          </a:p>
        </p:txBody>
      </p:sp>
    </p:spTree>
    <p:extLst>
      <p:ext uri="{BB962C8B-B14F-4D97-AF65-F5344CB8AC3E}">
        <p14:creationId xmlns:p14="http://schemas.microsoft.com/office/powerpoint/2010/main" val="153042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D52E01A-4DB9-4914-ADAE-38ECF2431B6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76200"/>
            <a:ext cx="9144000" cy="13715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Why the </a:t>
            </a:r>
            <a:r>
              <a:rPr lang="en-US" altLang="en-US" sz="3600" b="1" u="sng" dirty="0" err="1">
                <a:solidFill>
                  <a:srgbClr val="0070C0"/>
                </a:solidFill>
                <a:latin typeface="Eras Medium ITC" panose="020B0602030504020804" pitchFamily="34" charset="0"/>
              </a:rPr>
              <a:t>FrPS</a:t>
            </a:r>
            <a:r>
              <a:rPr lang="en-US" alt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 with Movable </a:t>
            </a:r>
            <a:r>
              <a:rPr lang="en-US" altLang="en-US" sz="3600" b="1" u="sng" dirty="0" err="1">
                <a:solidFill>
                  <a:srgbClr val="0070C0"/>
                </a:solidFill>
                <a:latin typeface="Eras Medium ITC" panose="020B0602030504020804" pitchFamily="34" charset="0"/>
              </a:rPr>
              <a:t>Wellbay</a:t>
            </a:r>
            <a:endParaRPr lang="en-US" altLang="en-US" sz="3600" b="1" u="sng" dirty="0">
              <a:solidFill>
                <a:srgbClr val="0070C0"/>
              </a:solidFill>
              <a:latin typeface="Eras Medium ITC" panose="020B0602030504020804" pitchFamily="34" charset="0"/>
            </a:endParaRPr>
          </a:p>
          <a:p>
            <a:r>
              <a:rPr lang="en-US" alt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is the Right Solution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7AEE67C-F2CC-47DC-B9BC-95E74536338C}"/>
              </a:ext>
            </a:extLst>
          </p:cNvPr>
          <p:cNvSpPr txBox="1">
            <a:spLocks noChangeArrowheads="1"/>
          </p:cNvSpPr>
          <p:nvPr/>
        </p:nvSpPr>
        <p:spPr>
          <a:xfrm>
            <a:off x="22122" y="1513466"/>
            <a:ext cx="6781800" cy="4887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Phased Approach Reduces Cost &amp; Risk</a:t>
            </a:r>
          </a:p>
          <a:p>
            <a:pPr marL="796925" lvl="2" indent="-280988"/>
            <a:r>
              <a:rPr lang="en-US" altLang="en-US" b="1" u="sng" dirty="0">
                <a:solidFill>
                  <a:srgbClr val="00B050"/>
                </a:solidFill>
                <a:latin typeface="Eras Medium ITC" panose="020B0602030504020804" pitchFamily="34" charset="0"/>
              </a:rPr>
              <a:t>50% </a:t>
            </a:r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of a Hub-style subsea development</a:t>
            </a:r>
          </a:p>
          <a:p>
            <a:pPr marL="801687" lvl="2" indent="-285750"/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Delivered in 3 years or less </a:t>
            </a:r>
          </a:p>
          <a:p>
            <a:pPr marL="801687" lvl="2" indent="-285750"/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Eliminates the need for drillship contract </a:t>
            </a:r>
          </a:p>
          <a:p>
            <a:pPr marL="796925" lvl="2" indent="-280988"/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Earliest dynamic reservoir information</a:t>
            </a:r>
          </a:p>
          <a:p>
            <a:pPr marL="796925" lvl="2" indent="-280988"/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Increases completion access and reserve recovery with direct vertical access</a:t>
            </a:r>
          </a:p>
          <a:p>
            <a:pPr marL="796925" lvl="2" indent="-280988"/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Safer hydraulic controlled equipment</a:t>
            </a:r>
          </a:p>
          <a:p>
            <a:pPr marL="796925" lvl="2" indent="-280988"/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Permanently moored with fully rated dual barrier risers </a:t>
            </a:r>
          </a:p>
          <a:p>
            <a:pPr marL="1254125" lvl="3" indent="-280988"/>
            <a:r>
              <a:rPr lang="en-US" altLang="en-US" b="1" dirty="0">
                <a:solidFill>
                  <a:srgbClr val="FF0000"/>
                </a:solidFill>
                <a:latin typeface="Eras Medium ITC" panose="020B0602030504020804" pitchFamily="34" charset="0"/>
              </a:rPr>
              <a:t>Eliminates the Macondo scenario </a:t>
            </a:r>
          </a:p>
          <a:p>
            <a:pPr marL="796925" lvl="2" indent="-280988"/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Standardized development scheme</a:t>
            </a:r>
          </a:p>
          <a:p>
            <a:pPr marL="796925" lvl="2" indent="-280988"/>
            <a:r>
              <a:rPr lang="en-US" altLang="en-US" b="1" dirty="0">
                <a:solidFill>
                  <a:srgbClr val="00B050"/>
                </a:solidFill>
                <a:latin typeface="Eras Medium ITC" panose="020B0602030504020804" pitchFamily="34" charset="0"/>
              </a:rPr>
              <a:t>Can be moved and reused over a wide range of water depths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3809C9-3B83-4597-BCAC-FD16DDB4E9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3"/>
          <a:stretch/>
        </p:blipFill>
        <p:spPr>
          <a:xfrm>
            <a:off x="6324600" y="2133600"/>
            <a:ext cx="2797278" cy="393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7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WHAT HAPPENED?</a:t>
            </a:r>
            <a:br>
              <a:rPr lang="en-US" altLang="en-US" sz="32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</a:br>
            <a:r>
              <a:rPr lang="en-US" altLang="en-US" sz="3200" b="1" u="sng" dirty="0">
                <a:solidFill>
                  <a:srgbClr val="FF0000"/>
                </a:solidFill>
                <a:latin typeface="Eras Medium ITC" panose="020B0602030504020804" pitchFamily="34" charset="0"/>
              </a:rPr>
              <a:t>Wilcox Discoveries poor </a:t>
            </a:r>
            <a:r>
              <a:rPr lang="en-US" altLang="en-US" sz="3200" b="1" u="sng" dirty="0" err="1">
                <a:solidFill>
                  <a:srgbClr val="FF0000"/>
                </a:solidFill>
                <a:latin typeface="Eras Medium ITC" panose="020B0602030504020804" pitchFamily="34" charset="0"/>
              </a:rPr>
              <a:t>perfermance</a:t>
            </a:r>
            <a:endParaRPr lang="en-US" altLang="en-US" sz="3200" b="1" u="sng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06CE55-C42F-46D6-8995-A678E658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73506"/>
              </p:ext>
            </p:extLst>
          </p:nvPr>
        </p:nvGraphicFramePr>
        <p:xfrm>
          <a:off x="171451" y="1301945"/>
          <a:ext cx="8820148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349">
                  <a:extLst>
                    <a:ext uri="{9D8B030D-6E8A-4147-A177-3AD203B41FA5}">
                      <a16:colId xmlns:a16="http://schemas.microsoft.com/office/drawing/2014/main" val="38836427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70404595"/>
                    </a:ext>
                  </a:extLst>
                </a:gridCol>
                <a:gridCol w="1421606">
                  <a:extLst>
                    <a:ext uri="{9D8B030D-6E8A-4147-A177-3AD203B41FA5}">
                      <a16:colId xmlns:a16="http://schemas.microsoft.com/office/drawing/2014/main" val="3528007791"/>
                    </a:ext>
                  </a:extLst>
                </a:gridCol>
                <a:gridCol w="630011">
                  <a:extLst>
                    <a:ext uri="{9D8B030D-6E8A-4147-A177-3AD203B41FA5}">
                      <a16:colId xmlns:a16="http://schemas.microsoft.com/office/drawing/2014/main" val="1572153504"/>
                    </a:ext>
                  </a:extLst>
                </a:gridCol>
                <a:gridCol w="866265">
                  <a:extLst>
                    <a:ext uri="{9D8B030D-6E8A-4147-A177-3AD203B41FA5}">
                      <a16:colId xmlns:a16="http://schemas.microsoft.com/office/drawing/2014/main" val="2005189788"/>
                    </a:ext>
                  </a:extLst>
                </a:gridCol>
                <a:gridCol w="1260021">
                  <a:extLst>
                    <a:ext uri="{9D8B030D-6E8A-4147-A177-3AD203B41FA5}">
                      <a16:colId xmlns:a16="http://schemas.microsoft.com/office/drawing/2014/main" val="2561419116"/>
                    </a:ext>
                  </a:extLst>
                </a:gridCol>
                <a:gridCol w="945016">
                  <a:extLst>
                    <a:ext uri="{9D8B030D-6E8A-4147-A177-3AD203B41FA5}">
                      <a16:colId xmlns:a16="http://schemas.microsoft.com/office/drawing/2014/main" val="3554482815"/>
                    </a:ext>
                  </a:extLst>
                </a:gridCol>
                <a:gridCol w="1811280">
                  <a:extLst>
                    <a:ext uri="{9D8B030D-6E8A-4147-A177-3AD203B41FA5}">
                      <a16:colId xmlns:a16="http://schemas.microsoft.com/office/drawing/2014/main" val="3615660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Reserves  /OIP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Cum. Spent</a:t>
                      </a:r>
                      <a:r>
                        <a:rPr lang="en-US" sz="1600" baseline="300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Cum. Net Oil Sales</a:t>
                      </a:r>
                      <a:r>
                        <a:rPr lang="en-US" sz="1600" baseline="300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Value by Yr10</a:t>
                      </a:r>
                      <a:r>
                        <a:rPr lang="en-US" sz="1600" baseline="300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“The Star!”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Jack-St. Malo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WD~7000’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2004-2003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500Mn </a:t>
                      </a:r>
                    </a:p>
                    <a:p>
                      <a:pPr algn="ctr"/>
                      <a:r>
                        <a:rPr lang="en-US" sz="1400" dirty="0"/>
                        <a:t>/ 3-4Bn </a:t>
                      </a:r>
                      <a:r>
                        <a:rPr lang="en-US" sz="1400" dirty="0" err="1"/>
                        <a:t>bbls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$8.5bn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&gt;$13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bn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2b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$14.6bn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NPV</a:t>
                      </a:r>
                      <a:r>
                        <a:rPr lang="en-US" sz="1400" baseline="-25000" dirty="0"/>
                        <a:t>10% </a:t>
                      </a:r>
                      <a:r>
                        <a:rPr lang="en-US" sz="1400" dirty="0"/>
                        <a:t>$9bn</a:t>
                      </a:r>
                    </a:p>
                    <a:p>
                      <a:pPr algn="ctr"/>
                      <a:r>
                        <a:rPr lang="en-US" sz="1400" dirty="0"/>
                        <a:t>w/ </a:t>
                      </a:r>
                      <a:r>
                        <a:rPr lang="en-US" sz="1400" b="1" u="sng" dirty="0"/>
                        <a:t>100k</a:t>
                      </a:r>
                      <a:r>
                        <a:rPr lang="en-US" sz="1400" u="sng" dirty="0"/>
                        <a:t>bopd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$0.5bn</a:t>
                      </a:r>
                      <a:r>
                        <a:rPr lang="en-US" sz="1400" baseline="30000" dirty="0"/>
                        <a:t>2a</a:t>
                      </a:r>
                      <a:r>
                        <a:rPr lang="en-US" sz="1400" dirty="0"/>
                        <a:t> </a:t>
                      </a:r>
                    </a:p>
                    <a:p>
                      <a:pPr algn="ctr"/>
                      <a:r>
                        <a:rPr lang="en-US" sz="1200" dirty="0"/>
                        <a:t>ROI = ???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05223"/>
                          </a:solidFill>
                        </a:rPr>
                        <a:t>-$4bn</a:t>
                      </a:r>
                      <a:r>
                        <a:rPr lang="en-US" sz="1400" b="1" baseline="30000" dirty="0">
                          <a:solidFill>
                            <a:srgbClr val="F05223"/>
                          </a:solidFill>
                        </a:rPr>
                        <a:t>2b</a:t>
                      </a:r>
                      <a:r>
                        <a:rPr lang="en-US" sz="1400" b="1" dirty="0">
                          <a:solidFill>
                            <a:srgbClr val="F05223"/>
                          </a:solidFill>
                        </a:rPr>
                        <a:t> 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ROI = 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170Mbopd </a:t>
                      </a:r>
                      <a:r>
                        <a:rPr lang="en-US" sz="1200" dirty="0" err="1"/>
                        <a:t>FPSemi</a:t>
                      </a:r>
                      <a:r>
                        <a:rPr lang="en-US" sz="1200" dirty="0"/>
                        <a:t> w/ </a:t>
                      </a:r>
                    </a:p>
                    <a:p>
                      <a:pPr algn="ctr"/>
                      <a:r>
                        <a:rPr lang="en-US" sz="1200" dirty="0"/>
                        <a:t>&gt;20 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43???</a:t>
                      </a:r>
                      <a:r>
                        <a:rPr lang="en-US" sz="1200" dirty="0"/>
                        <a:t>) ss wells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~$1bn </a:t>
                      </a:r>
                      <a:r>
                        <a:rPr lang="en-US" sz="1200" dirty="0"/>
                        <a:t>Appraisal cost incl.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$125Mn </a:t>
                      </a:r>
                      <a:r>
                        <a:rPr lang="en-US" sz="1200" dirty="0"/>
                        <a:t>well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Cascade-Chinook</a:t>
                      </a:r>
                    </a:p>
                    <a:p>
                      <a:pPr algn="ctr"/>
                      <a:r>
                        <a:rPr lang="en-US" sz="1400" dirty="0"/>
                        <a:t>WD~8200</a:t>
                      </a:r>
                      <a:r>
                        <a:rPr lang="en-US" sz="16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100-150Mn </a:t>
                      </a:r>
                    </a:p>
                    <a:p>
                      <a:pPr algn="ctr"/>
                      <a:r>
                        <a:rPr lang="en-US" sz="1400" dirty="0"/>
                        <a:t>/ 2Bn </a:t>
                      </a:r>
                      <a:r>
                        <a:rPr lang="en-US" sz="1400" dirty="0" err="1"/>
                        <a:t>bbls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~$3.7bn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$___bn</a:t>
                      </a:r>
                    </a:p>
                    <a:p>
                      <a:pPr algn="ctr"/>
                      <a:r>
                        <a:rPr lang="en-US" sz="1400" dirty="0"/>
                        <a:t>avg. __</a:t>
                      </a:r>
                      <a:r>
                        <a:rPr lang="en-US" sz="1400" dirty="0" err="1"/>
                        <a:t>kbopd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2012-21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Petrobras big loss*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 Murphy win?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80Mbopd FPS0 for </a:t>
                      </a:r>
                    </a:p>
                    <a:p>
                      <a:pPr algn="ctr"/>
                      <a:r>
                        <a:rPr lang="en-US" sz="1400" dirty="0"/>
                        <a:t>6+7 ss wells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$0._bn </a:t>
                      </a:r>
                      <a:r>
                        <a:rPr lang="en-US" sz="1400" dirty="0"/>
                        <a:t>Appraisal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6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Stones</a:t>
                      </a:r>
                    </a:p>
                    <a:p>
                      <a:pPr algn="ctr"/>
                      <a:r>
                        <a:rPr lang="en-US" sz="1200" dirty="0"/>
                        <a:t>WD~9500’</a:t>
                      </a:r>
                    </a:p>
                    <a:p>
                      <a:pPr algn="ctr"/>
                      <a:r>
                        <a:rPr lang="en-US" sz="1200" dirty="0"/>
                        <a:t>WR508,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60Mn</a:t>
                      </a:r>
                      <a:r>
                        <a:rPr lang="en-US" sz="1400" baseline="30000" dirty="0"/>
                        <a:t>1a</a:t>
                      </a:r>
                      <a:r>
                        <a:rPr lang="en-US" sz="1400" dirty="0"/>
                        <a:t> / </a:t>
                      </a:r>
                      <a:r>
                        <a:rPr lang="en-US" sz="1200" dirty="0"/>
                        <a:t>~2Bbbl on 8 </a:t>
                      </a:r>
                      <a:r>
                        <a:rPr lang="en-US" sz="1200" dirty="0" err="1"/>
                        <a:t>blks</a:t>
                      </a:r>
                      <a:r>
                        <a:rPr lang="en-US" sz="1200" dirty="0"/>
                        <a:t>, 250Mboe per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 2016 </a:t>
                      </a:r>
                      <a:r>
                        <a:rPr lang="en-US" sz="1200" dirty="0"/>
                        <a:t>(BSEE)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~$5bn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1a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~$0.0bn</a:t>
                      </a:r>
                    </a:p>
                    <a:p>
                      <a:pPr algn="ctr"/>
                      <a:r>
                        <a:rPr lang="en-US" sz="1200" dirty="0"/>
                        <a:t>avg. </a:t>
                      </a:r>
                      <a:r>
                        <a:rPr lang="en-US" sz="1400" dirty="0"/>
                        <a:t>25kbopd</a:t>
                      </a:r>
                    </a:p>
                    <a:p>
                      <a:pPr algn="ctr"/>
                      <a:r>
                        <a:rPr lang="en-US" sz="1400" dirty="0"/>
                        <a:t>2016-25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05223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05223"/>
                          </a:solidFill>
                        </a:rPr>
                        <a:t>-$5bn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50Mbopd FPS0 w/ </a:t>
                      </a:r>
                    </a:p>
                    <a:p>
                      <a:pPr algn="ctr"/>
                      <a:r>
                        <a:rPr lang="en-US" sz="1400" dirty="0"/>
                        <a:t>6 ss wells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~$1.5bn </a:t>
                      </a:r>
                      <a:r>
                        <a:rPr lang="en-US" sz="1400" dirty="0"/>
                        <a:t>Appraisal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58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5435BB-6791-45E1-A857-8CDC9161906F}"/>
              </a:ext>
            </a:extLst>
          </p:cNvPr>
          <p:cNvSpPr txBox="1"/>
          <p:nvPr/>
        </p:nvSpPr>
        <p:spPr>
          <a:xfrm>
            <a:off x="3124199" y="5257800"/>
            <a:ext cx="2770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 – EIA/IHS Cost Study &amp; web</a:t>
            </a:r>
          </a:p>
          <a:p>
            <a:pPr marL="228600" indent="-228600">
              <a:buAutoNum type="arabicPeriod"/>
            </a:pPr>
            <a:r>
              <a:rPr lang="en-US" sz="1200" dirty="0"/>
              <a:t>Published OIP</a:t>
            </a:r>
          </a:p>
          <a:p>
            <a:pPr lvl="1"/>
            <a:r>
              <a:rPr lang="en-US" sz="1200" dirty="0"/>
              <a:t>a. Phase 1</a:t>
            </a:r>
          </a:p>
          <a:p>
            <a:r>
              <a:rPr lang="en-US" sz="1200" dirty="0"/>
              <a:t>2. By Yr10 – incl. Appraisal &amp; CAPEX</a:t>
            </a:r>
          </a:p>
          <a:p>
            <a:r>
              <a:rPr lang="en-US" sz="1200" dirty="0"/>
              <a:t>	a. Ph. 1 (incl. 5 appraisers, 1 test, 9 producers, &amp; SS liquid boost)</a:t>
            </a:r>
          </a:p>
          <a:p>
            <a:r>
              <a:rPr lang="en-US" sz="1200" dirty="0"/>
              <a:t>	b. Total field dev. (IHS)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D0B4CA-CD24-4DFC-90C6-D3A46D6CD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1" y="4707105"/>
            <a:ext cx="2859988" cy="1913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0669B-9012-4744-A20A-1BD7B14471D9}"/>
              </a:ext>
            </a:extLst>
          </p:cNvPr>
          <p:cNvSpPr txBox="1"/>
          <p:nvPr/>
        </p:nvSpPr>
        <p:spPr>
          <a:xfrm>
            <a:off x="5943599" y="525734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 –</a:t>
            </a:r>
          </a:p>
          <a:p>
            <a:r>
              <a:rPr lang="en-US" sz="1200" dirty="0"/>
              <a:t>3. Oil sold with </a:t>
            </a:r>
            <a:r>
              <a:rPr lang="en-US" sz="1200" u="sng" dirty="0"/>
              <a:t>$40/</a:t>
            </a:r>
            <a:r>
              <a:rPr lang="en-US" sz="1200" u="sng" dirty="0" err="1"/>
              <a:t>bbl</a:t>
            </a:r>
            <a:r>
              <a:rPr lang="en-US" sz="1200" u="sng" dirty="0"/>
              <a:t> </a:t>
            </a:r>
            <a:r>
              <a:rPr lang="en-US" sz="1200" b="1" dirty="0"/>
              <a:t>NET Avg Oil Price </a:t>
            </a:r>
            <a:r>
              <a:rPr lang="en-US" sz="1200" dirty="0"/>
              <a:t>over 10 producing </a:t>
            </a:r>
            <a:r>
              <a:rPr lang="en-US" sz="1200" dirty="0" err="1"/>
              <a:t>yrs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($55 – 15/</a:t>
            </a:r>
            <a:r>
              <a:rPr lang="en-US" sz="1200" dirty="0" err="1">
                <a:sym typeface="Wingdings" panose="05000000000000000000" pitchFamily="2" charset="2"/>
              </a:rPr>
              <a:t>bbl</a:t>
            </a:r>
            <a:r>
              <a:rPr lang="en-US" sz="1200" dirty="0">
                <a:sym typeface="Wingdings" panose="05000000000000000000" pitchFamily="2" charset="2"/>
              </a:rPr>
              <a:t> SS OPEX)</a:t>
            </a:r>
          </a:p>
          <a:p>
            <a:r>
              <a:rPr lang="en-US" sz="1200" dirty="0">
                <a:sym typeface="Wingdings" panose="05000000000000000000" pitchFamily="2" charset="2"/>
              </a:rPr>
              <a:t>	a. Assumes gas sales add no value</a:t>
            </a:r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b="1" dirty="0"/>
              <a:t>By 10</a:t>
            </a:r>
            <a:r>
              <a:rPr lang="en-US" sz="1200" b="1" baseline="30000" dirty="0"/>
              <a:t>th</a:t>
            </a:r>
            <a:r>
              <a:rPr lang="en-US" sz="1200" b="1" dirty="0"/>
              <a:t> year of production </a:t>
            </a:r>
            <a:r>
              <a:rPr lang="en-US" sz="1200" dirty="0"/>
              <a:t>(no time value on sunk investment to 1</a:t>
            </a:r>
            <a:r>
              <a:rPr lang="en-US" sz="1200" baseline="30000" dirty="0"/>
              <a:t>st</a:t>
            </a:r>
            <a:r>
              <a:rPr lang="en-US" sz="1200" dirty="0"/>
              <a:t> Oil; Net Sales Revenue is time valued)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5F9FB8-49E4-4AE9-B301-D26172E290E6}"/>
              </a:ext>
            </a:extLst>
          </p:cNvPr>
          <p:cNvSpPr/>
          <p:nvPr/>
        </p:nvSpPr>
        <p:spPr>
          <a:xfrm>
            <a:off x="5105400" y="4397958"/>
            <a:ext cx="1219200" cy="78364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Barely keeping up with OPEX due to cost of MODU at field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6F178-B171-49FB-B335-FCD92C25FEFA}"/>
              </a:ext>
            </a:extLst>
          </p:cNvPr>
          <p:cNvSpPr/>
          <p:nvPr/>
        </p:nvSpPr>
        <p:spPr>
          <a:xfrm>
            <a:off x="6324600" y="4397958"/>
            <a:ext cx="1295400" cy="61829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* - I guess &gt;$2Bn write-down when JV announced</a:t>
            </a:r>
          </a:p>
        </p:txBody>
      </p:sp>
    </p:spTree>
    <p:extLst>
      <p:ext uri="{BB962C8B-B14F-4D97-AF65-F5344CB8AC3E}">
        <p14:creationId xmlns:p14="http://schemas.microsoft.com/office/powerpoint/2010/main" val="332831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WHAT HAPPENED?</a:t>
            </a:r>
            <a:br>
              <a:rPr lang="en-US" altLang="en-US" sz="32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</a:br>
            <a:r>
              <a:rPr lang="en-US" altLang="en-US" sz="3200" b="1" u="sng" dirty="0">
                <a:solidFill>
                  <a:srgbClr val="FF0000"/>
                </a:solidFill>
                <a:latin typeface="Eras Medium ITC" panose="020B0602030504020804" pitchFamily="34" charset="0"/>
              </a:rPr>
              <a:t>Wilcox Discoveries poor </a:t>
            </a:r>
            <a:r>
              <a:rPr lang="en-US" altLang="en-US" sz="3200" b="1" u="sng" dirty="0" err="1">
                <a:solidFill>
                  <a:srgbClr val="FF0000"/>
                </a:solidFill>
                <a:latin typeface="Eras Medium ITC" panose="020B0602030504020804" pitchFamily="34" charset="0"/>
              </a:rPr>
              <a:t>perfermance</a:t>
            </a:r>
            <a:endParaRPr lang="en-US" altLang="en-US" sz="3200" b="1" u="sng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A06CE55-C42F-46D6-8995-A678E658D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51603"/>
              </p:ext>
            </p:extLst>
          </p:nvPr>
        </p:nvGraphicFramePr>
        <p:xfrm>
          <a:off x="76200" y="1301945"/>
          <a:ext cx="8915398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88364273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870404595"/>
                    </a:ext>
                  </a:extLst>
                </a:gridCol>
                <a:gridCol w="1362074">
                  <a:extLst>
                    <a:ext uri="{9D8B030D-6E8A-4147-A177-3AD203B41FA5}">
                      <a16:colId xmlns:a16="http://schemas.microsoft.com/office/drawing/2014/main" val="3528007791"/>
                    </a:ext>
                  </a:extLst>
                </a:gridCol>
                <a:gridCol w="636814">
                  <a:extLst>
                    <a:ext uri="{9D8B030D-6E8A-4147-A177-3AD203B41FA5}">
                      <a16:colId xmlns:a16="http://schemas.microsoft.com/office/drawing/2014/main" val="1572153504"/>
                    </a:ext>
                  </a:extLst>
                </a:gridCol>
                <a:gridCol w="875620">
                  <a:extLst>
                    <a:ext uri="{9D8B030D-6E8A-4147-A177-3AD203B41FA5}">
                      <a16:colId xmlns:a16="http://schemas.microsoft.com/office/drawing/2014/main" val="2005189788"/>
                    </a:ext>
                  </a:extLst>
                </a:gridCol>
                <a:gridCol w="1273628">
                  <a:extLst>
                    <a:ext uri="{9D8B030D-6E8A-4147-A177-3AD203B41FA5}">
                      <a16:colId xmlns:a16="http://schemas.microsoft.com/office/drawing/2014/main" val="2561419116"/>
                    </a:ext>
                  </a:extLst>
                </a:gridCol>
                <a:gridCol w="955221">
                  <a:extLst>
                    <a:ext uri="{9D8B030D-6E8A-4147-A177-3AD203B41FA5}">
                      <a16:colId xmlns:a16="http://schemas.microsoft.com/office/drawing/2014/main" val="3554482815"/>
                    </a:ext>
                  </a:extLst>
                </a:gridCol>
                <a:gridCol w="1830841">
                  <a:extLst>
                    <a:ext uri="{9D8B030D-6E8A-4147-A177-3AD203B41FA5}">
                      <a16:colId xmlns:a16="http://schemas.microsoft.com/office/drawing/2014/main" val="3615660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Reserves  /OOIP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Cum. Spent</a:t>
                      </a:r>
                      <a:r>
                        <a:rPr lang="en-US" sz="1600" baseline="30000" dirty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Cum. Net Oil Sales</a:t>
                      </a:r>
                      <a:r>
                        <a:rPr lang="en-US" sz="1600" baseline="30000" dirty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Rev. by Yr10</a:t>
                      </a:r>
                      <a:r>
                        <a:rPr lang="en-US" sz="1600" baseline="30000" dirty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Jack-St. Malo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WD~7000’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2004-2003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500  </a:t>
                      </a:r>
                      <a:r>
                        <a:rPr lang="en-US" sz="1200" dirty="0" err="1"/>
                        <a:t>Mbbl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ctr"/>
                      <a:r>
                        <a:rPr lang="en-US" sz="1200" dirty="0"/>
                        <a:t>/ 3-4 </a:t>
                      </a:r>
                      <a:r>
                        <a:rPr lang="en-US" sz="1200" dirty="0" err="1"/>
                        <a:t>Bbbls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per CVX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$8.5B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2a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sz="1400" dirty="0"/>
                    </a:p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&gt;$13B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2b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$14.6bn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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NPV</a:t>
                      </a:r>
                      <a:r>
                        <a:rPr lang="en-US" sz="1400" baseline="-25000" dirty="0"/>
                        <a:t>10% </a:t>
                      </a:r>
                      <a:r>
                        <a:rPr lang="en-US" sz="1400" dirty="0"/>
                        <a:t>$9bn</a:t>
                      </a:r>
                    </a:p>
                    <a:p>
                      <a:pPr algn="ctr"/>
                      <a:r>
                        <a:rPr lang="en-US" sz="1400" dirty="0"/>
                        <a:t>w/ </a:t>
                      </a:r>
                      <a:r>
                        <a:rPr lang="en-US" sz="1400" b="1" u="sng" dirty="0"/>
                        <a:t>100k</a:t>
                      </a:r>
                      <a:r>
                        <a:rPr lang="en-US" sz="1400" u="sng" dirty="0"/>
                        <a:t>bopd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$0.5bn</a:t>
                      </a:r>
                      <a:r>
                        <a:rPr lang="en-US" sz="1400" baseline="30000" dirty="0"/>
                        <a:t>2a</a:t>
                      </a:r>
                      <a:r>
                        <a:rPr lang="en-US" sz="1400" dirty="0"/>
                        <a:t> </a:t>
                      </a:r>
                    </a:p>
                    <a:p>
                      <a:pPr algn="ctr"/>
                      <a:r>
                        <a:rPr lang="en-US" sz="1200" dirty="0"/>
                        <a:t>ROI = ???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rgbClr val="F05223"/>
                          </a:solidFill>
                        </a:rPr>
                        <a:t>-$4bn</a:t>
                      </a:r>
                      <a:r>
                        <a:rPr lang="en-US" sz="1400" b="1" baseline="30000" dirty="0">
                          <a:solidFill>
                            <a:srgbClr val="F05223"/>
                          </a:solidFill>
                        </a:rPr>
                        <a:t>2b</a:t>
                      </a:r>
                      <a:r>
                        <a:rPr lang="en-US" sz="1400" b="1" dirty="0">
                          <a:solidFill>
                            <a:srgbClr val="F05223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170Mbopd </a:t>
                      </a:r>
                      <a:r>
                        <a:rPr lang="en-US" sz="1200" dirty="0" err="1"/>
                        <a:t>FPSemi</a:t>
                      </a:r>
                      <a:r>
                        <a:rPr lang="en-US" sz="1200" dirty="0"/>
                        <a:t> w/ </a:t>
                      </a:r>
                    </a:p>
                    <a:p>
                      <a:pPr algn="ctr"/>
                      <a:r>
                        <a:rPr lang="en-US" sz="1200" dirty="0"/>
                        <a:t>&gt;20 (</a:t>
                      </a:r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43???</a:t>
                      </a:r>
                      <a:r>
                        <a:rPr lang="en-US" sz="1200" dirty="0"/>
                        <a:t>) ss wells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~$1bn </a:t>
                      </a:r>
                      <a:r>
                        <a:rPr lang="en-US" sz="1200" dirty="0"/>
                        <a:t>Appraisal cost incl.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$125Mn </a:t>
                      </a:r>
                      <a:r>
                        <a:rPr lang="en-US" sz="1200" dirty="0"/>
                        <a:t>well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9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Julia, 7000’</a:t>
                      </a:r>
                    </a:p>
                    <a:p>
                      <a:pPr algn="ctr"/>
                      <a:r>
                        <a:rPr lang="en-US" sz="1600" dirty="0"/>
                        <a:t>WR627+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52 M</a:t>
                      </a:r>
                      <a:r>
                        <a:rPr lang="en-US" sz="1200" baseline="30000" dirty="0"/>
                        <a:t>1a</a:t>
                      </a:r>
                      <a:r>
                        <a:rPr lang="en-US" sz="1200" dirty="0"/>
                        <a:t> </a:t>
                      </a:r>
                    </a:p>
                    <a:p>
                      <a:pPr algn="ctr"/>
                      <a:r>
                        <a:rPr lang="en-US" sz="1200" dirty="0"/>
                        <a:t>/ ~6 </a:t>
                      </a:r>
                      <a:r>
                        <a:rPr lang="en-US" sz="1200" dirty="0" err="1"/>
                        <a:t>Bbbls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Jul’16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&gt;$3bn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1a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~$1.0bn</a:t>
                      </a:r>
                    </a:p>
                    <a:p>
                      <a:pPr algn="ctr"/>
                      <a:r>
                        <a:rPr lang="en-US" sz="1200" dirty="0"/>
                        <a:t>avg. </a:t>
                      </a:r>
                      <a:r>
                        <a:rPr lang="en-US" sz="1400" dirty="0"/>
                        <a:t>17kbopd</a:t>
                      </a:r>
                    </a:p>
                    <a:p>
                      <a:pPr algn="ctr"/>
                      <a:r>
                        <a:rPr lang="en-US" sz="1400" dirty="0"/>
                        <a:t>2016-20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05223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05223"/>
                          </a:solidFill>
                        </a:rPr>
                        <a:t>-$3bn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Target 34k </a:t>
                      </a:r>
                      <a:r>
                        <a:rPr lang="en-US" sz="1200" dirty="0" err="1"/>
                        <a:t>bopd</a:t>
                      </a:r>
                      <a:r>
                        <a:rPr lang="en-US" sz="1200" dirty="0"/>
                        <a:t>, 6wells</a:t>
                      </a:r>
                    </a:p>
                    <a:p>
                      <a:pPr algn="ctr"/>
                      <a:r>
                        <a:rPr lang="en-US" sz="1400" i="1" dirty="0"/>
                        <a:t>XOM quit spending after just 4 wells!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0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Cascade-Chinook</a:t>
                      </a:r>
                    </a:p>
                    <a:p>
                      <a:pPr algn="ctr"/>
                      <a:r>
                        <a:rPr lang="en-US" sz="1400" dirty="0"/>
                        <a:t>WD~8200</a:t>
                      </a:r>
                      <a:r>
                        <a:rPr lang="en-US" sz="16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2002-2003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100-150M</a:t>
                      </a:r>
                    </a:p>
                    <a:p>
                      <a:pPr algn="ctr"/>
                      <a:r>
                        <a:rPr lang="en-US" sz="1200" dirty="0"/>
                        <a:t>/ &gt;2 </a:t>
                      </a:r>
                      <a:r>
                        <a:rPr lang="en-US" sz="1200" dirty="0" err="1"/>
                        <a:t>Bbbls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~$3.7B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$___bn</a:t>
                      </a:r>
                    </a:p>
                    <a:p>
                      <a:pPr algn="ctr"/>
                      <a:r>
                        <a:rPr lang="en-US" sz="1400" dirty="0"/>
                        <a:t>avg. __</a:t>
                      </a:r>
                      <a:r>
                        <a:rPr lang="en-US" sz="1400" dirty="0" err="1"/>
                        <a:t>kbopd</a:t>
                      </a:r>
                      <a:endParaRPr lang="en-US" sz="1400" dirty="0"/>
                    </a:p>
                    <a:p>
                      <a:pPr algn="ctr"/>
                      <a:r>
                        <a:rPr lang="en-US" sz="1400" dirty="0"/>
                        <a:t>2012-21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Petrobras big loss*</a:t>
                      </a:r>
                      <a:r>
                        <a:rPr lang="en-US" sz="1200" dirty="0">
                          <a:sym typeface="Wingdings" panose="05000000000000000000" pitchFamily="2" charset="2"/>
                        </a:rPr>
                        <a:t> Murphy win?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80Mbopd FPS0 for </a:t>
                      </a:r>
                    </a:p>
                    <a:p>
                      <a:pPr algn="ctr"/>
                      <a:r>
                        <a:rPr lang="en-US" sz="1400" dirty="0"/>
                        <a:t>6+7 ss wells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$0._bn </a:t>
                      </a:r>
                      <a:r>
                        <a:rPr lang="en-US" sz="1400" dirty="0"/>
                        <a:t>Appraisal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6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Stones</a:t>
                      </a:r>
                    </a:p>
                    <a:p>
                      <a:pPr algn="ctr"/>
                      <a:r>
                        <a:rPr lang="en-US" sz="1400" dirty="0"/>
                        <a:t>WD~9500’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60Mbbl</a:t>
                      </a:r>
                      <a:r>
                        <a:rPr lang="en-US" sz="1200" baseline="30000" dirty="0"/>
                        <a:t>1a</a:t>
                      </a:r>
                      <a:r>
                        <a:rPr lang="en-US" sz="1200" dirty="0"/>
                        <a:t> </a:t>
                      </a:r>
                      <a:r>
                        <a:rPr lang="en-US" sz="1100" dirty="0"/>
                        <a:t>BOEM’18</a:t>
                      </a:r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/~2B on WR508</a:t>
                      </a:r>
                    </a:p>
                    <a:p>
                      <a:pPr algn="ctr"/>
                      <a:r>
                        <a:rPr lang="en-US" sz="1200" dirty="0"/>
                        <a:t>~8 </a:t>
                      </a:r>
                      <a:r>
                        <a:rPr lang="en-US" sz="1200" dirty="0" err="1"/>
                        <a:t>Bbbls</a:t>
                      </a:r>
                      <a:r>
                        <a:rPr lang="en-US" sz="1200" dirty="0"/>
                        <a:t> per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 2016 </a:t>
                      </a:r>
                      <a:r>
                        <a:rPr lang="en-US" sz="1200" dirty="0"/>
                        <a:t>(BSEE)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~$5B</a:t>
                      </a:r>
                      <a:r>
                        <a:rPr lang="en-US" sz="1400" baseline="30000" dirty="0">
                          <a:solidFill>
                            <a:srgbClr val="FF0000"/>
                          </a:solidFill>
                        </a:rPr>
                        <a:t>1a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~$0.0bn</a:t>
                      </a:r>
                    </a:p>
                    <a:p>
                      <a:pPr algn="ctr"/>
                      <a:r>
                        <a:rPr lang="en-US" sz="1200" dirty="0"/>
                        <a:t>avg. </a:t>
                      </a:r>
                      <a:r>
                        <a:rPr lang="en-US" sz="1400" dirty="0"/>
                        <a:t>25kbopd</a:t>
                      </a:r>
                    </a:p>
                    <a:p>
                      <a:pPr algn="ctr"/>
                      <a:r>
                        <a:rPr lang="en-US" sz="1400" dirty="0"/>
                        <a:t>2016-25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F05223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05223"/>
                          </a:solidFill>
                        </a:rPr>
                        <a:t>-$5bn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50Mbopd FPS0 w/ </a:t>
                      </a:r>
                    </a:p>
                    <a:p>
                      <a:pPr algn="ctr"/>
                      <a:r>
                        <a:rPr lang="en-US" sz="1400" dirty="0"/>
                        <a:t>6 ss wells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~$1.5bn </a:t>
                      </a:r>
                      <a:r>
                        <a:rPr lang="en-US" sz="1400" dirty="0"/>
                        <a:t>Appraisal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9358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5435BB-6791-45E1-A857-8CDC9161906F}"/>
              </a:ext>
            </a:extLst>
          </p:cNvPr>
          <p:cNvSpPr txBox="1"/>
          <p:nvPr/>
        </p:nvSpPr>
        <p:spPr>
          <a:xfrm>
            <a:off x="2971800" y="5444250"/>
            <a:ext cx="27701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 – EIA/IHS Cost Study &amp; web</a:t>
            </a:r>
          </a:p>
          <a:p>
            <a:pPr marL="228600" indent="-228600">
              <a:buAutoNum type="arabicPeriod"/>
            </a:pPr>
            <a:r>
              <a:rPr lang="en-US" sz="1200" dirty="0"/>
              <a:t>Published OIP</a:t>
            </a:r>
          </a:p>
          <a:p>
            <a:pPr lvl="1"/>
            <a:r>
              <a:rPr lang="en-US" sz="1200" dirty="0"/>
              <a:t>a. Phase 1</a:t>
            </a:r>
          </a:p>
          <a:p>
            <a:r>
              <a:rPr lang="en-US" sz="1200" dirty="0"/>
              <a:t>2. By Yr10 – incl. Appraisal &amp; CAPEX</a:t>
            </a:r>
          </a:p>
          <a:p>
            <a:r>
              <a:rPr lang="en-US" sz="1200" dirty="0"/>
              <a:t>	a. Ph. 1 (incl. 5 appraisers, 1 test, 9 producers, &amp; SS liquid boost)</a:t>
            </a:r>
          </a:p>
          <a:p>
            <a:r>
              <a:rPr lang="en-US" sz="1200" dirty="0"/>
              <a:t>	b. Total field dev. (IHS)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0669B-9012-4744-A20A-1BD7B14471D9}"/>
              </a:ext>
            </a:extLst>
          </p:cNvPr>
          <p:cNvSpPr txBox="1"/>
          <p:nvPr/>
        </p:nvSpPr>
        <p:spPr>
          <a:xfrm>
            <a:off x="5943599" y="5430850"/>
            <a:ext cx="30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NOTES –</a:t>
            </a:r>
          </a:p>
          <a:p>
            <a:r>
              <a:rPr lang="en-US" sz="1200" dirty="0"/>
              <a:t>3. Oil sold with </a:t>
            </a:r>
            <a:r>
              <a:rPr lang="en-US" sz="1200" u="sng" dirty="0"/>
              <a:t>$40/</a:t>
            </a:r>
            <a:r>
              <a:rPr lang="en-US" sz="1200" u="sng" dirty="0" err="1"/>
              <a:t>bbl</a:t>
            </a:r>
            <a:r>
              <a:rPr lang="en-US" sz="1200" u="sng" dirty="0"/>
              <a:t> </a:t>
            </a:r>
            <a:r>
              <a:rPr lang="en-US" sz="1200" b="1" dirty="0"/>
              <a:t>NET Avg Oil Price </a:t>
            </a:r>
            <a:r>
              <a:rPr lang="en-US" sz="1200" dirty="0"/>
              <a:t>over 10 producing </a:t>
            </a:r>
            <a:r>
              <a:rPr lang="en-US" sz="1200" dirty="0" err="1"/>
              <a:t>yrs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($55 – 15/</a:t>
            </a:r>
            <a:r>
              <a:rPr lang="en-US" sz="1200" dirty="0" err="1">
                <a:sym typeface="Wingdings" panose="05000000000000000000" pitchFamily="2" charset="2"/>
              </a:rPr>
              <a:t>bbl</a:t>
            </a:r>
            <a:r>
              <a:rPr lang="en-US" sz="1200" dirty="0">
                <a:sym typeface="Wingdings" panose="05000000000000000000" pitchFamily="2" charset="2"/>
              </a:rPr>
              <a:t> SS OPEX)</a:t>
            </a:r>
          </a:p>
          <a:p>
            <a:r>
              <a:rPr lang="en-US" sz="1200" dirty="0">
                <a:sym typeface="Wingdings" panose="05000000000000000000" pitchFamily="2" charset="2"/>
              </a:rPr>
              <a:t>	a. Assumes gas sales add no value</a:t>
            </a:r>
            <a:endParaRPr lang="en-US" sz="1200" dirty="0"/>
          </a:p>
          <a:p>
            <a:r>
              <a:rPr lang="en-US" sz="1200" dirty="0"/>
              <a:t>4. </a:t>
            </a:r>
            <a:r>
              <a:rPr lang="en-US" sz="1200" b="1" dirty="0"/>
              <a:t>By 10</a:t>
            </a:r>
            <a:r>
              <a:rPr lang="en-US" sz="1200" b="1" baseline="30000" dirty="0"/>
              <a:t>th</a:t>
            </a:r>
            <a:r>
              <a:rPr lang="en-US" sz="1200" b="1" dirty="0"/>
              <a:t> year of production </a:t>
            </a:r>
            <a:r>
              <a:rPr lang="en-US" sz="1200" dirty="0"/>
              <a:t>(no time value on sunk investment to 1</a:t>
            </a:r>
            <a:r>
              <a:rPr lang="en-US" sz="1200" baseline="30000" dirty="0"/>
              <a:t>st</a:t>
            </a:r>
            <a:r>
              <a:rPr lang="en-US" sz="1200" dirty="0"/>
              <a:t> Oil; Net Sales Revenue is time valued)</a:t>
            </a:r>
          </a:p>
        </p:txBody>
      </p:sp>
    </p:spTree>
    <p:extLst>
      <p:ext uri="{BB962C8B-B14F-4D97-AF65-F5344CB8AC3E}">
        <p14:creationId xmlns:p14="http://schemas.microsoft.com/office/powerpoint/2010/main" val="379416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524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WHAT HAPPENED?</a:t>
            </a:r>
            <a:br>
              <a:rPr lang="en-US" alt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</a:br>
            <a:r>
              <a:rPr lang="en-US" altLang="en-US" sz="3200" b="1" u="sng" dirty="0">
                <a:solidFill>
                  <a:srgbClr val="FF0000"/>
                </a:solidFill>
                <a:latin typeface="Eras Medium ITC" panose="020B0602030504020804" pitchFamily="34" charset="0"/>
              </a:rPr>
              <a:t>Our huge Wilcox investment is failing.</a:t>
            </a:r>
            <a:br>
              <a:rPr lang="en-US" altLang="en-US" sz="3200" b="1" u="sng" dirty="0">
                <a:solidFill>
                  <a:srgbClr val="FF0000"/>
                </a:solidFill>
                <a:latin typeface="Eras Medium ITC" panose="020B0602030504020804" pitchFamily="34" charset="0"/>
              </a:rPr>
            </a:br>
            <a:r>
              <a:rPr lang="en-US" altLang="en-US" sz="32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What should we do?</a:t>
            </a:r>
            <a:endParaRPr lang="en-US" altLang="en-US" sz="3600" b="1" u="sng" dirty="0">
              <a:solidFill>
                <a:srgbClr val="0070C0"/>
              </a:solidFill>
              <a:latin typeface="Eras Medium ITC" panose="020B06020305040208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02B3FC-BFB5-43BD-AA6B-6504B85FCA86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" y="1560576"/>
            <a:ext cx="7315200" cy="47640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What are our options?</a:t>
            </a:r>
          </a:p>
          <a:p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Stay the course with minimal well maintenance?</a:t>
            </a:r>
          </a:p>
          <a:p>
            <a:pPr lvl="1"/>
            <a:r>
              <a: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Previous investments are written off… so, milk the asset</a:t>
            </a:r>
          </a:p>
          <a:p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Try to enhance system performance… hope we get lucky?</a:t>
            </a:r>
          </a:p>
          <a:p>
            <a:pPr lvl="1"/>
            <a:r>
              <a: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Sidetracks/recompletions… hope for a higher performing completions</a:t>
            </a:r>
          </a:p>
          <a:p>
            <a:pPr lvl="1"/>
            <a:r>
              <a: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Drill new subsea wells</a:t>
            </a:r>
          </a:p>
          <a:p>
            <a:pPr lvl="1"/>
            <a:r>
              <a: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Add subsea lift systems</a:t>
            </a:r>
          </a:p>
          <a:p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Shut down… Walk away… </a:t>
            </a:r>
            <a:r>
              <a:rPr lang="en-US" altLang="en-US" sz="20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abandon</a:t>
            </a:r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?</a:t>
            </a:r>
          </a:p>
          <a:p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Farm down… minimize future loss/upside?</a:t>
            </a:r>
          </a:p>
          <a:p>
            <a:pPr lvl="1"/>
            <a:r>
              <a: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How much to farm down?  Give up operatorship?</a:t>
            </a:r>
          </a:p>
          <a:p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Sell out?</a:t>
            </a:r>
          </a:p>
          <a:p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Commit to </a:t>
            </a:r>
            <a:r>
              <a:rPr lang="en-US" altLang="en-US" sz="2000" b="1" dirty="0" err="1">
                <a:solidFill>
                  <a:srgbClr val="0070C0"/>
                </a:solidFill>
                <a:latin typeface="Eras Medium ITC" panose="020B0602030504020804" pitchFamily="34" charset="0"/>
              </a:rPr>
              <a:t>FrPS</a:t>
            </a:r>
            <a:r>
              <a:rPr lang="en-US" altLang="en-US" sz="20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 dry tree field “rescue”</a:t>
            </a:r>
          </a:p>
          <a:p>
            <a:pPr lvl="1"/>
            <a:r>
              <a: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Install over existing wells (tieback for direct well access)</a:t>
            </a:r>
          </a:p>
          <a:p>
            <a:pPr lvl="1"/>
            <a:r>
              <a: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Create new well center</a:t>
            </a:r>
          </a:p>
          <a:p>
            <a:pPr lvl="1"/>
            <a:r>
              <a: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rPr>
              <a:t>Combo (keep 2-3 existing wells; drill 3-2 new wells)</a:t>
            </a:r>
          </a:p>
          <a:p>
            <a:pPr lvl="1"/>
            <a:endParaRPr lang="en-US" altLang="en-US" sz="1600" b="1" dirty="0">
              <a:solidFill>
                <a:srgbClr val="0070C0"/>
              </a:solidFill>
              <a:latin typeface="Eras Medium ITC" panose="020B0602030504020804" pitchFamily="34" charset="0"/>
            </a:endParaRPr>
          </a:p>
          <a:p>
            <a:endParaRPr lang="en-US" altLang="en-US" sz="2000" b="1" dirty="0">
              <a:solidFill>
                <a:srgbClr val="0070C0"/>
              </a:solidFill>
              <a:latin typeface="Eras Medium ITC" panose="020B0602030504020804" pitchFamily="34" charset="0"/>
            </a:endParaRPr>
          </a:p>
          <a:p>
            <a:pPr marL="796925" lvl="2" indent="-280988"/>
            <a:endParaRPr lang="en-US" altLang="en-US" sz="1800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5" name="Picture 4" descr="A picture containing water, plane, boat, sitting&#10;&#10;Description automatically generated">
            <a:extLst>
              <a:ext uri="{FF2B5EF4-FFF2-40B4-BE49-F238E27FC236}">
                <a16:creationId xmlns:a16="http://schemas.microsoft.com/office/drawing/2014/main" id="{6CED7167-3257-4E92-BB80-EA9A71EE5B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4" t="3125" r="5594" b="3125"/>
          <a:stretch/>
        </p:blipFill>
        <p:spPr>
          <a:xfrm>
            <a:off x="6809557" y="3657600"/>
            <a:ext cx="2334443" cy="31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8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2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What should we do?</a:t>
            </a:r>
            <a:endParaRPr lang="en-US" altLang="en-US" sz="3600" b="1" u="sng" dirty="0">
              <a:solidFill>
                <a:srgbClr val="0070C0"/>
              </a:solidFill>
              <a:latin typeface="Eras Medium ITC" panose="020B06020305040208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EDB10-4EA9-4D3D-9BF1-DF26C9786749}"/>
              </a:ext>
            </a:extLst>
          </p:cNvPr>
          <p:cNvSpPr/>
          <p:nvPr/>
        </p:nvSpPr>
        <p:spPr>
          <a:xfrm>
            <a:off x="1251051" y="1220852"/>
            <a:ext cx="1905000" cy="31655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1. Stay the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CFC55-4170-420F-9A3E-74B30099FE19}"/>
              </a:ext>
            </a:extLst>
          </p:cNvPr>
          <p:cNvSpPr/>
          <p:nvPr/>
        </p:nvSpPr>
        <p:spPr>
          <a:xfrm>
            <a:off x="1251051" y="1922456"/>
            <a:ext cx="1905000" cy="3821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2a. Do Sidetracks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D3A04-791C-467B-8B8B-32A74040A15A}"/>
              </a:ext>
            </a:extLst>
          </p:cNvPr>
          <p:cNvSpPr/>
          <p:nvPr/>
        </p:nvSpPr>
        <p:spPr>
          <a:xfrm>
            <a:off x="1238859" y="2315332"/>
            <a:ext cx="1917192" cy="3821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2b. Add New SS wells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6F6D7-D48C-43D0-83C5-6B45871BCA62}"/>
              </a:ext>
            </a:extLst>
          </p:cNvPr>
          <p:cNvSpPr/>
          <p:nvPr/>
        </p:nvSpPr>
        <p:spPr>
          <a:xfrm>
            <a:off x="1241907" y="3359020"/>
            <a:ext cx="1905000" cy="3821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3. Shut down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7ACBD-6C0D-43F6-B8B2-463B2BDA939F}"/>
              </a:ext>
            </a:extLst>
          </p:cNvPr>
          <p:cNvSpPr/>
          <p:nvPr/>
        </p:nvSpPr>
        <p:spPr>
          <a:xfrm>
            <a:off x="1254099" y="4065533"/>
            <a:ext cx="1905000" cy="3821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4. Farm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E98872-81E7-413B-BBB4-A5B7481B156D}"/>
              </a:ext>
            </a:extLst>
          </p:cNvPr>
          <p:cNvSpPr/>
          <p:nvPr/>
        </p:nvSpPr>
        <p:spPr>
          <a:xfrm>
            <a:off x="1241907" y="4772046"/>
            <a:ext cx="1905000" cy="3821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5. SELL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317822-96D7-400B-824B-2628701E9D3F}"/>
              </a:ext>
            </a:extLst>
          </p:cNvPr>
          <p:cNvSpPr/>
          <p:nvPr/>
        </p:nvSpPr>
        <p:spPr>
          <a:xfrm>
            <a:off x="1254099" y="5532191"/>
            <a:ext cx="1905000" cy="3821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6. Install </a:t>
            </a:r>
            <a:r>
              <a:rPr lang="en-US" sz="1400" dirty="0" err="1">
                <a:solidFill>
                  <a:schemeClr val="tx1"/>
                </a:solidFill>
              </a:rPr>
              <a:t>FrPS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3EE30C-BBCB-47D8-8B55-FC2F6A1C05BB}"/>
              </a:ext>
            </a:extLst>
          </p:cNvPr>
          <p:cNvSpPr/>
          <p:nvPr/>
        </p:nvSpPr>
        <p:spPr>
          <a:xfrm>
            <a:off x="3353562" y="1385003"/>
            <a:ext cx="1677619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1-2. Oil prices go 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8E8CD-2F57-487C-8061-A20B7857E862}"/>
              </a:ext>
            </a:extLst>
          </p:cNvPr>
          <p:cNvSpPr/>
          <p:nvPr/>
        </p:nvSpPr>
        <p:spPr>
          <a:xfrm>
            <a:off x="1248003" y="685170"/>
            <a:ext cx="1905000" cy="37880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CC007-6114-4F19-A08D-9377E0499970}"/>
              </a:ext>
            </a:extLst>
          </p:cNvPr>
          <p:cNvSpPr/>
          <p:nvPr/>
        </p:nvSpPr>
        <p:spPr>
          <a:xfrm>
            <a:off x="4304081" y="576811"/>
            <a:ext cx="1905000" cy="3788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UNCERTAINTIES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6E4536-4804-480A-ADF6-E70404878A05}"/>
              </a:ext>
            </a:extLst>
          </p:cNvPr>
          <p:cNvSpPr/>
          <p:nvPr/>
        </p:nvSpPr>
        <p:spPr>
          <a:xfrm>
            <a:off x="7162800" y="576811"/>
            <a:ext cx="1905000" cy="3788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9758F9-DB2E-45DE-BF27-496C1048478A}"/>
              </a:ext>
            </a:extLst>
          </p:cNvPr>
          <p:cNvSpPr/>
          <p:nvPr/>
        </p:nvSpPr>
        <p:spPr>
          <a:xfrm>
            <a:off x="5183581" y="1375249"/>
            <a:ext cx="1677619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1-3. Prices go down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2DA2DD-231F-49FF-9A97-FCEDE917C2B4}"/>
              </a:ext>
            </a:extLst>
          </p:cNvPr>
          <p:cNvSpPr/>
          <p:nvPr/>
        </p:nvSpPr>
        <p:spPr>
          <a:xfrm>
            <a:off x="4192371" y="1038345"/>
            <a:ext cx="205801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1-1. Oil prices stay $50-60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6C1D88-574E-4D35-86DD-7F18965E27DA}"/>
              </a:ext>
            </a:extLst>
          </p:cNvPr>
          <p:cNvSpPr/>
          <p:nvPr/>
        </p:nvSpPr>
        <p:spPr>
          <a:xfrm>
            <a:off x="7504481" y="1689803"/>
            <a:ext cx="1524000" cy="3450954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TBD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047B06-B220-49C0-8572-39AC84E87BD8}"/>
              </a:ext>
            </a:extLst>
          </p:cNvPr>
          <p:cNvSpPr/>
          <p:nvPr/>
        </p:nvSpPr>
        <p:spPr>
          <a:xfrm>
            <a:off x="1244955" y="2707833"/>
            <a:ext cx="1560881" cy="38211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2C. Add SS lift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8C6B69-0F3F-4345-8343-67848B8B5E9A}"/>
              </a:ext>
            </a:extLst>
          </p:cNvPr>
          <p:cNvSpPr/>
          <p:nvPr/>
        </p:nvSpPr>
        <p:spPr>
          <a:xfrm>
            <a:off x="3353562" y="1710520"/>
            <a:ext cx="3507638" cy="1985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apply to all below as well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A059FE-D2ED-405B-A046-808C7A1E7BE3}"/>
              </a:ext>
            </a:extLst>
          </p:cNvPr>
          <p:cNvSpPr/>
          <p:nvPr/>
        </p:nvSpPr>
        <p:spPr>
          <a:xfrm>
            <a:off x="3355848" y="2034840"/>
            <a:ext cx="3208021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2-1. New completions/ss kit perform well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14B443-0936-45DC-96E0-245A447E9675}"/>
              </a:ext>
            </a:extLst>
          </p:cNvPr>
          <p:cNvSpPr/>
          <p:nvPr/>
        </p:nvSpPr>
        <p:spPr>
          <a:xfrm>
            <a:off x="5276088" y="2694430"/>
            <a:ext cx="1677619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2-3. not so much?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FBCF432-36AD-4F73-A23B-D3B13A220553}"/>
              </a:ext>
            </a:extLst>
          </p:cNvPr>
          <p:cNvSpPr/>
          <p:nvPr/>
        </p:nvSpPr>
        <p:spPr>
          <a:xfrm>
            <a:off x="4687520" y="2361978"/>
            <a:ext cx="1014374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2-2. do OK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84ABC4-91D4-4566-ABFD-437103BBD6BB}"/>
              </a:ext>
            </a:extLst>
          </p:cNvPr>
          <p:cNvSpPr/>
          <p:nvPr/>
        </p:nvSpPr>
        <p:spPr>
          <a:xfrm>
            <a:off x="3592833" y="3204231"/>
            <a:ext cx="3036567" cy="637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3-1/-2/-3. How/cost to convince BOEM that abandonment is justified + cost to abandon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C9043C-A92F-478B-97E0-3D01A8983B0F}"/>
              </a:ext>
            </a:extLst>
          </p:cNvPr>
          <p:cNvSpPr/>
          <p:nvPr/>
        </p:nvSpPr>
        <p:spPr>
          <a:xfrm>
            <a:off x="3579422" y="3924561"/>
            <a:ext cx="3036567" cy="637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4-1/-2/-3. How much to sell? How much can we get? Who will operate?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56ABF4-A775-4004-A7CC-F7BECE4CE2E1}"/>
              </a:ext>
            </a:extLst>
          </p:cNvPr>
          <p:cNvSpPr/>
          <p:nvPr/>
        </p:nvSpPr>
        <p:spPr>
          <a:xfrm>
            <a:off x="3579421" y="4663284"/>
            <a:ext cx="3036567" cy="6372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5-1/-2/-3. Who will buy? How much can we get? Can we make it look good?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2DB8AD-E853-48FC-AE43-03D215452F3B}"/>
              </a:ext>
            </a:extLst>
          </p:cNvPr>
          <p:cNvSpPr/>
          <p:nvPr/>
        </p:nvSpPr>
        <p:spPr>
          <a:xfrm>
            <a:off x="3579422" y="5471787"/>
            <a:ext cx="2960367" cy="11466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6-1/-2/-3. CAPEX? OPEX? Time to install? How long will production be interrupted? How will production be affected – good/as expected/bad? How much more will we recover?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0D50ADA-A721-4062-AA3E-E8D56FAC2A7D}"/>
              </a:ext>
            </a:extLst>
          </p:cNvPr>
          <p:cNvSpPr/>
          <p:nvPr/>
        </p:nvSpPr>
        <p:spPr>
          <a:xfrm>
            <a:off x="50748" y="1143001"/>
            <a:ext cx="1000506" cy="206123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</a:rPr>
              <a:t>ASSUME COSTS ARE KNOWN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4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2057400" cy="42672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>
                <a:solidFill>
                  <a:srgbClr val="0070C0"/>
                </a:solidFill>
                <a:latin typeface="Eras Medium ITC" panose="020B0602030504020804" pitchFamily="34" charset="0"/>
              </a:rPr>
              <a:t>Important news from SPE Facilities website</a:t>
            </a:r>
            <a:endParaRPr lang="en-US" altLang="en-US" sz="2800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68733-FCE2-4429-8CC0-04DF2496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744" y="0"/>
            <a:ext cx="681216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3DE3E2-C748-49A0-9769-050D870A5A6D}"/>
                  </a:ext>
                </a:extLst>
              </p14:cNvPr>
              <p14:cNvContentPartPr/>
              <p14:nvPr/>
            </p14:nvContentPartPr>
            <p14:xfrm>
              <a:off x="4842216" y="3780922"/>
              <a:ext cx="623160" cy="45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3DE3E2-C748-49A0-9769-050D870A5A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88576" y="3673282"/>
                <a:ext cx="7308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1A4129-38D2-4E6C-9A72-934F00744447}"/>
                  </a:ext>
                </a:extLst>
              </p14:cNvPr>
              <p14:cNvContentPartPr/>
              <p14:nvPr/>
            </p14:nvContentPartPr>
            <p14:xfrm>
              <a:off x="2647656" y="3781642"/>
              <a:ext cx="1463040" cy="22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1A4129-38D2-4E6C-9A72-934F007444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4016" y="3673642"/>
                <a:ext cx="1570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E951CE-A7BE-43E2-A380-1C1AB0258853}"/>
                  </a:ext>
                </a:extLst>
              </p14:cNvPr>
              <p14:cNvContentPartPr/>
              <p14:nvPr/>
            </p14:nvContentPartPr>
            <p14:xfrm>
              <a:off x="2691576" y="5580562"/>
              <a:ext cx="1731600" cy="12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E951CE-A7BE-43E2-A380-1C1AB025885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37936" y="5472562"/>
                <a:ext cx="18392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223753-602F-49F2-94B1-D01E915C3E67}"/>
                  </a:ext>
                </a:extLst>
              </p14:cNvPr>
              <p14:cNvContentPartPr/>
              <p14:nvPr/>
            </p14:nvContentPartPr>
            <p14:xfrm>
              <a:off x="6941736" y="3305362"/>
              <a:ext cx="1985040" cy="97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223753-602F-49F2-94B1-D01E915C3E6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87736" y="3197362"/>
                <a:ext cx="209268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BAB3661-5A65-4838-8B4A-C6C9C895C767}"/>
                  </a:ext>
                </a:extLst>
              </p14:cNvPr>
              <p14:cNvContentPartPr/>
              <p14:nvPr/>
            </p14:nvContentPartPr>
            <p14:xfrm>
              <a:off x="2494296" y="3554122"/>
              <a:ext cx="537840" cy="1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BAB3661-5A65-4838-8B4A-C6C9C895C7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40296" y="3446482"/>
                <a:ext cx="6454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CCD9648-BC91-42C0-8C73-82343CD8EDAC}"/>
                  </a:ext>
                </a:extLst>
              </p14:cNvPr>
              <p14:cNvContentPartPr/>
              <p14:nvPr/>
            </p14:nvContentPartPr>
            <p14:xfrm>
              <a:off x="2450376" y="4388602"/>
              <a:ext cx="1199520" cy="94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CCD9648-BC91-42C0-8C73-82343CD8ED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6376" y="4280962"/>
                <a:ext cx="13071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6A14F88-4624-4696-815F-C808B9C5A264}"/>
                  </a:ext>
                </a:extLst>
              </p14:cNvPr>
              <p14:cNvContentPartPr/>
              <p14:nvPr/>
            </p14:nvContentPartPr>
            <p14:xfrm>
              <a:off x="3737376" y="4381762"/>
              <a:ext cx="2044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6A14F88-4624-4696-815F-C808B9C5A26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3736" y="4273762"/>
                <a:ext cx="3121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ED41407-B9A1-496C-928A-C37FA23A7FE9}"/>
                  </a:ext>
                </a:extLst>
              </p14:cNvPr>
              <p14:cNvContentPartPr/>
              <p14:nvPr/>
            </p14:nvContentPartPr>
            <p14:xfrm>
              <a:off x="5134896" y="4409122"/>
              <a:ext cx="226800" cy="9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ED41407-B9A1-496C-928A-C37FA23A7FE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80896" y="4301482"/>
                <a:ext cx="334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C5A5794-6CEE-42E2-B3F8-0ACEFBA504A5}"/>
                  </a:ext>
                </a:extLst>
              </p14:cNvPr>
              <p14:cNvContentPartPr/>
              <p14:nvPr/>
            </p14:nvContentPartPr>
            <p14:xfrm>
              <a:off x="6217416" y="4388602"/>
              <a:ext cx="1758240" cy="96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C5A5794-6CEE-42E2-B3F8-0ACEFBA504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3776" y="4280962"/>
                <a:ext cx="1865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95FE5D-C5CC-4B79-B44A-9FC501577DA9}"/>
                  </a:ext>
                </a:extLst>
              </p14:cNvPr>
              <p14:cNvContentPartPr/>
              <p14:nvPr/>
            </p14:nvContentPartPr>
            <p14:xfrm>
              <a:off x="7585416" y="4973602"/>
              <a:ext cx="1066680" cy="74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95FE5D-C5CC-4B79-B44A-9FC501577DA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31416" y="4865962"/>
                <a:ext cx="117432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778BA9-9C03-4355-A8A3-261CCE35E8E4}"/>
                  </a:ext>
                </a:extLst>
              </p14:cNvPr>
              <p14:cNvContentPartPr/>
              <p14:nvPr/>
            </p14:nvContentPartPr>
            <p14:xfrm>
              <a:off x="2479176" y="5170882"/>
              <a:ext cx="601560" cy="38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778BA9-9C03-4355-A8A3-261CCE35E8E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25536" y="5062882"/>
                <a:ext cx="7092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4973D90-D8AA-401F-8FD6-478E3487BB17}"/>
                  </a:ext>
                </a:extLst>
              </p14:cNvPr>
              <p14:cNvContentPartPr/>
              <p14:nvPr/>
            </p14:nvContentPartPr>
            <p14:xfrm>
              <a:off x="3445056" y="5133442"/>
              <a:ext cx="467640" cy="45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4973D90-D8AA-401F-8FD6-478E3487BB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1416" y="5025802"/>
                <a:ext cx="5752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87BD4A8-7395-4706-97A8-E71AD15B61B8}"/>
                  </a:ext>
                </a:extLst>
              </p14:cNvPr>
              <p14:cNvContentPartPr/>
              <p14:nvPr/>
            </p14:nvContentPartPr>
            <p14:xfrm>
              <a:off x="4205736" y="5126242"/>
              <a:ext cx="1651320" cy="53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87BD4A8-7395-4706-97A8-E71AD15B61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52096" y="5018602"/>
                <a:ext cx="1758960" cy="2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24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3786" y="685800"/>
            <a:ext cx="2286000" cy="36576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2800" dirty="0">
                <a:solidFill>
                  <a:srgbClr val="0070C0"/>
                </a:solidFill>
                <a:latin typeface="Eras Medium ITC" panose="020B0602030504020804" pitchFamily="34" charset="0"/>
              </a:rPr>
              <a:t>Interesting info from CVX </a:t>
            </a:r>
            <a:r>
              <a:rPr lang="en-US" altLang="en-US" sz="2800" dirty="0" err="1">
                <a:solidFill>
                  <a:srgbClr val="0070C0"/>
                </a:solidFill>
                <a:latin typeface="Eras Medium ITC" panose="020B0602030504020804" pitchFamily="34" charset="0"/>
              </a:rPr>
              <a:t>presentationon</a:t>
            </a:r>
            <a:r>
              <a:rPr lang="en-US" altLang="en-US" sz="2800" dirty="0">
                <a:solidFill>
                  <a:srgbClr val="0070C0"/>
                </a:solidFill>
                <a:latin typeface="Eras Medium ITC" panose="020B0602030504020804" pitchFamily="34" charset="0"/>
              </a:rPr>
              <a:t> JSM to API Delta section Aug’16</a:t>
            </a:r>
            <a:endParaRPr lang="en-US" altLang="en-US" sz="2800" dirty="0">
              <a:solidFill>
                <a:srgbClr val="FF0000"/>
              </a:solidFill>
              <a:latin typeface="Eras Medium ITC" panose="020B06020305040208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A3008-28D5-45E1-99B5-A6ADB3206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9014"/>
            <a:ext cx="3758614" cy="31857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B67508-049F-4088-847A-85DF3A97F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244292"/>
            <a:ext cx="5079414" cy="329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0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12787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altLang="en-US" sz="3600" b="1" u="sng" dirty="0">
                <a:solidFill>
                  <a:srgbClr val="0070C0"/>
                </a:solidFill>
                <a:latin typeface="Eras Medium ITC" panose="020B0602030504020804" pitchFamily="34" charset="0"/>
              </a:rPr>
              <a:t>What is “killing” Lower Tertiary Subsea Developments?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A85A4E-5618-4B4B-8E4A-352D7FC6E4F8}"/>
              </a:ext>
            </a:extLst>
          </p:cNvPr>
          <p:cNvGrpSpPr/>
          <p:nvPr/>
        </p:nvGrpSpPr>
        <p:grpSpPr>
          <a:xfrm>
            <a:off x="29817" y="1409824"/>
            <a:ext cx="9114183" cy="5245544"/>
            <a:chOff x="29817" y="1143000"/>
            <a:chExt cx="9114183" cy="5245544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029201" y="4475522"/>
              <a:ext cx="3962400" cy="1913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" panose="02020603050405020304" pitchFamily="18" charset="0"/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buClr>
                  <a:srgbClr val="FF0000"/>
                </a:buClr>
                <a:buFont typeface="Wingdings" panose="05000000000000000000" pitchFamily="2" charset="2"/>
                <a:buChar char="è"/>
                <a:defRPr/>
              </a:pPr>
              <a:r>
                <a:rPr lang="en-US" altLang="en-US" sz="2000" b="1" kern="0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As compared to Miocene successes, lack of reservoir information and understanding mean </a:t>
              </a:r>
              <a:r>
                <a:rPr lang="en-US" altLang="en-US" sz="2000" b="1" u="sng" kern="0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huge, riskier bets by Operators</a:t>
              </a:r>
              <a:endParaRPr lang="en-US" altLang="en-US" sz="2000" b="1" kern="0" dirty="0">
                <a:solidFill>
                  <a:srgbClr val="00B050"/>
                </a:solidFill>
                <a:latin typeface="Eras Medium ITC" panose="020B06020305040208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5A29865-D421-4FF4-94D3-F58515CCB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417" t="10765" r="17790" b="5371"/>
            <a:stretch/>
          </p:blipFill>
          <p:spPr>
            <a:xfrm>
              <a:off x="4953000" y="1409824"/>
              <a:ext cx="4191000" cy="293463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08DADF-B181-4224-925F-6330034F9576}"/>
                </a:ext>
              </a:extLst>
            </p:cNvPr>
            <p:cNvSpPr txBox="1"/>
            <p:nvPr/>
          </p:nvSpPr>
          <p:spPr>
            <a:xfrm>
              <a:off x="5551132" y="3382163"/>
              <a:ext cx="3296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40 billion barrel resource?</a:t>
              </a:r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102B3FC-BFB5-43BD-AA6B-6504B85FCA8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9817" y="1143000"/>
              <a:ext cx="4923183" cy="484765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en-US" sz="2000" b="1" dirty="0">
                  <a:solidFill>
                    <a:srgbClr val="0070C0"/>
                  </a:solidFill>
                  <a:latin typeface="Eras Medium ITC" panose="020B0602030504020804" pitchFamily="34" charset="0"/>
                </a:rPr>
                <a:t>Daunting subsalt reservoir uncertainty</a:t>
              </a:r>
            </a:p>
            <a:p>
              <a:pPr marL="796925" lvl="2" indent="-280988"/>
              <a:r>
                <a:rPr lang="en-US" altLang="en-US" sz="1800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Faulting and connectivity?</a:t>
              </a:r>
            </a:p>
            <a:p>
              <a:pPr marL="796925" lvl="2" indent="-280988"/>
              <a:r>
                <a:rPr lang="en-US" altLang="en-US" sz="1800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Reservoir drive mechanism??</a:t>
              </a:r>
            </a:p>
            <a:p>
              <a:pPr marL="796925" lvl="2" indent="-280988"/>
              <a:r>
                <a:rPr lang="en-US" altLang="en-US" sz="1800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Sand control &amp; completion???</a:t>
              </a:r>
            </a:p>
            <a:p>
              <a:pPr marL="796925" lvl="2" indent="-280988"/>
              <a:r>
                <a:rPr lang="en-US" altLang="en-US" sz="1800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Tight rock needing enhanced recovery</a:t>
              </a:r>
            </a:p>
            <a:p>
              <a:pPr marL="796925" lvl="2" indent="-280988"/>
              <a:r>
                <a:rPr lang="en-US" altLang="en-US" sz="1800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Fluid quality &amp; intervention frequency</a:t>
              </a:r>
            </a:p>
            <a:p>
              <a:pPr marL="796925" lvl="2" indent="-280988"/>
              <a:r>
                <a:rPr lang="en-US" altLang="en-US" sz="1800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FID for hub development requires many appraisal wells ($2+billion)</a:t>
              </a:r>
            </a:p>
            <a:p>
              <a:pPr marL="914400" lvl="2" indent="0">
                <a:buNone/>
              </a:pPr>
              <a:endParaRPr lang="en-US" altLang="en-US" sz="1600" b="1" dirty="0">
                <a:solidFill>
                  <a:srgbClr val="FF0000"/>
                </a:solidFill>
                <a:latin typeface="Eras Medium ITC" panose="020B0602030504020804" pitchFamily="34" charset="0"/>
              </a:endParaRPr>
            </a:p>
            <a:p>
              <a:r>
                <a:rPr lang="en-US" altLang="en-US" sz="2000" b="1" dirty="0">
                  <a:solidFill>
                    <a:srgbClr val="0070C0"/>
                  </a:solidFill>
                  <a:latin typeface="Eras Medium ITC" panose="020B0602030504020804" pitchFamily="34" charset="0"/>
                </a:rPr>
                <a:t>Very high drilling and completion costs</a:t>
              </a:r>
              <a:endParaRPr lang="en-US" altLang="en-US" sz="1600" b="1" dirty="0">
                <a:solidFill>
                  <a:srgbClr val="0070C0"/>
                </a:solidFill>
                <a:latin typeface="Eras Medium ITC" panose="020B0602030504020804" pitchFamily="34" charset="0"/>
              </a:endParaRP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en-US" sz="1800" dirty="0">
                  <a:solidFill>
                    <a:srgbClr val="0070C0"/>
                  </a:solidFill>
                  <a:latin typeface="Eras Medium ITC" panose="020B0602030504020804" pitchFamily="34" charset="0"/>
                </a:rPr>
                <a:t>35,000’ wells requiring </a:t>
              </a:r>
              <a:r>
                <a:rPr lang="en-US" altLang="en-US" sz="18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&gt;200 days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en-US" sz="1800" dirty="0">
                  <a:solidFill>
                    <a:srgbClr val="0070C0"/>
                  </a:solidFill>
                  <a:latin typeface="Eras Medium ITC" panose="020B0602030504020804" pitchFamily="34" charset="0"/>
                </a:rPr>
                <a:t>20K MODU and intervention system with 20K back up?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en-US" sz="1800" dirty="0">
                  <a:solidFill>
                    <a:srgbClr val="0070C0"/>
                  </a:solidFill>
                  <a:latin typeface="Eras Medium ITC" panose="020B0602030504020804" pitchFamily="34" charset="0"/>
                </a:rPr>
                <a:t>20k subsea trees, controls and HIPPS</a:t>
              </a:r>
            </a:p>
            <a:p>
              <a:pPr lvl="2"/>
              <a:r>
                <a:rPr lang="en-US" altLang="en-US" sz="1800" dirty="0">
                  <a:solidFill>
                    <a:srgbClr val="0070C0"/>
                  </a:solidFill>
                  <a:latin typeface="Eras Medium ITC" panose="020B0602030504020804" pitchFamily="34" charset="0"/>
                </a:rPr>
                <a:t>Massive CAPEX, OPEX and RISKEX</a:t>
              </a:r>
            </a:p>
            <a:p>
              <a:pPr lvl="1">
                <a:buFont typeface="Arial" panose="020B0604020202020204" pitchFamily="34" charset="0"/>
                <a:buChar char="•"/>
              </a:pPr>
              <a:r>
                <a:rPr lang="en-US" altLang="en-US" sz="1800" b="1" dirty="0">
                  <a:solidFill>
                    <a:srgbClr val="FF0000"/>
                  </a:solidFill>
                  <a:latin typeface="Eras Medium ITC" panose="020B0602030504020804" pitchFamily="34" charset="0"/>
                </a:rPr>
                <a:t>VERY EXPENSIVE SUBSEA WELL SYSTEMS MAINTENCE AND INTERVENTIONS</a:t>
              </a:r>
            </a:p>
            <a:p>
              <a:pPr lvl="1"/>
              <a:endParaRPr lang="en-US" altLang="en-US" sz="2200" dirty="0">
                <a:solidFill>
                  <a:srgbClr val="0070C0"/>
                </a:solidFill>
                <a:latin typeface="Eras Medium ITC" panose="020B06020305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45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BE915DAD11FC4CA6D4402CD27B8241" ma:contentTypeVersion="12" ma:contentTypeDescription="Create a new document." ma:contentTypeScope="" ma:versionID="d5257bb6620be58b07c3580f22ce6d74">
  <xsd:schema xmlns:xsd="http://www.w3.org/2001/XMLSchema" xmlns:xs="http://www.w3.org/2001/XMLSchema" xmlns:p="http://schemas.microsoft.com/office/2006/metadata/properties" xmlns:ns2="5619b2ae-780b-4c39-a627-1945b5ba81bd" xmlns:ns3="f569cbdc-49bf-4268-b358-b195878be6bb" targetNamespace="http://schemas.microsoft.com/office/2006/metadata/properties" ma:root="true" ma:fieldsID="f4ed7a94de420f7c96ddf6ee8bee93ee" ns2:_="" ns3:_="">
    <xsd:import namespace="5619b2ae-780b-4c39-a627-1945b5ba81bd"/>
    <xsd:import namespace="f569cbdc-49bf-4268-b358-b195878be6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19b2ae-780b-4c39-a627-1945b5ba8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69cbdc-49bf-4268-b358-b195878be6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176A17-411F-4F36-94DB-B445AB6A96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C4C0340-6D18-4B26-8C8E-0CDA83161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19b2ae-780b-4c39-a627-1945b5ba81bd"/>
    <ds:schemaRef ds:uri="f569cbdc-49bf-4268-b358-b195878be6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D2301-FF28-49A1-A3B1-FB47B386EB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21687</TotalTime>
  <Words>1850</Words>
  <Application>Microsoft Office PowerPoint</Application>
  <PresentationFormat>On-screen Show (4:3)</PresentationFormat>
  <Paragraphs>343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Courier New</vt:lpstr>
      <vt:lpstr>Eras Medium ITC</vt:lpstr>
      <vt:lpstr>Tahoma</vt:lpstr>
      <vt:lpstr>Times</vt:lpstr>
      <vt:lpstr>Times New Roman</vt:lpstr>
      <vt:lpstr>Verdana</vt:lpstr>
      <vt:lpstr>Wingdings</vt:lpstr>
      <vt:lpstr>Office Theme</vt:lpstr>
      <vt:lpstr>PowerPoint Presentation</vt:lpstr>
      <vt:lpstr>Can the Lower Tertiary’s promise be rediscovered?</vt:lpstr>
      <vt:lpstr>WHAT HAPPENED? Wilcox Discoveries poor perfermance</vt:lpstr>
      <vt:lpstr>WHAT HAPPENED? Wilcox Discoveries poor perfermance</vt:lpstr>
      <vt:lpstr>WHAT HAPPENED? Our huge Wilcox investment is failing. What should we do?</vt:lpstr>
      <vt:lpstr>What should we do?</vt:lpstr>
      <vt:lpstr>Important news from SPE Facilities website</vt:lpstr>
      <vt:lpstr>Interesting info from CVX presentationon JSM to API Delta section Aug’16</vt:lpstr>
      <vt:lpstr>What is “killing” Lower Tertiary Subsea Developments?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Cascade Chinook Subsea Development has not met expectations</vt:lpstr>
      <vt:lpstr>Subsea Lower Tertiary Concept Delivers  Negative Economics </vt:lpstr>
      <vt:lpstr>Lower Tertiary Problems Plague Shell STONES Subsea System</vt:lpstr>
      <vt:lpstr>PowerPoint Presentation</vt:lpstr>
      <vt:lpstr>PowerPoint Presentation</vt:lpstr>
      <vt:lpstr>PowerPoint Presentation</vt:lpstr>
    </vt:vector>
  </TitlesOfParts>
  <Company>Gulf Publishing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Amy Heath</dc:creator>
  <cp:lastModifiedBy>Charles White</cp:lastModifiedBy>
  <cp:revision>59</cp:revision>
  <cp:lastPrinted>2020-01-17T04:12:21Z</cp:lastPrinted>
  <dcterms:created xsi:type="dcterms:W3CDTF">2010-10-25T15:20:52Z</dcterms:created>
  <dcterms:modified xsi:type="dcterms:W3CDTF">2020-03-03T16:05:23Z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0x010100DDBE915DAD11FC4CA6D4402CD27B8241</vt:lpwstr>
  </property>
</Properties>
</file>