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899" r:id="rId2"/>
    <p:sldId id="900" r:id="rId3"/>
    <p:sldId id="903" r:id="rId4"/>
    <p:sldId id="904" r:id="rId5"/>
    <p:sldId id="901" r:id="rId6"/>
    <p:sldId id="902" r:id="rId7"/>
    <p:sldId id="905" r:id="rId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00B050"/>
    <a:srgbClr val="006600"/>
    <a:srgbClr val="FBC86B"/>
    <a:srgbClr val="91CAEF"/>
    <a:srgbClr val="F1AF37"/>
    <a:srgbClr val="B2B2B2"/>
    <a:srgbClr val="ECD652"/>
    <a:srgbClr val="FFFF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4" autoAdjust="0"/>
    <p:restoredTop sz="93393" autoAdjust="0"/>
  </p:normalViewPr>
  <p:slideViewPr>
    <p:cSldViewPr snapToGrid="0">
      <p:cViewPr>
        <p:scale>
          <a:sx n="94" d="100"/>
          <a:sy n="94" d="100"/>
        </p:scale>
        <p:origin x="60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3516"/>
    </p:cViewPr>
  </p:sorterViewPr>
  <p:notesViewPr>
    <p:cSldViewPr snapToGrid="0">
      <p:cViewPr varScale="1">
        <p:scale>
          <a:sx n="62" d="100"/>
          <a:sy n="62" d="100"/>
        </p:scale>
        <p:origin x="3139" y="77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White" userId="1ae853d1c2cb3685" providerId="LiveId" clId="{AAD6245A-4849-4663-92A2-44DA1EF10242}"/>
    <pc:docChg chg="undo redo custSel addSld delSld modSld sldOrd">
      <pc:chgData name="Charles White" userId="1ae853d1c2cb3685" providerId="LiveId" clId="{AAD6245A-4849-4663-92A2-44DA1EF10242}" dt="2018-04-11T22:44:55.664" v="328" actId="20577"/>
      <pc:docMkLst>
        <pc:docMk/>
      </pc:docMkLst>
      <pc:sldChg chg="modSp">
        <pc:chgData name="Charles White" userId="1ae853d1c2cb3685" providerId="LiveId" clId="{AAD6245A-4849-4663-92A2-44DA1EF10242}" dt="2018-04-11T22:44:55.664" v="328" actId="20577"/>
        <pc:sldMkLst>
          <pc:docMk/>
          <pc:sldMk cId="4241954500" sldId="899"/>
        </pc:sldMkLst>
        <pc:spChg chg="mod">
          <ac:chgData name="Charles White" userId="1ae853d1c2cb3685" providerId="LiveId" clId="{AAD6245A-4849-4663-92A2-44DA1EF10242}" dt="2018-04-11T22:44:37.706" v="295" actId="20577"/>
          <ac:spMkLst>
            <pc:docMk/>
            <pc:sldMk cId="4241954500" sldId="899"/>
            <ac:spMk id="3" creationId="{00000000-0000-0000-0000-000000000000}"/>
          </ac:spMkLst>
        </pc:spChg>
        <pc:spChg chg="mod">
          <ac:chgData name="Charles White" userId="1ae853d1c2cb3685" providerId="LiveId" clId="{AAD6245A-4849-4663-92A2-44DA1EF10242}" dt="2018-04-11T22:44:55.664" v="328" actId="20577"/>
          <ac:spMkLst>
            <pc:docMk/>
            <pc:sldMk cId="4241954500" sldId="899"/>
            <ac:spMk id="9219" creationId="{00000000-0000-0000-0000-000000000000}"/>
          </ac:spMkLst>
        </pc:spChg>
      </pc:sldChg>
      <pc:sldChg chg="addSp delSp modSp add">
        <pc:chgData name="Charles White" userId="1ae853d1c2cb3685" providerId="LiveId" clId="{AAD6245A-4849-4663-92A2-44DA1EF10242}" dt="2018-04-11T22:16:26.929" v="114" actId="478"/>
        <pc:sldMkLst>
          <pc:docMk/>
          <pc:sldMk cId="136611380" sldId="900"/>
        </pc:sldMkLst>
        <pc:spChg chg="add del">
          <ac:chgData name="Charles White" userId="1ae853d1c2cb3685" providerId="LiveId" clId="{AAD6245A-4849-4663-92A2-44DA1EF10242}" dt="2018-04-11T22:16:26.929" v="114" actId="478"/>
          <ac:spMkLst>
            <pc:docMk/>
            <pc:sldMk cId="136611380" sldId="900"/>
            <ac:spMk id="2" creationId="{999776A0-4C57-4014-97D8-6DCCA0B6FC50}"/>
          </ac:spMkLst>
        </pc:spChg>
        <pc:picChg chg="add mod">
          <ac:chgData name="Charles White" userId="1ae853d1c2cb3685" providerId="LiveId" clId="{AAD6245A-4849-4663-92A2-44DA1EF10242}" dt="2018-04-11T22:15:21.554" v="107" actId="1076"/>
          <ac:picMkLst>
            <pc:docMk/>
            <pc:sldMk cId="136611380" sldId="900"/>
            <ac:picMk id="3" creationId="{123CAA5C-6D03-4466-A40B-2F3E8EE4BED4}"/>
          </ac:picMkLst>
        </pc:picChg>
      </pc:sldChg>
      <pc:sldChg chg="addSp delSp add del">
        <pc:chgData name="Charles White" userId="1ae853d1c2cb3685" providerId="LiveId" clId="{AAD6245A-4849-4663-92A2-44DA1EF10242}" dt="2018-04-11T22:20:37.419" v="117"/>
        <pc:sldMkLst>
          <pc:docMk/>
          <pc:sldMk cId="834363922" sldId="901"/>
        </pc:sldMkLst>
        <pc:picChg chg="add">
          <ac:chgData name="Charles White" userId="1ae853d1c2cb3685" providerId="LiveId" clId="{AAD6245A-4849-4663-92A2-44DA1EF10242}" dt="2018-04-11T22:20:37.419" v="117"/>
          <ac:picMkLst>
            <pc:docMk/>
            <pc:sldMk cId="834363922" sldId="901"/>
            <ac:picMk id="2" creationId="{B8F66044-E151-4A0F-938F-D6AE53702139}"/>
          </ac:picMkLst>
        </pc:picChg>
        <pc:picChg chg="add del">
          <ac:chgData name="Charles White" userId="1ae853d1c2cb3685" providerId="LiveId" clId="{AAD6245A-4849-4663-92A2-44DA1EF10242}" dt="2018-04-11T22:16:28.397" v="116" actId="478"/>
          <ac:picMkLst>
            <pc:docMk/>
            <pc:sldMk cId="834363922" sldId="901"/>
            <ac:picMk id="3" creationId="{123CAA5C-6D03-4466-A40B-2F3E8EE4BED4}"/>
          </ac:picMkLst>
        </pc:picChg>
      </pc:sldChg>
      <pc:sldChg chg="addSp delSp modSp add">
        <pc:chgData name="Charles White" userId="1ae853d1c2cb3685" providerId="LiveId" clId="{AAD6245A-4849-4663-92A2-44DA1EF10242}" dt="2018-04-11T22:23:24.400" v="122" actId="14100"/>
        <pc:sldMkLst>
          <pc:docMk/>
          <pc:sldMk cId="1786919274" sldId="902"/>
        </pc:sldMkLst>
        <pc:picChg chg="del">
          <ac:chgData name="Charles White" userId="1ae853d1c2cb3685" providerId="LiveId" clId="{AAD6245A-4849-4663-92A2-44DA1EF10242}" dt="2018-04-11T22:20:46.024" v="119" actId="478"/>
          <ac:picMkLst>
            <pc:docMk/>
            <pc:sldMk cId="1786919274" sldId="902"/>
            <ac:picMk id="2" creationId="{B8F66044-E151-4A0F-938F-D6AE53702139}"/>
          </ac:picMkLst>
        </pc:picChg>
        <pc:picChg chg="add mod">
          <ac:chgData name="Charles White" userId="1ae853d1c2cb3685" providerId="LiveId" clId="{AAD6245A-4849-4663-92A2-44DA1EF10242}" dt="2018-04-11T22:23:24.400" v="122" actId="14100"/>
          <ac:picMkLst>
            <pc:docMk/>
            <pc:sldMk cId="1786919274" sldId="902"/>
            <ac:picMk id="3" creationId="{E63BC354-89DE-4147-ABCA-50F0779CE5EE}"/>
          </ac:picMkLst>
        </pc:picChg>
      </pc:sldChg>
      <pc:sldChg chg="addSp delSp modSp add ord">
        <pc:chgData name="Charles White" userId="1ae853d1c2cb3685" providerId="LiveId" clId="{AAD6245A-4849-4663-92A2-44DA1EF10242}" dt="2018-04-11T22:25:20.362" v="130"/>
        <pc:sldMkLst>
          <pc:docMk/>
          <pc:sldMk cId="922424551" sldId="903"/>
        </pc:sldMkLst>
        <pc:picChg chg="add mod modCrop">
          <ac:chgData name="Charles White" userId="1ae853d1c2cb3685" providerId="LiveId" clId="{AAD6245A-4849-4663-92A2-44DA1EF10242}" dt="2018-04-11T22:25:10.966" v="129" actId="1076"/>
          <ac:picMkLst>
            <pc:docMk/>
            <pc:sldMk cId="922424551" sldId="903"/>
            <ac:picMk id="2" creationId="{5F5BBC66-A5BE-4FF1-99AA-01E353E3FA93}"/>
          </ac:picMkLst>
        </pc:picChg>
        <pc:picChg chg="del">
          <ac:chgData name="Charles White" userId="1ae853d1c2cb3685" providerId="LiveId" clId="{AAD6245A-4849-4663-92A2-44DA1EF10242}" dt="2018-04-11T22:23:34.989" v="124" actId="478"/>
          <ac:picMkLst>
            <pc:docMk/>
            <pc:sldMk cId="922424551" sldId="903"/>
            <ac:picMk id="3" creationId="{E63BC354-89DE-4147-ABCA-50F0779CE5EE}"/>
          </ac:picMkLst>
        </pc:picChg>
      </pc:sldChg>
      <pc:sldChg chg="addSp delSp modSp add">
        <pc:chgData name="Charles White" userId="1ae853d1c2cb3685" providerId="LiveId" clId="{AAD6245A-4849-4663-92A2-44DA1EF10242}" dt="2018-04-11T22:41:55.480" v="274" actId="14100"/>
        <pc:sldMkLst>
          <pc:docMk/>
          <pc:sldMk cId="3952329934" sldId="904"/>
        </pc:sldMkLst>
        <pc:spChg chg="del">
          <ac:chgData name="Charles White" userId="1ae853d1c2cb3685" providerId="LiveId" clId="{AAD6245A-4849-4663-92A2-44DA1EF10242}" dt="2018-04-11T22:26:56.959" v="135" actId="478"/>
          <ac:spMkLst>
            <pc:docMk/>
            <pc:sldMk cId="3952329934" sldId="904"/>
            <ac:spMk id="2" creationId="{5F0FA127-0A77-4B44-A1F6-2CE00731BE3B}"/>
          </ac:spMkLst>
        </pc:spChg>
        <pc:spChg chg="add mod">
          <ac:chgData name="Charles White" userId="1ae853d1c2cb3685" providerId="LiveId" clId="{AAD6245A-4849-4663-92A2-44DA1EF10242}" dt="2018-04-11T22:35:53.279" v="195" actId="404"/>
          <ac:spMkLst>
            <pc:docMk/>
            <pc:sldMk cId="3952329934" sldId="904"/>
            <ac:spMk id="4" creationId="{C4CF2026-B093-48A2-B5FB-A44998DAB177}"/>
          </ac:spMkLst>
        </pc:spChg>
        <pc:spChg chg="add mod">
          <ac:chgData name="Charles White" userId="1ae853d1c2cb3685" providerId="LiveId" clId="{AAD6245A-4849-4663-92A2-44DA1EF10242}" dt="2018-04-11T22:41:55.480" v="274" actId="14100"/>
          <ac:spMkLst>
            <pc:docMk/>
            <pc:sldMk cId="3952329934" sldId="904"/>
            <ac:spMk id="5" creationId="{C718A216-112C-4C81-A3CB-FB1EF1E69974}"/>
          </ac:spMkLst>
        </pc:spChg>
        <pc:picChg chg="add mod">
          <ac:chgData name="Charles White" userId="1ae853d1c2cb3685" providerId="LiveId" clId="{AAD6245A-4849-4663-92A2-44DA1EF10242}" dt="2018-04-11T22:26:51.693" v="134" actId="14100"/>
          <ac:picMkLst>
            <pc:docMk/>
            <pc:sldMk cId="3952329934" sldId="904"/>
            <ac:picMk id="3" creationId="{EA7CCAAE-5ECB-477A-B88D-BF97E27B1E96}"/>
          </ac:picMkLst>
        </pc:picChg>
      </pc:sldChg>
      <pc:sldChg chg="addSp delSp modSp add">
        <pc:chgData name="Charles White" userId="1ae853d1c2cb3685" providerId="LiveId" clId="{AAD6245A-4849-4663-92A2-44DA1EF10242}" dt="2018-04-11T22:43:37.157" v="293" actId="20577"/>
        <pc:sldMkLst>
          <pc:docMk/>
          <pc:sldMk cId="3034036955" sldId="905"/>
        </pc:sldMkLst>
        <pc:spChg chg="del">
          <ac:chgData name="Charles White" userId="1ae853d1c2cb3685" providerId="LiveId" clId="{AAD6245A-4849-4663-92A2-44DA1EF10242}" dt="2018-04-11T22:42:16.076" v="276" actId="478"/>
          <ac:spMkLst>
            <pc:docMk/>
            <pc:sldMk cId="3034036955" sldId="905"/>
            <ac:spMk id="2" creationId="{61E256F3-6608-4502-AB29-869A806FAA73}"/>
          </ac:spMkLst>
        </pc:spChg>
        <pc:spChg chg="add mod">
          <ac:chgData name="Charles White" userId="1ae853d1c2cb3685" providerId="LiveId" clId="{AAD6245A-4849-4663-92A2-44DA1EF10242}" dt="2018-04-11T22:43:37.157" v="293" actId="20577"/>
          <ac:spMkLst>
            <pc:docMk/>
            <pc:sldMk cId="3034036955" sldId="905"/>
            <ac:spMk id="4" creationId="{BE903A39-1490-48E1-9606-30B272E79A62}"/>
          </ac:spMkLst>
        </pc:spChg>
        <pc:picChg chg="add mod modCrop">
          <ac:chgData name="Charles White" userId="1ae853d1c2cb3685" providerId="LiveId" clId="{AAD6245A-4849-4663-92A2-44DA1EF10242}" dt="2018-04-11T22:42:37.730" v="279" actId="1076"/>
          <ac:picMkLst>
            <pc:docMk/>
            <pc:sldMk cId="3034036955" sldId="905"/>
            <ac:picMk id="3" creationId="{DE82AE66-BBE2-4152-8AE2-F10024D4B35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98" tIns="48250" rIns="96498" bIns="48250" numCol="1" anchor="t" anchorCtr="0" compatLnSpc="1">
            <a:prstTxWarp prst="textNoShape">
              <a:avLst/>
            </a:prstTxWarp>
          </a:bodyPr>
          <a:lstStyle>
            <a:lvl1pPr defTabSz="965806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98" tIns="48250" rIns="96498" bIns="48250" numCol="1" anchor="t" anchorCtr="0" compatLnSpc="1">
            <a:prstTxWarp prst="textNoShape">
              <a:avLst/>
            </a:prstTxWarp>
          </a:bodyPr>
          <a:lstStyle>
            <a:lvl1pPr algn="r" defTabSz="965806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93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98" tIns="48250" rIns="96498" bIns="48250" numCol="1" anchor="b" anchorCtr="0" compatLnSpc="1">
            <a:prstTxWarp prst="textNoShape">
              <a:avLst/>
            </a:prstTxWarp>
          </a:bodyPr>
          <a:lstStyle>
            <a:lvl1pPr defTabSz="965806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93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98" tIns="48250" rIns="96498" bIns="48250" numCol="1" anchor="b" anchorCtr="0" compatLnSpc="1">
            <a:prstTxWarp prst="textNoShape">
              <a:avLst/>
            </a:prstTxWarp>
          </a:bodyPr>
          <a:lstStyle>
            <a:lvl1pPr algn="r" defTabSz="965806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DBB01DB-E244-4183-AE4F-24D0576EF4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466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98" tIns="48250" rIns="96498" bIns="48250" numCol="1" anchor="t" anchorCtr="0" compatLnSpc="1">
            <a:prstTxWarp prst="textNoShape">
              <a:avLst/>
            </a:prstTxWarp>
          </a:bodyPr>
          <a:lstStyle>
            <a:lvl1pPr defTabSz="965806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8" y="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98" tIns="48250" rIns="96498" bIns="48250" numCol="1" anchor="t" anchorCtr="0" compatLnSpc="1">
            <a:prstTxWarp prst="textNoShape">
              <a:avLst/>
            </a:prstTxWarp>
          </a:bodyPr>
          <a:lstStyle>
            <a:lvl1pPr algn="r" defTabSz="965806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30" y="4560892"/>
            <a:ext cx="536575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98" tIns="48250" rIns="96498" bIns="482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81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98" tIns="48250" rIns="96498" bIns="48250" numCol="1" anchor="b" anchorCtr="0" compatLnSpc="1">
            <a:prstTxWarp prst="textNoShape">
              <a:avLst/>
            </a:prstTxWarp>
          </a:bodyPr>
          <a:lstStyle>
            <a:lvl1pPr defTabSz="965806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8" y="9121781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98" tIns="48250" rIns="96498" bIns="48250" numCol="1" anchor="b" anchorCtr="0" compatLnSpc="1">
            <a:prstTxWarp prst="textNoShape">
              <a:avLst/>
            </a:prstTxWarp>
          </a:bodyPr>
          <a:lstStyle>
            <a:lvl1pPr algn="r" defTabSz="965806">
              <a:defRPr sz="12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9401F379-0F37-43E8-920C-8A4D8063D7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0255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2921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39244" indent="-282370" defTabSz="962921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37420" indent="-225264" defTabSz="962921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595875" indent="-225264" defTabSz="962921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2748" indent="-228437" defTabSz="962921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09619" indent="-228437" defTabSz="9629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66492" indent="-228437" defTabSz="9629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3362" indent="-228437" defTabSz="9629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0233" indent="-228437" defTabSz="9629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1E03198-69D4-42EE-BD95-2FEB00FB24AF}" type="slidenum">
              <a:rPr lang="en-US" altLang="en-US" sz="1200">
                <a:latin typeface="Verdana" panose="020B0604030504040204" pitchFamily="34" charset="0"/>
              </a:rPr>
              <a:pPr/>
              <a:t>1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First of all I would like to thank all</a:t>
            </a:r>
            <a:r>
              <a:rPr lang="en-US" altLang="en-US" baseline="0" dirty="0">
                <a:latin typeface="Arial" panose="020B0604020202020204" pitchFamily="34" charset="0"/>
              </a:rPr>
              <a:t> of you for taking a look at our </a:t>
            </a:r>
            <a:r>
              <a:rPr lang="en-US" altLang="en-US" dirty="0">
                <a:latin typeface="Arial" panose="020B0604020202020204" pitchFamily="34" charset="0"/>
              </a:rPr>
              <a:t>solution</a:t>
            </a:r>
            <a:r>
              <a:rPr lang="en-US" altLang="en-US" baseline="0" dirty="0">
                <a:latin typeface="Arial" panose="020B0604020202020204" pitchFamily="34" charset="0"/>
              </a:rPr>
              <a:t>.  After years of study, we believe it is the lowest cost and least risk approach to developing the Paleogene and other reservoirs in the GoM.   </a:t>
            </a:r>
          </a:p>
          <a:p>
            <a:pPr eaLnBrk="1" hangingPunct="1"/>
            <a:r>
              <a:rPr lang="en-US" altLang="en-US" baseline="0" dirty="0">
                <a:latin typeface="Arial" panose="020B0604020202020204" pitchFamily="34" charset="0"/>
              </a:rPr>
              <a:t>The idea was generated TO enable a Phased Approach to developing a Paleogene Asset, while at the same time providing the most robust configuration to allow for maximum </a:t>
            </a:r>
            <a:r>
              <a:rPr lang="en-US" altLang="en-US" dirty="0">
                <a:latin typeface="Arial" panose="020B0604020202020204" pitchFamily="34" charset="0"/>
              </a:rPr>
              <a:t>well construction and reservoir maintenance </a:t>
            </a:r>
            <a:r>
              <a:rPr lang="en-US" altLang="en-US" baseline="0" dirty="0">
                <a:latin typeface="Arial" panose="020B0604020202020204" pitchFamily="34" charset="0"/>
              </a:rPr>
              <a:t>capabilities:</a:t>
            </a:r>
          </a:p>
          <a:p>
            <a:pPr marL="171399" indent="-171399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Drilling, Completion and Sidetracks</a:t>
            </a:r>
          </a:p>
          <a:p>
            <a:pPr marL="171399" indent="-171399" eaLnBrk="1" hangingPunct="1">
              <a:buFont typeface="Arial" panose="020B0604020202020204" pitchFamily="34" charset="0"/>
              <a:buChar char="•"/>
            </a:pPr>
            <a:r>
              <a:rPr lang="en-US" altLang="en-US" baseline="0" dirty="0">
                <a:latin typeface="Arial" panose="020B0604020202020204" pitchFamily="34" charset="0"/>
              </a:rPr>
              <a:t>Recompletion</a:t>
            </a:r>
          </a:p>
          <a:p>
            <a:pPr marL="171399" indent="-171399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Intervention and </a:t>
            </a:r>
            <a:r>
              <a:rPr lang="en-US" altLang="en-US" dirty="0" err="1">
                <a:latin typeface="Arial" panose="020B0604020202020204" pitchFamily="34" charset="0"/>
              </a:rPr>
              <a:t>Survellienance</a:t>
            </a:r>
            <a:endParaRPr lang="en-US" altLang="en-US" dirty="0">
              <a:latin typeface="Arial" panose="020B0604020202020204" pitchFamily="34" charset="0"/>
            </a:endParaRPr>
          </a:p>
          <a:p>
            <a:pPr marL="171399" indent="-171399" eaLnBrk="1" hangingPunct="1">
              <a:buFont typeface="Arial" panose="020B0604020202020204" pitchFamily="34" charset="0"/>
              <a:buChar char="•"/>
            </a:pPr>
            <a:r>
              <a:rPr lang="en-US" altLang="en-US" baseline="0" dirty="0">
                <a:latin typeface="Arial" panose="020B0604020202020204" pitchFamily="34" charset="0"/>
              </a:rPr>
              <a:t>Repair</a:t>
            </a:r>
          </a:p>
          <a:p>
            <a:pPr eaLnBrk="1" hangingPunct="1"/>
            <a:r>
              <a:rPr lang="en-US" altLang="en-US" baseline="0" dirty="0">
                <a:latin typeface="Arial" panose="020B0604020202020204" pitchFamily="34" charset="0"/>
              </a:rPr>
              <a:t>There is very little unqualified serial number one technology.  Both GE and </a:t>
            </a:r>
            <a:r>
              <a:rPr lang="en-US" altLang="en-US" baseline="0" dirty="0" err="1">
                <a:latin typeface="Arial" panose="020B0604020202020204" pitchFamily="34" charset="0"/>
              </a:rPr>
              <a:t>Dril</a:t>
            </a:r>
            <a:r>
              <a:rPr lang="en-US" altLang="en-US" baseline="0" dirty="0">
                <a:latin typeface="Arial" panose="020B0604020202020204" pitchFamily="34" charset="0"/>
              </a:rPr>
              <a:t>-Quip currently have 15K dry tree equipment.  There</a:t>
            </a:r>
            <a:r>
              <a:rPr lang="en-US" altLang="en-US" dirty="0">
                <a:latin typeface="Arial" panose="020B0604020202020204" pitchFamily="34" charset="0"/>
              </a:rPr>
              <a:t> is a novel reconfiguration, but again we believe it is “PROVEN SOLUTIONS WITH INNOVATION.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We believe you can order this equipment today and have this producing in 3 to 4 years.</a:t>
            </a:r>
          </a:p>
        </p:txBody>
      </p:sp>
    </p:spTree>
    <p:extLst>
      <p:ext uri="{BB962C8B-B14F-4D97-AF65-F5344CB8AC3E}">
        <p14:creationId xmlns:p14="http://schemas.microsoft.com/office/powerpoint/2010/main" val="17349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8"/>
          <p:cNvSpPr>
            <a:spLocks noGrp="1" noChangeArrowheads="1"/>
          </p:cNvSpPr>
          <p:nvPr>
            <p:ph type="dt" sz="half" idx="10"/>
          </p:nvPr>
        </p:nvSpPr>
        <p:spPr>
          <a:xfrm>
            <a:off x="168274" y="6470650"/>
            <a:ext cx="4819361" cy="400050"/>
          </a:xfrm>
          <a:prstGeom prst="rect">
            <a:avLst/>
          </a:prstGeom>
        </p:spPr>
        <p:txBody>
          <a:bodyPr/>
          <a:lstStyle>
            <a:lvl1pPr>
              <a:defRPr sz="10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 dirty="0"/>
              <a:t>© 2017 Frontier Deepwater Appraisal Solutions LLC</a:t>
            </a:r>
            <a:endParaRPr lang="nb-NO" altLang="en-US" dirty="0"/>
          </a:p>
        </p:txBody>
      </p:sp>
    </p:spTree>
    <p:extLst>
      <p:ext uri="{BB962C8B-B14F-4D97-AF65-F5344CB8AC3E}">
        <p14:creationId xmlns:p14="http://schemas.microsoft.com/office/powerpoint/2010/main" val="210093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8"/>
          <p:cNvSpPr>
            <a:spLocks noGrp="1" noChangeArrowheads="1"/>
          </p:cNvSpPr>
          <p:nvPr>
            <p:ph type="dt" sz="half" idx="10"/>
          </p:nvPr>
        </p:nvSpPr>
        <p:spPr>
          <a:xfrm>
            <a:off x="168274" y="6470650"/>
            <a:ext cx="4819361" cy="400050"/>
          </a:xfrm>
          <a:prstGeom prst="rect">
            <a:avLst/>
          </a:prstGeom>
        </p:spPr>
        <p:txBody>
          <a:bodyPr/>
          <a:lstStyle>
            <a:lvl1pPr>
              <a:defRPr sz="10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 dirty="0"/>
              <a:t>Confidential Information of Frontier Deepwater Appraisal Solutions LLC</a:t>
            </a:r>
            <a:endParaRPr lang="nb-NO" altLang="en-US" dirty="0"/>
          </a:p>
        </p:txBody>
      </p:sp>
    </p:spTree>
    <p:extLst>
      <p:ext uri="{BB962C8B-B14F-4D97-AF65-F5344CB8AC3E}">
        <p14:creationId xmlns:p14="http://schemas.microsoft.com/office/powerpoint/2010/main" val="307762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5" y="2138363"/>
            <a:ext cx="77724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68274" y="6470650"/>
            <a:ext cx="4860925" cy="400050"/>
          </a:xfrm>
          <a:prstGeom prst="rect">
            <a:avLst/>
          </a:prstGeo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r>
              <a:rPr lang="en-US" altLang="en-US" dirty="0"/>
              <a:t>Confidential Information of Frontier Deepwater Appraisal Solutions LLC</a:t>
            </a:r>
            <a:endParaRPr lang="nb-NO" altLang="en-US" dirty="0"/>
          </a:p>
        </p:txBody>
      </p:sp>
    </p:spTree>
    <p:extLst>
      <p:ext uri="{BB962C8B-B14F-4D97-AF65-F5344CB8AC3E}">
        <p14:creationId xmlns:p14="http://schemas.microsoft.com/office/powerpoint/2010/main" val="308191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8"/>
          <p:cNvSpPr>
            <a:spLocks noGrp="1" noChangeArrowheads="1"/>
          </p:cNvSpPr>
          <p:nvPr>
            <p:ph type="dt" sz="half" idx="10"/>
          </p:nvPr>
        </p:nvSpPr>
        <p:spPr>
          <a:xfrm>
            <a:off x="168274" y="6470650"/>
            <a:ext cx="4819361" cy="400050"/>
          </a:xfrm>
          <a:prstGeom prst="rect">
            <a:avLst/>
          </a:prstGeom>
        </p:spPr>
        <p:txBody>
          <a:bodyPr/>
          <a:lstStyle>
            <a:lvl1pPr>
              <a:defRPr sz="10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 dirty="0"/>
              <a:t>© 2017Frontier Deepwater Appraisal Solutions LLC</a:t>
            </a:r>
            <a:endParaRPr lang="nb-NO" altLang="en-US" dirty="0"/>
          </a:p>
        </p:txBody>
      </p:sp>
    </p:spTree>
    <p:extLst>
      <p:ext uri="{BB962C8B-B14F-4D97-AF65-F5344CB8AC3E}">
        <p14:creationId xmlns:p14="http://schemas.microsoft.com/office/powerpoint/2010/main" val="295628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76275" y="609600"/>
            <a:ext cx="7781925" cy="5643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8"/>
          <p:cNvSpPr>
            <a:spLocks noGrp="1" noChangeArrowheads="1"/>
          </p:cNvSpPr>
          <p:nvPr>
            <p:ph type="dt" sz="half" idx="10"/>
          </p:nvPr>
        </p:nvSpPr>
        <p:spPr>
          <a:xfrm>
            <a:off x="168274" y="6470650"/>
            <a:ext cx="4819361" cy="400050"/>
          </a:xfrm>
          <a:prstGeom prst="rect">
            <a:avLst/>
          </a:prstGeom>
        </p:spPr>
        <p:txBody>
          <a:bodyPr/>
          <a:lstStyle>
            <a:lvl1pPr>
              <a:defRPr sz="10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 dirty="0"/>
              <a:t>© 2017 Frontier Deepwater Appraisal Solutions LLC</a:t>
            </a:r>
            <a:endParaRPr lang="nb-NO" altLang="en-US" dirty="0"/>
          </a:p>
        </p:txBody>
      </p:sp>
    </p:spTree>
    <p:extLst>
      <p:ext uri="{BB962C8B-B14F-4D97-AF65-F5344CB8AC3E}">
        <p14:creationId xmlns:p14="http://schemas.microsoft.com/office/powerpoint/2010/main" val="240909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b-NO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213836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altLang="en-US"/>
              <a:t>Click to edit Master text styles</a:t>
            </a:r>
          </a:p>
          <a:p>
            <a:pPr lvl="1"/>
            <a:r>
              <a:rPr lang="nb-NO" altLang="en-US"/>
              <a:t>Second level</a:t>
            </a:r>
          </a:p>
          <a:p>
            <a:pPr lvl="2"/>
            <a:r>
              <a:rPr lang="nb-NO" altLang="en-US"/>
              <a:t>Third level</a:t>
            </a:r>
          </a:p>
          <a:p>
            <a:pPr lvl="3"/>
            <a:r>
              <a:rPr lang="nb-NO" altLang="en-US"/>
              <a:t>Fourth level</a:t>
            </a:r>
          </a:p>
          <a:p>
            <a:pPr lvl="4"/>
            <a:r>
              <a:rPr lang="nb-NO" altLang="en-US"/>
              <a:t>Fifth level</a:t>
            </a:r>
          </a:p>
        </p:txBody>
      </p:sp>
      <p:sp>
        <p:nvSpPr>
          <p:cNvPr id="5" name="Date Placeholder 8"/>
          <p:cNvSpPr>
            <a:spLocks noGrp="1" noChangeArrowheads="1"/>
          </p:cNvSpPr>
          <p:nvPr>
            <p:ph type="dt" sz="half" idx="2"/>
          </p:nvPr>
        </p:nvSpPr>
        <p:spPr>
          <a:xfrm>
            <a:off x="168274" y="6470650"/>
            <a:ext cx="4819361" cy="400050"/>
          </a:xfrm>
          <a:prstGeom prst="rect">
            <a:avLst/>
          </a:prstGeom>
        </p:spPr>
        <p:txBody>
          <a:bodyPr/>
          <a:lstStyle>
            <a:lvl1pPr>
              <a:defRPr sz="10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 dirty="0"/>
              <a:t>Confidential Information of Frontier Deepwater Appraisal Solutions LLC</a:t>
            </a:r>
            <a:endParaRPr lang="nb-NO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folHlink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folHlink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folHlink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folHlink"/>
          </a:solidFill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folHlink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folHlink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folHlink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folHlink"/>
          </a:solidFill>
          <a:latin typeface="Tahoma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Times" panose="02020603050405020304" pitchFamily="18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20"/>
          <p:cNvSpPr txBox="1">
            <a:spLocks noChangeArrowheads="1"/>
          </p:cNvSpPr>
          <p:nvPr/>
        </p:nvSpPr>
        <p:spPr bwMode="auto">
          <a:xfrm>
            <a:off x="0" y="239518"/>
            <a:ext cx="91440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Eras Medium ITC" panose="020B0602030504020804" pitchFamily="34" charset="0"/>
              </a:rPr>
              <a:t>TOTAL gets COBALT assets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Eras Medium ITC" panose="020B0602030504020804" pitchFamily="34" charset="0"/>
              </a:rPr>
              <a:t>North Platte &amp; Anchor in Wilcox, </a:t>
            </a:r>
            <a:r>
              <a:rPr lang="en-US" altLang="en-US" sz="1800" b="1" dirty="0" err="1">
                <a:latin typeface="Eras Medium ITC" panose="020B0602030504020804" pitchFamily="34" charset="0"/>
              </a:rPr>
              <a:t>Navitas</a:t>
            </a:r>
            <a:r>
              <a:rPr lang="en-US" altLang="en-US" sz="1800" b="1" dirty="0">
                <a:latin typeface="Eras Medium ITC" panose="020B0602030504020804" pitchFamily="34" charset="0"/>
              </a:rPr>
              <a:t> takes Shenandoah for $1.8m???</a:t>
            </a:r>
          </a:p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800" b="1" dirty="0">
                <a:latin typeface="Eras Medium ITC" panose="020B0602030504020804" pitchFamily="34" charset="0"/>
              </a:rPr>
              <a:t>See news items and </a:t>
            </a:r>
            <a:r>
              <a:rPr lang="en-US" altLang="en-US" sz="1800" b="1">
                <a:latin typeface="Eras Medium ITC" panose="020B0602030504020804" pitchFamily="34" charset="0"/>
              </a:rPr>
              <a:t>maps below</a:t>
            </a:r>
            <a:endParaRPr lang="en-US" altLang="en-US" sz="1800" dirty="0">
              <a:latin typeface="Eras Medium ITC" panose="020B0602030504020804" pitchFamily="34" charset="0"/>
            </a:endParaRPr>
          </a:p>
        </p:txBody>
      </p:sp>
      <p:pic>
        <p:nvPicPr>
          <p:cNvPr id="922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29" y="2273455"/>
            <a:ext cx="6198138" cy="4046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922"/>
          <a:stretch/>
        </p:blipFill>
        <p:spPr>
          <a:xfrm>
            <a:off x="239229" y="1747576"/>
            <a:ext cx="3332799" cy="811427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437367" y="1968115"/>
            <a:ext cx="2801883" cy="4154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1800" b="1" kern="0" dirty="0">
                <a:solidFill>
                  <a:schemeClr val="folHlink"/>
                </a:solidFill>
                <a:latin typeface="Eras Medium ITC" panose="020B0602030504020804" pitchFamily="34" charset="0"/>
              </a:rPr>
              <a:t>Providing: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800" b="1" kern="0" dirty="0">
                <a:solidFill>
                  <a:schemeClr val="folHlink"/>
                </a:solidFill>
                <a:latin typeface="Eras Medium ITC" panose="020B0602030504020804" pitchFamily="34" charset="0"/>
              </a:rPr>
              <a:t>Increased Safety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800" b="1" kern="0" dirty="0">
                <a:solidFill>
                  <a:schemeClr val="folHlink"/>
                </a:solidFill>
                <a:latin typeface="Eras Medium ITC" panose="020B0602030504020804" pitchFamily="34" charset="0"/>
              </a:rPr>
              <a:t>Improved Decision Quality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800" b="1" kern="0" dirty="0">
                <a:solidFill>
                  <a:schemeClr val="folHlink"/>
                </a:solidFill>
                <a:latin typeface="Eras Medium ITC" panose="020B0602030504020804" pitchFamily="34" charset="0"/>
              </a:rPr>
              <a:t>Improved Well Operations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800" b="1" kern="0" dirty="0">
                <a:solidFill>
                  <a:schemeClr val="folHlink"/>
                </a:solidFill>
                <a:latin typeface="Eras Medium ITC" panose="020B0602030504020804" pitchFamily="34" charset="0"/>
              </a:rPr>
              <a:t>Improved Reserves Recovery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1800" b="1" kern="0" dirty="0">
                <a:solidFill>
                  <a:schemeClr val="folHlink"/>
                </a:solidFill>
                <a:latin typeface="Eras Medium ITC" panose="020B0602030504020804" pitchFamily="34" charset="0"/>
              </a:rPr>
              <a:t>with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800" b="1" kern="0" dirty="0">
                <a:solidFill>
                  <a:schemeClr val="folHlink"/>
                </a:solidFill>
                <a:latin typeface="Eras Medium ITC" panose="020B0602030504020804" pitchFamily="34" charset="0"/>
              </a:rPr>
              <a:t>Existing Technology Components, and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000" b="1" kern="0" dirty="0">
                <a:solidFill>
                  <a:srgbClr val="00B050"/>
                </a:solidFill>
                <a:latin typeface="Eras Medium ITC" panose="020B0602030504020804" pitchFamily="34" charset="0"/>
              </a:rPr>
              <a:t>Greatly Reduced Costs and Risks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9731" y="6300161"/>
            <a:ext cx="421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5339" y="6400188"/>
            <a:ext cx="4530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  <a:latin typeface="+mn-lt"/>
              </a:rPr>
              <a:t>© Frontier Deepwater Appraisal Solutions LLC 2018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90CECF-26DF-4C23-ADD3-0DFEA53D06F0}"/>
              </a:ext>
            </a:extLst>
          </p:cNvPr>
          <p:cNvSpPr/>
          <p:nvPr/>
        </p:nvSpPr>
        <p:spPr>
          <a:xfrm>
            <a:off x="239229" y="5074825"/>
            <a:ext cx="39901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latin typeface="Eras Medium ITC" panose="020B0602030504020804" pitchFamily="34" charset="0"/>
                <a:ea typeface="Calibri" panose="020F0502020204030204" pitchFamily="34" charset="0"/>
              </a:rPr>
              <a:t>“</a:t>
            </a:r>
            <a:r>
              <a:rPr lang="en-US" sz="1800" b="1" i="1" dirty="0">
                <a:solidFill>
                  <a:schemeClr val="bg1"/>
                </a:solidFill>
                <a:latin typeface="Eras Medium ITC" panose="020B0602030504020804" pitchFamily="34" charset="0"/>
                <a:ea typeface="Calibri" panose="020F0502020204030204" pitchFamily="34" charset="0"/>
              </a:rPr>
              <a:t>An innovative </a:t>
            </a:r>
            <a:r>
              <a:rPr lang="en-US" sz="1800" b="1" i="1" u="sng" dirty="0">
                <a:solidFill>
                  <a:schemeClr val="bg1"/>
                </a:solidFill>
                <a:latin typeface="Eras Medium ITC" panose="020B0602030504020804" pitchFamily="34" charset="0"/>
                <a:ea typeface="Calibri" panose="020F0502020204030204" pitchFamily="34" charset="0"/>
              </a:rPr>
              <a:t>engineering step change solution</a:t>
            </a:r>
            <a:r>
              <a:rPr lang="en-US" sz="1800" b="1" i="1" dirty="0">
                <a:solidFill>
                  <a:schemeClr val="bg1"/>
                </a:solidFill>
                <a:latin typeface="Eras Medium ITC" panose="020B0602030504020804" pitchFamily="34" charset="0"/>
                <a:ea typeface="Calibri" panose="020F0502020204030204" pitchFamily="34" charset="0"/>
              </a:rPr>
              <a:t> for the Paleogene - because the 20K Supply Chain cannot get us there</a:t>
            </a:r>
            <a:r>
              <a:rPr lang="en-US" sz="1800" b="1" dirty="0">
                <a:solidFill>
                  <a:schemeClr val="bg1"/>
                </a:solidFill>
                <a:latin typeface="Eras Medium ITC" panose="020B0602030504020804" pitchFamily="34" charset="0"/>
                <a:ea typeface="Calibri" panose="020F0502020204030204" pitchFamily="34" charset="0"/>
              </a:rPr>
              <a:t>.”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95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3CAA5C-6D03-4466-A40B-2F3E8EE4B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07" y="256155"/>
            <a:ext cx="8717280" cy="606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5BBC66-A5BE-4FF1-99AA-01E353E3F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10" r="3927"/>
          <a:stretch/>
        </p:blipFill>
        <p:spPr>
          <a:xfrm>
            <a:off x="528320" y="943281"/>
            <a:ext cx="8256693" cy="544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2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7CCAAE-5ECB-477A-B88D-BF97E27B1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316030"/>
            <a:ext cx="8019627" cy="6052145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4CF2026-B093-48A2-B5FB-A44998DAB177}"/>
              </a:ext>
            </a:extLst>
          </p:cNvPr>
          <p:cNvSpPr/>
          <p:nvPr/>
        </p:nvSpPr>
        <p:spPr bwMode="auto">
          <a:xfrm>
            <a:off x="6312747" y="2357120"/>
            <a:ext cx="2634826" cy="819573"/>
          </a:xfrm>
          <a:prstGeom prst="wedgeRoundRectCallout">
            <a:avLst>
              <a:gd name="adj1" fmla="val -37028"/>
              <a:gd name="adj2" fmla="val 112087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CVX failed to install the TLP in 1600m WD in June 2015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C718A216-112C-4C81-A3CB-FB1EF1E69974}"/>
              </a:ext>
            </a:extLst>
          </p:cNvPr>
          <p:cNvSpPr/>
          <p:nvPr/>
        </p:nvSpPr>
        <p:spPr bwMode="auto">
          <a:xfrm>
            <a:off x="2783840" y="5958388"/>
            <a:ext cx="2634826" cy="699799"/>
          </a:xfrm>
          <a:prstGeom prst="wedgeRoundRectCallout">
            <a:avLst>
              <a:gd name="adj1" fmla="val 46263"/>
              <a:gd name="adj2" fmla="val -161794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CVX gave up Buckskin-Moccasin 2015 to </a:t>
            </a:r>
            <a:r>
              <a:rPr lang="en-US" sz="1600" dirty="0"/>
              <a:t>Repsol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32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F66044-E151-4A0F-938F-D6AE53702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157287"/>
            <a:ext cx="72009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6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3BC354-89DE-4147-ABCA-50F0779CE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75" y="1131147"/>
            <a:ext cx="6994152" cy="453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1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82AE66-BBE2-4152-8AE2-F10024D4B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72"/>
          <a:stretch/>
        </p:blipFill>
        <p:spPr>
          <a:xfrm>
            <a:off x="1037182" y="211666"/>
            <a:ext cx="6771610" cy="64346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903A39-1490-48E1-9606-30B272E79A62}"/>
              </a:ext>
            </a:extLst>
          </p:cNvPr>
          <p:cNvSpPr txBox="1"/>
          <p:nvPr/>
        </p:nvSpPr>
        <p:spPr>
          <a:xfrm>
            <a:off x="6258560" y="690880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Jan 16, 2017</a:t>
            </a:r>
          </a:p>
        </p:txBody>
      </p:sp>
    </p:spTree>
    <p:extLst>
      <p:ext uri="{BB962C8B-B14F-4D97-AF65-F5344CB8AC3E}">
        <p14:creationId xmlns:p14="http://schemas.microsoft.com/office/powerpoint/2010/main" val="303403695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323232"/>
      </a:dk1>
      <a:lt1>
        <a:srgbClr val="FFFFFF"/>
      </a:lt1>
      <a:dk2>
        <a:srgbClr val="000000"/>
      </a:dk2>
      <a:lt2>
        <a:srgbClr val="9E9FA3"/>
      </a:lt2>
      <a:accent1>
        <a:srgbClr val="91CAEF"/>
      </a:accent1>
      <a:accent2>
        <a:srgbClr val="6DB0E3"/>
      </a:accent2>
      <a:accent3>
        <a:srgbClr val="FFFFFF"/>
      </a:accent3>
      <a:accent4>
        <a:srgbClr val="292929"/>
      </a:accent4>
      <a:accent5>
        <a:srgbClr val="C7E1F6"/>
      </a:accent5>
      <a:accent6>
        <a:srgbClr val="629FCE"/>
      </a:accent6>
      <a:hlink>
        <a:srgbClr val="2F90D2"/>
      </a:hlink>
      <a:folHlink>
        <a:srgbClr val="0C6AAD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34183</TotalTime>
  <Words>249</Words>
  <Application>Microsoft Office PowerPoint</Application>
  <PresentationFormat>On-screen Show (4:3)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Eras Medium ITC</vt:lpstr>
      <vt:lpstr>Tahoma</vt:lpstr>
      <vt:lpstr>Times</vt:lpstr>
      <vt:lpstr>Times New Roman</vt:lpstr>
      <vt:lpstr>Verdana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Kerr-McGee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PWM</dc:creator>
  <cp:lastModifiedBy>Charles White</cp:lastModifiedBy>
  <cp:revision>954</cp:revision>
  <cp:lastPrinted>2017-07-26T15:57:22Z</cp:lastPrinted>
  <dcterms:created xsi:type="dcterms:W3CDTF">2004-11-15T22:02:41Z</dcterms:created>
  <dcterms:modified xsi:type="dcterms:W3CDTF">2018-04-11T22:44:57Z</dcterms:modified>
</cp:coreProperties>
</file>