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0" roundtripDataSignature="AMtx7mii6YPl7j9ozJEGrBqrwkl0pW6z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0: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1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1"/>
          <p:cNvSpPr txBox="1"/>
          <p:nvPr>
            <p:ph type="ctrTitle"/>
          </p:nvPr>
        </p:nvSpPr>
        <p:spPr>
          <a:xfrm>
            <a:off x="3269050" y="2119800"/>
            <a:ext cx="6634200" cy="5091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SzPts val="1400"/>
              <a:buNone/>
            </a:pPr>
            <a:r>
              <a:rPr lang="en-US">
                <a:latin typeface="Calibri"/>
                <a:ea typeface="Calibri"/>
                <a:cs typeface="Calibri"/>
                <a:sym typeface="Calibri"/>
              </a:rPr>
              <a:t>                       VAMSEE KRISHNA H</a:t>
            </a:r>
            <a:endParaRPr>
              <a:latin typeface="Calibri"/>
              <a:ea typeface="Calibri"/>
              <a:cs typeface="Calibri"/>
              <a:sym typeface="Calibri"/>
            </a:endParaRPr>
          </a:p>
        </p:txBody>
      </p:sp>
      <p:sp>
        <p:nvSpPr>
          <p:cNvPr id="59" name="Google Shape;59;p1"/>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2D936B"/>
                </a:solidFill>
                <a:latin typeface="Trebuchet MS"/>
                <a:ea typeface="Trebuchet MS"/>
                <a:cs typeface="Trebuchet MS"/>
                <a:sym typeface="Trebuchet MS"/>
              </a:rPr>
              <a:t>Final Project</a:t>
            </a:r>
            <a:endParaRPr b="0" i="0" sz="2400" u="none" cap="none" strike="noStrike">
              <a:solidFill>
                <a:schemeClr val="dk1"/>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62" name="Google Shape;62;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nvSpPr>
        <p:spPr>
          <a:xfrm>
            <a:off x="734081" y="6134050"/>
            <a:ext cx="4578668" cy="333425"/>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chemeClr val="dk1"/>
                </a:solidFill>
                <a:latin typeface="Trebuchet MS"/>
                <a:ea typeface="Trebuchet MS"/>
                <a:cs typeface="Trebuchet MS"/>
                <a:sym typeface="Trebuchet MS"/>
              </a:rPr>
              <a:t>https://colab.research.google.com/drive/13OxnNTF0b-_Sl0uQqsQ8Di-6vmiL-vyI#scrollTo=Wf5KrEb6vrkR</a:t>
            </a:r>
            <a:endParaRPr b="0" i="0" sz="1400" u="none" cap="none" strike="noStrike">
              <a:solidFill>
                <a:srgbClr val="000000"/>
              </a:solidFill>
              <a:latin typeface="Arial"/>
              <a:ea typeface="Arial"/>
              <a:cs typeface="Arial"/>
              <a:sym typeface="Arial"/>
            </a:endParaRPr>
          </a:p>
        </p:txBody>
      </p:sp>
      <p:sp>
        <p:nvSpPr>
          <p:cNvPr id="196" name="Google Shape;196;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10"/>
          <p:cNvSpPr/>
          <p:nvPr/>
        </p:nvSpPr>
        <p:spPr>
          <a:xfrm>
            <a:off x="7790138" y="602614"/>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9" name="Google Shape;199;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0" name="Google Shape;200;p10"/>
          <p:cNvSpPr txBox="1"/>
          <p:nvPr>
            <p:ph type="title"/>
          </p:nvPr>
        </p:nvSpPr>
        <p:spPr>
          <a:xfrm>
            <a:off x="388307" y="388307"/>
            <a:ext cx="2804155" cy="75211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1" name="Google Shape;201;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02" name="Google Shape;202;p10"/>
          <p:cNvSpPr txBox="1"/>
          <p:nvPr/>
        </p:nvSpPr>
        <p:spPr>
          <a:xfrm>
            <a:off x="777056" y="1330220"/>
            <a:ext cx="8077200" cy="33246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100"/>
              <a:buFont typeface="Arial"/>
              <a:buNone/>
            </a:pPr>
            <a:r>
              <a:rPr b="0" i="1" lang="en-US" sz="2100" u="none" cap="none" strike="noStrike">
                <a:solidFill>
                  <a:srgbClr val="0D0D0D"/>
                </a:solidFill>
                <a:highlight>
                  <a:srgbClr val="FFFFFF"/>
                </a:highlight>
                <a:latin typeface="Calibri"/>
                <a:ea typeface="Calibri"/>
                <a:cs typeface="Calibri"/>
                <a:sym typeface="Calibri"/>
              </a:rPr>
              <a:t>Upon completion, we aim to deliver a spam email detector that achieves a high level of precision and recall in identifying spam emails while minimizing false positives. We will evaluate the performance of our solution using metrics such as accuracy, precision, recall, and F1 score on a separate test dataset. Additionally, user feedback and real-world deployment will be crucial in assessing the practical effectiveness and usability of the spam detector.</a:t>
            </a:r>
            <a:endParaRPr b="0" i="1" sz="2700" u="none" cap="none" strike="noStrike">
              <a:solidFill>
                <a:schemeClr val="dk1"/>
              </a:solidFill>
              <a:latin typeface="Calibri"/>
              <a:ea typeface="Calibri"/>
              <a:cs typeface="Calibri"/>
              <a:sym typeface="Calibri"/>
            </a:endParaRPr>
          </a:p>
        </p:txBody>
      </p:sp>
      <p:pic>
        <p:nvPicPr>
          <p:cNvPr id="203" name="Google Shape;203;p10"/>
          <p:cNvPicPr preferRelativeResize="0"/>
          <p:nvPr/>
        </p:nvPicPr>
        <p:blipFill rotWithShape="1">
          <a:blip r:embed="rId4">
            <a:alphaModFix/>
          </a:blip>
          <a:srcRect b="0" l="0" r="0" t="0"/>
          <a:stretch/>
        </p:blipFill>
        <p:spPr>
          <a:xfrm>
            <a:off x="0" y="0"/>
            <a:ext cx="9525" cy="9525"/>
          </a:xfrm>
          <a:prstGeom prst="rect">
            <a:avLst/>
          </a:prstGeom>
          <a:noFill/>
          <a:ln>
            <a:noFill/>
          </a:ln>
        </p:spPr>
      </p:pic>
      <p:pic>
        <p:nvPicPr>
          <p:cNvPr id="204" name="Google Shape;204;p10"/>
          <p:cNvPicPr preferRelativeResize="0"/>
          <p:nvPr/>
        </p:nvPicPr>
        <p:blipFill rotWithShape="1">
          <a:blip r:embed="rId4">
            <a:alphaModFix/>
          </a:blip>
          <a:srcRect b="0" l="0" r="0" t="0"/>
          <a:stretch/>
        </p:blipFill>
        <p:spPr>
          <a:xfrm>
            <a:off x="0" y="0"/>
            <a:ext cx="9525" cy="9525"/>
          </a:xfrm>
          <a:prstGeom prst="rect">
            <a:avLst/>
          </a:prstGeom>
          <a:noFill/>
          <a:ln>
            <a:noFill/>
          </a:ln>
        </p:spPr>
      </p:pic>
      <p:pic>
        <p:nvPicPr>
          <p:cNvPr id="205" name="Google Shape;205;p10"/>
          <p:cNvPicPr preferRelativeResize="0"/>
          <p:nvPr/>
        </p:nvPicPr>
        <p:blipFill rotWithShape="1">
          <a:blip r:embed="rId4">
            <a:alphaModFix/>
          </a:blip>
          <a:srcRect b="0" l="0" r="0" t="0"/>
          <a:stretch/>
        </p:blipFill>
        <p:spPr>
          <a:xfrm>
            <a:off x="0" y="0"/>
            <a:ext cx="9525" cy="9525"/>
          </a:xfrm>
          <a:prstGeom prst="rect">
            <a:avLst/>
          </a:prstGeom>
          <a:noFill/>
          <a:ln>
            <a:noFill/>
          </a:ln>
        </p:spPr>
      </p:pic>
      <p:pic>
        <p:nvPicPr>
          <p:cNvPr id="206" name="Google Shape;206;p10"/>
          <p:cNvPicPr preferRelativeResize="0"/>
          <p:nvPr/>
        </p:nvPicPr>
        <p:blipFill rotWithShape="1">
          <a:blip r:embed="rId4">
            <a:alphaModFix/>
          </a:blip>
          <a:srcRect b="0" l="0" r="0" t="0"/>
          <a:stretch/>
        </p:blipFill>
        <p:spPr>
          <a:xfrm>
            <a:off x="0" y="0"/>
            <a:ext cx="9525" cy="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7" name="Google Shape;77;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8713484" y="79407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2" name="Google Shape;82;p2"/>
          <p:cNvGrpSpPr/>
          <p:nvPr/>
        </p:nvGrpSpPr>
        <p:grpSpPr>
          <a:xfrm>
            <a:off x="466725" y="6410325"/>
            <a:ext cx="3705225" cy="295275"/>
            <a:chOff x="466725" y="6410325"/>
            <a:chExt cx="3705225" cy="295275"/>
          </a:xfrm>
        </p:grpSpPr>
        <p:pic>
          <p:nvPicPr>
            <p:cNvPr id="83" name="Google Shape;83;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4" name="Google Shape;84;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5" name="Google Shape;85;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86" name="Google Shape;86;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87" name="Google Shape;87;p2"/>
          <p:cNvSpPr txBox="1"/>
          <p:nvPr/>
        </p:nvSpPr>
        <p:spPr>
          <a:xfrm>
            <a:off x="2760623" y="2230475"/>
            <a:ext cx="54171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Times New Roman"/>
                <a:ea typeface="Times New Roman"/>
                <a:cs typeface="Times New Roman"/>
                <a:sym typeface="Times New Roman"/>
              </a:rPr>
              <a:t>Spam Email Detector (Neural Network)</a:t>
            </a:r>
            <a:endParaRPr b="1" i="0" sz="40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grpSp>
        <p:nvGrpSpPr>
          <p:cNvPr id="92" name="Google Shape;92;p3"/>
          <p:cNvGrpSpPr/>
          <p:nvPr/>
        </p:nvGrpSpPr>
        <p:grpSpPr>
          <a:xfrm>
            <a:off x="7448612" y="0"/>
            <a:ext cx="4743796" cy="6858466"/>
            <a:chOff x="7448612" y="0"/>
            <a:chExt cx="4743796" cy="6858466"/>
          </a:xfrm>
        </p:grpSpPr>
        <p:sp>
          <p:nvSpPr>
            <p:cNvPr id="93" name="Google Shape;93;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0D0D0D"/>
                </a:highlight>
                <a:latin typeface="Calibri"/>
                <a:ea typeface="Calibri"/>
                <a:cs typeface="Calibri"/>
                <a:sym typeface="Calibri"/>
              </a:endParaRPr>
            </a:p>
          </p:txBody>
        </p:sp>
        <p:sp>
          <p:nvSpPr>
            <p:cNvPr id="94" name="Google Shape;94;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0D0D0D"/>
                </a:highlight>
                <a:latin typeface="Calibri"/>
                <a:ea typeface="Calibri"/>
                <a:cs typeface="Calibri"/>
                <a:sym typeface="Calibri"/>
              </a:endParaRPr>
            </a:p>
          </p:txBody>
        </p:sp>
        <p:sp>
          <p:nvSpPr>
            <p:cNvPr id="95" name="Google Shape;95;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0D0D0D"/>
                </a:highlight>
                <a:latin typeface="Calibri"/>
                <a:ea typeface="Calibri"/>
                <a:cs typeface="Calibri"/>
                <a:sym typeface="Calibri"/>
              </a:endParaRPr>
            </a:p>
          </p:txBody>
        </p:sp>
        <p:sp>
          <p:nvSpPr>
            <p:cNvPr id="96" name="Google Shape;96;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0D0D0D"/>
                </a:highlight>
                <a:latin typeface="Calibri"/>
                <a:ea typeface="Calibri"/>
                <a:cs typeface="Calibri"/>
                <a:sym typeface="Calibri"/>
              </a:endParaRPr>
            </a:p>
          </p:txBody>
        </p:sp>
        <p:sp>
          <p:nvSpPr>
            <p:cNvPr id="97" name="Google Shape;97;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0D0D0D"/>
                </a:highlight>
                <a:latin typeface="Calibri"/>
                <a:ea typeface="Calibri"/>
                <a:cs typeface="Calibri"/>
                <a:sym typeface="Calibri"/>
              </a:endParaRPr>
            </a:p>
          </p:txBody>
        </p:sp>
        <p:sp>
          <p:nvSpPr>
            <p:cNvPr id="98" name="Google Shape;98;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0D0D0D"/>
                </a:highlight>
                <a:latin typeface="Calibri"/>
                <a:ea typeface="Calibri"/>
                <a:cs typeface="Calibri"/>
                <a:sym typeface="Calibri"/>
              </a:endParaRPr>
            </a:p>
          </p:txBody>
        </p:sp>
        <p:sp>
          <p:nvSpPr>
            <p:cNvPr id="99" name="Google Shape;99;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0D0D0D"/>
                </a:highlight>
                <a:latin typeface="Calibri"/>
                <a:ea typeface="Calibri"/>
                <a:cs typeface="Calibri"/>
                <a:sym typeface="Calibri"/>
              </a:endParaRPr>
            </a:p>
          </p:txBody>
        </p:sp>
        <p:sp>
          <p:nvSpPr>
            <p:cNvPr id="100" name="Google Shape;100;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0D0D0D"/>
                </a:highlight>
                <a:latin typeface="Calibri"/>
                <a:ea typeface="Calibri"/>
                <a:cs typeface="Calibri"/>
                <a:sym typeface="Calibri"/>
              </a:endParaRPr>
            </a:p>
          </p:txBody>
        </p:sp>
        <p:sp>
          <p:nvSpPr>
            <p:cNvPr id="101" name="Google Shape;101;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rgbClr val="0D0D0D"/>
                </a:highlight>
                <a:latin typeface="Calibri"/>
                <a:ea typeface="Calibri"/>
                <a:cs typeface="Calibri"/>
                <a:sym typeface="Calibri"/>
              </a:endParaRPr>
            </a:p>
          </p:txBody>
        </p:sp>
      </p:grpSp>
      <p:sp>
        <p:nvSpPr>
          <p:cNvPr id="102" name="Google Shape;102;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4" name="Google Shape;104;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6" name="Google Shape;106;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7" name="Google Shape;107;p3"/>
          <p:cNvGrpSpPr/>
          <p:nvPr/>
        </p:nvGrpSpPr>
        <p:grpSpPr>
          <a:xfrm>
            <a:off x="47625" y="3819523"/>
            <a:ext cx="4124325" cy="3009898"/>
            <a:chOff x="47625" y="3819523"/>
            <a:chExt cx="4124325" cy="3009898"/>
          </a:xfrm>
        </p:grpSpPr>
        <p:pic>
          <p:nvPicPr>
            <p:cNvPr id="108" name="Google Shape;108;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9" name="Google Shape;109;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0" name="Google Shape;110;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1" name="Google Shape;111;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2" name="Google Shape;112;p3"/>
          <p:cNvSpPr txBox="1"/>
          <p:nvPr/>
        </p:nvSpPr>
        <p:spPr>
          <a:xfrm>
            <a:off x="1694793" y="1057458"/>
            <a:ext cx="7370100" cy="20319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rgbClr val="0D0D0D"/>
                </a:solidFill>
                <a:latin typeface="Calibri"/>
                <a:ea typeface="Calibri"/>
                <a:cs typeface="Calibri"/>
                <a:sym typeface="Calibri"/>
              </a:rPr>
              <a:t>1. Data collection: </a:t>
            </a:r>
            <a:r>
              <a:rPr b="0" i="0" lang="en-US" sz="1800" u="none" cap="none" strike="noStrike">
                <a:solidFill>
                  <a:srgbClr val="0D0D0D"/>
                </a:solidFill>
                <a:latin typeface="Calibri"/>
                <a:ea typeface="Calibri"/>
                <a:cs typeface="Calibri"/>
                <a:sym typeface="Calibri"/>
              </a:rPr>
              <a:t>Gather historical flight data from airports.</a:t>
            </a:r>
            <a:endParaRPr b="0" i="0" sz="1400" u="none" cap="none" strike="noStrike">
              <a:solidFill>
                <a:srgbClr val="000000"/>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rgbClr val="0D0D0D"/>
                </a:solidFill>
                <a:latin typeface="Calibri"/>
                <a:ea typeface="Calibri"/>
                <a:cs typeface="Calibri"/>
                <a:sym typeface="Calibri"/>
              </a:rPr>
              <a:t>2. Data preprocessing: </a:t>
            </a:r>
            <a:r>
              <a:rPr b="0" i="0" lang="en-US" sz="1800" u="none" cap="none" strike="noStrike">
                <a:solidFill>
                  <a:srgbClr val="0D0D0D"/>
                </a:solidFill>
                <a:latin typeface="Calibri"/>
                <a:ea typeface="Calibri"/>
                <a:cs typeface="Calibri"/>
                <a:sym typeface="Calibri"/>
              </a:rPr>
              <a:t>Clean and preprocess the data for analysis.</a:t>
            </a:r>
            <a:endParaRPr b="0" i="0" sz="1400" u="none" cap="none" strike="noStrike">
              <a:solidFill>
                <a:srgbClr val="000000"/>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rgbClr val="0D0D0D"/>
                </a:solidFill>
                <a:latin typeface="Calibri"/>
                <a:ea typeface="Calibri"/>
                <a:cs typeface="Calibri"/>
                <a:sym typeface="Calibri"/>
              </a:rPr>
              <a:t>3. Feature selection: </a:t>
            </a:r>
            <a:r>
              <a:rPr b="0" i="0" lang="en-US" sz="1800" u="none" cap="none" strike="noStrike">
                <a:solidFill>
                  <a:srgbClr val="0D0D0D"/>
                </a:solidFill>
                <a:latin typeface="Calibri"/>
                <a:ea typeface="Calibri"/>
                <a:cs typeface="Calibri"/>
                <a:sym typeface="Calibri"/>
              </a:rPr>
              <a:t>Identify relevant features for flight delay prediction.</a:t>
            </a:r>
            <a:endParaRPr b="0" i="0" sz="1400" u="none" cap="none" strike="noStrike">
              <a:solidFill>
                <a:srgbClr val="000000"/>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rgbClr val="0D0D0D"/>
                </a:solidFill>
                <a:latin typeface="Calibri"/>
                <a:ea typeface="Calibri"/>
                <a:cs typeface="Calibri"/>
                <a:sym typeface="Calibri"/>
              </a:rPr>
              <a:t>4. Model training: </a:t>
            </a:r>
            <a:r>
              <a:rPr b="0" i="0" lang="en-US" sz="1800" u="none" cap="none" strike="noStrike">
                <a:solidFill>
                  <a:srgbClr val="0D0D0D"/>
                </a:solidFill>
                <a:latin typeface="Calibri"/>
                <a:ea typeface="Calibri"/>
                <a:cs typeface="Calibri"/>
                <a:sym typeface="Calibri"/>
              </a:rPr>
              <a:t>Develop Decision Tree models using the selected features.</a:t>
            </a:r>
            <a:endParaRPr b="0" i="0" sz="1400" u="none" cap="none" strike="noStrike">
              <a:solidFill>
                <a:srgbClr val="000000"/>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rgbClr val="0D0D0D"/>
                </a:solidFill>
                <a:latin typeface="Calibri"/>
                <a:ea typeface="Calibri"/>
                <a:cs typeface="Calibri"/>
                <a:sym typeface="Calibri"/>
              </a:rPr>
              <a:t>5. Model evaluation: </a:t>
            </a:r>
            <a:r>
              <a:rPr b="0" i="0" lang="en-US" sz="1800" u="none" cap="none" strike="noStrike">
                <a:solidFill>
                  <a:srgbClr val="0D0D0D"/>
                </a:solidFill>
                <a:latin typeface="Calibri"/>
                <a:ea typeface="Calibri"/>
                <a:cs typeface="Calibri"/>
                <a:sym typeface="Calibri"/>
              </a:rPr>
              <a:t>Evaluate the models' performance and accuracy.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4"/>
          <p:cNvGrpSpPr/>
          <p:nvPr/>
        </p:nvGrpSpPr>
        <p:grpSpPr>
          <a:xfrm>
            <a:off x="7991475" y="2933700"/>
            <a:ext cx="2762250" cy="3257550"/>
            <a:chOff x="7991475" y="2933700"/>
            <a:chExt cx="2762250" cy="3257550"/>
          </a:xfrm>
        </p:grpSpPr>
        <p:sp>
          <p:nvSpPr>
            <p:cNvPr id="118" name="Google Shape;118;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0" name="Google Shape;120;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1" name="Google Shape;121;p4"/>
          <p:cNvSpPr/>
          <p:nvPr/>
        </p:nvSpPr>
        <p:spPr>
          <a:xfrm>
            <a:off x="6858000" y="15049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3" name="Google Shape;123;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4" name="Google Shape;124;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25" name="Google Shape;125;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6" name="Google Shape;126;p4"/>
          <p:cNvSpPr txBox="1"/>
          <p:nvPr/>
        </p:nvSpPr>
        <p:spPr>
          <a:xfrm>
            <a:off x="834075" y="1828800"/>
            <a:ext cx="6633600" cy="380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100"/>
              <a:buFont typeface="Arial"/>
              <a:buNone/>
            </a:pPr>
            <a:r>
              <a:rPr b="0" i="0" lang="en-US" sz="2100" u="none" cap="none" strike="noStrike">
                <a:solidFill>
                  <a:srgbClr val="0D0D0D"/>
                </a:solidFill>
                <a:highlight>
                  <a:srgbClr val="FFFFFF"/>
                </a:highlight>
                <a:latin typeface="Calibri"/>
                <a:ea typeface="Calibri"/>
                <a:cs typeface="Calibri"/>
                <a:sym typeface="Calibri"/>
              </a:rPr>
              <a:t>The influx of spam emails continues to be a major nuisance for email users worldwide. Traditional spam filters often struggle to keep up with evolving spam tactics, leading to an increasing number of unwanted emails flooding users' inboxes. The challenge lies in developing a solution that can accurately distinguish between legitimate emails and spam, adapt to new spamming techniques, and minimize false positives.</a:t>
            </a:r>
            <a:endParaRPr b="0" i="0" sz="27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p5"/>
          <p:cNvGrpSpPr/>
          <p:nvPr/>
        </p:nvGrpSpPr>
        <p:grpSpPr>
          <a:xfrm>
            <a:off x="8658225" y="2647950"/>
            <a:ext cx="3533775" cy="3810000"/>
            <a:chOff x="8658225" y="2647950"/>
            <a:chExt cx="3533775" cy="3810000"/>
          </a:xfrm>
        </p:grpSpPr>
        <p:sp>
          <p:nvSpPr>
            <p:cNvPr id="132" name="Google Shape;132;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4" name="Google Shape;134;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5" name="Google Shape;135;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37" name="Google Shape;137;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8" name="Google Shape;138;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39" name="Google Shape;139;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0" name="Google Shape;140;p5"/>
          <p:cNvSpPr txBox="1"/>
          <p:nvPr/>
        </p:nvSpPr>
        <p:spPr>
          <a:xfrm>
            <a:off x="676276" y="2499150"/>
            <a:ext cx="7713600" cy="34785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200"/>
              <a:buFont typeface="Arial"/>
              <a:buNone/>
            </a:pPr>
            <a:r>
              <a:rPr b="0" i="0" lang="en-US" sz="2200" u="none" cap="none" strike="noStrike">
                <a:solidFill>
                  <a:srgbClr val="0D0D0D"/>
                </a:solidFill>
                <a:highlight>
                  <a:srgbClr val="FFFFFF"/>
                </a:highlight>
                <a:latin typeface="Calibri"/>
                <a:ea typeface="Calibri"/>
                <a:cs typeface="Calibri"/>
                <a:sym typeface="Calibri"/>
              </a:rPr>
              <a:t>Our project aims to leverage the power of neural networks to create an intelligent spam email detector. By training the neural network on a diverse dataset of emails, we aim to teach it to recognize patterns and characteristics associated with spam emails. The detector will then classify incoming emails as either legitimate or spam with a high degree of accuracy, thereby helping users manage their inbox more effectively.</a:t>
            </a:r>
            <a:endParaRPr b="0" i="0" sz="31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6"/>
          <p:cNvSpPr/>
          <p:nvPr/>
        </p:nvSpPr>
        <p:spPr>
          <a:xfrm>
            <a:off x="7059561" y="1192597"/>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49" name="Google Shape;149;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0" name="Google Shape;150;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51" name="Google Shape;151;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2" name="Google Shape;152;p6"/>
          <p:cNvSpPr txBox="1"/>
          <p:nvPr/>
        </p:nvSpPr>
        <p:spPr>
          <a:xfrm>
            <a:off x="602702" y="2536201"/>
            <a:ext cx="8447100" cy="178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D0D0D"/>
                </a:solidFill>
                <a:highlight>
                  <a:srgbClr val="FFFFFF"/>
                </a:highlight>
                <a:latin typeface="Calibri"/>
                <a:ea typeface="Calibri"/>
                <a:cs typeface="Calibri"/>
                <a:sym typeface="Calibri"/>
              </a:rPr>
              <a:t>The end users of our spam email detector include individuals, businesses, educational institutions, and any entity that relies on email communication. Everyone who uses email regularly can benefit from a more efficient spam filter that reduces the time and effort spent sifting through unwanted emails</a:t>
            </a:r>
            <a:r>
              <a:rPr b="0" i="0" lang="en-US" sz="2200" u="none" cap="none" strike="noStrike">
                <a:solidFill>
                  <a:srgbClr val="0D0D0D"/>
                </a:solidFill>
                <a:highlight>
                  <a:srgbClr val="FFFFFF"/>
                </a:highlight>
                <a:latin typeface="Roboto"/>
                <a:ea typeface="Roboto"/>
                <a:cs typeface="Roboto"/>
                <a:sym typeface="Roboto"/>
              </a:rPr>
              <a:t>.</a:t>
            </a:r>
            <a:endParaRPr b="0" i="0" sz="2800" u="none" cap="none" strike="noStrike">
              <a:solidFill>
                <a:schemeClr val="dk1"/>
              </a:solidFill>
              <a:latin typeface="Calibri"/>
              <a:ea typeface="Calibri"/>
              <a:cs typeface="Calibri"/>
              <a:sym typeface="Calibri"/>
            </a:endParaRPr>
          </a:p>
        </p:txBody>
      </p:sp>
      <p:sp>
        <p:nvSpPr>
          <p:cNvPr id="153" name="Google Shape;153;p6"/>
          <p:cNvSpPr/>
          <p:nvPr/>
        </p:nvSpPr>
        <p:spPr>
          <a:xfrm>
            <a:off x="2362200" y="3985356"/>
            <a:ext cx="4648200" cy="553998"/>
          </a:xfrm>
          <a:prstGeom prst="rect">
            <a:avLst/>
          </a:prstGeom>
          <a:noFill/>
          <a:ln>
            <a:noFill/>
          </a:ln>
        </p:spPr>
        <p:txBody>
          <a:bodyPr anchorCtr="0" anchor="ctr" bIns="0" lIns="0" spcFirstLastPara="1" rIns="0" wrap="square" tIns="0">
            <a:spAutoFit/>
          </a:bodyPr>
          <a:lstStyle/>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54" name="Google Shape;154;p6"/>
          <p:cNvSpPr/>
          <p:nvPr/>
        </p:nvSpPr>
        <p:spPr>
          <a:xfrm>
            <a:off x="0" y="0"/>
            <a:ext cx="130175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b="0" l="0" r="0" t="0"/>
          <a:stretch/>
        </p:blipFill>
        <p:spPr>
          <a:xfrm>
            <a:off x="-156850" y="2216175"/>
            <a:ext cx="2695574" cy="3248025"/>
          </a:xfrm>
          <a:prstGeom prst="rect">
            <a:avLst/>
          </a:prstGeom>
          <a:noFill/>
          <a:ln>
            <a:noFill/>
          </a:ln>
        </p:spPr>
      </p:pic>
      <p:sp>
        <p:nvSpPr>
          <p:cNvPr id="160" name="Google Shape;160;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7"/>
          <p:cNvSpPr txBox="1"/>
          <p:nvPr>
            <p:ph type="title"/>
          </p:nvPr>
        </p:nvSpPr>
        <p:spPr>
          <a:xfrm>
            <a:off x="558165" y="857885"/>
            <a:ext cx="9763200" cy="1121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YOUR SOLUTION AND ITS VALUE PROPOSITION</a:t>
            </a:r>
            <a:endParaRPr>
              <a:latin typeface="Calibri"/>
              <a:ea typeface="Calibri"/>
              <a:cs typeface="Calibri"/>
              <a:sym typeface="Calibri"/>
            </a:endParaRPr>
          </a:p>
        </p:txBody>
      </p:sp>
      <p:pic>
        <p:nvPicPr>
          <p:cNvPr id="164" name="Google Shape;1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66" name="Google Shape;166;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7" name="Google Shape;167;p7"/>
          <p:cNvSpPr txBox="1"/>
          <p:nvPr/>
        </p:nvSpPr>
        <p:spPr>
          <a:xfrm>
            <a:off x="3252742" y="1954954"/>
            <a:ext cx="6100800" cy="4897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500"/>
              </a:spcBef>
              <a:spcAft>
                <a:spcPts val="0"/>
              </a:spcAft>
              <a:buClr>
                <a:schemeClr val="dk1"/>
              </a:buClr>
              <a:buSzPts val="1100"/>
              <a:buFont typeface="Arial"/>
              <a:buNone/>
            </a:pPr>
            <a:r>
              <a:rPr b="0" i="0" lang="en-US" sz="1900" u="none" cap="none" strike="noStrike">
                <a:solidFill>
                  <a:srgbClr val="0D0D0D"/>
                </a:solidFill>
                <a:highlight>
                  <a:srgbClr val="FFFFFF"/>
                </a:highlight>
                <a:latin typeface="Calibri"/>
                <a:ea typeface="Calibri"/>
                <a:cs typeface="Calibri"/>
                <a:sym typeface="Calibri"/>
              </a:rPr>
              <a:t>Our solution involves the development of a neural network-based spam email detector that employs advanced machine learning techniques. Unlike traditional rule-based filters, our solution will dynamically adapt to new spamming techniques and evolve over time. The key value propositions of our solution include:</a:t>
            </a:r>
            <a:endParaRPr b="0" i="0" sz="1900" u="none" cap="none" strike="noStrike">
              <a:solidFill>
                <a:srgbClr val="0D0D0D"/>
              </a:solidFill>
              <a:highlight>
                <a:srgbClr val="FFFFFF"/>
              </a:highlight>
              <a:latin typeface="Calibri"/>
              <a:ea typeface="Calibri"/>
              <a:cs typeface="Calibri"/>
              <a:sym typeface="Calibri"/>
            </a:endParaRPr>
          </a:p>
          <a:p>
            <a:pPr indent="-349250" lvl="0" marL="457200" marR="0" rtl="0" algn="l">
              <a:lnSpc>
                <a:spcPct val="115000"/>
              </a:lnSpc>
              <a:spcBef>
                <a:spcPts val="1500"/>
              </a:spcBef>
              <a:spcAft>
                <a:spcPts val="0"/>
              </a:spcAft>
              <a:buClr>
                <a:srgbClr val="0D0D0D"/>
              </a:buClr>
              <a:buSzPts val="1900"/>
              <a:buFont typeface="Calibri"/>
              <a:buChar char="●"/>
            </a:pPr>
            <a:r>
              <a:rPr b="0" i="0" lang="en-US" sz="1900" u="none" cap="none" strike="noStrike">
                <a:solidFill>
                  <a:srgbClr val="0D0D0D"/>
                </a:solidFill>
                <a:highlight>
                  <a:srgbClr val="FFFFFF"/>
                </a:highlight>
                <a:latin typeface="Calibri"/>
                <a:ea typeface="Calibri"/>
                <a:cs typeface="Calibri"/>
                <a:sym typeface="Calibri"/>
              </a:rPr>
              <a:t>High Accuracy: Our neural network will be trained on extensive datasets to ensure accurate classification of emails.</a:t>
            </a:r>
            <a:endParaRPr b="0" i="0" sz="1900" u="none" cap="none" strike="noStrike">
              <a:solidFill>
                <a:srgbClr val="0D0D0D"/>
              </a:solidFill>
              <a:highlight>
                <a:srgbClr val="FFFFFF"/>
              </a:highlight>
              <a:latin typeface="Calibri"/>
              <a:ea typeface="Calibri"/>
              <a:cs typeface="Calibri"/>
              <a:sym typeface="Calibri"/>
            </a:endParaRPr>
          </a:p>
          <a:p>
            <a:pPr indent="-349250" lvl="0" marL="457200" marR="0" rtl="0" algn="l">
              <a:lnSpc>
                <a:spcPct val="115000"/>
              </a:lnSpc>
              <a:spcBef>
                <a:spcPts val="0"/>
              </a:spcBef>
              <a:spcAft>
                <a:spcPts val="0"/>
              </a:spcAft>
              <a:buClr>
                <a:srgbClr val="0D0D0D"/>
              </a:buClr>
              <a:buSzPts val="1900"/>
              <a:buFont typeface="Calibri"/>
              <a:buChar char="●"/>
            </a:pPr>
            <a:r>
              <a:rPr b="0" i="0" lang="en-US" sz="1900" u="none" cap="none" strike="noStrike">
                <a:solidFill>
                  <a:srgbClr val="0D0D0D"/>
                </a:solidFill>
                <a:highlight>
                  <a:srgbClr val="FFFFFF"/>
                </a:highlight>
                <a:latin typeface="Calibri"/>
                <a:ea typeface="Calibri"/>
                <a:cs typeface="Calibri"/>
                <a:sym typeface="Calibri"/>
              </a:rPr>
              <a:t>Adaptability: The detector will continuously learn and update its algorithms to stay ahead of emerging spam tactics.</a:t>
            </a:r>
            <a:endParaRPr b="0" i="0" sz="1900" u="none" cap="none" strike="noStrike">
              <a:solidFill>
                <a:srgbClr val="0D0D0D"/>
              </a:solidFill>
              <a:highlight>
                <a:srgbClr val="FFFFFF"/>
              </a:highlight>
              <a:latin typeface="Calibri"/>
              <a:ea typeface="Calibri"/>
              <a:cs typeface="Calibri"/>
              <a:sym typeface="Calibri"/>
            </a:endParaRPr>
          </a:p>
          <a:p>
            <a:pPr indent="0" lvl="0" marL="0" marR="0" rtl="0" algn="just">
              <a:lnSpc>
                <a:spcPct val="150000"/>
              </a:lnSpc>
              <a:spcBef>
                <a:spcPts val="1500"/>
              </a:spcBef>
              <a:spcAft>
                <a:spcPts val="0"/>
              </a:spcAft>
              <a:buClr>
                <a:srgbClr val="000000"/>
              </a:buClr>
              <a:buSzPts val="2500"/>
              <a:buFont typeface="Arial"/>
              <a:buNone/>
            </a:pPr>
            <a:r>
              <a:t/>
            </a:r>
            <a:endParaRPr b="1" i="0" sz="2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73" name="Google Shape;173;p8"/>
          <p:cNvSpPr/>
          <p:nvPr/>
        </p:nvSpPr>
        <p:spPr>
          <a:xfrm>
            <a:off x="9144000" y="533400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8"/>
          <p:cNvSpPr/>
          <p:nvPr/>
        </p:nvSpPr>
        <p:spPr>
          <a:xfrm>
            <a:off x="8534400" y="271173"/>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6" name="Google Shape;176;p8"/>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8"/>
          <p:cNvSpPr txBox="1"/>
          <p:nvPr>
            <p:ph type="title"/>
          </p:nvPr>
        </p:nvSpPr>
        <p:spPr>
          <a:xfrm>
            <a:off x="1937743" y="541117"/>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YOUR SOLUTION</a:t>
            </a:r>
            <a:endParaRPr sz="4250"/>
          </a:p>
        </p:txBody>
      </p:sp>
      <p:sp>
        <p:nvSpPr>
          <p:cNvPr id="178" name="Google Shape;178;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79" name="Google Shape;179;p8"/>
          <p:cNvSpPr txBox="1"/>
          <p:nvPr/>
        </p:nvSpPr>
        <p:spPr>
          <a:xfrm>
            <a:off x="2352775" y="2361075"/>
            <a:ext cx="6713100" cy="3632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D0D0D"/>
                </a:solidFill>
                <a:highlight>
                  <a:srgbClr val="FFFFFF"/>
                </a:highlight>
                <a:latin typeface="Calibri"/>
                <a:ea typeface="Calibri"/>
                <a:cs typeface="Calibri"/>
                <a:sym typeface="Calibri"/>
              </a:rPr>
              <a:t>One of the standout features of our solution is its ability to learn from user feedback. The neural network will incorporate feedback from users regarding the classification of emails, enabling it to improve its accuracy and performance over time. This iterative learning process ensures that the spam detector becomes increasingly effective in identifying and filtering out spam emails.</a:t>
            </a:r>
            <a:endParaRPr b="0" i="0" sz="2000" u="none" cap="none" strike="noStrike">
              <a:solidFill>
                <a:srgbClr val="0D0D0D"/>
              </a:solidFill>
              <a:highlight>
                <a:srgbClr val="FFFFFF"/>
              </a:highlight>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000"/>
              <a:buFont typeface="Arial"/>
              <a:buNone/>
            </a:pPr>
            <a:r>
              <a:t/>
            </a:r>
            <a:endParaRPr b="0" i="0" sz="2000" u="none" cap="none" strike="noStrike">
              <a:solidFill>
                <a:srgbClr val="0D0D0D"/>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5" name="Google Shape;18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7" name="Google Shape;187;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89" name="Google Shape;189;p9"/>
          <p:cNvSpPr txBox="1"/>
          <p:nvPr/>
        </p:nvSpPr>
        <p:spPr>
          <a:xfrm>
            <a:off x="739775" y="291147"/>
            <a:ext cx="3303900" cy="7524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Calibri"/>
                <a:ea typeface="Calibri"/>
                <a:cs typeface="Calibri"/>
                <a:sym typeface="Calibri"/>
              </a:rPr>
              <a:t>MODELLING</a:t>
            </a:r>
            <a:endParaRPr b="0" i="0" sz="4800" u="none" cap="none" strike="noStrike">
              <a:solidFill>
                <a:schemeClr val="dk1"/>
              </a:solidFill>
              <a:latin typeface="Calibri"/>
              <a:ea typeface="Calibri"/>
              <a:cs typeface="Calibri"/>
              <a:sym typeface="Calibri"/>
            </a:endParaRPr>
          </a:p>
        </p:txBody>
      </p:sp>
      <p:sp>
        <p:nvSpPr>
          <p:cNvPr id="190" name="Google Shape;190;p9"/>
          <p:cNvSpPr txBox="1"/>
          <p:nvPr/>
        </p:nvSpPr>
        <p:spPr>
          <a:xfrm>
            <a:off x="533400" y="1750237"/>
            <a:ext cx="8694300" cy="2924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300"/>
              <a:buFont typeface="Arial"/>
              <a:buNone/>
            </a:pPr>
            <a:r>
              <a:rPr b="0" i="0" lang="en-US" sz="2300" u="none" cap="none" strike="noStrike">
                <a:solidFill>
                  <a:srgbClr val="0D0D0D"/>
                </a:solidFill>
                <a:highlight>
                  <a:srgbClr val="FFFFFF"/>
                </a:highlight>
                <a:latin typeface="Calibri"/>
                <a:ea typeface="Calibri"/>
                <a:cs typeface="Calibri"/>
                <a:sym typeface="Calibri"/>
              </a:rPr>
              <a:t>We will employ a deep learning approach, specifically utilizing recurrent neural networks (RNNs) or convolutional neural networks (CNNs) to process the sequential nature of email data effectively. The model will be trained on a large dataset comprising both legitimate and spam emails, with appropriate preprocessing techniques applied to extract relevant features. We will then fine-tune the model's parameters through iterative training to optimize its performance in classifying emails accurately.</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2024-03-29T14:48:44Z</dcterms:created>
  <dc:creator>Deepa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