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0" r:id="rId5"/>
    <p:sldId id="261"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1B37-1AD6-4148-9C57-6C192EE31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1FB3FE-040F-4290-8972-E28F1B4C3E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35894-B3A0-4F34-A51E-6569B2AAA6B8}"/>
              </a:ext>
            </a:extLst>
          </p:cNvPr>
          <p:cNvSpPr>
            <a:spLocks noGrp="1"/>
          </p:cNvSpPr>
          <p:nvPr>
            <p:ph type="dt" sz="half" idx="10"/>
          </p:nvPr>
        </p:nvSpPr>
        <p:spPr/>
        <p:txBody>
          <a:bodyPr/>
          <a:lstStyle/>
          <a:p>
            <a:fld id="{CBFD4735-7F99-452F-9ACF-A9CC29BC145F}" type="datetimeFigureOut">
              <a:rPr lang="en-US" smtClean="0"/>
              <a:t>7/1/2019</a:t>
            </a:fld>
            <a:endParaRPr lang="en-US"/>
          </a:p>
        </p:txBody>
      </p:sp>
      <p:sp>
        <p:nvSpPr>
          <p:cNvPr id="5" name="Footer Placeholder 4">
            <a:extLst>
              <a:ext uri="{FF2B5EF4-FFF2-40B4-BE49-F238E27FC236}">
                <a16:creationId xmlns:a16="http://schemas.microsoft.com/office/drawing/2014/main" id="{55EA6B35-F6E7-4E9E-9B77-E89F1805E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D1952-AA1A-4FDA-9C49-DF8AB8DFD693}"/>
              </a:ext>
            </a:extLst>
          </p:cNvPr>
          <p:cNvSpPr>
            <a:spLocks noGrp="1"/>
          </p:cNvSpPr>
          <p:nvPr>
            <p:ph type="sldNum" sz="quarter" idx="12"/>
          </p:nvPr>
        </p:nvSpPr>
        <p:spPr/>
        <p:txBody>
          <a:bodyPr/>
          <a:lstStyle/>
          <a:p>
            <a:fld id="{D6C5B558-A444-4B4E-A6E3-A51D8BF0FC45}" type="slidenum">
              <a:rPr lang="en-US" smtClean="0"/>
              <a:t>‹#›</a:t>
            </a:fld>
            <a:endParaRPr lang="en-US"/>
          </a:p>
        </p:txBody>
      </p:sp>
    </p:spTree>
    <p:extLst>
      <p:ext uri="{BB962C8B-B14F-4D97-AF65-F5344CB8AC3E}">
        <p14:creationId xmlns:p14="http://schemas.microsoft.com/office/powerpoint/2010/main" val="1831366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D91B5-9BC0-4227-A902-7640F7AB94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94FD63-181D-446C-818B-D60ED406AE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BA5AF-089C-4F91-9B31-17029851C4F9}"/>
              </a:ext>
            </a:extLst>
          </p:cNvPr>
          <p:cNvSpPr>
            <a:spLocks noGrp="1"/>
          </p:cNvSpPr>
          <p:nvPr>
            <p:ph type="dt" sz="half" idx="10"/>
          </p:nvPr>
        </p:nvSpPr>
        <p:spPr/>
        <p:txBody>
          <a:bodyPr/>
          <a:lstStyle/>
          <a:p>
            <a:fld id="{CBFD4735-7F99-452F-9ACF-A9CC29BC145F}" type="datetimeFigureOut">
              <a:rPr lang="en-US" smtClean="0"/>
              <a:t>7/1/2019</a:t>
            </a:fld>
            <a:endParaRPr lang="en-US"/>
          </a:p>
        </p:txBody>
      </p:sp>
      <p:sp>
        <p:nvSpPr>
          <p:cNvPr id="5" name="Footer Placeholder 4">
            <a:extLst>
              <a:ext uri="{FF2B5EF4-FFF2-40B4-BE49-F238E27FC236}">
                <a16:creationId xmlns:a16="http://schemas.microsoft.com/office/drawing/2014/main" id="{2E579915-FA91-4B3B-BF99-9E4E8A6AA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4A18D-5192-4BA4-821D-6D5159687475}"/>
              </a:ext>
            </a:extLst>
          </p:cNvPr>
          <p:cNvSpPr>
            <a:spLocks noGrp="1"/>
          </p:cNvSpPr>
          <p:nvPr>
            <p:ph type="sldNum" sz="quarter" idx="12"/>
          </p:nvPr>
        </p:nvSpPr>
        <p:spPr/>
        <p:txBody>
          <a:bodyPr/>
          <a:lstStyle/>
          <a:p>
            <a:fld id="{D6C5B558-A444-4B4E-A6E3-A51D8BF0FC45}" type="slidenum">
              <a:rPr lang="en-US" smtClean="0"/>
              <a:t>‹#›</a:t>
            </a:fld>
            <a:endParaRPr lang="en-US"/>
          </a:p>
        </p:txBody>
      </p:sp>
    </p:spTree>
    <p:extLst>
      <p:ext uri="{BB962C8B-B14F-4D97-AF65-F5344CB8AC3E}">
        <p14:creationId xmlns:p14="http://schemas.microsoft.com/office/powerpoint/2010/main" val="1881071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03D111-0389-408E-9442-869CDBA5F2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97E811-493F-46A9-B3A8-05F73FBB4C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E5744-DFD1-42B9-BFF5-A1E5BD88FBB2}"/>
              </a:ext>
            </a:extLst>
          </p:cNvPr>
          <p:cNvSpPr>
            <a:spLocks noGrp="1"/>
          </p:cNvSpPr>
          <p:nvPr>
            <p:ph type="dt" sz="half" idx="10"/>
          </p:nvPr>
        </p:nvSpPr>
        <p:spPr/>
        <p:txBody>
          <a:bodyPr/>
          <a:lstStyle/>
          <a:p>
            <a:fld id="{CBFD4735-7F99-452F-9ACF-A9CC29BC145F}" type="datetimeFigureOut">
              <a:rPr lang="en-US" smtClean="0"/>
              <a:t>7/1/2019</a:t>
            </a:fld>
            <a:endParaRPr lang="en-US"/>
          </a:p>
        </p:txBody>
      </p:sp>
      <p:sp>
        <p:nvSpPr>
          <p:cNvPr id="5" name="Footer Placeholder 4">
            <a:extLst>
              <a:ext uri="{FF2B5EF4-FFF2-40B4-BE49-F238E27FC236}">
                <a16:creationId xmlns:a16="http://schemas.microsoft.com/office/drawing/2014/main" id="{ED66A5EF-A50C-40D2-80E7-90DEEAAE1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16699-3A5A-4D26-BFE9-FF4CB6489FAD}"/>
              </a:ext>
            </a:extLst>
          </p:cNvPr>
          <p:cNvSpPr>
            <a:spLocks noGrp="1"/>
          </p:cNvSpPr>
          <p:nvPr>
            <p:ph type="sldNum" sz="quarter" idx="12"/>
          </p:nvPr>
        </p:nvSpPr>
        <p:spPr/>
        <p:txBody>
          <a:bodyPr/>
          <a:lstStyle/>
          <a:p>
            <a:fld id="{D6C5B558-A444-4B4E-A6E3-A51D8BF0FC45}" type="slidenum">
              <a:rPr lang="en-US" smtClean="0"/>
              <a:t>‹#›</a:t>
            </a:fld>
            <a:endParaRPr lang="en-US"/>
          </a:p>
        </p:txBody>
      </p:sp>
    </p:spTree>
    <p:extLst>
      <p:ext uri="{BB962C8B-B14F-4D97-AF65-F5344CB8AC3E}">
        <p14:creationId xmlns:p14="http://schemas.microsoft.com/office/powerpoint/2010/main" val="1952488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655C-C8B4-4F49-9FD2-77EF1AEE16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3D489-6792-41E2-A9B9-3FCA75EED6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5B1A3-295B-4171-937D-C57832FAF8E7}"/>
              </a:ext>
            </a:extLst>
          </p:cNvPr>
          <p:cNvSpPr>
            <a:spLocks noGrp="1"/>
          </p:cNvSpPr>
          <p:nvPr>
            <p:ph type="dt" sz="half" idx="10"/>
          </p:nvPr>
        </p:nvSpPr>
        <p:spPr/>
        <p:txBody>
          <a:bodyPr/>
          <a:lstStyle/>
          <a:p>
            <a:fld id="{CBFD4735-7F99-452F-9ACF-A9CC29BC145F}" type="datetimeFigureOut">
              <a:rPr lang="en-US" smtClean="0"/>
              <a:t>7/1/2019</a:t>
            </a:fld>
            <a:endParaRPr lang="en-US"/>
          </a:p>
        </p:txBody>
      </p:sp>
      <p:sp>
        <p:nvSpPr>
          <p:cNvPr id="5" name="Footer Placeholder 4">
            <a:extLst>
              <a:ext uri="{FF2B5EF4-FFF2-40B4-BE49-F238E27FC236}">
                <a16:creationId xmlns:a16="http://schemas.microsoft.com/office/drawing/2014/main" id="{D8DCB845-B629-4E62-97C4-773705B96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477DD-61DF-4A37-AF87-31E55DEE4DB9}"/>
              </a:ext>
            </a:extLst>
          </p:cNvPr>
          <p:cNvSpPr>
            <a:spLocks noGrp="1"/>
          </p:cNvSpPr>
          <p:nvPr>
            <p:ph type="sldNum" sz="quarter" idx="12"/>
          </p:nvPr>
        </p:nvSpPr>
        <p:spPr/>
        <p:txBody>
          <a:bodyPr/>
          <a:lstStyle/>
          <a:p>
            <a:fld id="{D6C5B558-A444-4B4E-A6E3-A51D8BF0FC45}" type="slidenum">
              <a:rPr lang="en-US" smtClean="0"/>
              <a:t>‹#›</a:t>
            </a:fld>
            <a:endParaRPr lang="en-US"/>
          </a:p>
        </p:txBody>
      </p:sp>
    </p:spTree>
    <p:extLst>
      <p:ext uri="{BB962C8B-B14F-4D97-AF65-F5344CB8AC3E}">
        <p14:creationId xmlns:p14="http://schemas.microsoft.com/office/powerpoint/2010/main" val="41889320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E280-28A6-487C-9D41-2AA1B85CD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7C565E-C5D2-4904-BC1A-1A07F5920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41B4D4-0770-4A71-BFC8-393EDAAB5732}"/>
              </a:ext>
            </a:extLst>
          </p:cNvPr>
          <p:cNvSpPr>
            <a:spLocks noGrp="1"/>
          </p:cNvSpPr>
          <p:nvPr>
            <p:ph type="dt" sz="half" idx="10"/>
          </p:nvPr>
        </p:nvSpPr>
        <p:spPr/>
        <p:txBody>
          <a:bodyPr/>
          <a:lstStyle/>
          <a:p>
            <a:fld id="{CBFD4735-7F99-452F-9ACF-A9CC29BC145F}" type="datetimeFigureOut">
              <a:rPr lang="en-US" smtClean="0"/>
              <a:t>7/1/2019</a:t>
            </a:fld>
            <a:endParaRPr lang="en-US"/>
          </a:p>
        </p:txBody>
      </p:sp>
      <p:sp>
        <p:nvSpPr>
          <p:cNvPr id="5" name="Footer Placeholder 4">
            <a:extLst>
              <a:ext uri="{FF2B5EF4-FFF2-40B4-BE49-F238E27FC236}">
                <a16:creationId xmlns:a16="http://schemas.microsoft.com/office/drawing/2014/main" id="{98AFBD26-15F2-4D93-9C0B-83969D769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97B8E-2FCD-496A-A801-EE17F5562885}"/>
              </a:ext>
            </a:extLst>
          </p:cNvPr>
          <p:cNvSpPr>
            <a:spLocks noGrp="1"/>
          </p:cNvSpPr>
          <p:nvPr>
            <p:ph type="sldNum" sz="quarter" idx="12"/>
          </p:nvPr>
        </p:nvSpPr>
        <p:spPr/>
        <p:txBody>
          <a:bodyPr/>
          <a:lstStyle/>
          <a:p>
            <a:fld id="{D6C5B558-A444-4B4E-A6E3-A51D8BF0FC45}" type="slidenum">
              <a:rPr lang="en-US" smtClean="0"/>
              <a:t>‹#›</a:t>
            </a:fld>
            <a:endParaRPr lang="en-US"/>
          </a:p>
        </p:txBody>
      </p:sp>
    </p:spTree>
    <p:extLst>
      <p:ext uri="{BB962C8B-B14F-4D97-AF65-F5344CB8AC3E}">
        <p14:creationId xmlns:p14="http://schemas.microsoft.com/office/powerpoint/2010/main" val="152249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E600-97EE-4453-811E-1952AE1B23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2A079A-FF94-4E54-B199-78C1DB9EEA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FF99F1-FED6-4354-85C5-E4DA0BBF9C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1714FF-426D-43C0-8E15-08B1EA0DDF75}"/>
              </a:ext>
            </a:extLst>
          </p:cNvPr>
          <p:cNvSpPr>
            <a:spLocks noGrp="1"/>
          </p:cNvSpPr>
          <p:nvPr>
            <p:ph type="dt" sz="half" idx="10"/>
          </p:nvPr>
        </p:nvSpPr>
        <p:spPr/>
        <p:txBody>
          <a:bodyPr/>
          <a:lstStyle/>
          <a:p>
            <a:fld id="{CBFD4735-7F99-452F-9ACF-A9CC29BC145F}" type="datetimeFigureOut">
              <a:rPr lang="en-US" smtClean="0"/>
              <a:t>7/1/2019</a:t>
            </a:fld>
            <a:endParaRPr lang="en-US"/>
          </a:p>
        </p:txBody>
      </p:sp>
      <p:sp>
        <p:nvSpPr>
          <p:cNvPr id="6" name="Footer Placeholder 5">
            <a:extLst>
              <a:ext uri="{FF2B5EF4-FFF2-40B4-BE49-F238E27FC236}">
                <a16:creationId xmlns:a16="http://schemas.microsoft.com/office/drawing/2014/main" id="{178FF607-3FA6-4938-829A-926892D038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173A4-A62D-4869-9040-0702A23623D7}"/>
              </a:ext>
            </a:extLst>
          </p:cNvPr>
          <p:cNvSpPr>
            <a:spLocks noGrp="1"/>
          </p:cNvSpPr>
          <p:nvPr>
            <p:ph type="sldNum" sz="quarter" idx="12"/>
          </p:nvPr>
        </p:nvSpPr>
        <p:spPr/>
        <p:txBody>
          <a:bodyPr/>
          <a:lstStyle/>
          <a:p>
            <a:fld id="{D6C5B558-A444-4B4E-A6E3-A51D8BF0FC45}" type="slidenum">
              <a:rPr lang="en-US" smtClean="0"/>
              <a:t>‹#›</a:t>
            </a:fld>
            <a:endParaRPr lang="en-US"/>
          </a:p>
        </p:txBody>
      </p:sp>
    </p:spTree>
    <p:extLst>
      <p:ext uri="{BB962C8B-B14F-4D97-AF65-F5344CB8AC3E}">
        <p14:creationId xmlns:p14="http://schemas.microsoft.com/office/powerpoint/2010/main" val="14237585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32AD-1F3F-4FE9-81B9-F78493DB52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AA6D6C-E691-4FAF-8646-6C906F5617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EB5062-0334-49EA-B762-1FBF5C2580A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B9F74D-9A13-43DB-8C33-73FD2FFF5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B2AABC7-392F-4268-88F6-FCC4289275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17F3E2-1A71-43D1-82FE-6C8E8A5BD698}"/>
              </a:ext>
            </a:extLst>
          </p:cNvPr>
          <p:cNvSpPr>
            <a:spLocks noGrp="1"/>
          </p:cNvSpPr>
          <p:nvPr>
            <p:ph type="dt" sz="half" idx="10"/>
          </p:nvPr>
        </p:nvSpPr>
        <p:spPr/>
        <p:txBody>
          <a:bodyPr/>
          <a:lstStyle/>
          <a:p>
            <a:fld id="{CBFD4735-7F99-452F-9ACF-A9CC29BC145F}" type="datetimeFigureOut">
              <a:rPr lang="en-US" smtClean="0"/>
              <a:t>7/1/2019</a:t>
            </a:fld>
            <a:endParaRPr lang="en-US"/>
          </a:p>
        </p:txBody>
      </p:sp>
      <p:sp>
        <p:nvSpPr>
          <p:cNvPr id="8" name="Footer Placeholder 7">
            <a:extLst>
              <a:ext uri="{FF2B5EF4-FFF2-40B4-BE49-F238E27FC236}">
                <a16:creationId xmlns:a16="http://schemas.microsoft.com/office/drawing/2014/main" id="{5B25008C-1C90-428E-BBE4-478731263D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804BE0-3C66-4816-B1ED-9595AB81AB87}"/>
              </a:ext>
            </a:extLst>
          </p:cNvPr>
          <p:cNvSpPr>
            <a:spLocks noGrp="1"/>
          </p:cNvSpPr>
          <p:nvPr>
            <p:ph type="sldNum" sz="quarter" idx="12"/>
          </p:nvPr>
        </p:nvSpPr>
        <p:spPr/>
        <p:txBody>
          <a:bodyPr/>
          <a:lstStyle/>
          <a:p>
            <a:fld id="{D6C5B558-A444-4B4E-A6E3-A51D8BF0FC45}" type="slidenum">
              <a:rPr lang="en-US" smtClean="0"/>
              <a:t>‹#›</a:t>
            </a:fld>
            <a:endParaRPr lang="en-US"/>
          </a:p>
        </p:txBody>
      </p:sp>
    </p:spTree>
    <p:extLst>
      <p:ext uri="{BB962C8B-B14F-4D97-AF65-F5344CB8AC3E}">
        <p14:creationId xmlns:p14="http://schemas.microsoft.com/office/powerpoint/2010/main" val="22112024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1BE5-8B8E-4E14-BFBC-5EA2F2AE42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6A93E7-442F-4799-86D8-DA49A1A58ADB}"/>
              </a:ext>
            </a:extLst>
          </p:cNvPr>
          <p:cNvSpPr>
            <a:spLocks noGrp="1"/>
          </p:cNvSpPr>
          <p:nvPr>
            <p:ph type="dt" sz="half" idx="10"/>
          </p:nvPr>
        </p:nvSpPr>
        <p:spPr/>
        <p:txBody>
          <a:bodyPr/>
          <a:lstStyle/>
          <a:p>
            <a:fld id="{CBFD4735-7F99-452F-9ACF-A9CC29BC145F}" type="datetimeFigureOut">
              <a:rPr lang="en-US" smtClean="0"/>
              <a:t>7/1/2019</a:t>
            </a:fld>
            <a:endParaRPr lang="en-US"/>
          </a:p>
        </p:txBody>
      </p:sp>
      <p:sp>
        <p:nvSpPr>
          <p:cNvPr id="4" name="Footer Placeholder 3">
            <a:extLst>
              <a:ext uri="{FF2B5EF4-FFF2-40B4-BE49-F238E27FC236}">
                <a16:creationId xmlns:a16="http://schemas.microsoft.com/office/drawing/2014/main" id="{095C5E63-1AC5-41DE-B34A-43F85614E5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78DB84-E8D5-4591-A06B-2BC0F0ABC4D5}"/>
              </a:ext>
            </a:extLst>
          </p:cNvPr>
          <p:cNvSpPr>
            <a:spLocks noGrp="1"/>
          </p:cNvSpPr>
          <p:nvPr>
            <p:ph type="sldNum" sz="quarter" idx="12"/>
          </p:nvPr>
        </p:nvSpPr>
        <p:spPr/>
        <p:txBody>
          <a:bodyPr/>
          <a:lstStyle/>
          <a:p>
            <a:fld id="{D6C5B558-A444-4B4E-A6E3-A51D8BF0FC45}" type="slidenum">
              <a:rPr lang="en-US" smtClean="0"/>
              <a:t>‹#›</a:t>
            </a:fld>
            <a:endParaRPr lang="en-US"/>
          </a:p>
        </p:txBody>
      </p:sp>
    </p:spTree>
    <p:extLst>
      <p:ext uri="{BB962C8B-B14F-4D97-AF65-F5344CB8AC3E}">
        <p14:creationId xmlns:p14="http://schemas.microsoft.com/office/powerpoint/2010/main" val="5086734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DB8DA-3958-4392-B45B-D2825E27D3B6}"/>
              </a:ext>
            </a:extLst>
          </p:cNvPr>
          <p:cNvSpPr>
            <a:spLocks noGrp="1"/>
          </p:cNvSpPr>
          <p:nvPr>
            <p:ph type="dt" sz="half" idx="10"/>
          </p:nvPr>
        </p:nvSpPr>
        <p:spPr/>
        <p:txBody>
          <a:bodyPr/>
          <a:lstStyle/>
          <a:p>
            <a:fld id="{CBFD4735-7F99-452F-9ACF-A9CC29BC145F}" type="datetimeFigureOut">
              <a:rPr lang="en-US" smtClean="0"/>
              <a:t>7/1/2019</a:t>
            </a:fld>
            <a:endParaRPr lang="en-US"/>
          </a:p>
        </p:txBody>
      </p:sp>
      <p:sp>
        <p:nvSpPr>
          <p:cNvPr id="3" name="Footer Placeholder 2">
            <a:extLst>
              <a:ext uri="{FF2B5EF4-FFF2-40B4-BE49-F238E27FC236}">
                <a16:creationId xmlns:a16="http://schemas.microsoft.com/office/drawing/2014/main" id="{C6C59780-1168-48E5-8E33-4FFE072354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CF20F9-42CA-429C-AD33-27B82FB5D84A}"/>
              </a:ext>
            </a:extLst>
          </p:cNvPr>
          <p:cNvSpPr>
            <a:spLocks noGrp="1"/>
          </p:cNvSpPr>
          <p:nvPr>
            <p:ph type="sldNum" sz="quarter" idx="12"/>
          </p:nvPr>
        </p:nvSpPr>
        <p:spPr/>
        <p:txBody>
          <a:bodyPr/>
          <a:lstStyle/>
          <a:p>
            <a:fld id="{D6C5B558-A444-4B4E-A6E3-A51D8BF0FC45}" type="slidenum">
              <a:rPr lang="en-US" smtClean="0"/>
              <a:t>‹#›</a:t>
            </a:fld>
            <a:endParaRPr lang="en-US"/>
          </a:p>
        </p:txBody>
      </p:sp>
    </p:spTree>
    <p:extLst>
      <p:ext uri="{BB962C8B-B14F-4D97-AF65-F5344CB8AC3E}">
        <p14:creationId xmlns:p14="http://schemas.microsoft.com/office/powerpoint/2010/main" val="5463119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738C6-08E0-4FEB-8B01-583AE9DEC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357400-BF93-469B-917E-6652C0122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F53FFF-3F6B-4E98-8711-99C05A3BE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9EA301-2118-4E63-8FAC-9EFA84D9A778}"/>
              </a:ext>
            </a:extLst>
          </p:cNvPr>
          <p:cNvSpPr>
            <a:spLocks noGrp="1"/>
          </p:cNvSpPr>
          <p:nvPr>
            <p:ph type="dt" sz="half" idx="10"/>
          </p:nvPr>
        </p:nvSpPr>
        <p:spPr/>
        <p:txBody>
          <a:bodyPr/>
          <a:lstStyle/>
          <a:p>
            <a:fld id="{CBFD4735-7F99-452F-9ACF-A9CC29BC145F}" type="datetimeFigureOut">
              <a:rPr lang="en-US" smtClean="0"/>
              <a:t>7/1/2019</a:t>
            </a:fld>
            <a:endParaRPr lang="en-US"/>
          </a:p>
        </p:txBody>
      </p:sp>
      <p:sp>
        <p:nvSpPr>
          <p:cNvPr id="6" name="Footer Placeholder 5">
            <a:extLst>
              <a:ext uri="{FF2B5EF4-FFF2-40B4-BE49-F238E27FC236}">
                <a16:creationId xmlns:a16="http://schemas.microsoft.com/office/drawing/2014/main" id="{8F70135F-6E60-4A02-BD43-671DC47ACA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E4020-B7C3-4889-B8BD-7562AA7DD936}"/>
              </a:ext>
            </a:extLst>
          </p:cNvPr>
          <p:cNvSpPr>
            <a:spLocks noGrp="1"/>
          </p:cNvSpPr>
          <p:nvPr>
            <p:ph type="sldNum" sz="quarter" idx="12"/>
          </p:nvPr>
        </p:nvSpPr>
        <p:spPr/>
        <p:txBody>
          <a:bodyPr/>
          <a:lstStyle/>
          <a:p>
            <a:fld id="{D6C5B558-A444-4B4E-A6E3-A51D8BF0FC45}" type="slidenum">
              <a:rPr lang="en-US" smtClean="0"/>
              <a:t>‹#›</a:t>
            </a:fld>
            <a:endParaRPr lang="en-US"/>
          </a:p>
        </p:txBody>
      </p:sp>
    </p:spTree>
    <p:extLst>
      <p:ext uri="{BB962C8B-B14F-4D97-AF65-F5344CB8AC3E}">
        <p14:creationId xmlns:p14="http://schemas.microsoft.com/office/powerpoint/2010/main" val="15302481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6C76-4045-4B2E-AD38-70DF24547E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BAFA58-94B1-4A30-A85B-2DB892FB25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75D9EE-8EB0-4BEC-8C0A-F1B6D8752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A9AC88-E3EE-456A-8F0A-0C933ECD03A7}"/>
              </a:ext>
            </a:extLst>
          </p:cNvPr>
          <p:cNvSpPr>
            <a:spLocks noGrp="1"/>
          </p:cNvSpPr>
          <p:nvPr>
            <p:ph type="dt" sz="half" idx="10"/>
          </p:nvPr>
        </p:nvSpPr>
        <p:spPr/>
        <p:txBody>
          <a:bodyPr/>
          <a:lstStyle/>
          <a:p>
            <a:fld id="{CBFD4735-7F99-452F-9ACF-A9CC29BC145F}" type="datetimeFigureOut">
              <a:rPr lang="en-US" smtClean="0"/>
              <a:t>7/1/2019</a:t>
            </a:fld>
            <a:endParaRPr lang="en-US"/>
          </a:p>
        </p:txBody>
      </p:sp>
      <p:sp>
        <p:nvSpPr>
          <p:cNvPr id="6" name="Footer Placeholder 5">
            <a:extLst>
              <a:ext uri="{FF2B5EF4-FFF2-40B4-BE49-F238E27FC236}">
                <a16:creationId xmlns:a16="http://schemas.microsoft.com/office/drawing/2014/main" id="{5E490E1A-B29F-40B7-816B-2C87CC183C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3CC9D-C1F5-47FE-BBA5-1C0F8CCD49C8}"/>
              </a:ext>
            </a:extLst>
          </p:cNvPr>
          <p:cNvSpPr>
            <a:spLocks noGrp="1"/>
          </p:cNvSpPr>
          <p:nvPr>
            <p:ph type="sldNum" sz="quarter" idx="12"/>
          </p:nvPr>
        </p:nvSpPr>
        <p:spPr/>
        <p:txBody>
          <a:bodyPr/>
          <a:lstStyle/>
          <a:p>
            <a:fld id="{D6C5B558-A444-4B4E-A6E3-A51D8BF0FC45}" type="slidenum">
              <a:rPr lang="en-US" smtClean="0"/>
              <a:t>‹#›</a:t>
            </a:fld>
            <a:endParaRPr lang="en-US"/>
          </a:p>
        </p:txBody>
      </p:sp>
    </p:spTree>
    <p:extLst>
      <p:ext uri="{BB962C8B-B14F-4D97-AF65-F5344CB8AC3E}">
        <p14:creationId xmlns:p14="http://schemas.microsoft.com/office/powerpoint/2010/main" val="41120228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4CD3D-ECD8-4BAD-B427-6FA8036E9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8F60C1-7E8B-4657-A769-E4C7C510C6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116B5-3AC5-4B67-A313-76E1AA449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D4735-7F99-452F-9ACF-A9CC29BC145F}" type="datetimeFigureOut">
              <a:rPr lang="en-US" smtClean="0"/>
              <a:t>7/1/2019</a:t>
            </a:fld>
            <a:endParaRPr lang="en-US"/>
          </a:p>
        </p:txBody>
      </p:sp>
      <p:sp>
        <p:nvSpPr>
          <p:cNvPr id="5" name="Footer Placeholder 4">
            <a:extLst>
              <a:ext uri="{FF2B5EF4-FFF2-40B4-BE49-F238E27FC236}">
                <a16:creationId xmlns:a16="http://schemas.microsoft.com/office/drawing/2014/main" id="{0954017D-7A56-438B-AEEB-9C6E6E8D7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F8793B-08A1-41DD-8F53-4A55E1C08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5B558-A444-4B4E-A6E3-A51D8BF0FC45}" type="slidenum">
              <a:rPr lang="en-US" smtClean="0"/>
              <a:t>‹#›</a:t>
            </a:fld>
            <a:endParaRPr lang="en-US"/>
          </a:p>
        </p:txBody>
      </p:sp>
    </p:spTree>
    <p:extLst>
      <p:ext uri="{BB962C8B-B14F-4D97-AF65-F5344CB8AC3E}">
        <p14:creationId xmlns:p14="http://schemas.microsoft.com/office/powerpoint/2010/main" val="4096308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CE52-5945-40D7-9444-2606A780B9EC}"/>
              </a:ext>
            </a:extLst>
          </p:cNvPr>
          <p:cNvSpPr>
            <a:spLocks noGrp="1"/>
          </p:cNvSpPr>
          <p:nvPr>
            <p:ph type="ctrTitle"/>
          </p:nvPr>
        </p:nvSpPr>
        <p:spPr/>
        <p:txBody>
          <a:bodyPr/>
          <a:lstStyle/>
          <a:p>
            <a:r>
              <a:rPr lang="en-US" dirty="0"/>
              <a:t>Architecture overview</a:t>
            </a:r>
          </a:p>
        </p:txBody>
      </p:sp>
    </p:spTree>
    <p:extLst>
      <p:ext uri="{BB962C8B-B14F-4D97-AF65-F5344CB8AC3E}">
        <p14:creationId xmlns:p14="http://schemas.microsoft.com/office/powerpoint/2010/main" val="15951444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B1266657-83C2-430D-993F-F8C09F33447A}"/>
              </a:ext>
            </a:extLst>
          </p:cNvPr>
          <p:cNvGrpSpPr/>
          <p:nvPr/>
        </p:nvGrpSpPr>
        <p:grpSpPr>
          <a:xfrm>
            <a:off x="6711654" y="1763450"/>
            <a:ext cx="4014286" cy="1369286"/>
            <a:chOff x="6711654" y="1763450"/>
            <a:chExt cx="4014286" cy="1369286"/>
          </a:xfrm>
        </p:grpSpPr>
        <p:grpSp>
          <p:nvGrpSpPr>
            <p:cNvPr id="91" name="Group 90">
              <a:extLst>
                <a:ext uri="{FF2B5EF4-FFF2-40B4-BE49-F238E27FC236}">
                  <a16:creationId xmlns:a16="http://schemas.microsoft.com/office/drawing/2014/main" id="{00BFCE8D-AC47-45A4-B5AB-2615C90AFCCD}"/>
                </a:ext>
              </a:extLst>
            </p:cNvPr>
            <p:cNvGrpSpPr/>
            <p:nvPr/>
          </p:nvGrpSpPr>
          <p:grpSpPr>
            <a:xfrm>
              <a:off x="8705641" y="1763450"/>
              <a:ext cx="2020299" cy="1369286"/>
              <a:chOff x="8591051" y="1128750"/>
              <a:chExt cx="2020299" cy="1369286"/>
            </a:xfrm>
          </p:grpSpPr>
          <p:sp>
            <p:nvSpPr>
              <p:cNvPr id="60" name="Rectangle 59">
                <a:extLst>
                  <a:ext uri="{FF2B5EF4-FFF2-40B4-BE49-F238E27FC236}">
                    <a16:creationId xmlns:a16="http://schemas.microsoft.com/office/drawing/2014/main" id="{367C63AE-2814-4868-BE65-07D72485B32A}"/>
                  </a:ext>
                </a:extLst>
              </p:cNvPr>
              <p:cNvSpPr/>
              <p:nvPr/>
            </p:nvSpPr>
            <p:spPr>
              <a:xfrm>
                <a:off x="8591051" y="1633737"/>
                <a:ext cx="2020299" cy="864299"/>
              </a:xfrm>
              <a:prstGeom prst="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Directive</a:t>
                </a:r>
              </a:p>
            </p:txBody>
          </p:sp>
          <p:pic>
            <p:nvPicPr>
              <p:cNvPr id="61" name="Picture 60">
                <a:extLst>
                  <a:ext uri="{FF2B5EF4-FFF2-40B4-BE49-F238E27FC236}">
                    <a16:creationId xmlns:a16="http://schemas.microsoft.com/office/drawing/2014/main" id="{56336936-8943-4E2B-8B35-6A930937A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097" y="2016675"/>
                <a:ext cx="594206" cy="419658"/>
              </a:xfrm>
              <a:prstGeom prst="rect">
                <a:avLst/>
              </a:prstGeom>
              <a:ln>
                <a:noFill/>
              </a:ln>
            </p:spPr>
          </p:pic>
          <p:sp>
            <p:nvSpPr>
              <p:cNvPr id="62" name="Double Brace 61">
                <a:extLst>
                  <a:ext uri="{FF2B5EF4-FFF2-40B4-BE49-F238E27FC236}">
                    <a16:creationId xmlns:a16="http://schemas.microsoft.com/office/drawing/2014/main" id="{B05B2E07-A136-44F7-B563-BEF0E9F5F554}"/>
                  </a:ext>
                </a:extLst>
              </p:cNvPr>
              <p:cNvSpPr/>
              <p:nvPr/>
            </p:nvSpPr>
            <p:spPr>
              <a:xfrm>
                <a:off x="9242943" y="2003765"/>
                <a:ext cx="724737" cy="445478"/>
              </a:xfrm>
              <a:prstGeom prst="bracePair">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63" name="Rectangle 62">
                <a:extLst>
                  <a:ext uri="{FF2B5EF4-FFF2-40B4-BE49-F238E27FC236}">
                    <a16:creationId xmlns:a16="http://schemas.microsoft.com/office/drawing/2014/main" id="{83FBA96A-459C-4B64-9143-DF53494B3226}"/>
                  </a:ext>
                </a:extLst>
              </p:cNvPr>
              <p:cNvSpPr/>
              <p:nvPr/>
            </p:nvSpPr>
            <p:spPr>
              <a:xfrm>
                <a:off x="8912242" y="2138724"/>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4" name="Rectangle 63">
                <a:extLst>
                  <a:ext uri="{FF2B5EF4-FFF2-40B4-BE49-F238E27FC236}">
                    <a16:creationId xmlns:a16="http://schemas.microsoft.com/office/drawing/2014/main" id="{0AFCA426-F02A-462B-9386-59579442CB2B}"/>
                  </a:ext>
                </a:extLst>
              </p:cNvPr>
              <p:cNvSpPr/>
              <p:nvPr/>
            </p:nvSpPr>
            <p:spPr>
              <a:xfrm>
                <a:off x="9974443" y="2138724"/>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5" name="Cloud 64">
                <a:extLst>
                  <a:ext uri="{FF2B5EF4-FFF2-40B4-BE49-F238E27FC236}">
                    <a16:creationId xmlns:a16="http://schemas.microsoft.com/office/drawing/2014/main" id="{225F13AA-9E50-4014-9566-E93F648A7238}"/>
                  </a:ext>
                </a:extLst>
              </p:cNvPr>
              <p:cNvSpPr/>
              <p:nvPr/>
            </p:nvSpPr>
            <p:spPr>
              <a:xfrm>
                <a:off x="8632915" y="1128750"/>
                <a:ext cx="1936570" cy="399563"/>
              </a:xfrm>
              <a:prstGeom prst="cloud">
                <a:avLst/>
              </a:prstGeom>
              <a:ln>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metadata</a:t>
                </a:r>
              </a:p>
            </p:txBody>
          </p:sp>
        </p:grpSp>
        <p:cxnSp>
          <p:nvCxnSpPr>
            <p:cNvPr id="97" name="Straight Arrow Connector 96">
              <a:extLst>
                <a:ext uri="{FF2B5EF4-FFF2-40B4-BE49-F238E27FC236}">
                  <a16:creationId xmlns:a16="http://schemas.microsoft.com/office/drawing/2014/main" id="{2EC9DE1C-5734-4595-A1A3-9A96E30CFD22}"/>
                </a:ext>
              </a:extLst>
            </p:cNvPr>
            <p:cNvCxnSpPr>
              <a:cxnSpLocks/>
              <a:stCxn id="63" idx="3"/>
              <a:endCxn id="9" idx="5"/>
            </p:cNvCxnSpPr>
            <p:nvPr/>
          </p:nvCxnSpPr>
          <p:spPr>
            <a:xfrm flipH="1" flipV="1">
              <a:off x="6711654" y="2851594"/>
              <a:ext cx="2639781" cy="3137"/>
            </a:xfrm>
            <a:prstGeom prst="straightConnector1">
              <a:avLst/>
            </a:prstGeom>
            <a:ln>
              <a:solidFill>
                <a:srgbClr val="7030A0"/>
              </a:solidFill>
              <a:prstDash val="lgDashDotDot"/>
              <a:tailEnd type="triangle"/>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2517A3FC-2F4B-46F1-BDB3-8737423C41E8}"/>
              </a:ext>
            </a:extLst>
          </p:cNvPr>
          <p:cNvGrpSpPr/>
          <p:nvPr/>
        </p:nvGrpSpPr>
        <p:grpSpPr>
          <a:xfrm>
            <a:off x="4053061" y="2259496"/>
            <a:ext cx="4206491" cy="2339009"/>
            <a:chOff x="4053061" y="2259496"/>
            <a:chExt cx="4206491" cy="2339009"/>
          </a:xfrm>
        </p:grpSpPr>
        <p:grpSp>
          <p:nvGrpSpPr>
            <p:cNvPr id="66" name="Group 65">
              <a:extLst>
                <a:ext uri="{FF2B5EF4-FFF2-40B4-BE49-F238E27FC236}">
                  <a16:creationId xmlns:a16="http://schemas.microsoft.com/office/drawing/2014/main" id="{7DF3B669-63DA-43EB-8ECF-62264A55C25E}"/>
                </a:ext>
              </a:extLst>
            </p:cNvPr>
            <p:cNvGrpSpPr/>
            <p:nvPr/>
          </p:nvGrpSpPr>
          <p:grpSpPr>
            <a:xfrm>
              <a:off x="5200403" y="2259496"/>
              <a:ext cx="2020299" cy="2339009"/>
              <a:chOff x="5085851" y="2259496"/>
              <a:chExt cx="2020299" cy="2339009"/>
            </a:xfrm>
          </p:grpSpPr>
          <p:grpSp>
            <p:nvGrpSpPr>
              <p:cNvPr id="11" name="Group 10">
                <a:extLst>
                  <a:ext uri="{FF2B5EF4-FFF2-40B4-BE49-F238E27FC236}">
                    <a16:creationId xmlns:a16="http://schemas.microsoft.com/office/drawing/2014/main" id="{CAC0DC36-FE0B-425B-AEC1-57C62ADF951D}"/>
                  </a:ext>
                </a:extLst>
              </p:cNvPr>
              <p:cNvGrpSpPr/>
              <p:nvPr/>
            </p:nvGrpSpPr>
            <p:grpSpPr>
              <a:xfrm>
                <a:off x="5085851" y="2259496"/>
                <a:ext cx="2020299" cy="864299"/>
                <a:chOff x="4005469" y="1577009"/>
                <a:chExt cx="2478157" cy="1060174"/>
              </a:xfrm>
            </p:grpSpPr>
            <p:sp>
              <p:nvSpPr>
                <p:cNvPr id="4" name="Rectangle 3">
                  <a:extLst>
                    <a:ext uri="{FF2B5EF4-FFF2-40B4-BE49-F238E27FC236}">
                      <a16:creationId xmlns:a16="http://schemas.microsoft.com/office/drawing/2014/main" id="{B7F6BC2A-274C-43B4-A672-DEB6F64681D4}"/>
                    </a:ext>
                  </a:extLst>
                </p:cNvPr>
                <p:cNvSpPr/>
                <p:nvPr/>
              </p:nvSpPr>
              <p:spPr>
                <a:xfrm>
                  <a:off x="4005469" y="1577009"/>
                  <a:ext cx="2478157" cy="1060174"/>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Template</a:t>
                  </a:r>
                </a:p>
              </p:txBody>
            </p:sp>
            <p:grpSp>
              <p:nvGrpSpPr>
                <p:cNvPr id="10" name="Group 9">
                  <a:extLst>
                    <a:ext uri="{FF2B5EF4-FFF2-40B4-BE49-F238E27FC236}">
                      <a16:creationId xmlns:a16="http://schemas.microsoft.com/office/drawing/2014/main" id="{51CEB264-2A06-4BEB-8A8D-8B5EE665CBD1}"/>
                    </a:ext>
                  </a:extLst>
                </p:cNvPr>
                <p:cNvGrpSpPr/>
                <p:nvPr/>
              </p:nvGrpSpPr>
              <p:grpSpPr>
                <a:xfrm>
                  <a:off x="4629880" y="2146851"/>
                  <a:ext cx="1229334" cy="312886"/>
                  <a:chOff x="4386476" y="2107095"/>
                  <a:chExt cx="1229334" cy="312886"/>
                </a:xfrm>
              </p:grpSpPr>
              <p:sp>
                <p:nvSpPr>
                  <p:cNvPr id="8" name="Freeform: Shape 7">
                    <a:extLst>
                      <a:ext uri="{FF2B5EF4-FFF2-40B4-BE49-F238E27FC236}">
                        <a16:creationId xmlns:a16="http://schemas.microsoft.com/office/drawing/2014/main" id="{6F912A84-9BD6-424C-9F2A-133A584C0DE8}"/>
                      </a:ext>
                    </a:extLst>
                  </p:cNvPr>
                  <p:cNvSpPr/>
                  <p:nvPr/>
                </p:nvSpPr>
                <p:spPr>
                  <a:xfrm rot="16200000">
                    <a:off x="4410792" y="2082780"/>
                    <a:ext cx="312885" cy="361518"/>
                  </a:xfrm>
                  <a:custGeom>
                    <a:avLst/>
                    <a:gdLst>
                      <a:gd name="connsiteX0" fmla="*/ 1398900 w 1398900"/>
                      <a:gd name="connsiteY0" fmla="*/ 1205948 h 1205948"/>
                      <a:gd name="connsiteX1" fmla="*/ 1196905 w 1398900"/>
                      <a:gd name="connsiteY1" fmla="*/ 1205948 h 1205948"/>
                      <a:gd name="connsiteX2" fmla="*/ 699450 w 1398900"/>
                      <a:gd name="connsiteY2" fmla="*/ 348267 h 1205948"/>
                      <a:gd name="connsiteX3" fmla="*/ 201995 w 1398900"/>
                      <a:gd name="connsiteY3" fmla="*/ 1205948 h 1205948"/>
                      <a:gd name="connsiteX4" fmla="*/ 0 w 1398900"/>
                      <a:gd name="connsiteY4" fmla="*/ 1205948 h 1205948"/>
                      <a:gd name="connsiteX5" fmla="*/ 699450 w 1398900"/>
                      <a:gd name="connsiteY5" fmla="*/ 0 h 120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900" h="1205948">
                        <a:moveTo>
                          <a:pt x="1398900" y="1205948"/>
                        </a:moveTo>
                        <a:lnTo>
                          <a:pt x="1196905" y="1205948"/>
                        </a:lnTo>
                        <a:lnTo>
                          <a:pt x="699450" y="348267"/>
                        </a:lnTo>
                        <a:lnTo>
                          <a:pt x="201995" y="1205948"/>
                        </a:lnTo>
                        <a:lnTo>
                          <a:pt x="0" y="1205948"/>
                        </a:lnTo>
                        <a:lnTo>
                          <a:pt x="699450" y="0"/>
                        </a:lnTo>
                        <a:close/>
                      </a:path>
                    </a:pathLst>
                  </a:custGeom>
                  <a:ln>
                    <a:solidFill>
                      <a:srgbClr val="FFC0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600"/>
                  </a:p>
                </p:txBody>
              </p:sp>
              <p:sp>
                <p:nvSpPr>
                  <p:cNvPr id="9" name="Freeform: Shape 8">
                    <a:extLst>
                      <a:ext uri="{FF2B5EF4-FFF2-40B4-BE49-F238E27FC236}">
                        <a16:creationId xmlns:a16="http://schemas.microsoft.com/office/drawing/2014/main" id="{29F13FE4-854D-4CD7-B27E-69723CDC3B1A}"/>
                      </a:ext>
                    </a:extLst>
                  </p:cNvPr>
                  <p:cNvSpPr/>
                  <p:nvPr/>
                </p:nvSpPr>
                <p:spPr>
                  <a:xfrm rot="5400000">
                    <a:off x="5278608" y="2082779"/>
                    <a:ext cx="312885" cy="361518"/>
                  </a:xfrm>
                  <a:custGeom>
                    <a:avLst/>
                    <a:gdLst>
                      <a:gd name="connsiteX0" fmla="*/ 1398900 w 1398900"/>
                      <a:gd name="connsiteY0" fmla="*/ 1205948 h 1205948"/>
                      <a:gd name="connsiteX1" fmla="*/ 1196905 w 1398900"/>
                      <a:gd name="connsiteY1" fmla="*/ 1205948 h 1205948"/>
                      <a:gd name="connsiteX2" fmla="*/ 699450 w 1398900"/>
                      <a:gd name="connsiteY2" fmla="*/ 348267 h 1205948"/>
                      <a:gd name="connsiteX3" fmla="*/ 201995 w 1398900"/>
                      <a:gd name="connsiteY3" fmla="*/ 1205948 h 1205948"/>
                      <a:gd name="connsiteX4" fmla="*/ 0 w 1398900"/>
                      <a:gd name="connsiteY4" fmla="*/ 1205948 h 1205948"/>
                      <a:gd name="connsiteX5" fmla="*/ 699450 w 1398900"/>
                      <a:gd name="connsiteY5" fmla="*/ 0 h 120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900" h="1205948">
                        <a:moveTo>
                          <a:pt x="1398900" y="1205948"/>
                        </a:moveTo>
                        <a:lnTo>
                          <a:pt x="1196905" y="1205948"/>
                        </a:lnTo>
                        <a:lnTo>
                          <a:pt x="699450" y="348267"/>
                        </a:lnTo>
                        <a:lnTo>
                          <a:pt x="201995" y="1205948"/>
                        </a:lnTo>
                        <a:lnTo>
                          <a:pt x="0" y="1205948"/>
                        </a:lnTo>
                        <a:lnTo>
                          <a:pt x="699450" y="0"/>
                        </a:lnTo>
                        <a:close/>
                      </a:path>
                    </a:pathLst>
                  </a:custGeom>
                  <a:ln>
                    <a:solidFill>
                      <a:srgbClr val="FFC0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600"/>
                  </a:p>
                </p:txBody>
              </p:sp>
            </p:grpSp>
          </p:grpSp>
          <p:grpSp>
            <p:nvGrpSpPr>
              <p:cNvPr id="58" name="Group 57">
                <a:extLst>
                  <a:ext uri="{FF2B5EF4-FFF2-40B4-BE49-F238E27FC236}">
                    <a16:creationId xmlns:a16="http://schemas.microsoft.com/office/drawing/2014/main" id="{83B79DD7-3B4E-4165-9F4F-FEA0534FCC66}"/>
                  </a:ext>
                </a:extLst>
              </p:cNvPr>
              <p:cNvGrpSpPr/>
              <p:nvPr/>
            </p:nvGrpSpPr>
            <p:grpSpPr>
              <a:xfrm>
                <a:off x="5085851" y="3229219"/>
                <a:ext cx="2020299" cy="1369286"/>
                <a:chOff x="5085851" y="3229219"/>
                <a:chExt cx="2020299" cy="1369286"/>
              </a:xfrm>
            </p:grpSpPr>
            <p:sp>
              <p:nvSpPr>
                <p:cNvPr id="5" name="Rectangle 4">
                  <a:extLst>
                    <a:ext uri="{FF2B5EF4-FFF2-40B4-BE49-F238E27FC236}">
                      <a16:creationId xmlns:a16="http://schemas.microsoft.com/office/drawing/2014/main" id="{B405EBCC-76E0-4B53-A090-439ECD53CB7D}"/>
                    </a:ext>
                  </a:extLst>
                </p:cNvPr>
                <p:cNvSpPr/>
                <p:nvPr/>
              </p:nvSpPr>
              <p:spPr>
                <a:xfrm>
                  <a:off x="5085851" y="3734206"/>
                  <a:ext cx="2020299" cy="864299"/>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Component</a:t>
                  </a:r>
                </a:p>
              </p:txBody>
            </p:sp>
            <p:pic>
              <p:nvPicPr>
                <p:cNvPr id="13" name="Picture 12">
                  <a:extLst>
                    <a:ext uri="{FF2B5EF4-FFF2-40B4-BE49-F238E27FC236}">
                      <a16:creationId xmlns:a16="http://schemas.microsoft.com/office/drawing/2014/main" id="{F19CAE23-AB65-47E3-BB74-EE1EB8B08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897" y="4117144"/>
                  <a:ext cx="594206" cy="419658"/>
                </a:xfrm>
                <a:prstGeom prst="rect">
                  <a:avLst/>
                </a:prstGeom>
              </p:spPr>
            </p:pic>
            <p:sp>
              <p:nvSpPr>
                <p:cNvPr id="31" name="Double Brace 30">
                  <a:extLst>
                    <a:ext uri="{FF2B5EF4-FFF2-40B4-BE49-F238E27FC236}">
                      <a16:creationId xmlns:a16="http://schemas.microsoft.com/office/drawing/2014/main" id="{A2C74F01-1DF6-492E-BC85-42F3A1719C20}"/>
                    </a:ext>
                  </a:extLst>
                </p:cNvPr>
                <p:cNvSpPr/>
                <p:nvPr/>
              </p:nvSpPr>
              <p:spPr>
                <a:xfrm>
                  <a:off x="5737743" y="4104234"/>
                  <a:ext cx="724737" cy="445478"/>
                </a:xfrm>
                <a:prstGeom prst="bracePair">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33" name="Rectangle 32">
                  <a:extLst>
                    <a:ext uri="{FF2B5EF4-FFF2-40B4-BE49-F238E27FC236}">
                      <a16:creationId xmlns:a16="http://schemas.microsoft.com/office/drawing/2014/main" id="{1DFA358A-554A-499A-919D-427587605A68}"/>
                    </a:ext>
                  </a:extLst>
                </p:cNvPr>
                <p:cNvSpPr/>
                <p:nvPr/>
              </p:nvSpPr>
              <p:spPr>
                <a:xfrm>
                  <a:off x="5407042" y="4239193"/>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Rectangle 35">
                  <a:extLst>
                    <a:ext uri="{FF2B5EF4-FFF2-40B4-BE49-F238E27FC236}">
                      <a16:creationId xmlns:a16="http://schemas.microsoft.com/office/drawing/2014/main" id="{132A858C-35E7-4617-9A8F-F6CB881B61BB}"/>
                    </a:ext>
                  </a:extLst>
                </p:cNvPr>
                <p:cNvSpPr/>
                <p:nvPr/>
              </p:nvSpPr>
              <p:spPr>
                <a:xfrm>
                  <a:off x="6469243" y="4239193"/>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0" name="Cloud 39">
                  <a:extLst>
                    <a:ext uri="{FF2B5EF4-FFF2-40B4-BE49-F238E27FC236}">
                      <a16:creationId xmlns:a16="http://schemas.microsoft.com/office/drawing/2014/main" id="{058970F5-651E-46AF-B76B-8AA2534F95F6}"/>
                    </a:ext>
                  </a:extLst>
                </p:cNvPr>
                <p:cNvSpPr/>
                <p:nvPr/>
              </p:nvSpPr>
              <p:spPr>
                <a:xfrm>
                  <a:off x="5127715" y="3229219"/>
                  <a:ext cx="1936570" cy="399563"/>
                </a:xfrm>
                <a:prstGeom prst="cloud">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metadata</a:t>
                  </a:r>
                </a:p>
              </p:txBody>
            </p:sp>
          </p:grpSp>
          <p:cxnSp>
            <p:nvCxnSpPr>
              <p:cNvPr id="42" name="Connector: Curved 41">
                <a:extLst>
                  <a:ext uri="{FF2B5EF4-FFF2-40B4-BE49-F238E27FC236}">
                    <a16:creationId xmlns:a16="http://schemas.microsoft.com/office/drawing/2014/main" id="{63A7445C-2BEA-4166-9F57-9FB4CE534801}"/>
                  </a:ext>
                </a:extLst>
              </p:cNvPr>
              <p:cNvCxnSpPr>
                <a:stCxn id="5" idx="1"/>
                <a:endCxn id="4" idx="1"/>
              </p:cNvCxnSpPr>
              <p:nvPr/>
            </p:nvCxnSpPr>
            <p:spPr>
              <a:xfrm rot="10800000">
                <a:off x="5085851" y="2691645"/>
                <a:ext cx="10354" cy="1474710"/>
              </a:xfrm>
              <a:prstGeom prst="curvedConnector3">
                <a:avLst>
                  <a:gd name="adj1" fmla="val 336522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3739C2CE-3997-4436-8ACD-38BCE1DFCEFF}"/>
                  </a:ext>
                </a:extLst>
              </p:cNvPr>
              <p:cNvCxnSpPr>
                <a:cxnSpLocks/>
              </p:cNvCxnSpPr>
              <p:nvPr/>
            </p:nvCxnSpPr>
            <p:spPr>
              <a:xfrm>
                <a:off x="7090192" y="2691645"/>
                <a:ext cx="10354" cy="1474710"/>
              </a:xfrm>
              <a:prstGeom prst="curvedConnector3">
                <a:avLst>
                  <a:gd name="adj1" fmla="val 336522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09" name="TextBox 108">
              <a:extLst>
                <a:ext uri="{FF2B5EF4-FFF2-40B4-BE49-F238E27FC236}">
                  <a16:creationId xmlns:a16="http://schemas.microsoft.com/office/drawing/2014/main" id="{99156C94-7CFA-403C-8FF5-9EAEA1D0BBDA}"/>
                </a:ext>
              </a:extLst>
            </p:cNvPr>
            <p:cNvSpPr txBox="1"/>
            <p:nvPr/>
          </p:nvSpPr>
          <p:spPr>
            <a:xfrm>
              <a:off x="4053061" y="3198167"/>
              <a:ext cx="833485" cy="461665"/>
            </a:xfrm>
            <a:prstGeom prst="rect">
              <a:avLst/>
            </a:prstGeom>
            <a:noFill/>
          </p:spPr>
          <p:txBody>
            <a:bodyPr wrap="square" rtlCol="0">
              <a:spAutoFit/>
            </a:bodyPr>
            <a:lstStyle/>
            <a:p>
              <a:r>
                <a:rPr lang="en-US" sz="1200" b="1" dirty="0"/>
                <a:t>Property </a:t>
              </a:r>
            </a:p>
            <a:p>
              <a:r>
                <a:rPr lang="en-US" sz="1200" b="1" dirty="0"/>
                <a:t>Binding</a:t>
              </a:r>
            </a:p>
          </p:txBody>
        </p:sp>
        <p:sp>
          <p:nvSpPr>
            <p:cNvPr id="110" name="TextBox 109">
              <a:extLst>
                <a:ext uri="{FF2B5EF4-FFF2-40B4-BE49-F238E27FC236}">
                  <a16:creationId xmlns:a16="http://schemas.microsoft.com/office/drawing/2014/main" id="{CEA8C94D-9EA4-4C33-B864-C192346A6161}"/>
                </a:ext>
              </a:extLst>
            </p:cNvPr>
            <p:cNvSpPr txBox="1"/>
            <p:nvPr/>
          </p:nvSpPr>
          <p:spPr>
            <a:xfrm>
              <a:off x="7426067" y="3198166"/>
              <a:ext cx="833485" cy="461665"/>
            </a:xfrm>
            <a:prstGeom prst="rect">
              <a:avLst/>
            </a:prstGeom>
            <a:noFill/>
          </p:spPr>
          <p:txBody>
            <a:bodyPr wrap="square" rtlCol="0">
              <a:spAutoFit/>
            </a:bodyPr>
            <a:lstStyle/>
            <a:p>
              <a:pPr algn="r"/>
              <a:r>
                <a:rPr lang="en-US" sz="1200" b="1" dirty="0"/>
                <a:t>Event </a:t>
              </a:r>
            </a:p>
            <a:p>
              <a:pPr algn="r"/>
              <a:r>
                <a:rPr lang="en-US" sz="1200" b="1" dirty="0"/>
                <a:t>Binding</a:t>
              </a:r>
            </a:p>
          </p:txBody>
        </p:sp>
      </p:grpSp>
      <p:grpSp>
        <p:nvGrpSpPr>
          <p:cNvPr id="108" name="Group 107">
            <a:extLst>
              <a:ext uri="{FF2B5EF4-FFF2-40B4-BE49-F238E27FC236}">
                <a16:creationId xmlns:a16="http://schemas.microsoft.com/office/drawing/2014/main" id="{311353F2-0D3B-4E4F-9B6B-83F4AAB46A9F}"/>
              </a:ext>
            </a:extLst>
          </p:cNvPr>
          <p:cNvGrpSpPr/>
          <p:nvPr/>
        </p:nvGrpSpPr>
        <p:grpSpPr>
          <a:xfrm>
            <a:off x="1475897" y="3398721"/>
            <a:ext cx="4437552" cy="1976077"/>
            <a:chOff x="1475897" y="3398721"/>
            <a:chExt cx="4437552" cy="1976077"/>
          </a:xfrm>
        </p:grpSpPr>
        <p:grpSp>
          <p:nvGrpSpPr>
            <p:cNvPr id="90" name="Group 89">
              <a:extLst>
                <a:ext uri="{FF2B5EF4-FFF2-40B4-BE49-F238E27FC236}">
                  <a16:creationId xmlns:a16="http://schemas.microsoft.com/office/drawing/2014/main" id="{FDE42A7D-E25D-459F-AF0A-B3ED2CB12647}"/>
                </a:ext>
              </a:extLst>
            </p:cNvPr>
            <p:cNvGrpSpPr/>
            <p:nvPr/>
          </p:nvGrpSpPr>
          <p:grpSpPr>
            <a:xfrm>
              <a:off x="1475897" y="3398721"/>
              <a:ext cx="2226365" cy="1976077"/>
              <a:chOff x="1465341" y="4239192"/>
              <a:chExt cx="2226365" cy="1976077"/>
            </a:xfrm>
          </p:grpSpPr>
          <p:sp>
            <p:nvSpPr>
              <p:cNvPr id="81" name="Rectangle 80">
                <a:extLst>
                  <a:ext uri="{FF2B5EF4-FFF2-40B4-BE49-F238E27FC236}">
                    <a16:creationId xmlns:a16="http://schemas.microsoft.com/office/drawing/2014/main" id="{3E37198A-2DF7-4BD5-B2FA-7BF35C0FD20A}"/>
                  </a:ext>
                </a:extLst>
              </p:cNvPr>
              <p:cNvSpPr/>
              <p:nvPr/>
            </p:nvSpPr>
            <p:spPr>
              <a:xfrm>
                <a:off x="1465341" y="4239192"/>
                <a:ext cx="2226365" cy="1976077"/>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Injector</a:t>
                </a:r>
              </a:p>
            </p:txBody>
          </p:sp>
          <p:pic>
            <p:nvPicPr>
              <p:cNvPr id="69" name="Picture 68">
                <a:extLst>
                  <a:ext uri="{FF2B5EF4-FFF2-40B4-BE49-F238E27FC236}">
                    <a16:creationId xmlns:a16="http://schemas.microsoft.com/office/drawing/2014/main" id="{8BD23936-2C0B-4FB7-88FF-6449D99C4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071" y="4992159"/>
                <a:ext cx="594206" cy="419658"/>
              </a:xfrm>
              <a:prstGeom prst="rect">
                <a:avLst/>
              </a:prstGeom>
            </p:spPr>
          </p:pic>
          <p:sp>
            <p:nvSpPr>
              <p:cNvPr id="70" name="Double Brace 69">
                <a:extLst>
                  <a:ext uri="{FF2B5EF4-FFF2-40B4-BE49-F238E27FC236}">
                    <a16:creationId xmlns:a16="http://schemas.microsoft.com/office/drawing/2014/main" id="{2EEB0F59-978B-49BC-9647-9165D5351081}"/>
                  </a:ext>
                </a:extLst>
              </p:cNvPr>
              <p:cNvSpPr/>
              <p:nvPr/>
            </p:nvSpPr>
            <p:spPr>
              <a:xfrm>
                <a:off x="2225917" y="4979249"/>
                <a:ext cx="724737" cy="445478"/>
              </a:xfrm>
              <a:prstGeom prst="bracePair">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71" name="Rectangle 70">
                <a:extLst>
                  <a:ext uri="{FF2B5EF4-FFF2-40B4-BE49-F238E27FC236}">
                    <a16:creationId xmlns:a16="http://schemas.microsoft.com/office/drawing/2014/main" id="{D442BFB2-3AF1-403C-B104-16154591E44C}"/>
                  </a:ext>
                </a:extLst>
              </p:cNvPr>
              <p:cNvSpPr/>
              <p:nvPr/>
            </p:nvSpPr>
            <p:spPr>
              <a:xfrm>
                <a:off x="1895216" y="5114208"/>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ectangle 71">
                <a:extLst>
                  <a:ext uri="{FF2B5EF4-FFF2-40B4-BE49-F238E27FC236}">
                    <a16:creationId xmlns:a16="http://schemas.microsoft.com/office/drawing/2014/main" id="{374E4599-CC6C-451F-969F-1F4AB6FDF77D}"/>
                  </a:ext>
                </a:extLst>
              </p:cNvPr>
              <p:cNvSpPr/>
              <p:nvPr/>
            </p:nvSpPr>
            <p:spPr>
              <a:xfrm>
                <a:off x="2957417" y="5114208"/>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8" name="Rectangle 67">
                <a:extLst>
                  <a:ext uri="{FF2B5EF4-FFF2-40B4-BE49-F238E27FC236}">
                    <a16:creationId xmlns:a16="http://schemas.microsoft.com/office/drawing/2014/main" id="{E7F99D3F-4C87-43BA-B012-93B9F88E7A70}"/>
                  </a:ext>
                </a:extLst>
              </p:cNvPr>
              <p:cNvSpPr/>
              <p:nvPr/>
            </p:nvSpPr>
            <p:spPr>
              <a:xfrm>
                <a:off x="1574025" y="4609221"/>
                <a:ext cx="2020299" cy="864299"/>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Service</a:t>
                </a:r>
              </a:p>
            </p:txBody>
          </p:sp>
          <p:sp>
            <p:nvSpPr>
              <p:cNvPr id="75" name="Rectangle 74">
                <a:extLst>
                  <a:ext uri="{FF2B5EF4-FFF2-40B4-BE49-F238E27FC236}">
                    <a16:creationId xmlns:a16="http://schemas.microsoft.com/office/drawing/2014/main" id="{CEF6FE79-5FF6-4CB9-BCA2-BCF4FDF4071A}"/>
                  </a:ext>
                </a:extLst>
              </p:cNvPr>
              <p:cNvSpPr/>
              <p:nvPr/>
            </p:nvSpPr>
            <p:spPr>
              <a:xfrm>
                <a:off x="1574024" y="5568723"/>
                <a:ext cx="970393" cy="553782"/>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endParaRPr lang="en-US" sz="2000" dirty="0"/>
              </a:p>
            </p:txBody>
          </p:sp>
          <p:pic>
            <p:nvPicPr>
              <p:cNvPr id="74" name="Picture 73">
                <a:extLst>
                  <a:ext uri="{FF2B5EF4-FFF2-40B4-BE49-F238E27FC236}">
                    <a16:creationId xmlns:a16="http://schemas.microsoft.com/office/drawing/2014/main" id="{CA3346D5-D34F-4A22-96C5-0CA70C067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85" y="5635785"/>
                <a:ext cx="710669" cy="419658"/>
              </a:xfrm>
              <a:prstGeom prst="rect">
                <a:avLst/>
              </a:prstGeom>
            </p:spPr>
          </p:pic>
          <p:sp>
            <p:nvSpPr>
              <p:cNvPr id="78" name="Rectangle 77">
                <a:extLst>
                  <a:ext uri="{FF2B5EF4-FFF2-40B4-BE49-F238E27FC236}">
                    <a16:creationId xmlns:a16="http://schemas.microsoft.com/office/drawing/2014/main" id="{30B3A1B6-3DD3-448A-A794-5858679A577D}"/>
                  </a:ext>
                </a:extLst>
              </p:cNvPr>
              <p:cNvSpPr/>
              <p:nvPr/>
            </p:nvSpPr>
            <p:spPr>
              <a:xfrm>
                <a:off x="2623931" y="5568723"/>
                <a:ext cx="970393" cy="553782"/>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endParaRPr lang="en-US" sz="2000" dirty="0"/>
              </a:p>
            </p:txBody>
          </p:sp>
          <p:pic>
            <p:nvPicPr>
              <p:cNvPr id="79" name="Picture 78">
                <a:extLst>
                  <a:ext uri="{FF2B5EF4-FFF2-40B4-BE49-F238E27FC236}">
                    <a16:creationId xmlns:a16="http://schemas.microsoft.com/office/drawing/2014/main" id="{ED425673-E5F3-4583-996E-DFDE4AB4D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792" y="5635785"/>
                <a:ext cx="710669" cy="419658"/>
              </a:xfrm>
              <a:prstGeom prst="rect">
                <a:avLst/>
              </a:prstGeom>
            </p:spPr>
          </p:pic>
          <p:pic>
            <p:nvPicPr>
              <p:cNvPr id="84" name="Picture 83">
                <a:extLst>
                  <a:ext uri="{FF2B5EF4-FFF2-40B4-BE49-F238E27FC236}">
                    <a16:creationId xmlns:a16="http://schemas.microsoft.com/office/drawing/2014/main" id="{B83BEA5E-49B8-45B9-A179-767D434D2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403" y="4979249"/>
                <a:ext cx="594206" cy="419658"/>
              </a:xfrm>
              <a:prstGeom prst="rect">
                <a:avLst/>
              </a:prstGeom>
            </p:spPr>
          </p:pic>
          <p:sp>
            <p:nvSpPr>
              <p:cNvPr id="85" name="Double Brace 84">
                <a:extLst>
                  <a:ext uri="{FF2B5EF4-FFF2-40B4-BE49-F238E27FC236}">
                    <a16:creationId xmlns:a16="http://schemas.microsoft.com/office/drawing/2014/main" id="{3F9B8C37-B310-41C9-AB99-844329C14878}"/>
                  </a:ext>
                </a:extLst>
              </p:cNvPr>
              <p:cNvSpPr/>
              <p:nvPr/>
            </p:nvSpPr>
            <p:spPr>
              <a:xfrm>
                <a:off x="2261249" y="4966339"/>
                <a:ext cx="724737" cy="445478"/>
              </a:xfrm>
              <a:prstGeom prst="bracePair">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86" name="Rectangle 85">
                <a:extLst>
                  <a:ext uri="{FF2B5EF4-FFF2-40B4-BE49-F238E27FC236}">
                    <a16:creationId xmlns:a16="http://schemas.microsoft.com/office/drawing/2014/main" id="{2875A1EE-4032-451B-8609-81E7BE074001}"/>
                  </a:ext>
                </a:extLst>
              </p:cNvPr>
              <p:cNvSpPr/>
              <p:nvPr/>
            </p:nvSpPr>
            <p:spPr>
              <a:xfrm>
                <a:off x="1930548" y="5101298"/>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7" name="Rectangle 86">
                <a:extLst>
                  <a:ext uri="{FF2B5EF4-FFF2-40B4-BE49-F238E27FC236}">
                    <a16:creationId xmlns:a16="http://schemas.microsoft.com/office/drawing/2014/main" id="{84F61633-EF83-4A9A-BD0B-2FE58F47F55E}"/>
                  </a:ext>
                </a:extLst>
              </p:cNvPr>
              <p:cNvSpPr/>
              <p:nvPr/>
            </p:nvSpPr>
            <p:spPr>
              <a:xfrm>
                <a:off x="2992749" y="5101298"/>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cxnSp>
          <p:nvCxnSpPr>
            <p:cNvPr id="93" name="Straight Arrow Connector 92">
              <a:extLst>
                <a:ext uri="{FF2B5EF4-FFF2-40B4-BE49-F238E27FC236}">
                  <a16:creationId xmlns:a16="http://schemas.microsoft.com/office/drawing/2014/main" id="{BA7EA5E0-3348-479C-AB78-A8DCE9F0A254}"/>
                </a:ext>
              </a:extLst>
            </p:cNvPr>
            <p:cNvCxnSpPr>
              <a:cxnSpLocks/>
              <a:stCxn id="85" idx="3"/>
              <a:endCxn id="13" idx="1"/>
            </p:cNvCxnSpPr>
            <p:nvPr/>
          </p:nvCxnSpPr>
          <p:spPr>
            <a:xfrm flipV="1">
              <a:off x="2996542" y="4326973"/>
              <a:ext cx="2916907" cy="21634"/>
            </a:xfrm>
            <a:prstGeom prst="straightConnector1">
              <a:avLst/>
            </a:prstGeom>
            <a:ln>
              <a:solidFill>
                <a:srgbClr val="00B050"/>
              </a:solidFill>
              <a:prstDash val="lgDashDotDot"/>
              <a:tailEnd type="triangle"/>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D18BFEDC-BB2C-4E48-A525-F966404BA496}"/>
              </a:ext>
            </a:extLst>
          </p:cNvPr>
          <p:cNvGrpSpPr/>
          <p:nvPr/>
        </p:nvGrpSpPr>
        <p:grpSpPr>
          <a:xfrm>
            <a:off x="1204752" y="1221692"/>
            <a:ext cx="2788177" cy="1567533"/>
            <a:chOff x="1192280" y="901148"/>
            <a:chExt cx="2788177" cy="1567533"/>
          </a:xfrm>
        </p:grpSpPr>
        <p:sp>
          <p:nvSpPr>
            <p:cNvPr id="112" name="Rectangle 111">
              <a:extLst>
                <a:ext uri="{FF2B5EF4-FFF2-40B4-BE49-F238E27FC236}">
                  <a16:creationId xmlns:a16="http://schemas.microsoft.com/office/drawing/2014/main" id="{31C62EA1-26CC-4459-9A62-8946138F38C0}"/>
                </a:ext>
              </a:extLst>
            </p:cNvPr>
            <p:cNvSpPr/>
            <p:nvPr/>
          </p:nvSpPr>
          <p:spPr>
            <a:xfrm>
              <a:off x="1192695" y="901148"/>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a:t>Component</a:t>
              </a:r>
            </a:p>
            <a:p>
              <a:pPr algn="ctr"/>
              <a:r>
                <a:rPr lang="en-US" dirty="0"/>
                <a:t>{ }</a:t>
              </a:r>
            </a:p>
          </p:txBody>
        </p:sp>
        <p:sp>
          <p:nvSpPr>
            <p:cNvPr id="113" name="Rectangle 112">
              <a:extLst>
                <a:ext uri="{FF2B5EF4-FFF2-40B4-BE49-F238E27FC236}">
                  <a16:creationId xmlns:a16="http://schemas.microsoft.com/office/drawing/2014/main" id="{E86E267E-010E-4160-A8C9-572D5B0D1ADE}"/>
                </a:ext>
              </a:extLst>
            </p:cNvPr>
            <p:cNvSpPr/>
            <p:nvPr/>
          </p:nvSpPr>
          <p:spPr>
            <a:xfrm>
              <a:off x="2630062" y="901148"/>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a:t>Service</a:t>
              </a:r>
            </a:p>
            <a:p>
              <a:pPr algn="ctr"/>
              <a:r>
                <a:rPr lang="en-US" dirty="0"/>
                <a:t>{ }</a:t>
              </a:r>
            </a:p>
          </p:txBody>
        </p:sp>
        <p:sp>
          <p:nvSpPr>
            <p:cNvPr id="114" name="Rectangle 113">
              <a:extLst>
                <a:ext uri="{FF2B5EF4-FFF2-40B4-BE49-F238E27FC236}">
                  <a16:creationId xmlns:a16="http://schemas.microsoft.com/office/drawing/2014/main" id="{1C67E305-404F-4895-A4D8-EA25BE8F08BD}"/>
                </a:ext>
              </a:extLst>
            </p:cNvPr>
            <p:cNvSpPr/>
            <p:nvPr/>
          </p:nvSpPr>
          <p:spPr>
            <a:xfrm>
              <a:off x="1192280" y="1726801"/>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a:t>value</a:t>
              </a:r>
            </a:p>
            <a:p>
              <a:pPr algn="ctr"/>
              <a:r>
                <a:rPr lang="en-US" sz="1200" dirty="0"/>
                <a:t>3.1415</a:t>
              </a:r>
              <a:endParaRPr lang="en-US" dirty="0"/>
            </a:p>
          </p:txBody>
        </p:sp>
        <p:sp>
          <p:nvSpPr>
            <p:cNvPr id="115" name="Rectangle 114">
              <a:extLst>
                <a:ext uri="{FF2B5EF4-FFF2-40B4-BE49-F238E27FC236}">
                  <a16:creationId xmlns:a16="http://schemas.microsoft.com/office/drawing/2014/main" id="{0F8E7907-F42A-46CA-BEEF-F05E6F285A32}"/>
                </a:ext>
              </a:extLst>
            </p:cNvPr>
            <p:cNvSpPr/>
            <p:nvPr/>
          </p:nvSpPr>
          <p:spPr>
            <a:xfrm>
              <a:off x="2630062" y="1726801"/>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err="1"/>
                <a:t>Fn</a:t>
              </a:r>
              <a:endParaRPr lang="en-US" sz="1200" dirty="0"/>
            </a:p>
            <a:p>
              <a:pPr algn="ctr"/>
              <a:r>
                <a:rPr lang="en-US" dirty="0"/>
                <a:t>λ</a:t>
              </a:r>
            </a:p>
          </p:txBody>
        </p:sp>
      </p:grpSp>
    </p:spTree>
    <p:extLst>
      <p:ext uri="{BB962C8B-B14F-4D97-AF65-F5344CB8AC3E}">
        <p14:creationId xmlns:p14="http://schemas.microsoft.com/office/powerpoint/2010/main" val="17029033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B1266657-83C2-430D-993F-F8C09F33447A}"/>
              </a:ext>
            </a:extLst>
          </p:cNvPr>
          <p:cNvGrpSpPr/>
          <p:nvPr/>
        </p:nvGrpSpPr>
        <p:grpSpPr>
          <a:xfrm>
            <a:off x="6711654" y="1763450"/>
            <a:ext cx="4014286" cy="1369286"/>
            <a:chOff x="6711654" y="1763450"/>
            <a:chExt cx="4014286" cy="1369286"/>
          </a:xfrm>
        </p:grpSpPr>
        <p:grpSp>
          <p:nvGrpSpPr>
            <p:cNvPr id="91" name="Group 90">
              <a:extLst>
                <a:ext uri="{FF2B5EF4-FFF2-40B4-BE49-F238E27FC236}">
                  <a16:creationId xmlns:a16="http://schemas.microsoft.com/office/drawing/2014/main" id="{00BFCE8D-AC47-45A4-B5AB-2615C90AFCCD}"/>
                </a:ext>
              </a:extLst>
            </p:cNvPr>
            <p:cNvGrpSpPr/>
            <p:nvPr/>
          </p:nvGrpSpPr>
          <p:grpSpPr>
            <a:xfrm>
              <a:off x="8705641" y="1763450"/>
              <a:ext cx="2020299" cy="1369286"/>
              <a:chOff x="8591051" y="1128750"/>
              <a:chExt cx="2020299" cy="1369286"/>
            </a:xfrm>
          </p:grpSpPr>
          <p:sp>
            <p:nvSpPr>
              <p:cNvPr id="60" name="Rectangle 59">
                <a:extLst>
                  <a:ext uri="{FF2B5EF4-FFF2-40B4-BE49-F238E27FC236}">
                    <a16:creationId xmlns:a16="http://schemas.microsoft.com/office/drawing/2014/main" id="{367C63AE-2814-4868-BE65-07D72485B32A}"/>
                  </a:ext>
                </a:extLst>
              </p:cNvPr>
              <p:cNvSpPr/>
              <p:nvPr/>
            </p:nvSpPr>
            <p:spPr>
              <a:xfrm>
                <a:off x="8591051" y="1633737"/>
                <a:ext cx="2020299" cy="864299"/>
              </a:xfrm>
              <a:prstGeom prst="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Directive</a:t>
                </a:r>
              </a:p>
            </p:txBody>
          </p:sp>
          <p:pic>
            <p:nvPicPr>
              <p:cNvPr id="61" name="Picture 60">
                <a:extLst>
                  <a:ext uri="{FF2B5EF4-FFF2-40B4-BE49-F238E27FC236}">
                    <a16:creationId xmlns:a16="http://schemas.microsoft.com/office/drawing/2014/main" id="{56336936-8943-4E2B-8B35-6A930937A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097" y="2016675"/>
                <a:ext cx="594206" cy="419658"/>
              </a:xfrm>
              <a:prstGeom prst="rect">
                <a:avLst/>
              </a:prstGeom>
              <a:ln>
                <a:noFill/>
              </a:ln>
            </p:spPr>
          </p:pic>
          <p:sp>
            <p:nvSpPr>
              <p:cNvPr id="62" name="Double Brace 61">
                <a:extLst>
                  <a:ext uri="{FF2B5EF4-FFF2-40B4-BE49-F238E27FC236}">
                    <a16:creationId xmlns:a16="http://schemas.microsoft.com/office/drawing/2014/main" id="{B05B2E07-A136-44F7-B563-BEF0E9F5F554}"/>
                  </a:ext>
                </a:extLst>
              </p:cNvPr>
              <p:cNvSpPr/>
              <p:nvPr/>
            </p:nvSpPr>
            <p:spPr>
              <a:xfrm>
                <a:off x="9242943" y="2003765"/>
                <a:ext cx="724737" cy="445478"/>
              </a:xfrm>
              <a:prstGeom prst="bracePair">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63" name="Rectangle 62">
                <a:extLst>
                  <a:ext uri="{FF2B5EF4-FFF2-40B4-BE49-F238E27FC236}">
                    <a16:creationId xmlns:a16="http://schemas.microsoft.com/office/drawing/2014/main" id="{83FBA96A-459C-4B64-9143-DF53494B3226}"/>
                  </a:ext>
                </a:extLst>
              </p:cNvPr>
              <p:cNvSpPr/>
              <p:nvPr/>
            </p:nvSpPr>
            <p:spPr>
              <a:xfrm>
                <a:off x="8912242" y="2138724"/>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4" name="Rectangle 63">
                <a:extLst>
                  <a:ext uri="{FF2B5EF4-FFF2-40B4-BE49-F238E27FC236}">
                    <a16:creationId xmlns:a16="http://schemas.microsoft.com/office/drawing/2014/main" id="{0AFCA426-F02A-462B-9386-59579442CB2B}"/>
                  </a:ext>
                </a:extLst>
              </p:cNvPr>
              <p:cNvSpPr/>
              <p:nvPr/>
            </p:nvSpPr>
            <p:spPr>
              <a:xfrm>
                <a:off x="9974443" y="2138724"/>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5" name="Cloud 64">
                <a:extLst>
                  <a:ext uri="{FF2B5EF4-FFF2-40B4-BE49-F238E27FC236}">
                    <a16:creationId xmlns:a16="http://schemas.microsoft.com/office/drawing/2014/main" id="{225F13AA-9E50-4014-9566-E93F648A7238}"/>
                  </a:ext>
                </a:extLst>
              </p:cNvPr>
              <p:cNvSpPr/>
              <p:nvPr/>
            </p:nvSpPr>
            <p:spPr>
              <a:xfrm>
                <a:off x="8632915" y="1128750"/>
                <a:ext cx="1936570" cy="399563"/>
              </a:xfrm>
              <a:prstGeom prst="cloud">
                <a:avLst/>
              </a:prstGeom>
              <a:ln>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metadata</a:t>
                </a:r>
              </a:p>
            </p:txBody>
          </p:sp>
        </p:grpSp>
        <p:cxnSp>
          <p:nvCxnSpPr>
            <p:cNvPr id="97" name="Straight Arrow Connector 96">
              <a:extLst>
                <a:ext uri="{FF2B5EF4-FFF2-40B4-BE49-F238E27FC236}">
                  <a16:creationId xmlns:a16="http://schemas.microsoft.com/office/drawing/2014/main" id="{2EC9DE1C-5734-4595-A1A3-9A96E30CFD22}"/>
                </a:ext>
              </a:extLst>
            </p:cNvPr>
            <p:cNvCxnSpPr>
              <a:cxnSpLocks/>
              <a:stCxn id="63" idx="3"/>
              <a:endCxn id="9" idx="5"/>
            </p:cNvCxnSpPr>
            <p:nvPr/>
          </p:nvCxnSpPr>
          <p:spPr>
            <a:xfrm flipH="1" flipV="1">
              <a:off x="6711654" y="2851594"/>
              <a:ext cx="2639781" cy="3137"/>
            </a:xfrm>
            <a:prstGeom prst="straightConnector1">
              <a:avLst/>
            </a:prstGeom>
            <a:ln>
              <a:solidFill>
                <a:srgbClr val="7030A0"/>
              </a:solidFill>
              <a:prstDash val="lgDashDotDot"/>
              <a:tailEnd type="triangle"/>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2517A3FC-2F4B-46F1-BDB3-8737423C41E8}"/>
              </a:ext>
            </a:extLst>
          </p:cNvPr>
          <p:cNvGrpSpPr/>
          <p:nvPr/>
        </p:nvGrpSpPr>
        <p:grpSpPr>
          <a:xfrm>
            <a:off x="4053061" y="2259496"/>
            <a:ext cx="4206491" cy="2339009"/>
            <a:chOff x="4053061" y="2259496"/>
            <a:chExt cx="4206491" cy="2339009"/>
          </a:xfrm>
        </p:grpSpPr>
        <p:grpSp>
          <p:nvGrpSpPr>
            <p:cNvPr id="66" name="Group 65">
              <a:extLst>
                <a:ext uri="{FF2B5EF4-FFF2-40B4-BE49-F238E27FC236}">
                  <a16:creationId xmlns:a16="http://schemas.microsoft.com/office/drawing/2014/main" id="{7DF3B669-63DA-43EB-8ECF-62264A55C25E}"/>
                </a:ext>
              </a:extLst>
            </p:cNvPr>
            <p:cNvGrpSpPr/>
            <p:nvPr/>
          </p:nvGrpSpPr>
          <p:grpSpPr>
            <a:xfrm>
              <a:off x="5200403" y="2259496"/>
              <a:ext cx="2020299" cy="2339009"/>
              <a:chOff x="5085851" y="2259496"/>
              <a:chExt cx="2020299" cy="2339009"/>
            </a:xfrm>
          </p:grpSpPr>
          <p:grpSp>
            <p:nvGrpSpPr>
              <p:cNvPr id="11" name="Group 10">
                <a:extLst>
                  <a:ext uri="{FF2B5EF4-FFF2-40B4-BE49-F238E27FC236}">
                    <a16:creationId xmlns:a16="http://schemas.microsoft.com/office/drawing/2014/main" id="{CAC0DC36-FE0B-425B-AEC1-57C62ADF951D}"/>
                  </a:ext>
                </a:extLst>
              </p:cNvPr>
              <p:cNvGrpSpPr/>
              <p:nvPr/>
            </p:nvGrpSpPr>
            <p:grpSpPr>
              <a:xfrm>
                <a:off x="5085851" y="2259496"/>
                <a:ext cx="2020299" cy="864299"/>
                <a:chOff x="4005469" y="1577009"/>
                <a:chExt cx="2478157" cy="1060174"/>
              </a:xfrm>
            </p:grpSpPr>
            <p:sp>
              <p:nvSpPr>
                <p:cNvPr id="4" name="Rectangle 3">
                  <a:extLst>
                    <a:ext uri="{FF2B5EF4-FFF2-40B4-BE49-F238E27FC236}">
                      <a16:creationId xmlns:a16="http://schemas.microsoft.com/office/drawing/2014/main" id="{B7F6BC2A-274C-43B4-A672-DEB6F64681D4}"/>
                    </a:ext>
                  </a:extLst>
                </p:cNvPr>
                <p:cNvSpPr/>
                <p:nvPr/>
              </p:nvSpPr>
              <p:spPr>
                <a:xfrm>
                  <a:off x="4005469" y="1577009"/>
                  <a:ext cx="2478157" cy="1060174"/>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Template</a:t>
                  </a:r>
                </a:p>
              </p:txBody>
            </p:sp>
            <p:grpSp>
              <p:nvGrpSpPr>
                <p:cNvPr id="10" name="Group 9">
                  <a:extLst>
                    <a:ext uri="{FF2B5EF4-FFF2-40B4-BE49-F238E27FC236}">
                      <a16:creationId xmlns:a16="http://schemas.microsoft.com/office/drawing/2014/main" id="{51CEB264-2A06-4BEB-8A8D-8B5EE665CBD1}"/>
                    </a:ext>
                  </a:extLst>
                </p:cNvPr>
                <p:cNvGrpSpPr/>
                <p:nvPr/>
              </p:nvGrpSpPr>
              <p:grpSpPr>
                <a:xfrm>
                  <a:off x="4629880" y="2146851"/>
                  <a:ext cx="1229334" cy="312886"/>
                  <a:chOff x="4386476" y="2107095"/>
                  <a:chExt cx="1229334" cy="312886"/>
                </a:xfrm>
              </p:grpSpPr>
              <p:sp>
                <p:nvSpPr>
                  <p:cNvPr id="8" name="Freeform: Shape 7">
                    <a:extLst>
                      <a:ext uri="{FF2B5EF4-FFF2-40B4-BE49-F238E27FC236}">
                        <a16:creationId xmlns:a16="http://schemas.microsoft.com/office/drawing/2014/main" id="{6F912A84-9BD6-424C-9F2A-133A584C0DE8}"/>
                      </a:ext>
                    </a:extLst>
                  </p:cNvPr>
                  <p:cNvSpPr/>
                  <p:nvPr/>
                </p:nvSpPr>
                <p:spPr>
                  <a:xfrm rot="16200000">
                    <a:off x="4410792" y="2082780"/>
                    <a:ext cx="312885" cy="361518"/>
                  </a:xfrm>
                  <a:custGeom>
                    <a:avLst/>
                    <a:gdLst>
                      <a:gd name="connsiteX0" fmla="*/ 1398900 w 1398900"/>
                      <a:gd name="connsiteY0" fmla="*/ 1205948 h 1205948"/>
                      <a:gd name="connsiteX1" fmla="*/ 1196905 w 1398900"/>
                      <a:gd name="connsiteY1" fmla="*/ 1205948 h 1205948"/>
                      <a:gd name="connsiteX2" fmla="*/ 699450 w 1398900"/>
                      <a:gd name="connsiteY2" fmla="*/ 348267 h 1205948"/>
                      <a:gd name="connsiteX3" fmla="*/ 201995 w 1398900"/>
                      <a:gd name="connsiteY3" fmla="*/ 1205948 h 1205948"/>
                      <a:gd name="connsiteX4" fmla="*/ 0 w 1398900"/>
                      <a:gd name="connsiteY4" fmla="*/ 1205948 h 1205948"/>
                      <a:gd name="connsiteX5" fmla="*/ 699450 w 1398900"/>
                      <a:gd name="connsiteY5" fmla="*/ 0 h 120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900" h="1205948">
                        <a:moveTo>
                          <a:pt x="1398900" y="1205948"/>
                        </a:moveTo>
                        <a:lnTo>
                          <a:pt x="1196905" y="1205948"/>
                        </a:lnTo>
                        <a:lnTo>
                          <a:pt x="699450" y="348267"/>
                        </a:lnTo>
                        <a:lnTo>
                          <a:pt x="201995" y="1205948"/>
                        </a:lnTo>
                        <a:lnTo>
                          <a:pt x="0" y="1205948"/>
                        </a:lnTo>
                        <a:lnTo>
                          <a:pt x="699450" y="0"/>
                        </a:lnTo>
                        <a:close/>
                      </a:path>
                    </a:pathLst>
                  </a:custGeom>
                  <a:ln>
                    <a:solidFill>
                      <a:srgbClr val="FFC0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600"/>
                  </a:p>
                </p:txBody>
              </p:sp>
              <p:sp>
                <p:nvSpPr>
                  <p:cNvPr id="9" name="Freeform: Shape 8">
                    <a:extLst>
                      <a:ext uri="{FF2B5EF4-FFF2-40B4-BE49-F238E27FC236}">
                        <a16:creationId xmlns:a16="http://schemas.microsoft.com/office/drawing/2014/main" id="{29F13FE4-854D-4CD7-B27E-69723CDC3B1A}"/>
                      </a:ext>
                    </a:extLst>
                  </p:cNvPr>
                  <p:cNvSpPr/>
                  <p:nvPr/>
                </p:nvSpPr>
                <p:spPr>
                  <a:xfrm rot="5400000">
                    <a:off x="5278608" y="2082779"/>
                    <a:ext cx="312885" cy="361518"/>
                  </a:xfrm>
                  <a:custGeom>
                    <a:avLst/>
                    <a:gdLst>
                      <a:gd name="connsiteX0" fmla="*/ 1398900 w 1398900"/>
                      <a:gd name="connsiteY0" fmla="*/ 1205948 h 1205948"/>
                      <a:gd name="connsiteX1" fmla="*/ 1196905 w 1398900"/>
                      <a:gd name="connsiteY1" fmla="*/ 1205948 h 1205948"/>
                      <a:gd name="connsiteX2" fmla="*/ 699450 w 1398900"/>
                      <a:gd name="connsiteY2" fmla="*/ 348267 h 1205948"/>
                      <a:gd name="connsiteX3" fmla="*/ 201995 w 1398900"/>
                      <a:gd name="connsiteY3" fmla="*/ 1205948 h 1205948"/>
                      <a:gd name="connsiteX4" fmla="*/ 0 w 1398900"/>
                      <a:gd name="connsiteY4" fmla="*/ 1205948 h 1205948"/>
                      <a:gd name="connsiteX5" fmla="*/ 699450 w 1398900"/>
                      <a:gd name="connsiteY5" fmla="*/ 0 h 120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900" h="1205948">
                        <a:moveTo>
                          <a:pt x="1398900" y="1205948"/>
                        </a:moveTo>
                        <a:lnTo>
                          <a:pt x="1196905" y="1205948"/>
                        </a:lnTo>
                        <a:lnTo>
                          <a:pt x="699450" y="348267"/>
                        </a:lnTo>
                        <a:lnTo>
                          <a:pt x="201995" y="1205948"/>
                        </a:lnTo>
                        <a:lnTo>
                          <a:pt x="0" y="1205948"/>
                        </a:lnTo>
                        <a:lnTo>
                          <a:pt x="699450" y="0"/>
                        </a:lnTo>
                        <a:close/>
                      </a:path>
                    </a:pathLst>
                  </a:custGeom>
                  <a:ln>
                    <a:solidFill>
                      <a:srgbClr val="FFC0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600"/>
                  </a:p>
                </p:txBody>
              </p:sp>
            </p:grpSp>
          </p:grpSp>
          <p:grpSp>
            <p:nvGrpSpPr>
              <p:cNvPr id="58" name="Group 57">
                <a:extLst>
                  <a:ext uri="{FF2B5EF4-FFF2-40B4-BE49-F238E27FC236}">
                    <a16:creationId xmlns:a16="http://schemas.microsoft.com/office/drawing/2014/main" id="{83B79DD7-3B4E-4165-9F4F-FEA0534FCC66}"/>
                  </a:ext>
                </a:extLst>
              </p:cNvPr>
              <p:cNvGrpSpPr/>
              <p:nvPr/>
            </p:nvGrpSpPr>
            <p:grpSpPr>
              <a:xfrm>
                <a:off x="5085851" y="3229219"/>
                <a:ext cx="2020299" cy="1369286"/>
                <a:chOff x="5085851" y="3229219"/>
                <a:chExt cx="2020299" cy="1369286"/>
              </a:xfrm>
            </p:grpSpPr>
            <p:sp>
              <p:nvSpPr>
                <p:cNvPr id="5" name="Rectangle 4">
                  <a:extLst>
                    <a:ext uri="{FF2B5EF4-FFF2-40B4-BE49-F238E27FC236}">
                      <a16:creationId xmlns:a16="http://schemas.microsoft.com/office/drawing/2014/main" id="{B405EBCC-76E0-4B53-A090-439ECD53CB7D}"/>
                    </a:ext>
                  </a:extLst>
                </p:cNvPr>
                <p:cNvSpPr/>
                <p:nvPr/>
              </p:nvSpPr>
              <p:spPr>
                <a:xfrm>
                  <a:off x="5085851" y="3734206"/>
                  <a:ext cx="2020299" cy="864299"/>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Component</a:t>
                  </a:r>
                </a:p>
              </p:txBody>
            </p:sp>
            <p:pic>
              <p:nvPicPr>
                <p:cNvPr id="13" name="Picture 12">
                  <a:extLst>
                    <a:ext uri="{FF2B5EF4-FFF2-40B4-BE49-F238E27FC236}">
                      <a16:creationId xmlns:a16="http://schemas.microsoft.com/office/drawing/2014/main" id="{F19CAE23-AB65-47E3-BB74-EE1EB8B08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897" y="4117144"/>
                  <a:ext cx="594206" cy="419658"/>
                </a:xfrm>
                <a:prstGeom prst="rect">
                  <a:avLst/>
                </a:prstGeom>
              </p:spPr>
            </p:pic>
            <p:sp>
              <p:nvSpPr>
                <p:cNvPr id="31" name="Double Brace 30">
                  <a:extLst>
                    <a:ext uri="{FF2B5EF4-FFF2-40B4-BE49-F238E27FC236}">
                      <a16:creationId xmlns:a16="http://schemas.microsoft.com/office/drawing/2014/main" id="{A2C74F01-1DF6-492E-BC85-42F3A1719C20}"/>
                    </a:ext>
                  </a:extLst>
                </p:cNvPr>
                <p:cNvSpPr/>
                <p:nvPr/>
              </p:nvSpPr>
              <p:spPr>
                <a:xfrm>
                  <a:off x="5737743" y="4104234"/>
                  <a:ext cx="724737" cy="445478"/>
                </a:xfrm>
                <a:prstGeom prst="bracePair">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33" name="Rectangle 32">
                  <a:extLst>
                    <a:ext uri="{FF2B5EF4-FFF2-40B4-BE49-F238E27FC236}">
                      <a16:creationId xmlns:a16="http://schemas.microsoft.com/office/drawing/2014/main" id="{1DFA358A-554A-499A-919D-427587605A68}"/>
                    </a:ext>
                  </a:extLst>
                </p:cNvPr>
                <p:cNvSpPr/>
                <p:nvPr/>
              </p:nvSpPr>
              <p:spPr>
                <a:xfrm>
                  <a:off x="5407042" y="4239193"/>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Rectangle 35">
                  <a:extLst>
                    <a:ext uri="{FF2B5EF4-FFF2-40B4-BE49-F238E27FC236}">
                      <a16:creationId xmlns:a16="http://schemas.microsoft.com/office/drawing/2014/main" id="{132A858C-35E7-4617-9A8F-F6CB881B61BB}"/>
                    </a:ext>
                  </a:extLst>
                </p:cNvPr>
                <p:cNvSpPr/>
                <p:nvPr/>
              </p:nvSpPr>
              <p:spPr>
                <a:xfrm>
                  <a:off x="6469243" y="4239193"/>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0" name="Cloud 39">
                  <a:extLst>
                    <a:ext uri="{FF2B5EF4-FFF2-40B4-BE49-F238E27FC236}">
                      <a16:creationId xmlns:a16="http://schemas.microsoft.com/office/drawing/2014/main" id="{058970F5-651E-46AF-B76B-8AA2534F95F6}"/>
                    </a:ext>
                  </a:extLst>
                </p:cNvPr>
                <p:cNvSpPr/>
                <p:nvPr/>
              </p:nvSpPr>
              <p:spPr>
                <a:xfrm>
                  <a:off x="5127715" y="3229219"/>
                  <a:ext cx="1936570" cy="399563"/>
                </a:xfrm>
                <a:prstGeom prst="cloud">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metadata</a:t>
                  </a:r>
                </a:p>
              </p:txBody>
            </p:sp>
          </p:grpSp>
          <p:cxnSp>
            <p:nvCxnSpPr>
              <p:cNvPr id="42" name="Connector: Curved 41">
                <a:extLst>
                  <a:ext uri="{FF2B5EF4-FFF2-40B4-BE49-F238E27FC236}">
                    <a16:creationId xmlns:a16="http://schemas.microsoft.com/office/drawing/2014/main" id="{63A7445C-2BEA-4166-9F57-9FB4CE534801}"/>
                  </a:ext>
                </a:extLst>
              </p:cNvPr>
              <p:cNvCxnSpPr>
                <a:stCxn id="5" idx="1"/>
                <a:endCxn id="4" idx="1"/>
              </p:cNvCxnSpPr>
              <p:nvPr/>
            </p:nvCxnSpPr>
            <p:spPr>
              <a:xfrm rot="10800000">
                <a:off x="5085851" y="2691645"/>
                <a:ext cx="10354" cy="1474710"/>
              </a:xfrm>
              <a:prstGeom prst="curvedConnector3">
                <a:avLst>
                  <a:gd name="adj1" fmla="val 336522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3739C2CE-3997-4436-8ACD-38BCE1DFCEFF}"/>
                  </a:ext>
                </a:extLst>
              </p:cNvPr>
              <p:cNvCxnSpPr>
                <a:cxnSpLocks/>
              </p:cNvCxnSpPr>
              <p:nvPr/>
            </p:nvCxnSpPr>
            <p:spPr>
              <a:xfrm>
                <a:off x="7090192" y="2691645"/>
                <a:ext cx="10354" cy="1474710"/>
              </a:xfrm>
              <a:prstGeom prst="curvedConnector3">
                <a:avLst>
                  <a:gd name="adj1" fmla="val 336522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09" name="TextBox 108">
              <a:extLst>
                <a:ext uri="{FF2B5EF4-FFF2-40B4-BE49-F238E27FC236}">
                  <a16:creationId xmlns:a16="http://schemas.microsoft.com/office/drawing/2014/main" id="{99156C94-7CFA-403C-8FF5-9EAEA1D0BBDA}"/>
                </a:ext>
              </a:extLst>
            </p:cNvPr>
            <p:cNvSpPr txBox="1"/>
            <p:nvPr/>
          </p:nvSpPr>
          <p:spPr>
            <a:xfrm>
              <a:off x="4053061" y="3198167"/>
              <a:ext cx="833485" cy="461665"/>
            </a:xfrm>
            <a:prstGeom prst="rect">
              <a:avLst/>
            </a:prstGeom>
            <a:noFill/>
          </p:spPr>
          <p:txBody>
            <a:bodyPr wrap="square" rtlCol="0">
              <a:spAutoFit/>
            </a:bodyPr>
            <a:lstStyle/>
            <a:p>
              <a:r>
                <a:rPr lang="en-US" sz="1200" b="1" dirty="0"/>
                <a:t>Property </a:t>
              </a:r>
            </a:p>
            <a:p>
              <a:r>
                <a:rPr lang="en-US" sz="1200" b="1" dirty="0"/>
                <a:t>Binding</a:t>
              </a:r>
            </a:p>
          </p:txBody>
        </p:sp>
        <p:sp>
          <p:nvSpPr>
            <p:cNvPr id="110" name="TextBox 109">
              <a:extLst>
                <a:ext uri="{FF2B5EF4-FFF2-40B4-BE49-F238E27FC236}">
                  <a16:creationId xmlns:a16="http://schemas.microsoft.com/office/drawing/2014/main" id="{CEA8C94D-9EA4-4C33-B864-C192346A6161}"/>
                </a:ext>
              </a:extLst>
            </p:cNvPr>
            <p:cNvSpPr txBox="1"/>
            <p:nvPr/>
          </p:nvSpPr>
          <p:spPr>
            <a:xfrm>
              <a:off x="7426067" y="3198166"/>
              <a:ext cx="833485" cy="461665"/>
            </a:xfrm>
            <a:prstGeom prst="rect">
              <a:avLst/>
            </a:prstGeom>
            <a:noFill/>
          </p:spPr>
          <p:txBody>
            <a:bodyPr wrap="square" rtlCol="0">
              <a:spAutoFit/>
            </a:bodyPr>
            <a:lstStyle/>
            <a:p>
              <a:pPr algn="r"/>
              <a:r>
                <a:rPr lang="en-US" sz="1200" b="1" dirty="0"/>
                <a:t>Event </a:t>
              </a:r>
            </a:p>
            <a:p>
              <a:pPr algn="r"/>
              <a:r>
                <a:rPr lang="en-US" sz="1200" b="1" dirty="0"/>
                <a:t>Binding</a:t>
              </a:r>
            </a:p>
          </p:txBody>
        </p:sp>
      </p:grpSp>
      <p:grpSp>
        <p:nvGrpSpPr>
          <p:cNvPr id="108" name="Group 107">
            <a:extLst>
              <a:ext uri="{FF2B5EF4-FFF2-40B4-BE49-F238E27FC236}">
                <a16:creationId xmlns:a16="http://schemas.microsoft.com/office/drawing/2014/main" id="{311353F2-0D3B-4E4F-9B6B-83F4AAB46A9F}"/>
              </a:ext>
            </a:extLst>
          </p:cNvPr>
          <p:cNvGrpSpPr/>
          <p:nvPr/>
        </p:nvGrpSpPr>
        <p:grpSpPr>
          <a:xfrm>
            <a:off x="1475897" y="3398721"/>
            <a:ext cx="4437552" cy="1976077"/>
            <a:chOff x="1475897" y="3398721"/>
            <a:chExt cx="4437552" cy="1976077"/>
          </a:xfrm>
        </p:grpSpPr>
        <p:grpSp>
          <p:nvGrpSpPr>
            <p:cNvPr id="90" name="Group 89">
              <a:extLst>
                <a:ext uri="{FF2B5EF4-FFF2-40B4-BE49-F238E27FC236}">
                  <a16:creationId xmlns:a16="http://schemas.microsoft.com/office/drawing/2014/main" id="{FDE42A7D-E25D-459F-AF0A-B3ED2CB12647}"/>
                </a:ext>
              </a:extLst>
            </p:cNvPr>
            <p:cNvGrpSpPr/>
            <p:nvPr/>
          </p:nvGrpSpPr>
          <p:grpSpPr>
            <a:xfrm>
              <a:off x="1475897" y="3398721"/>
              <a:ext cx="2226365" cy="1976077"/>
              <a:chOff x="1465341" y="4239192"/>
              <a:chExt cx="2226365" cy="1976077"/>
            </a:xfrm>
          </p:grpSpPr>
          <p:sp>
            <p:nvSpPr>
              <p:cNvPr id="81" name="Rectangle 80">
                <a:extLst>
                  <a:ext uri="{FF2B5EF4-FFF2-40B4-BE49-F238E27FC236}">
                    <a16:creationId xmlns:a16="http://schemas.microsoft.com/office/drawing/2014/main" id="{3E37198A-2DF7-4BD5-B2FA-7BF35C0FD20A}"/>
                  </a:ext>
                </a:extLst>
              </p:cNvPr>
              <p:cNvSpPr/>
              <p:nvPr/>
            </p:nvSpPr>
            <p:spPr>
              <a:xfrm>
                <a:off x="1465341" y="4239192"/>
                <a:ext cx="2226365" cy="1976077"/>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Injector</a:t>
                </a:r>
              </a:p>
            </p:txBody>
          </p:sp>
          <p:pic>
            <p:nvPicPr>
              <p:cNvPr id="69" name="Picture 68">
                <a:extLst>
                  <a:ext uri="{FF2B5EF4-FFF2-40B4-BE49-F238E27FC236}">
                    <a16:creationId xmlns:a16="http://schemas.microsoft.com/office/drawing/2014/main" id="{8BD23936-2C0B-4FB7-88FF-6449D99C4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071" y="4992159"/>
                <a:ext cx="594206" cy="419658"/>
              </a:xfrm>
              <a:prstGeom prst="rect">
                <a:avLst/>
              </a:prstGeom>
            </p:spPr>
          </p:pic>
          <p:sp>
            <p:nvSpPr>
              <p:cNvPr id="70" name="Double Brace 69">
                <a:extLst>
                  <a:ext uri="{FF2B5EF4-FFF2-40B4-BE49-F238E27FC236}">
                    <a16:creationId xmlns:a16="http://schemas.microsoft.com/office/drawing/2014/main" id="{2EEB0F59-978B-49BC-9647-9165D5351081}"/>
                  </a:ext>
                </a:extLst>
              </p:cNvPr>
              <p:cNvSpPr/>
              <p:nvPr/>
            </p:nvSpPr>
            <p:spPr>
              <a:xfrm>
                <a:off x="2225917" y="4979249"/>
                <a:ext cx="724737" cy="445478"/>
              </a:xfrm>
              <a:prstGeom prst="bracePair">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71" name="Rectangle 70">
                <a:extLst>
                  <a:ext uri="{FF2B5EF4-FFF2-40B4-BE49-F238E27FC236}">
                    <a16:creationId xmlns:a16="http://schemas.microsoft.com/office/drawing/2014/main" id="{D442BFB2-3AF1-403C-B104-16154591E44C}"/>
                  </a:ext>
                </a:extLst>
              </p:cNvPr>
              <p:cNvSpPr/>
              <p:nvPr/>
            </p:nvSpPr>
            <p:spPr>
              <a:xfrm>
                <a:off x="1895216" y="5114208"/>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ectangle 71">
                <a:extLst>
                  <a:ext uri="{FF2B5EF4-FFF2-40B4-BE49-F238E27FC236}">
                    <a16:creationId xmlns:a16="http://schemas.microsoft.com/office/drawing/2014/main" id="{374E4599-CC6C-451F-969F-1F4AB6FDF77D}"/>
                  </a:ext>
                </a:extLst>
              </p:cNvPr>
              <p:cNvSpPr/>
              <p:nvPr/>
            </p:nvSpPr>
            <p:spPr>
              <a:xfrm>
                <a:off x="2957417" y="5114208"/>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8" name="Rectangle 67">
                <a:extLst>
                  <a:ext uri="{FF2B5EF4-FFF2-40B4-BE49-F238E27FC236}">
                    <a16:creationId xmlns:a16="http://schemas.microsoft.com/office/drawing/2014/main" id="{E7F99D3F-4C87-43BA-B012-93B9F88E7A70}"/>
                  </a:ext>
                </a:extLst>
              </p:cNvPr>
              <p:cNvSpPr/>
              <p:nvPr/>
            </p:nvSpPr>
            <p:spPr>
              <a:xfrm>
                <a:off x="1574025" y="4609221"/>
                <a:ext cx="2020299" cy="864299"/>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Service</a:t>
                </a:r>
              </a:p>
            </p:txBody>
          </p:sp>
          <p:sp>
            <p:nvSpPr>
              <p:cNvPr id="75" name="Rectangle 74">
                <a:extLst>
                  <a:ext uri="{FF2B5EF4-FFF2-40B4-BE49-F238E27FC236}">
                    <a16:creationId xmlns:a16="http://schemas.microsoft.com/office/drawing/2014/main" id="{CEF6FE79-5FF6-4CB9-BCA2-BCF4FDF4071A}"/>
                  </a:ext>
                </a:extLst>
              </p:cNvPr>
              <p:cNvSpPr/>
              <p:nvPr/>
            </p:nvSpPr>
            <p:spPr>
              <a:xfrm>
                <a:off x="1574024" y="5568723"/>
                <a:ext cx="970393" cy="553782"/>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endParaRPr lang="en-US" sz="2000" dirty="0"/>
              </a:p>
            </p:txBody>
          </p:sp>
          <p:pic>
            <p:nvPicPr>
              <p:cNvPr id="74" name="Picture 73">
                <a:extLst>
                  <a:ext uri="{FF2B5EF4-FFF2-40B4-BE49-F238E27FC236}">
                    <a16:creationId xmlns:a16="http://schemas.microsoft.com/office/drawing/2014/main" id="{CA3346D5-D34F-4A22-96C5-0CA70C067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85" y="5635785"/>
                <a:ext cx="710669" cy="419658"/>
              </a:xfrm>
              <a:prstGeom prst="rect">
                <a:avLst/>
              </a:prstGeom>
            </p:spPr>
          </p:pic>
          <p:sp>
            <p:nvSpPr>
              <p:cNvPr id="78" name="Rectangle 77">
                <a:extLst>
                  <a:ext uri="{FF2B5EF4-FFF2-40B4-BE49-F238E27FC236}">
                    <a16:creationId xmlns:a16="http://schemas.microsoft.com/office/drawing/2014/main" id="{30B3A1B6-3DD3-448A-A794-5858679A577D}"/>
                  </a:ext>
                </a:extLst>
              </p:cNvPr>
              <p:cNvSpPr/>
              <p:nvPr/>
            </p:nvSpPr>
            <p:spPr>
              <a:xfrm>
                <a:off x="2623931" y="5568723"/>
                <a:ext cx="970393" cy="553782"/>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endParaRPr lang="en-US" sz="2000" dirty="0"/>
              </a:p>
            </p:txBody>
          </p:sp>
          <p:pic>
            <p:nvPicPr>
              <p:cNvPr id="79" name="Picture 78">
                <a:extLst>
                  <a:ext uri="{FF2B5EF4-FFF2-40B4-BE49-F238E27FC236}">
                    <a16:creationId xmlns:a16="http://schemas.microsoft.com/office/drawing/2014/main" id="{ED425673-E5F3-4583-996E-DFDE4AB4D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792" y="5635785"/>
                <a:ext cx="710669" cy="419658"/>
              </a:xfrm>
              <a:prstGeom prst="rect">
                <a:avLst/>
              </a:prstGeom>
            </p:spPr>
          </p:pic>
          <p:pic>
            <p:nvPicPr>
              <p:cNvPr id="84" name="Picture 83">
                <a:extLst>
                  <a:ext uri="{FF2B5EF4-FFF2-40B4-BE49-F238E27FC236}">
                    <a16:creationId xmlns:a16="http://schemas.microsoft.com/office/drawing/2014/main" id="{B83BEA5E-49B8-45B9-A179-767D434D2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403" y="4979249"/>
                <a:ext cx="594206" cy="419658"/>
              </a:xfrm>
              <a:prstGeom prst="rect">
                <a:avLst/>
              </a:prstGeom>
            </p:spPr>
          </p:pic>
          <p:sp>
            <p:nvSpPr>
              <p:cNvPr id="85" name="Double Brace 84">
                <a:extLst>
                  <a:ext uri="{FF2B5EF4-FFF2-40B4-BE49-F238E27FC236}">
                    <a16:creationId xmlns:a16="http://schemas.microsoft.com/office/drawing/2014/main" id="{3F9B8C37-B310-41C9-AB99-844329C14878}"/>
                  </a:ext>
                </a:extLst>
              </p:cNvPr>
              <p:cNvSpPr/>
              <p:nvPr/>
            </p:nvSpPr>
            <p:spPr>
              <a:xfrm>
                <a:off x="2261249" y="4966339"/>
                <a:ext cx="724737" cy="445478"/>
              </a:xfrm>
              <a:prstGeom prst="bracePair">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86" name="Rectangle 85">
                <a:extLst>
                  <a:ext uri="{FF2B5EF4-FFF2-40B4-BE49-F238E27FC236}">
                    <a16:creationId xmlns:a16="http://schemas.microsoft.com/office/drawing/2014/main" id="{2875A1EE-4032-451B-8609-81E7BE074001}"/>
                  </a:ext>
                </a:extLst>
              </p:cNvPr>
              <p:cNvSpPr/>
              <p:nvPr/>
            </p:nvSpPr>
            <p:spPr>
              <a:xfrm>
                <a:off x="1930548" y="5101298"/>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7" name="Rectangle 86">
                <a:extLst>
                  <a:ext uri="{FF2B5EF4-FFF2-40B4-BE49-F238E27FC236}">
                    <a16:creationId xmlns:a16="http://schemas.microsoft.com/office/drawing/2014/main" id="{84F61633-EF83-4A9A-BD0B-2FE58F47F55E}"/>
                  </a:ext>
                </a:extLst>
              </p:cNvPr>
              <p:cNvSpPr/>
              <p:nvPr/>
            </p:nvSpPr>
            <p:spPr>
              <a:xfrm>
                <a:off x="2992749" y="5101298"/>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cxnSp>
          <p:nvCxnSpPr>
            <p:cNvPr id="93" name="Straight Arrow Connector 92">
              <a:extLst>
                <a:ext uri="{FF2B5EF4-FFF2-40B4-BE49-F238E27FC236}">
                  <a16:creationId xmlns:a16="http://schemas.microsoft.com/office/drawing/2014/main" id="{BA7EA5E0-3348-479C-AB78-A8DCE9F0A254}"/>
                </a:ext>
              </a:extLst>
            </p:cNvPr>
            <p:cNvCxnSpPr>
              <a:cxnSpLocks/>
              <a:stCxn id="85" idx="3"/>
              <a:endCxn id="13" idx="1"/>
            </p:cNvCxnSpPr>
            <p:nvPr/>
          </p:nvCxnSpPr>
          <p:spPr>
            <a:xfrm flipV="1">
              <a:off x="2996542" y="4326973"/>
              <a:ext cx="2916907" cy="21634"/>
            </a:xfrm>
            <a:prstGeom prst="straightConnector1">
              <a:avLst/>
            </a:prstGeom>
            <a:ln>
              <a:solidFill>
                <a:srgbClr val="00B050"/>
              </a:solidFill>
              <a:prstDash val="lgDashDotDot"/>
              <a:tailEnd type="triangle"/>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D18BFEDC-BB2C-4E48-A525-F966404BA496}"/>
              </a:ext>
            </a:extLst>
          </p:cNvPr>
          <p:cNvGrpSpPr/>
          <p:nvPr/>
        </p:nvGrpSpPr>
        <p:grpSpPr>
          <a:xfrm>
            <a:off x="1204752" y="1221692"/>
            <a:ext cx="2788177" cy="1567533"/>
            <a:chOff x="1192280" y="901148"/>
            <a:chExt cx="2788177" cy="1567533"/>
          </a:xfrm>
        </p:grpSpPr>
        <p:sp>
          <p:nvSpPr>
            <p:cNvPr id="112" name="Rectangle 111">
              <a:extLst>
                <a:ext uri="{FF2B5EF4-FFF2-40B4-BE49-F238E27FC236}">
                  <a16:creationId xmlns:a16="http://schemas.microsoft.com/office/drawing/2014/main" id="{31C62EA1-26CC-4459-9A62-8946138F38C0}"/>
                </a:ext>
              </a:extLst>
            </p:cNvPr>
            <p:cNvSpPr/>
            <p:nvPr/>
          </p:nvSpPr>
          <p:spPr>
            <a:xfrm>
              <a:off x="1192695" y="901148"/>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a:t>Component</a:t>
              </a:r>
            </a:p>
            <a:p>
              <a:pPr algn="ctr"/>
              <a:r>
                <a:rPr lang="en-US" dirty="0"/>
                <a:t>{ }</a:t>
              </a:r>
            </a:p>
          </p:txBody>
        </p:sp>
        <p:sp>
          <p:nvSpPr>
            <p:cNvPr id="113" name="Rectangle 112">
              <a:extLst>
                <a:ext uri="{FF2B5EF4-FFF2-40B4-BE49-F238E27FC236}">
                  <a16:creationId xmlns:a16="http://schemas.microsoft.com/office/drawing/2014/main" id="{E86E267E-010E-4160-A8C9-572D5B0D1ADE}"/>
                </a:ext>
              </a:extLst>
            </p:cNvPr>
            <p:cNvSpPr/>
            <p:nvPr/>
          </p:nvSpPr>
          <p:spPr>
            <a:xfrm>
              <a:off x="2630062" y="901148"/>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a:t>Service</a:t>
              </a:r>
            </a:p>
            <a:p>
              <a:pPr algn="ctr"/>
              <a:r>
                <a:rPr lang="en-US" dirty="0"/>
                <a:t>{ }</a:t>
              </a:r>
            </a:p>
          </p:txBody>
        </p:sp>
        <p:sp>
          <p:nvSpPr>
            <p:cNvPr id="114" name="Rectangle 113">
              <a:extLst>
                <a:ext uri="{FF2B5EF4-FFF2-40B4-BE49-F238E27FC236}">
                  <a16:creationId xmlns:a16="http://schemas.microsoft.com/office/drawing/2014/main" id="{1C67E305-404F-4895-A4D8-EA25BE8F08BD}"/>
                </a:ext>
              </a:extLst>
            </p:cNvPr>
            <p:cNvSpPr/>
            <p:nvPr/>
          </p:nvSpPr>
          <p:spPr>
            <a:xfrm>
              <a:off x="1192280" y="1726801"/>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a:t>value</a:t>
              </a:r>
            </a:p>
            <a:p>
              <a:pPr algn="ctr"/>
              <a:r>
                <a:rPr lang="en-US" sz="1200" dirty="0"/>
                <a:t>3.1415</a:t>
              </a:r>
              <a:endParaRPr lang="en-US" dirty="0"/>
            </a:p>
          </p:txBody>
        </p:sp>
        <p:sp>
          <p:nvSpPr>
            <p:cNvPr id="115" name="Rectangle 114">
              <a:extLst>
                <a:ext uri="{FF2B5EF4-FFF2-40B4-BE49-F238E27FC236}">
                  <a16:creationId xmlns:a16="http://schemas.microsoft.com/office/drawing/2014/main" id="{0F8E7907-F42A-46CA-BEEF-F05E6F285A32}"/>
                </a:ext>
              </a:extLst>
            </p:cNvPr>
            <p:cNvSpPr/>
            <p:nvPr/>
          </p:nvSpPr>
          <p:spPr>
            <a:xfrm>
              <a:off x="2630062" y="1726801"/>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err="1"/>
                <a:t>Fn</a:t>
              </a:r>
              <a:endParaRPr lang="en-US" sz="1200" dirty="0"/>
            </a:p>
            <a:p>
              <a:pPr algn="ctr"/>
              <a:r>
                <a:rPr lang="en-US" dirty="0"/>
                <a:t>λ</a:t>
              </a:r>
            </a:p>
          </p:txBody>
        </p:sp>
      </p:grpSp>
      <p:sp>
        <p:nvSpPr>
          <p:cNvPr id="52" name="Freeform: Shape 51">
            <a:extLst>
              <a:ext uri="{FF2B5EF4-FFF2-40B4-BE49-F238E27FC236}">
                <a16:creationId xmlns:a16="http://schemas.microsoft.com/office/drawing/2014/main" id="{48A9BFDE-3D8E-4FB7-8220-E9BCA608786B}"/>
              </a:ext>
            </a:extLst>
          </p:cNvPr>
          <p:cNvSpPr/>
          <p:nvPr/>
        </p:nvSpPr>
        <p:spPr>
          <a:xfrm>
            <a:off x="821629" y="980661"/>
            <a:ext cx="10243930" cy="4850296"/>
          </a:xfrm>
          <a:custGeom>
            <a:avLst/>
            <a:gdLst>
              <a:gd name="connsiteX0" fmla="*/ 26504 w 10243930"/>
              <a:gd name="connsiteY0" fmla="*/ 0 h 4850296"/>
              <a:gd name="connsiteX1" fmla="*/ 3485322 w 10243930"/>
              <a:gd name="connsiteY1" fmla="*/ 0 h 4850296"/>
              <a:gd name="connsiteX2" fmla="*/ 3485322 w 10243930"/>
              <a:gd name="connsiteY2" fmla="*/ 1842052 h 4850296"/>
              <a:gd name="connsiteX3" fmla="*/ 3193774 w 10243930"/>
              <a:gd name="connsiteY3" fmla="*/ 2133600 h 4850296"/>
              <a:gd name="connsiteX4" fmla="*/ 3193774 w 10243930"/>
              <a:gd name="connsiteY4" fmla="*/ 3909391 h 4850296"/>
              <a:gd name="connsiteX5" fmla="*/ 7500730 w 10243930"/>
              <a:gd name="connsiteY5" fmla="*/ 3909391 h 4850296"/>
              <a:gd name="connsiteX6" fmla="*/ 7500730 w 10243930"/>
              <a:gd name="connsiteY6" fmla="*/ 609600 h 4850296"/>
              <a:gd name="connsiteX7" fmla="*/ 10243930 w 10243930"/>
              <a:gd name="connsiteY7" fmla="*/ 609600 h 4850296"/>
              <a:gd name="connsiteX8" fmla="*/ 10243930 w 10243930"/>
              <a:gd name="connsiteY8" fmla="*/ 4850296 h 4850296"/>
              <a:gd name="connsiteX9" fmla="*/ 0 w 10243930"/>
              <a:gd name="connsiteY9" fmla="*/ 4850296 h 4850296"/>
              <a:gd name="connsiteX10" fmla="*/ 26504 w 10243930"/>
              <a:gd name="connsiteY10" fmla="*/ 0 h 485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43930" h="4850296">
                <a:moveTo>
                  <a:pt x="26504" y="0"/>
                </a:moveTo>
                <a:lnTo>
                  <a:pt x="3485322" y="0"/>
                </a:lnTo>
                <a:lnTo>
                  <a:pt x="3485322" y="1842052"/>
                </a:lnTo>
                <a:lnTo>
                  <a:pt x="3193774" y="2133600"/>
                </a:lnTo>
                <a:lnTo>
                  <a:pt x="3193774" y="3909391"/>
                </a:lnTo>
                <a:lnTo>
                  <a:pt x="7500730" y="3909391"/>
                </a:lnTo>
                <a:lnTo>
                  <a:pt x="7500730" y="609600"/>
                </a:lnTo>
                <a:lnTo>
                  <a:pt x="10243930" y="609600"/>
                </a:lnTo>
                <a:lnTo>
                  <a:pt x="10243930" y="4850296"/>
                </a:lnTo>
                <a:lnTo>
                  <a:pt x="0" y="4850296"/>
                </a:lnTo>
                <a:lnTo>
                  <a:pt x="26504" y="0"/>
                </a:lnTo>
                <a:close/>
              </a:path>
            </a:pathLst>
          </a:custGeom>
          <a:solidFill>
            <a:schemeClr val="lt1">
              <a:alpha val="9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Rectangle 52">
            <a:extLst>
              <a:ext uri="{FF2B5EF4-FFF2-40B4-BE49-F238E27FC236}">
                <a16:creationId xmlns:a16="http://schemas.microsoft.com/office/drawing/2014/main" id="{23F6C3E8-1D7D-4FD0-861C-839336441F12}"/>
              </a:ext>
            </a:extLst>
          </p:cNvPr>
          <p:cNvSpPr/>
          <p:nvPr/>
        </p:nvSpPr>
        <p:spPr>
          <a:xfrm>
            <a:off x="429364" y="398592"/>
            <a:ext cx="2867260" cy="369332"/>
          </a:xfrm>
          <a:prstGeom prst="rect">
            <a:avLst/>
          </a:prstGeom>
        </p:spPr>
        <p:txBody>
          <a:bodyPr wrap="none">
            <a:spAutoFit/>
          </a:bodyPr>
          <a:lstStyle/>
          <a:p>
            <a:r>
              <a:rPr lang="en-US" b="1" dirty="0"/>
              <a:t>Introduction to components</a:t>
            </a:r>
          </a:p>
        </p:txBody>
      </p:sp>
      <p:pic>
        <p:nvPicPr>
          <p:cNvPr id="54" name="Picture 53">
            <a:extLst>
              <a:ext uri="{FF2B5EF4-FFF2-40B4-BE49-F238E27FC236}">
                <a16:creationId xmlns:a16="http://schemas.microsoft.com/office/drawing/2014/main" id="{E654B0B1-FC17-4108-988A-B0ED202F4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569" y="318339"/>
            <a:ext cx="366693" cy="371557"/>
          </a:xfrm>
          <a:prstGeom prst="rect">
            <a:avLst/>
          </a:prstGeom>
        </p:spPr>
      </p:pic>
      <p:sp>
        <p:nvSpPr>
          <p:cNvPr id="55" name="Rectangle 54">
            <a:extLst>
              <a:ext uri="{FF2B5EF4-FFF2-40B4-BE49-F238E27FC236}">
                <a16:creationId xmlns:a16="http://schemas.microsoft.com/office/drawing/2014/main" id="{EACE0B4A-2CEB-4A7C-BE0F-2A12AE6C678E}"/>
              </a:ext>
            </a:extLst>
          </p:cNvPr>
          <p:cNvSpPr/>
          <p:nvPr/>
        </p:nvSpPr>
        <p:spPr>
          <a:xfrm>
            <a:off x="823347" y="4971872"/>
            <a:ext cx="10365719" cy="1477328"/>
          </a:xfrm>
          <a:prstGeom prst="rect">
            <a:avLst/>
          </a:prstGeom>
        </p:spPr>
        <p:txBody>
          <a:bodyPr wrap="square">
            <a:spAutoFit/>
          </a:bodyPr>
          <a:lstStyle/>
          <a:p>
            <a:pPr algn="just"/>
            <a:r>
              <a:rPr lang="en-US" dirty="0"/>
              <a:t>	The core concept of any Angular application is the component. In effect, the whole application can be modeled as a tree of these components.	</a:t>
            </a:r>
          </a:p>
          <a:p>
            <a:pPr algn="just"/>
            <a:r>
              <a:rPr lang="en-US" dirty="0"/>
              <a:t>	Basically, a component is anything that is visible to the end user and which can be reused many times within an application. Angular components are a subset of directives, always associated with a template. </a:t>
            </a:r>
          </a:p>
        </p:txBody>
      </p:sp>
    </p:spTree>
    <p:extLst>
      <p:ext uri="{BB962C8B-B14F-4D97-AF65-F5344CB8AC3E}">
        <p14:creationId xmlns:p14="http://schemas.microsoft.com/office/powerpoint/2010/main" val="7770753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Effect transition="in" filter="fade">
                                      <p:cBhvr>
                                        <p:cTn id="7" dur="250"/>
                                        <p:tgtEl>
                                          <p:spTgt spid="55"/>
                                        </p:tgtEl>
                                      </p:cBhvr>
                                    </p:animEffect>
                                    <p:anim calcmode="lin" valueType="num">
                                      <p:cBhvr>
                                        <p:cTn id="8" dur="250" fill="hold"/>
                                        <p:tgtEl>
                                          <p:spTgt spid="55"/>
                                        </p:tgtEl>
                                        <p:attrNameLst>
                                          <p:attrName>ppt_w</p:attrName>
                                        </p:attrNameLst>
                                      </p:cBhvr>
                                      <p:tavLst>
                                        <p:tav tm="0" fmla="#ppt_w*sin(2.5*pi*$)">
                                          <p:val>
                                            <p:fltVal val="0"/>
                                          </p:val>
                                        </p:tav>
                                        <p:tav tm="100000">
                                          <p:val>
                                            <p:fltVal val="1"/>
                                          </p:val>
                                        </p:tav>
                                      </p:tavLst>
                                    </p:anim>
                                    <p:anim calcmode="lin" valueType="num">
                                      <p:cBhvr>
                                        <p:cTn id="9" dur="250" fill="hold"/>
                                        <p:tgtEl>
                                          <p:spTgt spid="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B1266657-83C2-430D-993F-F8C09F33447A}"/>
              </a:ext>
            </a:extLst>
          </p:cNvPr>
          <p:cNvGrpSpPr/>
          <p:nvPr/>
        </p:nvGrpSpPr>
        <p:grpSpPr>
          <a:xfrm>
            <a:off x="6711654" y="1763450"/>
            <a:ext cx="4014286" cy="1369286"/>
            <a:chOff x="6711654" y="1763450"/>
            <a:chExt cx="4014286" cy="1369286"/>
          </a:xfrm>
        </p:grpSpPr>
        <p:grpSp>
          <p:nvGrpSpPr>
            <p:cNvPr id="91" name="Group 90">
              <a:extLst>
                <a:ext uri="{FF2B5EF4-FFF2-40B4-BE49-F238E27FC236}">
                  <a16:creationId xmlns:a16="http://schemas.microsoft.com/office/drawing/2014/main" id="{00BFCE8D-AC47-45A4-B5AB-2615C90AFCCD}"/>
                </a:ext>
              </a:extLst>
            </p:cNvPr>
            <p:cNvGrpSpPr/>
            <p:nvPr/>
          </p:nvGrpSpPr>
          <p:grpSpPr>
            <a:xfrm>
              <a:off x="8705641" y="1763450"/>
              <a:ext cx="2020299" cy="1369286"/>
              <a:chOff x="8591051" y="1128750"/>
              <a:chExt cx="2020299" cy="1369286"/>
            </a:xfrm>
          </p:grpSpPr>
          <p:sp>
            <p:nvSpPr>
              <p:cNvPr id="60" name="Rectangle 59">
                <a:extLst>
                  <a:ext uri="{FF2B5EF4-FFF2-40B4-BE49-F238E27FC236}">
                    <a16:creationId xmlns:a16="http://schemas.microsoft.com/office/drawing/2014/main" id="{367C63AE-2814-4868-BE65-07D72485B32A}"/>
                  </a:ext>
                </a:extLst>
              </p:cNvPr>
              <p:cNvSpPr/>
              <p:nvPr/>
            </p:nvSpPr>
            <p:spPr>
              <a:xfrm>
                <a:off x="8591051" y="1633737"/>
                <a:ext cx="2020299" cy="864299"/>
              </a:xfrm>
              <a:prstGeom prst="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Directive</a:t>
                </a:r>
              </a:p>
            </p:txBody>
          </p:sp>
          <p:pic>
            <p:nvPicPr>
              <p:cNvPr id="61" name="Picture 60">
                <a:extLst>
                  <a:ext uri="{FF2B5EF4-FFF2-40B4-BE49-F238E27FC236}">
                    <a16:creationId xmlns:a16="http://schemas.microsoft.com/office/drawing/2014/main" id="{56336936-8943-4E2B-8B35-6A930937A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097" y="2016675"/>
                <a:ext cx="594206" cy="419658"/>
              </a:xfrm>
              <a:prstGeom prst="rect">
                <a:avLst/>
              </a:prstGeom>
              <a:ln>
                <a:noFill/>
              </a:ln>
            </p:spPr>
          </p:pic>
          <p:sp>
            <p:nvSpPr>
              <p:cNvPr id="62" name="Double Brace 61">
                <a:extLst>
                  <a:ext uri="{FF2B5EF4-FFF2-40B4-BE49-F238E27FC236}">
                    <a16:creationId xmlns:a16="http://schemas.microsoft.com/office/drawing/2014/main" id="{B05B2E07-A136-44F7-B563-BEF0E9F5F554}"/>
                  </a:ext>
                </a:extLst>
              </p:cNvPr>
              <p:cNvSpPr/>
              <p:nvPr/>
            </p:nvSpPr>
            <p:spPr>
              <a:xfrm>
                <a:off x="9242943" y="2003765"/>
                <a:ext cx="724737" cy="445478"/>
              </a:xfrm>
              <a:prstGeom prst="bracePair">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63" name="Rectangle 62">
                <a:extLst>
                  <a:ext uri="{FF2B5EF4-FFF2-40B4-BE49-F238E27FC236}">
                    <a16:creationId xmlns:a16="http://schemas.microsoft.com/office/drawing/2014/main" id="{83FBA96A-459C-4B64-9143-DF53494B3226}"/>
                  </a:ext>
                </a:extLst>
              </p:cNvPr>
              <p:cNvSpPr/>
              <p:nvPr/>
            </p:nvSpPr>
            <p:spPr>
              <a:xfrm>
                <a:off x="8912242" y="2138724"/>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4" name="Rectangle 63">
                <a:extLst>
                  <a:ext uri="{FF2B5EF4-FFF2-40B4-BE49-F238E27FC236}">
                    <a16:creationId xmlns:a16="http://schemas.microsoft.com/office/drawing/2014/main" id="{0AFCA426-F02A-462B-9386-59579442CB2B}"/>
                  </a:ext>
                </a:extLst>
              </p:cNvPr>
              <p:cNvSpPr/>
              <p:nvPr/>
            </p:nvSpPr>
            <p:spPr>
              <a:xfrm>
                <a:off x="9974443" y="2138724"/>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5" name="Cloud 64">
                <a:extLst>
                  <a:ext uri="{FF2B5EF4-FFF2-40B4-BE49-F238E27FC236}">
                    <a16:creationId xmlns:a16="http://schemas.microsoft.com/office/drawing/2014/main" id="{225F13AA-9E50-4014-9566-E93F648A7238}"/>
                  </a:ext>
                </a:extLst>
              </p:cNvPr>
              <p:cNvSpPr/>
              <p:nvPr/>
            </p:nvSpPr>
            <p:spPr>
              <a:xfrm>
                <a:off x="8632915" y="1128750"/>
                <a:ext cx="1936570" cy="399563"/>
              </a:xfrm>
              <a:prstGeom prst="cloud">
                <a:avLst/>
              </a:prstGeom>
              <a:ln>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metadata</a:t>
                </a:r>
              </a:p>
            </p:txBody>
          </p:sp>
        </p:grpSp>
        <p:cxnSp>
          <p:nvCxnSpPr>
            <p:cNvPr id="97" name="Straight Arrow Connector 96">
              <a:extLst>
                <a:ext uri="{FF2B5EF4-FFF2-40B4-BE49-F238E27FC236}">
                  <a16:creationId xmlns:a16="http://schemas.microsoft.com/office/drawing/2014/main" id="{2EC9DE1C-5734-4595-A1A3-9A96E30CFD22}"/>
                </a:ext>
              </a:extLst>
            </p:cNvPr>
            <p:cNvCxnSpPr>
              <a:cxnSpLocks/>
              <a:stCxn id="63" idx="3"/>
              <a:endCxn id="9" idx="5"/>
            </p:cNvCxnSpPr>
            <p:nvPr/>
          </p:nvCxnSpPr>
          <p:spPr>
            <a:xfrm flipH="1" flipV="1">
              <a:off x="6711654" y="2851594"/>
              <a:ext cx="2639781" cy="3137"/>
            </a:xfrm>
            <a:prstGeom prst="straightConnector1">
              <a:avLst/>
            </a:prstGeom>
            <a:ln>
              <a:solidFill>
                <a:srgbClr val="7030A0"/>
              </a:solidFill>
              <a:prstDash val="lgDashDotDot"/>
              <a:tailEnd type="triangle"/>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2517A3FC-2F4B-46F1-BDB3-8737423C41E8}"/>
              </a:ext>
            </a:extLst>
          </p:cNvPr>
          <p:cNvGrpSpPr/>
          <p:nvPr/>
        </p:nvGrpSpPr>
        <p:grpSpPr>
          <a:xfrm>
            <a:off x="4053061" y="2259496"/>
            <a:ext cx="4206491" cy="2339009"/>
            <a:chOff x="4053061" y="2259496"/>
            <a:chExt cx="4206491" cy="2339009"/>
          </a:xfrm>
        </p:grpSpPr>
        <p:grpSp>
          <p:nvGrpSpPr>
            <p:cNvPr id="66" name="Group 65">
              <a:extLst>
                <a:ext uri="{FF2B5EF4-FFF2-40B4-BE49-F238E27FC236}">
                  <a16:creationId xmlns:a16="http://schemas.microsoft.com/office/drawing/2014/main" id="{7DF3B669-63DA-43EB-8ECF-62264A55C25E}"/>
                </a:ext>
              </a:extLst>
            </p:cNvPr>
            <p:cNvGrpSpPr/>
            <p:nvPr/>
          </p:nvGrpSpPr>
          <p:grpSpPr>
            <a:xfrm>
              <a:off x="5200403" y="2259496"/>
              <a:ext cx="2020299" cy="2339009"/>
              <a:chOff x="5085851" y="2259496"/>
              <a:chExt cx="2020299" cy="2339009"/>
            </a:xfrm>
          </p:grpSpPr>
          <p:grpSp>
            <p:nvGrpSpPr>
              <p:cNvPr id="11" name="Group 10">
                <a:extLst>
                  <a:ext uri="{FF2B5EF4-FFF2-40B4-BE49-F238E27FC236}">
                    <a16:creationId xmlns:a16="http://schemas.microsoft.com/office/drawing/2014/main" id="{CAC0DC36-FE0B-425B-AEC1-57C62ADF951D}"/>
                  </a:ext>
                </a:extLst>
              </p:cNvPr>
              <p:cNvGrpSpPr/>
              <p:nvPr/>
            </p:nvGrpSpPr>
            <p:grpSpPr>
              <a:xfrm>
                <a:off x="5085851" y="2259496"/>
                <a:ext cx="2020299" cy="864299"/>
                <a:chOff x="4005469" y="1577009"/>
                <a:chExt cx="2478157" cy="1060174"/>
              </a:xfrm>
            </p:grpSpPr>
            <p:sp>
              <p:nvSpPr>
                <p:cNvPr id="4" name="Rectangle 3">
                  <a:extLst>
                    <a:ext uri="{FF2B5EF4-FFF2-40B4-BE49-F238E27FC236}">
                      <a16:creationId xmlns:a16="http://schemas.microsoft.com/office/drawing/2014/main" id="{B7F6BC2A-274C-43B4-A672-DEB6F64681D4}"/>
                    </a:ext>
                  </a:extLst>
                </p:cNvPr>
                <p:cNvSpPr/>
                <p:nvPr/>
              </p:nvSpPr>
              <p:spPr>
                <a:xfrm>
                  <a:off x="4005469" y="1577009"/>
                  <a:ext cx="2478157" cy="1060174"/>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Template</a:t>
                  </a:r>
                </a:p>
              </p:txBody>
            </p:sp>
            <p:grpSp>
              <p:nvGrpSpPr>
                <p:cNvPr id="10" name="Group 9">
                  <a:extLst>
                    <a:ext uri="{FF2B5EF4-FFF2-40B4-BE49-F238E27FC236}">
                      <a16:creationId xmlns:a16="http://schemas.microsoft.com/office/drawing/2014/main" id="{51CEB264-2A06-4BEB-8A8D-8B5EE665CBD1}"/>
                    </a:ext>
                  </a:extLst>
                </p:cNvPr>
                <p:cNvGrpSpPr/>
                <p:nvPr/>
              </p:nvGrpSpPr>
              <p:grpSpPr>
                <a:xfrm>
                  <a:off x="4629880" y="2146851"/>
                  <a:ext cx="1229334" cy="312886"/>
                  <a:chOff x="4386476" y="2107095"/>
                  <a:chExt cx="1229334" cy="312886"/>
                </a:xfrm>
              </p:grpSpPr>
              <p:sp>
                <p:nvSpPr>
                  <p:cNvPr id="8" name="Freeform: Shape 7">
                    <a:extLst>
                      <a:ext uri="{FF2B5EF4-FFF2-40B4-BE49-F238E27FC236}">
                        <a16:creationId xmlns:a16="http://schemas.microsoft.com/office/drawing/2014/main" id="{6F912A84-9BD6-424C-9F2A-133A584C0DE8}"/>
                      </a:ext>
                    </a:extLst>
                  </p:cNvPr>
                  <p:cNvSpPr/>
                  <p:nvPr/>
                </p:nvSpPr>
                <p:spPr>
                  <a:xfrm rot="16200000">
                    <a:off x="4410792" y="2082780"/>
                    <a:ext cx="312885" cy="361518"/>
                  </a:xfrm>
                  <a:custGeom>
                    <a:avLst/>
                    <a:gdLst>
                      <a:gd name="connsiteX0" fmla="*/ 1398900 w 1398900"/>
                      <a:gd name="connsiteY0" fmla="*/ 1205948 h 1205948"/>
                      <a:gd name="connsiteX1" fmla="*/ 1196905 w 1398900"/>
                      <a:gd name="connsiteY1" fmla="*/ 1205948 h 1205948"/>
                      <a:gd name="connsiteX2" fmla="*/ 699450 w 1398900"/>
                      <a:gd name="connsiteY2" fmla="*/ 348267 h 1205948"/>
                      <a:gd name="connsiteX3" fmla="*/ 201995 w 1398900"/>
                      <a:gd name="connsiteY3" fmla="*/ 1205948 h 1205948"/>
                      <a:gd name="connsiteX4" fmla="*/ 0 w 1398900"/>
                      <a:gd name="connsiteY4" fmla="*/ 1205948 h 1205948"/>
                      <a:gd name="connsiteX5" fmla="*/ 699450 w 1398900"/>
                      <a:gd name="connsiteY5" fmla="*/ 0 h 120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900" h="1205948">
                        <a:moveTo>
                          <a:pt x="1398900" y="1205948"/>
                        </a:moveTo>
                        <a:lnTo>
                          <a:pt x="1196905" y="1205948"/>
                        </a:lnTo>
                        <a:lnTo>
                          <a:pt x="699450" y="348267"/>
                        </a:lnTo>
                        <a:lnTo>
                          <a:pt x="201995" y="1205948"/>
                        </a:lnTo>
                        <a:lnTo>
                          <a:pt x="0" y="1205948"/>
                        </a:lnTo>
                        <a:lnTo>
                          <a:pt x="699450" y="0"/>
                        </a:lnTo>
                        <a:close/>
                      </a:path>
                    </a:pathLst>
                  </a:custGeom>
                  <a:ln>
                    <a:solidFill>
                      <a:srgbClr val="FFC0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600"/>
                  </a:p>
                </p:txBody>
              </p:sp>
              <p:sp>
                <p:nvSpPr>
                  <p:cNvPr id="9" name="Freeform: Shape 8">
                    <a:extLst>
                      <a:ext uri="{FF2B5EF4-FFF2-40B4-BE49-F238E27FC236}">
                        <a16:creationId xmlns:a16="http://schemas.microsoft.com/office/drawing/2014/main" id="{29F13FE4-854D-4CD7-B27E-69723CDC3B1A}"/>
                      </a:ext>
                    </a:extLst>
                  </p:cNvPr>
                  <p:cNvSpPr/>
                  <p:nvPr/>
                </p:nvSpPr>
                <p:spPr>
                  <a:xfrm rot="5400000">
                    <a:off x="5278608" y="2082779"/>
                    <a:ext cx="312885" cy="361518"/>
                  </a:xfrm>
                  <a:custGeom>
                    <a:avLst/>
                    <a:gdLst>
                      <a:gd name="connsiteX0" fmla="*/ 1398900 w 1398900"/>
                      <a:gd name="connsiteY0" fmla="*/ 1205948 h 1205948"/>
                      <a:gd name="connsiteX1" fmla="*/ 1196905 w 1398900"/>
                      <a:gd name="connsiteY1" fmla="*/ 1205948 h 1205948"/>
                      <a:gd name="connsiteX2" fmla="*/ 699450 w 1398900"/>
                      <a:gd name="connsiteY2" fmla="*/ 348267 h 1205948"/>
                      <a:gd name="connsiteX3" fmla="*/ 201995 w 1398900"/>
                      <a:gd name="connsiteY3" fmla="*/ 1205948 h 1205948"/>
                      <a:gd name="connsiteX4" fmla="*/ 0 w 1398900"/>
                      <a:gd name="connsiteY4" fmla="*/ 1205948 h 1205948"/>
                      <a:gd name="connsiteX5" fmla="*/ 699450 w 1398900"/>
                      <a:gd name="connsiteY5" fmla="*/ 0 h 120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900" h="1205948">
                        <a:moveTo>
                          <a:pt x="1398900" y="1205948"/>
                        </a:moveTo>
                        <a:lnTo>
                          <a:pt x="1196905" y="1205948"/>
                        </a:lnTo>
                        <a:lnTo>
                          <a:pt x="699450" y="348267"/>
                        </a:lnTo>
                        <a:lnTo>
                          <a:pt x="201995" y="1205948"/>
                        </a:lnTo>
                        <a:lnTo>
                          <a:pt x="0" y="1205948"/>
                        </a:lnTo>
                        <a:lnTo>
                          <a:pt x="699450" y="0"/>
                        </a:lnTo>
                        <a:close/>
                      </a:path>
                    </a:pathLst>
                  </a:custGeom>
                  <a:ln>
                    <a:solidFill>
                      <a:srgbClr val="FFC0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600"/>
                  </a:p>
                </p:txBody>
              </p:sp>
            </p:grpSp>
          </p:grpSp>
          <p:grpSp>
            <p:nvGrpSpPr>
              <p:cNvPr id="58" name="Group 57">
                <a:extLst>
                  <a:ext uri="{FF2B5EF4-FFF2-40B4-BE49-F238E27FC236}">
                    <a16:creationId xmlns:a16="http://schemas.microsoft.com/office/drawing/2014/main" id="{83B79DD7-3B4E-4165-9F4F-FEA0534FCC66}"/>
                  </a:ext>
                </a:extLst>
              </p:cNvPr>
              <p:cNvGrpSpPr/>
              <p:nvPr/>
            </p:nvGrpSpPr>
            <p:grpSpPr>
              <a:xfrm>
                <a:off x="5085851" y="3229219"/>
                <a:ext cx="2020299" cy="1369286"/>
                <a:chOff x="5085851" y="3229219"/>
                <a:chExt cx="2020299" cy="1369286"/>
              </a:xfrm>
            </p:grpSpPr>
            <p:sp>
              <p:nvSpPr>
                <p:cNvPr id="5" name="Rectangle 4">
                  <a:extLst>
                    <a:ext uri="{FF2B5EF4-FFF2-40B4-BE49-F238E27FC236}">
                      <a16:creationId xmlns:a16="http://schemas.microsoft.com/office/drawing/2014/main" id="{B405EBCC-76E0-4B53-A090-439ECD53CB7D}"/>
                    </a:ext>
                  </a:extLst>
                </p:cNvPr>
                <p:cNvSpPr/>
                <p:nvPr/>
              </p:nvSpPr>
              <p:spPr>
                <a:xfrm>
                  <a:off x="5085851" y="3734206"/>
                  <a:ext cx="2020299" cy="864299"/>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Component</a:t>
                  </a:r>
                </a:p>
              </p:txBody>
            </p:sp>
            <p:pic>
              <p:nvPicPr>
                <p:cNvPr id="13" name="Picture 12">
                  <a:extLst>
                    <a:ext uri="{FF2B5EF4-FFF2-40B4-BE49-F238E27FC236}">
                      <a16:creationId xmlns:a16="http://schemas.microsoft.com/office/drawing/2014/main" id="{F19CAE23-AB65-47E3-BB74-EE1EB8B08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897" y="4117144"/>
                  <a:ext cx="594206" cy="419658"/>
                </a:xfrm>
                <a:prstGeom prst="rect">
                  <a:avLst/>
                </a:prstGeom>
              </p:spPr>
            </p:pic>
            <p:sp>
              <p:nvSpPr>
                <p:cNvPr id="31" name="Double Brace 30">
                  <a:extLst>
                    <a:ext uri="{FF2B5EF4-FFF2-40B4-BE49-F238E27FC236}">
                      <a16:creationId xmlns:a16="http://schemas.microsoft.com/office/drawing/2014/main" id="{A2C74F01-1DF6-492E-BC85-42F3A1719C20}"/>
                    </a:ext>
                  </a:extLst>
                </p:cNvPr>
                <p:cNvSpPr/>
                <p:nvPr/>
              </p:nvSpPr>
              <p:spPr>
                <a:xfrm>
                  <a:off x="5737743" y="4104234"/>
                  <a:ext cx="724737" cy="445478"/>
                </a:xfrm>
                <a:prstGeom prst="bracePair">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33" name="Rectangle 32">
                  <a:extLst>
                    <a:ext uri="{FF2B5EF4-FFF2-40B4-BE49-F238E27FC236}">
                      <a16:creationId xmlns:a16="http://schemas.microsoft.com/office/drawing/2014/main" id="{1DFA358A-554A-499A-919D-427587605A68}"/>
                    </a:ext>
                  </a:extLst>
                </p:cNvPr>
                <p:cNvSpPr/>
                <p:nvPr/>
              </p:nvSpPr>
              <p:spPr>
                <a:xfrm>
                  <a:off x="5407042" y="4239193"/>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Rectangle 35">
                  <a:extLst>
                    <a:ext uri="{FF2B5EF4-FFF2-40B4-BE49-F238E27FC236}">
                      <a16:creationId xmlns:a16="http://schemas.microsoft.com/office/drawing/2014/main" id="{132A858C-35E7-4617-9A8F-F6CB881B61BB}"/>
                    </a:ext>
                  </a:extLst>
                </p:cNvPr>
                <p:cNvSpPr/>
                <p:nvPr/>
              </p:nvSpPr>
              <p:spPr>
                <a:xfrm>
                  <a:off x="6469243" y="4239193"/>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0" name="Cloud 39">
                  <a:extLst>
                    <a:ext uri="{FF2B5EF4-FFF2-40B4-BE49-F238E27FC236}">
                      <a16:creationId xmlns:a16="http://schemas.microsoft.com/office/drawing/2014/main" id="{058970F5-651E-46AF-B76B-8AA2534F95F6}"/>
                    </a:ext>
                  </a:extLst>
                </p:cNvPr>
                <p:cNvSpPr/>
                <p:nvPr/>
              </p:nvSpPr>
              <p:spPr>
                <a:xfrm>
                  <a:off x="5127715" y="3229219"/>
                  <a:ext cx="1936570" cy="399563"/>
                </a:xfrm>
                <a:prstGeom prst="cloud">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metadata</a:t>
                  </a:r>
                </a:p>
              </p:txBody>
            </p:sp>
          </p:grpSp>
          <p:cxnSp>
            <p:nvCxnSpPr>
              <p:cNvPr id="42" name="Connector: Curved 41">
                <a:extLst>
                  <a:ext uri="{FF2B5EF4-FFF2-40B4-BE49-F238E27FC236}">
                    <a16:creationId xmlns:a16="http://schemas.microsoft.com/office/drawing/2014/main" id="{63A7445C-2BEA-4166-9F57-9FB4CE534801}"/>
                  </a:ext>
                </a:extLst>
              </p:cNvPr>
              <p:cNvCxnSpPr>
                <a:stCxn id="5" idx="1"/>
                <a:endCxn id="4" idx="1"/>
              </p:cNvCxnSpPr>
              <p:nvPr/>
            </p:nvCxnSpPr>
            <p:spPr>
              <a:xfrm rot="10800000">
                <a:off x="5085851" y="2691645"/>
                <a:ext cx="10354" cy="1474710"/>
              </a:xfrm>
              <a:prstGeom prst="curvedConnector3">
                <a:avLst>
                  <a:gd name="adj1" fmla="val 336522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3739C2CE-3997-4436-8ACD-38BCE1DFCEFF}"/>
                  </a:ext>
                </a:extLst>
              </p:cNvPr>
              <p:cNvCxnSpPr>
                <a:cxnSpLocks/>
              </p:cNvCxnSpPr>
              <p:nvPr/>
            </p:nvCxnSpPr>
            <p:spPr>
              <a:xfrm>
                <a:off x="7090192" y="2691645"/>
                <a:ext cx="10354" cy="1474710"/>
              </a:xfrm>
              <a:prstGeom prst="curvedConnector3">
                <a:avLst>
                  <a:gd name="adj1" fmla="val 336522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09" name="TextBox 108">
              <a:extLst>
                <a:ext uri="{FF2B5EF4-FFF2-40B4-BE49-F238E27FC236}">
                  <a16:creationId xmlns:a16="http://schemas.microsoft.com/office/drawing/2014/main" id="{99156C94-7CFA-403C-8FF5-9EAEA1D0BBDA}"/>
                </a:ext>
              </a:extLst>
            </p:cNvPr>
            <p:cNvSpPr txBox="1"/>
            <p:nvPr/>
          </p:nvSpPr>
          <p:spPr>
            <a:xfrm>
              <a:off x="4053061" y="3198167"/>
              <a:ext cx="833485" cy="461665"/>
            </a:xfrm>
            <a:prstGeom prst="rect">
              <a:avLst/>
            </a:prstGeom>
            <a:noFill/>
          </p:spPr>
          <p:txBody>
            <a:bodyPr wrap="square" rtlCol="0">
              <a:spAutoFit/>
            </a:bodyPr>
            <a:lstStyle/>
            <a:p>
              <a:r>
                <a:rPr lang="en-US" sz="1200" b="1" dirty="0"/>
                <a:t>Property </a:t>
              </a:r>
            </a:p>
            <a:p>
              <a:r>
                <a:rPr lang="en-US" sz="1200" b="1" dirty="0"/>
                <a:t>Binding</a:t>
              </a:r>
            </a:p>
          </p:txBody>
        </p:sp>
        <p:sp>
          <p:nvSpPr>
            <p:cNvPr id="110" name="TextBox 109">
              <a:extLst>
                <a:ext uri="{FF2B5EF4-FFF2-40B4-BE49-F238E27FC236}">
                  <a16:creationId xmlns:a16="http://schemas.microsoft.com/office/drawing/2014/main" id="{CEA8C94D-9EA4-4C33-B864-C192346A6161}"/>
                </a:ext>
              </a:extLst>
            </p:cNvPr>
            <p:cNvSpPr txBox="1"/>
            <p:nvPr/>
          </p:nvSpPr>
          <p:spPr>
            <a:xfrm>
              <a:off x="7426067" y="3198166"/>
              <a:ext cx="833485" cy="461665"/>
            </a:xfrm>
            <a:prstGeom prst="rect">
              <a:avLst/>
            </a:prstGeom>
            <a:noFill/>
          </p:spPr>
          <p:txBody>
            <a:bodyPr wrap="square" rtlCol="0">
              <a:spAutoFit/>
            </a:bodyPr>
            <a:lstStyle/>
            <a:p>
              <a:pPr algn="r"/>
              <a:r>
                <a:rPr lang="en-US" sz="1200" b="1" dirty="0"/>
                <a:t>Event </a:t>
              </a:r>
            </a:p>
            <a:p>
              <a:pPr algn="r"/>
              <a:r>
                <a:rPr lang="en-US" sz="1200" b="1" dirty="0"/>
                <a:t>Binding</a:t>
              </a:r>
            </a:p>
          </p:txBody>
        </p:sp>
      </p:grpSp>
      <p:grpSp>
        <p:nvGrpSpPr>
          <p:cNvPr id="108" name="Group 107">
            <a:extLst>
              <a:ext uri="{FF2B5EF4-FFF2-40B4-BE49-F238E27FC236}">
                <a16:creationId xmlns:a16="http://schemas.microsoft.com/office/drawing/2014/main" id="{311353F2-0D3B-4E4F-9B6B-83F4AAB46A9F}"/>
              </a:ext>
            </a:extLst>
          </p:cNvPr>
          <p:cNvGrpSpPr/>
          <p:nvPr/>
        </p:nvGrpSpPr>
        <p:grpSpPr>
          <a:xfrm>
            <a:off x="1475897" y="3398721"/>
            <a:ext cx="4437552" cy="1976077"/>
            <a:chOff x="1475897" y="3398721"/>
            <a:chExt cx="4437552" cy="1976077"/>
          </a:xfrm>
        </p:grpSpPr>
        <p:grpSp>
          <p:nvGrpSpPr>
            <p:cNvPr id="90" name="Group 89">
              <a:extLst>
                <a:ext uri="{FF2B5EF4-FFF2-40B4-BE49-F238E27FC236}">
                  <a16:creationId xmlns:a16="http://schemas.microsoft.com/office/drawing/2014/main" id="{FDE42A7D-E25D-459F-AF0A-B3ED2CB12647}"/>
                </a:ext>
              </a:extLst>
            </p:cNvPr>
            <p:cNvGrpSpPr/>
            <p:nvPr/>
          </p:nvGrpSpPr>
          <p:grpSpPr>
            <a:xfrm>
              <a:off x="1475897" y="3398721"/>
              <a:ext cx="2226365" cy="1976077"/>
              <a:chOff x="1465341" y="4239192"/>
              <a:chExt cx="2226365" cy="1976077"/>
            </a:xfrm>
          </p:grpSpPr>
          <p:sp>
            <p:nvSpPr>
              <p:cNvPr id="81" name="Rectangle 80">
                <a:extLst>
                  <a:ext uri="{FF2B5EF4-FFF2-40B4-BE49-F238E27FC236}">
                    <a16:creationId xmlns:a16="http://schemas.microsoft.com/office/drawing/2014/main" id="{3E37198A-2DF7-4BD5-B2FA-7BF35C0FD20A}"/>
                  </a:ext>
                </a:extLst>
              </p:cNvPr>
              <p:cNvSpPr/>
              <p:nvPr/>
            </p:nvSpPr>
            <p:spPr>
              <a:xfrm>
                <a:off x="1465341" y="4239192"/>
                <a:ext cx="2226365" cy="1976077"/>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Injector</a:t>
                </a:r>
              </a:p>
            </p:txBody>
          </p:sp>
          <p:pic>
            <p:nvPicPr>
              <p:cNvPr id="69" name="Picture 68">
                <a:extLst>
                  <a:ext uri="{FF2B5EF4-FFF2-40B4-BE49-F238E27FC236}">
                    <a16:creationId xmlns:a16="http://schemas.microsoft.com/office/drawing/2014/main" id="{8BD23936-2C0B-4FB7-88FF-6449D99C4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071" y="4992159"/>
                <a:ext cx="594206" cy="419658"/>
              </a:xfrm>
              <a:prstGeom prst="rect">
                <a:avLst/>
              </a:prstGeom>
            </p:spPr>
          </p:pic>
          <p:sp>
            <p:nvSpPr>
              <p:cNvPr id="70" name="Double Brace 69">
                <a:extLst>
                  <a:ext uri="{FF2B5EF4-FFF2-40B4-BE49-F238E27FC236}">
                    <a16:creationId xmlns:a16="http://schemas.microsoft.com/office/drawing/2014/main" id="{2EEB0F59-978B-49BC-9647-9165D5351081}"/>
                  </a:ext>
                </a:extLst>
              </p:cNvPr>
              <p:cNvSpPr/>
              <p:nvPr/>
            </p:nvSpPr>
            <p:spPr>
              <a:xfrm>
                <a:off x="2225917" y="4979249"/>
                <a:ext cx="724737" cy="445478"/>
              </a:xfrm>
              <a:prstGeom prst="bracePair">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71" name="Rectangle 70">
                <a:extLst>
                  <a:ext uri="{FF2B5EF4-FFF2-40B4-BE49-F238E27FC236}">
                    <a16:creationId xmlns:a16="http://schemas.microsoft.com/office/drawing/2014/main" id="{D442BFB2-3AF1-403C-B104-16154591E44C}"/>
                  </a:ext>
                </a:extLst>
              </p:cNvPr>
              <p:cNvSpPr/>
              <p:nvPr/>
            </p:nvSpPr>
            <p:spPr>
              <a:xfrm>
                <a:off x="1895216" y="5114208"/>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ectangle 71">
                <a:extLst>
                  <a:ext uri="{FF2B5EF4-FFF2-40B4-BE49-F238E27FC236}">
                    <a16:creationId xmlns:a16="http://schemas.microsoft.com/office/drawing/2014/main" id="{374E4599-CC6C-451F-969F-1F4AB6FDF77D}"/>
                  </a:ext>
                </a:extLst>
              </p:cNvPr>
              <p:cNvSpPr/>
              <p:nvPr/>
            </p:nvSpPr>
            <p:spPr>
              <a:xfrm>
                <a:off x="2957417" y="5114208"/>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8" name="Rectangle 67">
                <a:extLst>
                  <a:ext uri="{FF2B5EF4-FFF2-40B4-BE49-F238E27FC236}">
                    <a16:creationId xmlns:a16="http://schemas.microsoft.com/office/drawing/2014/main" id="{E7F99D3F-4C87-43BA-B012-93B9F88E7A70}"/>
                  </a:ext>
                </a:extLst>
              </p:cNvPr>
              <p:cNvSpPr/>
              <p:nvPr/>
            </p:nvSpPr>
            <p:spPr>
              <a:xfrm>
                <a:off x="1574025" y="4609221"/>
                <a:ext cx="2020299" cy="864299"/>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Service</a:t>
                </a:r>
              </a:p>
            </p:txBody>
          </p:sp>
          <p:sp>
            <p:nvSpPr>
              <p:cNvPr id="75" name="Rectangle 74">
                <a:extLst>
                  <a:ext uri="{FF2B5EF4-FFF2-40B4-BE49-F238E27FC236}">
                    <a16:creationId xmlns:a16="http://schemas.microsoft.com/office/drawing/2014/main" id="{CEF6FE79-5FF6-4CB9-BCA2-BCF4FDF4071A}"/>
                  </a:ext>
                </a:extLst>
              </p:cNvPr>
              <p:cNvSpPr/>
              <p:nvPr/>
            </p:nvSpPr>
            <p:spPr>
              <a:xfrm>
                <a:off x="1574024" y="5568723"/>
                <a:ext cx="970393" cy="553782"/>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endParaRPr lang="en-US" sz="2000" dirty="0"/>
              </a:p>
            </p:txBody>
          </p:sp>
          <p:pic>
            <p:nvPicPr>
              <p:cNvPr id="74" name="Picture 73">
                <a:extLst>
                  <a:ext uri="{FF2B5EF4-FFF2-40B4-BE49-F238E27FC236}">
                    <a16:creationId xmlns:a16="http://schemas.microsoft.com/office/drawing/2014/main" id="{CA3346D5-D34F-4A22-96C5-0CA70C067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85" y="5635785"/>
                <a:ext cx="710669" cy="419658"/>
              </a:xfrm>
              <a:prstGeom prst="rect">
                <a:avLst/>
              </a:prstGeom>
            </p:spPr>
          </p:pic>
          <p:sp>
            <p:nvSpPr>
              <p:cNvPr id="78" name="Rectangle 77">
                <a:extLst>
                  <a:ext uri="{FF2B5EF4-FFF2-40B4-BE49-F238E27FC236}">
                    <a16:creationId xmlns:a16="http://schemas.microsoft.com/office/drawing/2014/main" id="{30B3A1B6-3DD3-448A-A794-5858679A577D}"/>
                  </a:ext>
                </a:extLst>
              </p:cNvPr>
              <p:cNvSpPr/>
              <p:nvPr/>
            </p:nvSpPr>
            <p:spPr>
              <a:xfrm>
                <a:off x="2623931" y="5568723"/>
                <a:ext cx="970393" cy="553782"/>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endParaRPr lang="en-US" sz="2000" dirty="0"/>
              </a:p>
            </p:txBody>
          </p:sp>
          <p:pic>
            <p:nvPicPr>
              <p:cNvPr id="79" name="Picture 78">
                <a:extLst>
                  <a:ext uri="{FF2B5EF4-FFF2-40B4-BE49-F238E27FC236}">
                    <a16:creationId xmlns:a16="http://schemas.microsoft.com/office/drawing/2014/main" id="{ED425673-E5F3-4583-996E-DFDE4AB4D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792" y="5635785"/>
                <a:ext cx="710669" cy="419658"/>
              </a:xfrm>
              <a:prstGeom prst="rect">
                <a:avLst/>
              </a:prstGeom>
            </p:spPr>
          </p:pic>
          <p:pic>
            <p:nvPicPr>
              <p:cNvPr id="84" name="Picture 83">
                <a:extLst>
                  <a:ext uri="{FF2B5EF4-FFF2-40B4-BE49-F238E27FC236}">
                    <a16:creationId xmlns:a16="http://schemas.microsoft.com/office/drawing/2014/main" id="{B83BEA5E-49B8-45B9-A179-767D434D2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403" y="4979249"/>
                <a:ext cx="594206" cy="419658"/>
              </a:xfrm>
              <a:prstGeom prst="rect">
                <a:avLst/>
              </a:prstGeom>
            </p:spPr>
          </p:pic>
          <p:sp>
            <p:nvSpPr>
              <p:cNvPr id="85" name="Double Brace 84">
                <a:extLst>
                  <a:ext uri="{FF2B5EF4-FFF2-40B4-BE49-F238E27FC236}">
                    <a16:creationId xmlns:a16="http://schemas.microsoft.com/office/drawing/2014/main" id="{3F9B8C37-B310-41C9-AB99-844329C14878}"/>
                  </a:ext>
                </a:extLst>
              </p:cNvPr>
              <p:cNvSpPr/>
              <p:nvPr/>
            </p:nvSpPr>
            <p:spPr>
              <a:xfrm>
                <a:off x="2261249" y="4966339"/>
                <a:ext cx="724737" cy="445478"/>
              </a:xfrm>
              <a:prstGeom prst="bracePair">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86" name="Rectangle 85">
                <a:extLst>
                  <a:ext uri="{FF2B5EF4-FFF2-40B4-BE49-F238E27FC236}">
                    <a16:creationId xmlns:a16="http://schemas.microsoft.com/office/drawing/2014/main" id="{2875A1EE-4032-451B-8609-81E7BE074001}"/>
                  </a:ext>
                </a:extLst>
              </p:cNvPr>
              <p:cNvSpPr/>
              <p:nvPr/>
            </p:nvSpPr>
            <p:spPr>
              <a:xfrm>
                <a:off x="1930548" y="5101298"/>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7" name="Rectangle 86">
                <a:extLst>
                  <a:ext uri="{FF2B5EF4-FFF2-40B4-BE49-F238E27FC236}">
                    <a16:creationId xmlns:a16="http://schemas.microsoft.com/office/drawing/2014/main" id="{84F61633-EF83-4A9A-BD0B-2FE58F47F55E}"/>
                  </a:ext>
                </a:extLst>
              </p:cNvPr>
              <p:cNvSpPr/>
              <p:nvPr/>
            </p:nvSpPr>
            <p:spPr>
              <a:xfrm>
                <a:off x="2992749" y="5101298"/>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cxnSp>
          <p:nvCxnSpPr>
            <p:cNvPr id="93" name="Straight Arrow Connector 92">
              <a:extLst>
                <a:ext uri="{FF2B5EF4-FFF2-40B4-BE49-F238E27FC236}">
                  <a16:creationId xmlns:a16="http://schemas.microsoft.com/office/drawing/2014/main" id="{BA7EA5E0-3348-479C-AB78-A8DCE9F0A254}"/>
                </a:ext>
              </a:extLst>
            </p:cNvPr>
            <p:cNvCxnSpPr>
              <a:cxnSpLocks/>
              <a:stCxn id="85" idx="3"/>
              <a:endCxn id="13" idx="1"/>
            </p:cNvCxnSpPr>
            <p:nvPr/>
          </p:nvCxnSpPr>
          <p:spPr>
            <a:xfrm flipV="1">
              <a:off x="2996542" y="4326973"/>
              <a:ext cx="2916907" cy="21634"/>
            </a:xfrm>
            <a:prstGeom prst="straightConnector1">
              <a:avLst/>
            </a:prstGeom>
            <a:ln>
              <a:solidFill>
                <a:srgbClr val="00B050"/>
              </a:solidFill>
              <a:prstDash val="lgDashDotDot"/>
              <a:tailEnd type="triangle"/>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D18BFEDC-BB2C-4E48-A525-F966404BA496}"/>
              </a:ext>
            </a:extLst>
          </p:cNvPr>
          <p:cNvGrpSpPr/>
          <p:nvPr/>
        </p:nvGrpSpPr>
        <p:grpSpPr>
          <a:xfrm>
            <a:off x="1204752" y="1221692"/>
            <a:ext cx="2788177" cy="1567533"/>
            <a:chOff x="1192280" y="901148"/>
            <a:chExt cx="2788177" cy="1567533"/>
          </a:xfrm>
        </p:grpSpPr>
        <p:sp>
          <p:nvSpPr>
            <p:cNvPr id="112" name="Rectangle 111">
              <a:extLst>
                <a:ext uri="{FF2B5EF4-FFF2-40B4-BE49-F238E27FC236}">
                  <a16:creationId xmlns:a16="http://schemas.microsoft.com/office/drawing/2014/main" id="{31C62EA1-26CC-4459-9A62-8946138F38C0}"/>
                </a:ext>
              </a:extLst>
            </p:cNvPr>
            <p:cNvSpPr/>
            <p:nvPr/>
          </p:nvSpPr>
          <p:spPr>
            <a:xfrm>
              <a:off x="1192695" y="901148"/>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a:t>Component</a:t>
              </a:r>
            </a:p>
            <a:p>
              <a:pPr algn="ctr"/>
              <a:r>
                <a:rPr lang="en-US" dirty="0"/>
                <a:t>{ }</a:t>
              </a:r>
            </a:p>
          </p:txBody>
        </p:sp>
        <p:sp>
          <p:nvSpPr>
            <p:cNvPr id="113" name="Rectangle 112">
              <a:extLst>
                <a:ext uri="{FF2B5EF4-FFF2-40B4-BE49-F238E27FC236}">
                  <a16:creationId xmlns:a16="http://schemas.microsoft.com/office/drawing/2014/main" id="{E86E267E-010E-4160-A8C9-572D5B0D1ADE}"/>
                </a:ext>
              </a:extLst>
            </p:cNvPr>
            <p:cNvSpPr/>
            <p:nvPr/>
          </p:nvSpPr>
          <p:spPr>
            <a:xfrm>
              <a:off x="2630062" y="901148"/>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a:t>Service</a:t>
              </a:r>
            </a:p>
            <a:p>
              <a:pPr algn="ctr"/>
              <a:r>
                <a:rPr lang="en-US" dirty="0"/>
                <a:t>{ }</a:t>
              </a:r>
            </a:p>
          </p:txBody>
        </p:sp>
        <p:sp>
          <p:nvSpPr>
            <p:cNvPr id="114" name="Rectangle 113">
              <a:extLst>
                <a:ext uri="{FF2B5EF4-FFF2-40B4-BE49-F238E27FC236}">
                  <a16:creationId xmlns:a16="http://schemas.microsoft.com/office/drawing/2014/main" id="{1C67E305-404F-4895-A4D8-EA25BE8F08BD}"/>
                </a:ext>
              </a:extLst>
            </p:cNvPr>
            <p:cNvSpPr/>
            <p:nvPr/>
          </p:nvSpPr>
          <p:spPr>
            <a:xfrm>
              <a:off x="1192280" y="1726801"/>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a:t>value</a:t>
              </a:r>
            </a:p>
            <a:p>
              <a:pPr algn="ctr"/>
              <a:r>
                <a:rPr lang="en-US" sz="1200" dirty="0"/>
                <a:t>3.1415</a:t>
              </a:r>
              <a:endParaRPr lang="en-US" dirty="0"/>
            </a:p>
          </p:txBody>
        </p:sp>
        <p:sp>
          <p:nvSpPr>
            <p:cNvPr id="115" name="Rectangle 114">
              <a:extLst>
                <a:ext uri="{FF2B5EF4-FFF2-40B4-BE49-F238E27FC236}">
                  <a16:creationId xmlns:a16="http://schemas.microsoft.com/office/drawing/2014/main" id="{0F8E7907-F42A-46CA-BEEF-F05E6F285A32}"/>
                </a:ext>
              </a:extLst>
            </p:cNvPr>
            <p:cNvSpPr/>
            <p:nvPr/>
          </p:nvSpPr>
          <p:spPr>
            <a:xfrm>
              <a:off x="2630062" y="1726801"/>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err="1"/>
                <a:t>Fn</a:t>
              </a:r>
              <a:endParaRPr lang="en-US" sz="1200" dirty="0"/>
            </a:p>
            <a:p>
              <a:pPr algn="ctr"/>
              <a:r>
                <a:rPr lang="en-US" dirty="0"/>
                <a:t>λ</a:t>
              </a:r>
            </a:p>
          </p:txBody>
        </p:sp>
      </p:grpSp>
      <p:sp>
        <p:nvSpPr>
          <p:cNvPr id="3" name="Freeform: Shape 2">
            <a:extLst>
              <a:ext uri="{FF2B5EF4-FFF2-40B4-BE49-F238E27FC236}">
                <a16:creationId xmlns:a16="http://schemas.microsoft.com/office/drawing/2014/main" id="{CB6B8E92-9724-40C5-AEDF-5AB89DBF22BC}"/>
              </a:ext>
            </a:extLst>
          </p:cNvPr>
          <p:cNvSpPr/>
          <p:nvPr/>
        </p:nvSpPr>
        <p:spPr>
          <a:xfrm>
            <a:off x="702365" y="848139"/>
            <a:ext cx="7726018" cy="4956313"/>
          </a:xfrm>
          <a:custGeom>
            <a:avLst/>
            <a:gdLst>
              <a:gd name="connsiteX0" fmla="*/ 0 w 7726018"/>
              <a:gd name="connsiteY0" fmla="*/ 0 h 4956313"/>
              <a:gd name="connsiteX1" fmla="*/ 7726018 w 7726018"/>
              <a:gd name="connsiteY1" fmla="*/ 0 h 4956313"/>
              <a:gd name="connsiteX2" fmla="*/ 7726018 w 7726018"/>
              <a:gd name="connsiteY2" fmla="*/ 4956313 h 4956313"/>
              <a:gd name="connsiteX3" fmla="*/ 172278 w 7726018"/>
              <a:gd name="connsiteY3" fmla="*/ 4956313 h 4956313"/>
              <a:gd name="connsiteX4" fmla="*/ 0 w 7726018"/>
              <a:gd name="connsiteY4" fmla="*/ 0 h 4956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6018" h="4956313">
                <a:moveTo>
                  <a:pt x="0" y="0"/>
                </a:moveTo>
                <a:lnTo>
                  <a:pt x="7726018" y="0"/>
                </a:lnTo>
                <a:lnTo>
                  <a:pt x="7726018" y="4956313"/>
                </a:lnTo>
                <a:lnTo>
                  <a:pt x="172278" y="4956313"/>
                </a:lnTo>
                <a:lnTo>
                  <a:pt x="0" y="0"/>
                </a:lnTo>
                <a:close/>
              </a:path>
            </a:pathLst>
          </a:custGeom>
          <a:solidFill>
            <a:schemeClr val="lt1">
              <a:alpha val="88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Rectangle 52">
            <a:extLst>
              <a:ext uri="{FF2B5EF4-FFF2-40B4-BE49-F238E27FC236}">
                <a16:creationId xmlns:a16="http://schemas.microsoft.com/office/drawing/2014/main" id="{8FD2A6A2-6521-429A-AB63-D24DB129973F}"/>
              </a:ext>
            </a:extLst>
          </p:cNvPr>
          <p:cNvSpPr/>
          <p:nvPr/>
        </p:nvSpPr>
        <p:spPr>
          <a:xfrm>
            <a:off x="429364" y="398592"/>
            <a:ext cx="2625399" cy="369332"/>
          </a:xfrm>
          <a:prstGeom prst="rect">
            <a:avLst/>
          </a:prstGeom>
        </p:spPr>
        <p:txBody>
          <a:bodyPr wrap="none">
            <a:spAutoFit/>
          </a:bodyPr>
          <a:lstStyle/>
          <a:p>
            <a:r>
              <a:rPr lang="en-US" b="1" dirty="0"/>
              <a:t>Introduction to Directives</a:t>
            </a:r>
          </a:p>
        </p:txBody>
      </p:sp>
      <p:pic>
        <p:nvPicPr>
          <p:cNvPr id="6" name="Picture 5">
            <a:extLst>
              <a:ext uri="{FF2B5EF4-FFF2-40B4-BE49-F238E27FC236}">
                <a16:creationId xmlns:a16="http://schemas.microsoft.com/office/drawing/2014/main" id="{25368D22-2BCB-4CD4-9FDC-081D60E8E5DB}"/>
              </a:ext>
            </a:extLst>
          </p:cNvPr>
          <p:cNvPicPr>
            <a:picLocks noChangeAspect="1"/>
          </p:cNvPicPr>
          <p:nvPr/>
        </p:nvPicPr>
        <p:blipFill>
          <a:blip r:embed="rId3"/>
          <a:stretch>
            <a:fillRect/>
          </a:stretch>
        </p:blipFill>
        <p:spPr>
          <a:xfrm>
            <a:off x="3043518" y="130715"/>
            <a:ext cx="548426" cy="766359"/>
          </a:xfrm>
          <a:prstGeom prst="rect">
            <a:avLst/>
          </a:prstGeom>
        </p:spPr>
      </p:pic>
      <p:sp>
        <p:nvSpPr>
          <p:cNvPr id="55" name="Rectangle 54">
            <a:extLst>
              <a:ext uri="{FF2B5EF4-FFF2-40B4-BE49-F238E27FC236}">
                <a16:creationId xmlns:a16="http://schemas.microsoft.com/office/drawing/2014/main" id="{F7B366CF-3353-4398-A161-4F0A49A5DBCD}"/>
              </a:ext>
            </a:extLst>
          </p:cNvPr>
          <p:cNvSpPr/>
          <p:nvPr/>
        </p:nvSpPr>
        <p:spPr>
          <a:xfrm>
            <a:off x="630453" y="1112941"/>
            <a:ext cx="7683333" cy="1200329"/>
          </a:xfrm>
          <a:prstGeom prst="rect">
            <a:avLst/>
          </a:prstGeom>
        </p:spPr>
        <p:txBody>
          <a:bodyPr wrap="square">
            <a:spAutoFit/>
          </a:bodyPr>
          <a:lstStyle/>
          <a:p>
            <a:pPr algn="just"/>
            <a:r>
              <a:rPr lang="en-US" dirty="0"/>
              <a:t>	A Directive modifies the DOM to change appearance, behavior or layout of DOM elements. Directives are one of the core building blocks Angular uses to build applications. In fact, Angular components are in large part directives with templates.</a:t>
            </a:r>
          </a:p>
        </p:txBody>
      </p:sp>
      <p:sp>
        <p:nvSpPr>
          <p:cNvPr id="56" name="Rectangle 55">
            <a:extLst>
              <a:ext uri="{FF2B5EF4-FFF2-40B4-BE49-F238E27FC236}">
                <a16:creationId xmlns:a16="http://schemas.microsoft.com/office/drawing/2014/main" id="{10F8D1D4-ABDC-4FBC-A944-92B490F9960B}"/>
              </a:ext>
            </a:extLst>
          </p:cNvPr>
          <p:cNvSpPr/>
          <p:nvPr/>
        </p:nvSpPr>
        <p:spPr>
          <a:xfrm>
            <a:off x="630453" y="2507593"/>
            <a:ext cx="10778694" cy="3416320"/>
          </a:xfrm>
          <a:prstGeom prst="rect">
            <a:avLst/>
          </a:prstGeom>
        </p:spPr>
        <p:txBody>
          <a:bodyPr wrap="square">
            <a:spAutoFit/>
          </a:bodyPr>
          <a:lstStyle/>
          <a:p>
            <a:pPr algn="just"/>
            <a:r>
              <a:rPr lang="en-US" dirty="0"/>
              <a:t>There are three main types of directives in Angular:</a:t>
            </a:r>
          </a:p>
          <a:p>
            <a:pPr marL="800100" lvl="1" indent="-342900" algn="just">
              <a:buFont typeface="+mj-lt"/>
              <a:buAutoNum type="arabicPeriod"/>
            </a:pPr>
            <a:r>
              <a:rPr lang="en-US" dirty="0"/>
              <a:t>Component - directive with a template.</a:t>
            </a:r>
          </a:p>
          <a:p>
            <a:pPr marL="800100" lvl="1" indent="-342900" algn="just">
              <a:buFont typeface="+mj-lt"/>
              <a:buAutoNum type="arabicPeriod"/>
            </a:pPr>
            <a:r>
              <a:rPr lang="en-US" dirty="0"/>
              <a:t>Attribute directives : </a:t>
            </a:r>
          </a:p>
          <a:p>
            <a:pPr lvl="2" algn="just"/>
            <a:r>
              <a:rPr lang="en-US" dirty="0"/>
              <a:t>Attribute directives are a way of changing the appearance or behavior of a component or a native DOM element. Ideally, a directive should work in a way that is component agnostic and not bound to implementation details.</a:t>
            </a:r>
          </a:p>
          <a:p>
            <a:pPr lvl="2" algn="just"/>
            <a:r>
              <a:rPr lang="en-US" dirty="0"/>
              <a:t>For example, Angular has built-in attribute directives such as ngClass and ngStyle that work on any component or element.</a:t>
            </a:r>
          </a:p>
          <a:p>
            <a:pPr marL="800100" lvl="1" indent="-342900" algn="just">
              <a:buFont typeface="+mj-lt"/>
              <a:buAutoNum type="arabicPeriod"/>
            </a:pPr>
            <a:r>
              <a:rPr lang="en-US" dirty="0"/>
              <a:t>Structural directives : </a:t>
            </a:r>
          </a:p>
          <a:p>
            <a:pPr lvl="2" algn="just"/>
            <a:r>
              <a:rPr lang="en-US" dirty="0"/>
              <a:t>Structural Directives are a way of handling how a component or element renders through the use of the template tag. This allows us to run some code that decides what the final rendered output will be. Angular has a few built-in structural directives such as ngIf, ngFor, and ngSwitch.</a:t>
            </a:r>
          </a:p>
        </p:txBody>
      </p:sp>
    </p:spTree>
    <p:extLst>
      <p:ext uri="{BB962C8B-B14F-4D97-AF65-F5344CB8AC3E}">
        <p14:creationId xmlns:p14="http://schemas.microsoft.com/office/powerpoint/2010/main" val="16738940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Effect transition="in" filter="fade">
                                      <p:cBhvr>
                                        <p:cTn id="7" dur="250"/>
                                        <p:tgtEl>
                                          <p:spTgt spid="55"/>
                                        </p:tgtEl>
                                      </p:cBhvr>
                                    </p:animEffect>
                                    <p:anim calcmode="lin" valueType="num">
                                      <p:cBhvr>
                                        <p:cTn id="8" dur="250" fill="hold"/>
                                        <p:tgtEl>
                                          <p:spTgt spid="55"/>
                                        </p:tgtEl>
                                        <p:attrNameLst>
                                          <p:attrName>ppt_w</p:attrName>
                                        </p:attrNameLst>
                                      </p:cBhvr>
                                      <p:tavLst>
                                        <p:tav tm="0" fmla="#ppt_w*sin(2.5*pi*$)">
                                          <p:val>
                                            <p:fltVal val="0"/>
                                          </p:val>
                                        </p:tav>
                                        <p:tav tm="100000">
                                          <p:val>
                                            <p:fltVal val="1"/>
                                          </p:val>
                                        </p:tav>
                                      </p:tavLst>
                                    </p:anim>
                                    <p:anim calcmode="lin" valueType="num">
                                      <p:cBhvr>
                                        <p:cTn id="9" dur="250" fill="hold"/>
                                        <p:tgtEl>
                                          <p:spTgt spid="55"/>
                                        </p:tgtEl>
                                        <p:attrNameLst>
                                          <p:attrName>ppt_h</p:attrName>
                                        </p:attrNameLst>
                                      </p:cBhvr>
                                      <p:tavLst>
                                        <p:tav tm="0">
                                          <p:val>
                                            <p:strVal val="#ppt_h"/>
                                          </p:val>
                                        </p:tav>
                                        <p:tav tm="100000">
                                          <p:val>
                                            <p:strVal val="#ppt_h"/>
                                          </p:val>
                                        </p:tav>
                                      </p:tavLst>
                                    </p:anim>
                                  </p:childTnLst>
                                </p:cTn>
                              </p:par>
                            </p:childTnLst>
                          </p:cTn>
                        </p:par>
                        <p:par>
                          <p:cTn id="10" fill="hold">
                            <p:stCondLst>
                              <p:cond delay="535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56"/>
                                        </p:tgtEl>
                                        <p:attrNameLst>
                                          <p:attrName>style.visibility</p:attrName>
                                        </p:attrNameLst>
                                      </p:cBhvr>
                                      <p:to>
                                        <p:strVal val="visible"/>
                                      </p:to>
                                    </p:set>
                                    <p:animEffect transition="in" filter="fade">
                                      <p:cBhvr>
                                        <p:cTn id="13" dur="250"/>
                                        <p:tgtEl>
                                          <p:spTgt spid="56"/>
                                        </p:tgtEl>
                                      </p:cBhvr>
                                    </p:animEffect>
                                    <p:anim calcmode="lin" valueType="num">
                                      <p:cBhvr>
                                        <p:cTn id="14" dur="250" fill="hold"/>
                                        <p:tgtEl>
                                          <p:spTgt spid="56"/>
                                        </p:tgtEl>
                                        <p:attrNameLst>
                                          <p:attrName>ppt_w</p:attrName>
                                        </p:attrNameLst>
                                      </p:cBhvr>
                                      <p:tavLst>
                                        <p:tav tm="0" fmla="#ppt_w*sin(2.5*pi*$)">
                                          <p:val>
                                            <p:fltVal val="0"/>
                                          </p:val>
                                        </p:tav>
                                        <p:tav tm="100000">
                                          <p:val>
                                            <p:fltVal val="1"/>
                                          </p:val>
                                        </p:tav>
                                      </p:tavLst>
                                    </p:anim>
                                    <p:anim calcmode="lin" valueType="num">
                                      <p:cBhvr>
                                        <p:cTn id="15" dur="250" fill="hold"/>
                                        <p:tgtEl>
                                          <p:spTgt spid="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B1266657-83C2-430D-993F-F8C09F33447A}"/>
              </a:ext>
            </a:extLst>
          </p:cNvPr>
          <p:cNvGrpSpPr/>
          <p:nvPr/>
        </p:nvGrpSpPr>
        <p:grpSpPr>
          <a:xfrm>
            <a:off x="6711654" y="1763450"/>
            <a:ext cx="4014286" cy="1369286"/>
            <a:chOff x="6711654" y="1763450"/>
            <a:chExt cx="4014286" cy="1369286"/>
          </a:xfrm>
        </p:grpSpPr>
        <p:grpSp>
          <p:nvGrpSpPr>
            <p:cNvPr id="91" name="Group 90">
              <a:extLst>
                <a:ext uri="{FF2B5EF4-FFF2-40B4-BE49-F238E27FC236}">
                  <a16:creationId xmlns:a16="http://schemas.microsoft.com/office/drawing/2014/main" id="{00BFCE8D-AC47-45A4-B5AB-2615C90AFCCD}"/>
                </a:ext>
              </a:extLst>
            </p:cNvPr>
            <p:cNvGrpSpPr/>
            <p:nvPr/>
          </p:nvGrpSpPr>
          <p:grpSpPr>
            <a:xfrm>
              <a:off x="8705641" y="1763450"/>
              <a:ext cx="2020299" cy="1369286"/>
              <a:chOff x="8591051" y="1128750"/>
              <a:chExt cx="2020299" cy="1369286"/>
            </a:xfrm>
          </p:grpSpPr>
          <p:sp>
            <p:nvSpPr>
              <p:cNvPr id="60" name="Rectangle 59">
                <a:extLst>
                  <a:ext uri="{FF2B5EF4-FFF2-40B4-BE49-F238E27FC236}">
                    <a16:creationId xmlns:a16="http://schemas.microsoft.com/office/drawing/2014/main" id="{367C63AE-2814-4868-BE65-07D72485B32A}"/>
                  </a:ext>
                </a:extLst>
              </p:cNvPr>
              <p:cNvSpPr/>
              <p:nvPr/>
            </p:nvSpPr>
            <p:spPr>
              <a:xfrm>
                <a:off x="8591051" y="1633737"/>
                <a:ext cx="2020299" cy="864299"/>
              </a:xfrm>
              <a:prstGeom prst="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Directive</a:t>
                </a:r>
              </a:p>
            </p:txBody>
          </p:sp>
          <p:pic>
            <p:nvPicPr>
              <p:cNvPr id="61" name="Picture 60">
                <a:extLst>
                  <a:ext uri="{FF2B5EF4-FFF2-40B4-BE49-F238E27FC236}">
                    <a16:creationId xmlns:a16="http://schemas.microsoft.com/office/drawing/2014/main" id="{56336936-8943-4E2B-8B35-6A930937A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097" y="2016675"/>
                <a:ext cx="594206" cy="419658"/>
              </a:xfrm>
              <a:prstGeom prst="rect">
                <a:avLst/>
              </a:prstGeom>
              <a:ln>
                <a:noFill/>
              </a:ln>
            </p:spPr>
          </p:pic>
          <p:sp>
            <p:nvSpPr>
              <p:cNvPr id="62" name="Double Brace 61">
                <a:extLst>
                  <a:ext uri="{FF2B5EF4-FFF2-40B4-BE49-F238E27FC236}">
                    <a16:creationId xmlns:a16="http://schemas.microsoft.com/office/drawing/2014/main" id="{B05B2E07-A136-44F7-B563-BEF0E9F5F554}"/>
                  </a:ext>
                </a:extLst>
              </p:cNvPr>
              <p:cNvSpPr/>
              <p:nvPr/>
            </p:nvSpPr>
            <p:spPr>
              <a:xfrm>
                <a:off x="9242943" y="2003765"/>
                <a:ext cx="724737" cy="445478"/>
              </a:xfrm>
              <a:prstGeom prst="bracePair">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63" name="Rectangle 62">
                <a:extLst>
                  <a:ext uri="{FF2B5EF4-FFF2-40B4-BE49-F238E27FC236}">
                    <a16:creationId xmlns:a16="http://schemas.microsoft.com/office/drawing/2014/main" id="{83FBA96A-459C-4B64-9143-DF53494B3226}"/>
                  </a:ext>
                </a:extLst>
              </p:cNvPr>
              <p:cNvSpPr/>
              <p:nvPr/>
            </p:nvSpPr>
            <p:spPr>
              <a:xfrm>
                <a:off x="8912242" y="2138724"/>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4" name="Rectangle 63">
                <a:extLst>
                  <a:ext uri="{FF2B5EF4-FFF2-40B4-BE49-F238E27FC236}">
                    <a16:creationId xmlns:a16="http://schemas.microsoft.com/office/drawing/2014/main" id="{0AFCA426-F02A-462B-9386-59579442CB2B}"/>
                  </a:ext>
                </a:extLst>
              </p:cNvPr>
              <p:cNvSpPr/>
              <p:nvPr/>
            </p:nvSpPr>
            <p:spPr>
              <a:xfrm>
                <a:off x="9974443" y="2138724"/>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5" name="Cloud 64">
                <a:extLst>
                  <a:ext uri="{FF2B5EF4-FFF2-40B4-BE49-F238E27FC236}">
                    <a16:creationId xmlns:a16="http://schemas.microsoft.com/office/drawing/2014/main" id="{225F13AA-9E50-4014-9566-E93F648A7238}"/>
                  </a:ext>
                </a:extLst>
              </p:cNvPr>
              <p:cNvSpPr/>
              <p:nvPr/>
            </p:nvSpPr>
            <p:spPr>
              <a:xfrm>
                <a:off x="8632915" y="1128750"/>
                <a:ext cx="1936570" cy="399563"/>
              </a:xfrm>
              <a:prstGeom prst="cloud">
                <a:avLst/>
              </a:prstGeom>
              <a:ln>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metadata</a:t>
                </a:r>
              </a:p>
            </p:txBody>
          </p:sp>
        </p:grpSp>
        <p:cxnSp>
          <p:nvCxnSpPr>
            <p:cNvPr id="97" name="Straight Arrow Connector 96">
              <a:extLst>
                <a:ext uri="{FF2B5EF4-FFF2-40B4-BE49-F238E27FC236}">
                  <a16:creationId xmlns:a16="http://schemas.microsoft.com/office/drawing/2014/main" id="{2EC9DE1C-5734-4595-A1A3-9A96E30CFD22}"/>
                </a:ext>
              </a:extLst>
            </p:cNvPr>
            <p:cNvCxnSpPr>
              <a:cxnSpLocks/>
              <a:stCxn id="63" idx="3"/>
              <a:endCxn id="9" idx="5"/>
            </p:cNvCxnSpPr>
            <p:nvPr/>
          </p:nvCxnSpPr>
          <p:spPr>
            <a:xfrm flipH="1" flipV="1">
              <a:off x="6711654" y="2851594"/>
              <a:ext cx="2639781" cy="3137"/>
            </a:xfrm>
            <a:prstGeom prst="straightConnector1">
              <a:avLst/>
            </a:prstGeom>
            <a:ln>
              <a:solidFill>
                <a:srgbClr val="7030A0"/>
              </a:solidFill>
              <a:prstDash val="lgDashDotDot"/>
              <a:tailEnd type="triangle"/>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2517A3FC-2F4B-46F1-BDB3-8737423C41E8}"/>
              </a:ext>
            </a:extLst>
          </p:cNvPr>
          <p:cNvGrpSpPr/>
          <p:nvPr/>
        </p:nvGrpSpPr>
        <p:grpSpPr>
          <a:xfrm>
            <a:off x="4053061" y="2259496"/>
            <a:ext cx="4206491" cy="2339009"/>
            <a:chOff x="4053061" y="2259496"/>
            <a:chExt cx="4206491" cy="2339009"/>
          </a:xfrm>
        </p:grpSpPr>
        <p:grpSp>
          <p:nvGrpSpPr>
            <p:cNvPr id="66" name="Group 65">
              <a:extLst>
                <a:ext uri="{FF2B5EF4-FFF2-40B4-BE49-F238E27FC236}">
                  <a16:creationId xmlns:a16="http://schemas.microsoft.com/office/drawing/2014/main" id="{7DF3B669-63DA-43EB-8ECF-62264A55C25E}"/>
                </a:ext>
              </a:extLst>
            </p:cNvPr>
            <p:cNvGrpSpPr/>
            <p:nvPr/>
          </p:nvGrpSpPr>
          <p:grpSpPr>
            <a:xfrm>
              <a:off x="5200403" y="2259496"/>
              <a:ext cx="2020299" cy="2339009"/>
              <a:chOff x="5085851" y="2259496"/>
              <a:chExt cx="2020299" cy="2339009"/>
            </a:xfrm>
          </p:grpSpPr>
          <p:grpSp>
            <p:nvGrpSpPr>
              <p:cNvPr id="11" name="Group 10">
                <a:extLst>
                  <a:ext uri="{FF2B5EF4-FFF2-40B4-BE49-F238E27FC236}">
                    <a16:creationId xmlns:a16="http://schemas.microsoft.com/office/drawing/2014/main" id="{CAC0DC36-FE0B-425B-AEC1-57C62ADF951D}"/>
                  </a:ext>
                </a:extLst>
              </p:cNvPr>
              <p:cNvGrpSpPr/>
              <p:nvPr/>
            </p:nvGrpSpPr>
            <p:grpSpPr>
              <a:xfrm>
                <a:off x="5085851" y="2259496"/>
                <a:ext cx="2020299" cy="864299"/>
                <a:chOff x="4005469" y="1577009"/>
                <a:chExt cx="2478157" cy="1060174"/>
              </a:xfrm>
            </p:grpSpPr>
            <p:sp>
              <p:nvSpPr>
                <p:cNvPr id="4" name="Rectangle 3">
                  <a:extLst>
                    <a:ext uri="{FF2B5EF4-FFF2-40B4-BE49-F238E27FC236}">
                      <a16:creationId xmlns:a16="http://schemas.microsoft.com/office/drawing/2014/main" id="{B7F6BC2A-274C-43B4-A672-DEB6F64681D4}"/>
                    </a:ext>
                  </a:extLst>
                </p:cNvPr>
                <p:cNvSpPr/>
                <p:nvPr/>
              </p:nvSpPr>
              <p:spPr>
                <a:xfrm>
                  <a:off x="4005469" y="1577009"/>
                  <a:ext cx="2478157" cy="1060174"/>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Template</a:t>
                  </a:r>
                </a:p>
              </p:txBody>
            </p:sp>
            <p:grpSp>
              <p:nvGrpSpPr>
                <p:cNvPr id="10" name="Group 9">
                  <a:extLst>
                    <a:ext uri="{FF2B5EF4-FFF2-40B4-BE49-F238E27FC236}">
                      <a16:creationId xmlns:a16="http://schemas.microsoft.com/office/drawing/2014/main" id="{51CEB264-2A06-4BEB-8A8D-8B5EE665CBD1}"/>
                    </a:ext>
                  </a:extLst>
                </p:cNvPr>
                <p:cNvGrpSpPr/>
                <p:nvPr/>
              </p:nvGrpSpPr>
              <p:grpSpPr>
                <a:xfrm>
                  <a:off x="4629880" y="2146851"/>
                  <a:ext cx="1229334" cy="312886"/>
                  <a:chOff x="4386476" y="2107095"/>
                  <a:chExt cx="1229334" cy="312886"/>
                </a:xfrm>
              </p:grpSpPr>
              <p:sp>
                <p:nvSpPr>
                  <p:cNvPr id="8" name="Freeform: Shape 7">
                    <a:extLst>
                      <a:ext uri="{FF2B5EF4-FFF2-40B4-BE49-F238E27FC236}">
                        <a16:creationId xmlns:a16="http://schemas.microsoft.com/office/drawing/2014/main" id="{6F912A84-9BD6-424C-9F2A-133A584C0DE8}"/>
                      </a:ext>
                    </a:extLst>
                  </p:cNvPr>
                  <p:cNvSpPr/>
                  <p:nvPr/>
                </p:nvSpPr>
                <p:spPr>
                  <a:xfrm rot="16200000">
                    <a:off x="4410792" y="2082780"/>
                    <a:ext cx="312885" cy="361518"/>
                  </a:xfrm>
                  <a:custGeom>
                    <a:avLst/>
                    <a:gdLst>
                      <a:gd name="connsiteX0" fmla="*/ 1398900 w 1398900"/>
                      <a:gd name="connsiteY0" fmla="*/ 1205948 h 1205948"/>
                      <a:gd name="connsiteX1" fmla="*/ 1196905 w 1398900"/>
                      <a:gd name="connsiteY1" fmla="*/ 1205948 h 1205948"/>
                      <a:gd name="connsiteX2" fmla="*/ 699450 w 1398900"/>
                      <a:gd name="connsiteY2" fmla="*/ 348267 h 1205948"/>
                      <a:gd name="connsiteX3" fmla="*/ 201995 w 1398900"/>
                      <a:gd name="connsiteY3" fmla="*/ 1205948 h 1205948"/>
                      <a:gd name="connsiteX4" fmla="*/ 0 w 1398900"/>
                      <a:gd name="connsiteY4" fmla="*/ 1205948 h 1205948"/>
                      <a:gd name="connsiteX5" fmla="*/ 699450 w 1398900"/>
                      <a:gd name="connsiteY5" fmla="*/ 0 h 120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900" h="1205948">
                        <a:moveTo>
                          <a:pt x="1398900" y="1205948"/>
                        </a:moveTo>
                        <a:lnTo>
                          <a:pt x="1196905" y="1205948"/>
                        </a:lnTo>
                        <a:lnTo>
                          <a:pt x="699450" y="348267"/>
                        </a:lnTo>
                        <a:lnTo>
                          <a:pt x="201995" y="1205948"/>
                        </a:lnTo>
                        <a:lnTo>
                          <a:pt x="0" y="1205948"/>
                        </a:lnTo>
                        <a:lnTo>
                          <a:pt x="699450" y="0"/>
                        </a:lnTo>
                        <a:close/>
                      </a:path>
                    </a:pathLst>
                  </a:custGeom>
                  <a:ln>
                    <a:solidFill>
                      <a:srgbClr val="FFC0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600"/>
                  </a:p>
                </p:txBody>
              </p:sp>
              <p:sp>
                <p:nvSpPr>
                  <p:cNvPr id="9" name="Freeform: Shape 8">
                    <a:extLst>
                      <a:ext uri="{FF2B5EF4-FFF2-40B4-BE49-F238E27FC236}">
                        <a16:creationId xmlns:a16="http://schemas.microsoft.com/office/drawing/2014/main" id="{29F13FE4-854D-4CD7-B27E-69723CDC3B1A}"/>
                      </a:ext>
                    </a:extLst>
                  </p:cNvPr>
                  <p:cNvSpPr/>
                  <p:nvPr/>
                </p:nvSpPr>
                <p:spPr>
                  <a:xfrm rot="5400000">
                    <a:off x="5278608" y="2082779"/>
                    <a:ext cx="312885" cy="361518"/>
                  </a:xfrm>
                  <a:custGeom>
                    <a:avLst/>
                    <a:gdLst>
                      <a:gd name="connsiteX0" fmla="*/ 1398900 w 1398900"/>
                      <a:gd name="connsiteY0" fmla="*/ 1205948 h 1205948"/>
                      <a:gd name="connsiteX1" fmla="*/ 1196905 w 1398900"/>
                      <a:gd name="connsiteY1" fmla="*/ 1205948 h 1205948"/>
                      <a:gd name="connsiteX2" fmla="*/ 699450 w 1398900"/>
                      <a:gd name="connsiteY2" fmla="*/ 348267 h 1205948"/>
                      <a:gd name="connsiteX3" fmla="*/ 201995 w 1398900"/>
                      <a:gd name="connsiteY3" fmla="*/ 1205948 h 1205948"/>
                      <a:gd name="connsiteX4" fmla="*/ 0 w 1398900"/>
                      <a:gd name="connsiteY4" fmla="*/ 1205948 h 1205948"/>
                      <a:gd name="connsiteX5" fmla="*/ 699450 w 1398900"/>
                      <a:gd name="connsiteY5" fmla="*/ 0 h 120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900" h="1205948">
                        <a:moveTo>
                          <a:pt x="1398900" y="1205948"/>
                        </a:moveTo>
                        <a:lnTo>
                          <a:pt x="1196905" y="1205948"/>
                        </a:lnTo>
                        <a:lnTo>
                          <a:pt x="699450" y="348267"/>
                        </a:lnTo>
                        <a:lnTo>
                          <a:pt x="201995" y="1205948"/>
                        </a:lnTo>
                        <a:lnTo>
                          <a:pt x="0" y="1205948"/>
                        </a:lnTo>
                        <a:lnTo>
                          <a:pt x="699450" y="0"/>
                        </a:lnTo>
                        <a:close/>
                      </a:path>
                    </a:pathLst>
                  </a:custGeom>
                  <a:ln>
                    <a:solidFill>
                      <a:srgbClr val="FFC0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600"/>
                  </a:p>
                </p:txBody>
              </p:sp>
            </p:grpSp>
          </p:grpSp>
          <p:grpSp>
            <p:nvGrpSpPr>
              <p:cNvPr id="58" name="Group 57">
                <a:extLst>
                  <a:ext uri="{FF2B5EF4-FFF2-40B4-BE49-F238E27FC236}">
                    <a16:creationId xmlns:a16="http://schemas.microsoft.com/office/drawing/2014/main" id="{83B79DD7-3B4E-4165-9F4F-FEA0534FCC66}"/>
                  </a:ext>
                </a:extLst>
              </p:cNvPr>
              <p:cNvGrpSpPr/>
              <p:nvPr/>
            </p:nvGrpSpPr>
            <p:grpSpPr>
              <a:xfrm>
                <a:off x="5085851" y="3229219"/>
                <a:ext cx="2020299" cy="1369286"/>
                <a:chOff x="5085851" y="3229219"/>
                <a:chExt cx="2020299" cy="1369286"/>
              </a:xfrm>
            </p:grpSpPr>
            <p:sp>
              <p:nvSpPr>
                <p:cNvPr id="5" name="Rectangle 4">
                  <a:extLst>
                    <a:ext uri="{FF2B5EF4-FFF2-40B4-BE49-F238E27FC236}">
                      <a16:creationId xmlns:a16="http://schemas.microsoft.com/office/drawing/2014/main" id="{B405EBCC-76E0-4B53-A090-439ECD53CB7D}"/>
                    </a:ext>
                  </a:extLst>
                </p:cNvPr>
                <p:cNvSpPr/>
                <p:nvPr/>
              </p:nvSpPr>
              <p:spPr>
                <a:xfrm>
                  <a:off x="5085851" y="3734206"/>
                  <a:ext cx="2020299" cy="864299"/>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Component</a:t>
                  </a:r>
                </a:p>
              </p:txBody>
            </p:sp>
            <p:pic>
              <p:nvPicPr>
                <p:cNvPr id="13" name="Picture 12">
                  <a:extLst>
                    <a:ext uri="{FF2B5EF4-FFF2-40B4-BE49-F238E27FC236}">
                      <a16:creationId xmlns:a16="http://schemas.microsoft.com/office/drawing/2014/main" id="{F19CAE23-AB65-47E3-BB74-EE1EB8B08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897" y="4117144"/>
                  <a:ext cx="594206" cy="419658"/>
                </a:xfrm>
                <a:prstGeom prst="rect">
                  <a:avLst/>
                </a:prstGeom>
              </p:spPr>
            </p:pic>
            <p:sp>
              <p:nvSpPr>
                <p:cNvPr id="31" name="Double Brace 30">
                  <a:extLst>
                    <a:ext uri="{FF2B5EF4-FFF2-40B4-BE49-F238E27FC236}">
                      <a16:creationId xmlns:a16="http://schemas.microsoft.com/office/drawing/2014/main" id="{A2C74F01-1DF6-492E-BC85-42F3A1719C20}"/>
                    </a:ext>
                  </a:extLst>
                </p:cNvPr>
                <p:cNvSpPr/>
                <p:nvPr/>
              </p:nvSpPr>
              <p:spPr>
                <a:xfrm>
                  <a:off x="5737743" y="4104234"/>
                  <a:ext cx="724737" cy="445478"/>
                </a:xfrm>
                <a:prstGeom prst="bracePair">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33" name="Rectangle 32">
                  <a:extLst>
                    <a:ext uri="{FF2B5EF4-FFF2-40B4-BE49-F238E27FC236}">
                      <a16:creationId xmlns:a16="http://schemas.microsoft.com/office/drawing/2014/main" id="{1DFA358A-554A-499A-919D-427587605A68}"/>
                    </a:ext>
                  </a:extLst>
                </p:cNvPr>
                <p:cNvSpPr/>
                <p:nvPr/>
              </p:nvSpPr>
              <p:spPr>
                <a:xfrm>
                  <a:off x="5407042" y="4239193"/>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Rectangle 35">
                  <a:extLst>
                    <a:ext uri="{FF2B5EF4-FFF2-40B4-BE49-F238E27FC236}">
                      <a16:creationId xmlns:a16="http://schemas.microsoft.com/office/drawing/2014/main" id="{132A858C-35E7-4617-9A8F-F6CB881B61BB}"/>
                    </a:ext>
                  </a:extLst>
                </p:cNvPr>
                <p:cNvSpPr/>
                <p:nvPr/>
              </p:nvSpPr>
              <p:spPr>
                <a:xfrm>
                  <a:off x="6469243" y="4239193"/>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0" name="Cloud 39">
                  <a:extLst>
                    <a:ext uri="{FF2B5EF4-FFF2-40B4-BE49-F238E27FC236}">
                      <a16:creationId xmlns:a16="http://schemas.microsoft.com/office/drawing/2014/main" id="{058970F5-651E-46AF-B76B-8AA2534F95F6}"/>
                    </a:ext>
                  </a:extLst>
                </p:cNvPr>
                <p:cNvSpPr/>
                <p:nvPr/>
              </p:nvSpPr>
              <p:spPr>
                <a:xfrm>
                  <a:off x="5127715" y="3229219"/>
                  <a:ext cx="1936570" cy="399563"/>
                </a:xfrm>
                <a:prstGeom prst="cloud">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metadata</a:t>
                  </a:r>
                </a:p>
              </p:txBody>
            </p:sp>
          </p:grpSp>
          <p:cxnSp>
            <p:nvCxnSpPr>
              <p:cNvPr id="42" name="Connector: Curved 41">
                <a:extLst>
                  <a:ext uri="{FF2B5EF4-FFF2-40B4-BE49-F238E27FC236}">
                    <a16:creationId xmlns:a16="http://schemas.microsoft.com/office/drawing/2014/main" id="{63A7445C-2BEA-4166-9F57-9FB4CE534801}"/>
                  </a:ext>
                </a:extLst>
              </p:cNvPr>
              <p:cNvCxnSpPr>
                <a:stCxn id="5" idx="1"/>
                <a:endCxn id="4" idx="1"/>
              </p:cNvCxnSpPr>
              <p:nvPr/>
            </p:nvCxnSpPr>
            <p:spPr>
              <a:xfrm rot="10800000">
                <a:off x="5085851" y="2691645"/>
                <a:ext cx="10354" cy="1474710"/>
              </a:xfrm>
              <a:prstGeom prst="curvedConnector3">
                <a:avLst>
                  <a:gd name="adj1" fmla="val 336522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3739C2CE-3997-4436-8ACD-38BCE1DFCEFF}"/>
                  </a:ext>
                </a:extLst>
              </p:cNvPr>
              <p:cNvCxnSpPr>
                <a:cxnSpLocks/>
              </p:cNvCxnSpPr>
              <p:nvPr/>
            </p:nvCxnSpPr>
            <p:spPr>
              <a:xfrm>
                <a:off x="7090192" y="2691645"/>
                <a:ext cx="10354" cy="1474710"/>
              </a:xfrm>
              <a:prstGeom prst="curvedConnector3">
                <a:avLst>
                  <a:gd name="adj1" fmla="val 336522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09" name="TextBox 108">
              <a:extLst>
                <a:ext uri="{FF2B5EF4-FFF2-40B4-BE49-F238E27FC236}">
                  <a16:creationId xmlns:a16="http://schemas.microsoft.com/office/drawing/2014/main" id="{99156C94-7CFA-403C-8FF5-9EAEA1D0BBDA}"/>
                </a:ext>
              </a:extLst>
            </p:cNvPr>
            <p:cNvSpPr txBox="1"/>
            <p:nvPr/>
          </p:nvSpPr>
          <p:spPr>
            <a:xfrm>
              <a:off x="4053061" y="3198167"/>
              <a:ext cx="833485" cy="461665"/>
            </a:xfrm>
            <a:prstGeom prst="rect">
              <a:avLst/>
            </a:prstGeom>
            <a:noFill/>
          </p:spPr>
          <p:txBody>
            <a:bodyPr wrap="square" rtlCol="0">
              <a:spAutoFit/>
            </a:bodyPr>
            <a:lstStyle/>
            <a:p>
              <a:r>
                <a:rPr lang="en-US" sz="1200" b="1" dirty="0"/>
                <a:t>Property </a:t>
              </a:r>
            </a:p>
            <a:p>
              <a:r>
                <a:rPr lang="en-US" sz="1200" b="1" dirty="0"/>
                <a:t>Binding</a:t>
              </a:r>
            </a:p>
          </p:txBody>
        </p:sp>
        <p:sp>
          <p:nvSpPr>
            <p:cNvPr id="110" name="TextBox 109">
              <a:extLst>
                <a:ext uri="{FF2B5EF4-FFF2-40B4-BE49-F238E27FC236}">
                  <a16:creationId xmlns:a16="http://schemas.microsoft.com/office/drawing/2014/main" id="{CEA8C94D-9EA4-4C33-B864-C192346A6161}"/>
                </a:ext>
              </a:extLst>
            </p:cNvPr>
            <p:cNvSpPr txBox="1"/>
            <p:nvPr/>
          </p:nvSpPr>
          <p:spPr>
            <a:xfrm>
              <a:off x="7426067" y="3198166"/>
              <a:ext cx="833485" cy="461665"/>
            </a:xfrm>
            <a:prstGeom prst="rect">
              <a:avLst/>
            </a:prstGeom>
            <a:noFill/>
          </p:spPr>
          <p:txBody>
            <a:bodyPr wrap="square" rtlCol="0">
              <a:spAutoFit/>
            </a:bodyPr>
            <a:lstStyle/>
            <a:p>
              <a:pPr algn="r"/>
              <a:r>
                <a:rPr lang="en-US" sz="1200" b="1" dirty="0"/>
                <a:t>Event </a:t>
              </a:r>
            </a:p>
            <a:p>
              <a:pPr algn="r"/>
              <a:r>
                <a:rPr lang="en-US" sz="1200" b="1" dirty="0"/>
                <a:t>Binding</a:t>
              </a:r>
            </a:p>
          </p:txBody>
        </p:sp>
      </p:grpSp>
      <p:grpSp>
        <p:nvGrpSpPr>
          <p:cNvPr id="108" name="Group 107">
            <a:extLst>
              <a:ext uri="{FF2B5EF4-FFF2-40B4-BE49-F238E27FC236}">
                <a16:creationId xmlns:a16="http://schemas.microsoft.com/office/drawing/2014/main" id="{311353F2-0D3B-4E4F-9B6B-83F4AAB46A9F}"/>
              </a:ext>
            </a:extLst>
          </p:cNvPr>
          <p:cNvGrpSpPr/>
          <p:nvPr/>
        </p:nvGrpSpPr>
        <p:grpSpPr>
          <a:xfrm>
            <a:off x="1475897" y="3398721"/>
            <a:ext cx="4437552" cy="1976077"/>
            <a:chOff x="1475897" y="3398721"/>
            <a:chExt cx="4437552" cy="1976077"/>
          </a:xfrm>
        </p:grpSpPr>
        <p:grpSp>
          <p:nvGrpSpPr>
            <p:cNvPr id="90" name="Group 89">
              <a:extLst>
                <a:ext uri="{FF2B5EF4-FFF2-40B4-BE49-F238E27FC236}">
                  <a16:creationId xmlns:a16="http://schemas.microsoft.com/office/drawing/2014/main" id="{FDE42A7D-E25D-459F-AF0A-B3ED2CB12647}"/>
                </a:ext>
              </a:extLst>
            </p:cNvPr>
            <p:cNvGrpSpPr/>
            <p:nvPr/>
          </p:nvGrpSpPr>
          <p:grpSpPr>
            <a:xfrm>
              <a:off x="1475897" y="3398721"/>
              <a:ext cx="2226365" cy="1976077"/>
              <a:chOff x="1465341" y="4239192"/>
              <a:chExt cx="2226365" cy="1976077"/>
            </a:xfrm>
          </p:grpSpPr>
          <p:sp>
            <p:nvSpPr>
              <p:cNvPr id="81" name="Rectangle 80">
                <a:extLst>
                  <a:ext uri="{FF2B5EF4-FFF2-40B4-BE49-F238E27FC236}">
                    <a16:creationId xmlns:a16="http://schemas.microsoft.com/office/drawing/2014/main" id="{3E37198A-2DF7-4BD5-B2FA-7BF35C0FD20A}"/>
                  </a:ext>
                </a:extLst>
              </p:cNvPr>
              <p:cNvSpPr/>
              <p:nvPr/>
            </p:nvSpPr>
            <p:spPr>
              <a:xfrm>
                <a:off x="1465341" y="4239192"/>
                <a:ext cx="2226365" cy="1976077"/>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Injector</a:t>
                </a:r>
              </a:p>
            </p:txBody>
          </p:sp>
          <p:pic>
            <p:nvPicPr>
              <p:cNvPr id="69" name="Picture 68">
                <a:extLst>
                  <a:ext uri="{FF2B5EF4-FFF2-40B4-BE49-F238E27FC236}">
                    <a16:creationId xmlns:a16="http://schemas.microsoft.com/office/drawing/2014/main" id="{8BD23936-2C0B-4FB7-88FF-6449D99C4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071" y="4992159"/>
                <a:ext cx="594206" cy="419658"/>
              </a:xfrm>
              <a:prstGeom prst="rect">
                <a:avLst/>
              </a:prstGeom>
            </p:spPr>
          </p:pic>
          <p:sp>
            <p:nvSpPr>
              <p:cNvPr id="70" name="Double Brace 69">
                <a:extLst>
                  <a:ext uri="{FF2B5EF4-FFF2-40B4-BE49-F238E27FC236}">
                    <a16:creationId xmlns:a16="http://schemas.microsoft.com/office/drawing/2014/main" id="{2EEB0F59-978B-49BC-9647-9165D5351081}"/>
                  </a:ext>
                </a:extLst>
              </p:cNvPr>
              <p:cNvSpPr/>
              <p:nvPr/>
            </p:nvSpPr>
            <p:spPr>
              <a:xfrm>
                <a:off x="2225917" y="4979249"/>
                <a:ext cx="724737" cy="445478"/>
              </a:xfrm>
              <a:prstGeom prst="bracePair">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71" name="Rectangle 70">
                <a:extLst>
                  <a:ext uri="{FF2B5EF4-FFF2-40B4-BE49-F238E27FC236}">
                    <a16:creationId xmlns:a16="http://schemas.microsoft.com/office/drawing/2014/main" id="{D442BFB2-3AF1-403C-B104-16154591E44C}"/>
                  </a:ext>
                </a:extLst>
              </p:cNvPr>
              <p:cNvSpPr/>
              <p:nvPr/>
            </p:nvSpPr>
            <p:spPr>
              <a:xfrm>
                <a:off x="1895216" y="5114208"/>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ectangle 71">
                <a:extLst>
                  <a:ext uri="{FF2B5EF4-FFF2-40B4-BE49-F238E27FC236}">
                    <a16:creationId xmlns:a16="http://schemas.microsoft.com/office/drawing/2014/main" id="{374E4599-CC6C-451F-969F-1F4AB6FDF77D}"/>
                  </a:ext>
                </a:extLst>
              </p:cNvPr>
              <p:cNvSpPr/>
              <p:nvPr/>
            </p:nvSpPr>
            <p:spPr>
              <a:xfrm>
                <a:off x="2957417" y="5114208"/>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8" name="Rectangle 67">
                <a:extLst>
                  <a:ext uri="{FF2B5EF4-FFF2-40B4-BE49-F238E27FC236}">
                    <a16:creationId xmlns:a16="http://schemas.microsoft.com/office/drawing/2014/main" id="{E7F99D3F-4C87-43BA-B012-93B9F88E7A70}"/>
                  </a:ext>
                </a:extLst>
              </p:cNvPr>
              <p:cNvSpPr/>
              <p:nvPr/>
            </p:nvSpPr>
            <p:spPr>
              <a:xfrm>
                <a:off x="1574025" y="4609221"/>
                <a:ext cx="2020299" cy="864299"/>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Service</a:t>
                </a:r>
              </a:p>
            </p:txBody>
          </p:sp>
          <p:sp>
            <p:nvSpPr>
              <p:cNvPr id="75" name="Rectangle 74">
                <a:extLst>
                  <a:ext uri="{FF2B5EF4-FFF2-40B4-BE49-F238E27FC236}">
                    <a16:creationId xmlns:a16="http://schemas.microsoft.com/office/drawing/2014/main" id="{CEF6FE79-5FF6-4CB9-BCA2-BCF4FDF4071A}"/>
                  </a:ext>
                </a:extLst>
              </p:cNvPr>
              <p:cNvSpPr/>
              <p:nvPr/>
            </p:nvSpPr>
            <p:spPr>
              <a:xfrm>
                <a:off x="1574024" y="5568723"/>
                <a:ext cx="970393" cy="553782"/>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endParaRPr lang="en-US" sz="2000" dirty="0"/>
              </a:p>
            </p:txBody>
          </p:sp>
          <p:pic>
            <p:nvPicPr>
              <p:cNvPr id="74" name="Picture 73">
                <a:extLst>
                  <a:ext uri="{FF2B5EF4-FFF2-40B4-BE49-F238E27FC236}">
                    <a16:creationId xmlns:a16="http://schemas.microsoft.com/office/drawing/2014/main" id="{CA3346D5-D34F-4A22-96C5-0CA70C067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85" y="5635785"/>
                <a:ext cx="710669" cy="419658"/>
              </a:xfrm>
              <a:prstGeom prst="rect">
                <a:avLst/>
              </a:prstGeom>
            </p:spPr>
          </p:pic>
          <p:sp>
            <p:nvSpPr>
              <p:cNvPr id="78" name="Rectangle 77">
                <a:extLst>
                  <a:ext uri="{FF2B5EF4-FFF2-40B4-BE49-F238E27FC236}">
                    <a16:creationId xmlns:a16="http://schemas.microsoft.com/office/drawing/2014/main" id="{30B3A1B6-3DD3-448A-A794-5858679A577D}"/>
                  </a:ext>
                </a:extLst>
              </p:cNvPr>
              <p:cNvSpPr/>
              <p:nvPr/>
            </p:nvSpPr>
            <p:spPr>
              <a:xfrm>
                <a:off x="2623931" y="5568723"/>
                <a:ext cx="970393" cy="553782"/>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endParaRPr lang="en-US" sz="2000" dirty="0"/>
              </a:p>
            </p:txBody>
          </p:sp>
          <p:pic>
            <p:nvPicPr>
              <p:cNvPr id="79" name="Picture 78">
                <a:extLst>
                  <a:ext uri="{FF2B5EF4-FFF2-40B4-BE49-F238E27FC236}">
                    <a16:creationId xmlns:a16="http://schemas.microsoft.com/office/drawing/2014/main" id="{ED425673-E5F3-4583-996E-DFDE4AB4D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792" y="5635785"/>
                <a:ext cx="710669" cy="419658"/>
              </a:xfrm>
              <a:prstGeom prst="rect">
                <a:avLst/>
              </a:prstGeom>
            </p:spPr>
          </p:pic>
          <p:pic>
            <p:nvPicPr>
              <p:cNvPr id="84" name="Picture 83">
                <a:extLst>
                  <a:ext uri="{FF2B5EF4-FFF2-40B4-BE49-F238E27FC236}">
                    <a16:creationId xmlns:a16="http://schemas.microsoft.com/office/drawing/2014/main" id="{B83BEA5E-49B8-45B9-A179-767D434D2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403" y="4979249"/>
                <a:ext cx="594206" cy="419658"/>
              </a:xfrm>
              <a:prstGeom prst="rect">
                <a:avLst/>
              </a:prstGeom>
            </p:spPr>
          </p:pic>
          <p:sp>
            <p:nvSpPr>
              <p:cNvPr id="85" name="Double Brace 84">
                <a:extLst>
                  <a:ext uri="{FF2B5EF4-FFF2-40B4-BE49-F238E27FC236}">
                    <a16:creationId xmlns:a16="http://schemas.microsoft.com/office/drawing/2014/main" id="{3F9B8C37-B310-41C9-AB99-844329C14878}"/>
                  </a:ext>
                </a:extLst>
              </p:cNvPr>
              <p:cNvSpPr/>
              <p:nvPr/>
            </p:nvSpPr>
            <p:spPr>
              <a:xfrm>
                <a:off x="2261249" y="4966339"/>
                <a:ext cx="724737" cy="445478"/>
              </a:xfrm>
              <a:prstGeom prst="bracePair">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86" name="Rectangle 85">
                <a:extLst>
                  <a:ext uri="{FF2B5EF4-FFF2-40B4-BE49-F238E27FC236}">
                    <a16:creationId xmlns:a16="http://schemas.microsoft.com/office/drawing/2014/main" id="{2875A1EE-4032-451B-8609-81E7BE074001}"/>
                  </a:ext>
                </a:extLst>
              </p:cNvPr>
              <p:cNvSpPr/>
              <p:nvPr/>
            </p:nvSpPr>
            <p:spPr>
              <a:xfrm>
                <a:off x="1930548" y="5101298"/>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7" name="Rectangle 86">
                <a:extLst>
                  <a:ext uri="{FF2B5EF4-FFF2-40B4-BE49-F238E27FC236}">
                    <a16:creationId xmlns:a16="http://schemas.microsoft.com/office/drawing/2014/main" id="{84F61633-EF83-4A9A-BD0B-2FE58F47F55E}"/>
                  </a:ext>
                </a:extLst>
              </p:cNvPr>
              <p:cNvSpPr/>
              <p:nvPr/>
            </p:nvSpPr>
            <p:spPr>
              <a:xfrm>
                <a:off x="2992749" y="5101298"/>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cxnSp>
          <p:nvCxnSpPr>
            <p:cNvPr id="93" name="Straight Arrow Connector 92">
              <a:extLst>
                <a:ext uri="{FF2B5EF4-FFF2-40B4-BE49-F238E27FC236}">
                  <a16:creationId xmlns:a16="http://schemas.microsoft.com/office/drawing/2014/main" id="{BA7EA5E0-3348-479C-AB78-A8DCE9F0A254}"/>
                </a:ext>
              </a:extLst>
            </p:cNvPr>
            <p:cNvCxnSpPr>
              <a:cxnSpLocks/>
              <a:stCxn id="85" idx="3"/>
              <a:endCxn id="13" idx="1"/>
            </p:cNvCxnSpPr>
            <p:nvPr/>
          </p:nvCxnSpPr>
          <p:spPr>
            <a:xfrm flipV="1">
              <a:off x="2996542" y="4326973"/>
              <a:ext cx="2916907" cy="21634"/>
            </a:xfrm>
            <a:prstGeom prst="straightConnector1">
              <a:avLst/>
            </a:prstGeom>
            <a:ln>
              <a:solidFill>
                <a:srgbClr val="00B050"/>
              </a:solidFill>
              <a:prstDash val="lgDashDotDot"/>
              <a:tailEnd type="triangle"/>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D18BFEDC-BB2C-4E48-A525-F966404BA496}"/>
              </a:ext>
            </a:extLst>
          </p:cNvPr>
          <p:cNvGrpSpPr/>
          <p:nvPr/>
        </p:nvGrpSpPr>
        <p:grpSpPr>
          <a:xfrm>
            <a:off x="1204752" y="1221692"/>
            <a:ext cx="2788177" cy="1567533"/>
            <a:chOff x="1192280" y="901148"/>
            <a:chExt cx="2788177" cy="1567533"/>
          </a:xfrm>
        </p:grpSpPr>
        <p:sp>
          <p:nvSpPr>
            <p:cNvPr id="112" name="Rectangle 111">
              <a:extLst>
                <a:ext uri="{FF2B5EF4-FFF2-40B4-BE49-F238E27FC236}">
                  <a16:creationId xmlns:a16="http://schemas.microsoft.com/office/drawing/2014/main" id="{31C62EA1-26CC-4459-9A62-8946138F38C0}"/>
                </a:ext>
              </a:extLst>
            </p:cNvPr>
            <p:cNvSpPr/>
            <p:nvPr/>
          </p:nvSpPr>
          <p:spPr>
            <a:xfrm>
              <a:off x="1192695" y="901148"/>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a:t>Component</a:t>
              </a:r>
            </a:p>
            <a:p>
              <a:pPr algn="ctr"/>
              <a:r>
                <a:rPr lang="en-US" dirty="0"/>
                <a:t>{ }</a:t>
              </a:r>
            </a:p>
          </p:txBody>
        </p:sp>
        <p:sp>
          <p:nvSpPr>
            <p:cNvPr id="113" name="Rectangle 112">
              <a:extLst>
                <a:ext uri="{FF2B5EF4-FFF2-40B4-BE49-F238E27FC236}">
                  <a16:creationId xmlns:a16="http://schemas.microsoft.com/office/drawing/2014/main" id="{E86E267E-010E-4160-A8C9-572D5B0D1ADE}"/>
                </a:ext>
              </a:extLst>
            </p:cNvPr>
            <p:cNvSpPr/>
            <p:nvPr/>
          </p:nvSpPr>
          <p:spPr>
            <a:xfrm>
              <a:off x="2630062" y="901148"/>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a:t>Service</a:t>
              </a:r>
            </a:p>
            <a:p>
              <a:pPr algn="ctr"/>
              <a:r>
                <a:rPr lang="en-US" dirty="0"/>
                <a:t>{ }</a:t>
              </a:r>
            </a:p>
          </p:txBody>
        </p:sp>
        <p:sp>
          <p:nvSpPr>
            <p:cNvPr id="114" name="Rectangle 113">
              <a:extLst>
                <a:ext uri="{FF2B5EF4-FFF2-40B4-BE49-F238E27FC236}">
                  <a16:creationId xmlns:a16="http://schemas.microsoft.com/office/drawing/2014/main" id="{1C67E305-404F-4895-A4D8-EA25BE8F08BD}"/>
                </a:ext>
              </a:extLst>
            </p:cNvPr>
            <p:cNvSpPr/>
            <p:nvPr/>
          </p:nvSpPr>
          <p:spPr>
            <a:xfrm>
              <a:off x="1192280" y="1726801"/>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a:t>value</a:t>
              </a:r>
            </a:p>
            <a:p>
              <a:pPr algn="ctr"/>
              <a:r>
                <a:rPr lang="en-US" sz="1200" dirty="0"/>
                <a:t>3.1415</a:t>
              </a:r>
              <a:endParaRPr lang="en-US" dirty="0"/>
            </a:p>
          </p:txBody>
        </p:sp>
        <p:sp>
          <p:nvSpPr>
            <p:cNvPr id="115" name="Rectangle 114">
              <a:extLst>
                <a:ext uri="{FF2B5EF4-FFF2-40B4-BE49-F238E27FC236}">
                  <a16:creationId xmlns:a16="http://schemas.microsoft.com/office/drawing/2014/main" id="{0F8E7907-F42A-46CA-BEEF-F05E6F285A32}"/>
                </a:ext>
              </a:extLst>
            </p:cNvPr>
            <p:cNvSpPr/>
            <p:nvPr/>
          </p:nvSpPr>
          <p:spPr>
            <a:xfrm>
              <a:off x="2630062" y="1726801"/>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err="1"/>
                <a:t>Fn</a:t>
              </a:r>
              <a:endParaRPr lang="en-US" sz="1200" dirty="0"/>
            </a:p>
            <a:p>
              <a:pPr algn="ctr"/>
              <a:r>
                <a:rPr lang="en-US" dirty="0"/>
                <a:t>λ</a:t>
              </a:r>
            </a:p>
          </p:txBody>
        </p:sp>
      </p:grpSp>
      <p:sp>
        <p:nvSpPr>
          <p:cNvPr id="2" name="Freeform: Shape 1">
            <a:extLst>
              <a:ext uri="{FF2B5EF4-FFF2-40B4-BE49-F238E27FC236}">
                <a16:creationId xmlns:a16="http://schemas.microsoft.com/office/drawing/2014/main" id="{43F1AD83-7DDB-4208-98C3-255B69B2B777}"/>
              </a:ext>
            </a:extLst>
          </p:cNvPr>
          <p:cNvSpPr/>
          <p:nvPr/>
        </p:nvSpPr>
        <p:spPr>
          <a:xfrm>
            <a:off x="954157" y="821635"/>
            <a:ext cx="10787269" cy="4373217"/>
          </a:xfrm>
          <a:custGeom>
            <a:avLst/>
            <a:gdLst>
              <a:gd name="connsiteX0" fmla="*/ 0 w 10787269"/>
              <a:gd name="connsiteY0" fmla="*/ 119269 h 4373217"/>
              <a:gd name="connsiteX1" fmla="*/ 0 w 10787269"/>
              <a:gd name="connsiteY1" fmla="*/ 2239617 h 4373217"/>
              <a:gd name="connsiteX2" fmla="*/ 2981739 w 10787269"/>
              <a:gd name="connsiteY2" fmla="*/ 2239617 h 4373217"/>
              <a:gd name="connsiteX3" fmla="*/ 2981739 w 10787269"/>
              <a:gd name="connsiteY3" fmla="*/ 4373217 h 4373217"/>
              <a:gd name="connsiteX4" fmla="*/ 10787269 w 10787269"/>
              <a:gd name="connsiteY4" fmla="*/ 4373217 h 4373217"/>
              <a:gd name="connsiteX5" fmla="*/ 10787269 w 10787269"/>
              <a:gd name="connsiteY5" fmla="*/ 0 h 4373217"/>
              <a:gd name="connsiteX6" fmla="*/ 0 w 10787269"/>
              <a:gd name="connsiteY6" fmla="*/ 0 h 4373217"/>
              <a:gd name="connsiteX7" fmla="*/ 0 w 10787269"/>
              <a:gd name="connsiteY7" fmla="*/ 119269 h 437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7269" h="4373217">
                <a:moveTo>
                  <a:pt x="0" y="119269"/>
                </a:moveTo>
                <a:lnTo>
                  <a:pt x="0" y="2239617"/>
                </a:lnTo>
                <a:lnTo>
                  <a:pt x="2981739" y="2239617"/>
                </a:lnTo>
                <a:lnTo>
                  <a:pt x="2981739" y="4373217"/>
                </a:lnTo>
                <a:lnTo>
                  <a:pt x="10787269" y="4373217"/>
                </a:lnTo>
                <a:lnTo>
                  <a:pt x="10787269" y="0"/>
                </a:lnTo>
                <a:lnTo>
                  <a:pt x="0" y="0"/>
                </a:lnTo>
                <a:lnTo>
                  <a:pt x="0" y="119269"/>
                </a:lnTo>
                <a:close/>
              </a:path>
            </a:pathLst>
          </a:custGeom>
          <a:solidFill>
            <a:schemeClr val="lt1">
              <a:alpha val="8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id="{6D5EBF07-5C11-414F-B8B2-6D21C3A67A2E}"/>
              </a:ext>
            </a:extLst>
          </p:cNvPr>
          <p:cNvSpPr/>
          <p:nvPr/>
        </p:nvSpPr>
        <p:spPr>
          <a:xfrm>
            <a:off x="429364" y="398592"/>
            <a:ext cx="4738477" cy="369332"/>
          </a:xfrm>
          <a:prstGeom prst="rect">
            <a:avLst/>
          </a:prstGeom>
        </p:spPr>
        <p:txBody>
          <a:bodyPr wrap="none">
            <a:spAutoFit/>
          </a:bodyPr>
          <a:lstStyle/>
          <a:p>
            <a:r>
              <a:rPr lang="en-US" b="1" dirty="0"/>
              <a:t>Introduction to Services (Dependency Injection)</a:t>
            </a:r>
          </a:p>
        </p:txBody>
      </p:sp>
      <p:sp>
        <p:nvSpPr>
          <p:cNvPr id="53" name="Rectangle 52">
            <a:extLst>
              <a:ext uri="{FF2B5EF4-FFF2-40B4-BE49-F238E27FC236}">
                <a16:creationId xmlns:a16="http://schemas.microsoft.com/office/drawing/2014/main" id="{A9CED8C1-2F95-4705-99D2-02303DE677EA}"/>
              </a:ext>
            </a:extLst>
          </p:cNvPr>
          <p:cNvSpPr/>
          <p:nvPr/>
        </p:nvSpPr>
        <p:spPr>
          <a:xfrm>
            <a:off x="4354153" y="1443841"/>
            <a:ext cx="7482573" cy="1754326"/>
          </a:xfrm>
          <a:prstGeom prst="rect">
            <a:avLst/>
          </a:prstGeom>
        </p:spPr>
        <p:txBody>
          <a:bodyPr wrap="square">
            <a:spAutoFit/>
          </a:bodyPr>
          <a:lstStyle/>
          <a:p>
            <a:pPr algn="just"/>
            <a:r>
              <a:rPr lang="en-US" dirty="0"/>
              <a:t>	Dependency Injection (DI) was a core feature in Angular, DI is a programming concept that predates Angular. The purpose of DI is to simplify dependency management in software components. By reducing the amount of information a component needs to know about its dependencies, unit testing can be made easier and code is more likely to be flexible.</a:t>
            </a:r>
          </a:p>
          <a:p>
            <a:pPr algn="just"/>
            <a:r>
              <a:rPr lang="en-US" dirty="0"/>
              <a:t>	</a:t>
            </a:r>
          </a:p>
        </p:txBody>
      </p:sp>
    </p:spTree>
    <p:extLst>
      <p:ext uri="{BB962C8B-B14F-4D97-AF65-F5344CB8AC3E}">
        <p14:creationId xmlns:p14="http://schemas.microsoft.com/office/powerpoint/2010/main" val="4669846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53"/>
                                        </p:tgtEl>
                                        <p:attrNameLst>
                                          <p:attrName>style.visibility</p:attrName>
                                        </p:attrNameLst>
                                      </p:cBhvr>
                                      <p:to>
                                        <p:strVal val="visible"/>
                                      </p:to>
                                    </p:set>
                                    <p:animEffect transition="in" filter="fade">
                                      <p:cBhvr>
                                        <p:cTn id="7" dur="250"/>
                                        <p:tgtEl>
                                          <p:spTgt spid="53"/>
                                        </p:tgtEl>
                                      </p:cBhvr>
                                    </p:animEffect>
                                    <p:anim calcmode="lin" valueType="num">
                                      <p:cBhvr>
                                        <p:cTn id="8" dur="250" fill="hold"/>
                                        <p:tgtEl>
                                          <p:spTgt spid="53"/>
                                        </p:tgtEl>
                                        <p:attrNameLst>
                                          <p:attrName>ppt_w</p:attrName>
                                        </p:attrNameLst>
                                      </p:cBhvr>
                                      <p:tavLst>
                                        <p:tav tm="0" fmla="#ppt_w*sin(2.5*pi*$)">
                                          <p:val>
                                            <p:fltVal val="0"/>
                                          </p:val>
                                        </p:tav>
                                        <p:tav tm="100000">
                                          <p:val>
                                            <p:fltVal val="1"/>
                                          </p:val>
                                        </p:tav>
                                      </p:tavLst>
                                    </p:anim>
                                    <p:anim calcmode="lin" valueType="num">
                                      <p:cBhvr>
                                        <p:cTn id="9" dur="250" fill="hold"/>
                                        <p:tgtEl>
                                          <p:spTgt spid="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B1266657-83C2-430D-993F-F8C09F33447A}"/>
              </a:ext>
            </a:extLst>
          </p:cNvPr>
          <p:cNvGrpSpPr/>
          <p:nvPr/>
        </p:nvGrpSpPr>
        <p:grpSpPr>
          <a:xfrm>
            <a:off x="6711654" y="1763450"/>
            <a:ext cx="4014286" cy="1369286"/>
            <a:chOff x="6711654" y="1763450"/>
            <a:chExt cx="4014286" cy="1369286"/>
          </a:xfrm>
        </p:grpSpPr>
        <p:grpSp>
          <p:nvGrpSpPr>
            <p:cNvPr id="91" name="Group 90">
              <a:extLst>
                <a:ext uri="{FF2B5EF4-FFF2-40B4-BE49-F238E27FC236}">
                  <a16:creationId xmlns:a16="http://schemas.microsoft.com/office/drawing/2014/main" id="{00BFCE8D-AC47-45A4-B5AB-2615C90AFCCD}"/>
                </a:ext>
              </a:extLst>
            </p:cNvPr>
            <p:cNvGrpSpPr/>
            <p:nvPr/>
          </p:nvGrpSpPr>
          <p:grpSpPr>
            <a:xfrm>
              <a:off x="8705641" y="1763450"/>
              <a:ext cx="2020299" cy="1369286"/>
              <a:chOff x="8591051" y="1128750"/>
              <a:chExt cx="2020299" cy="1369286"/>
            </a:xfrm>
          </p:grpSpPr>
          <p:sp>
            <p:nvSpPr>
              <p:cNvPr id="60" name="Rectangle 59">
                <a:extLst>
                  <a:ext uri="{FF2B5EF4-FFF2-40B4-BE49-F238E27FC236}">
                    <a16:creationId xmlns:a16="http://schemas.microsoft.com/office/drawing/2014/main" id="{367C63AE-2814-4868-BE65-07D72485B32A}"/>
                  </a:ext>
                </a:extLst>
              </p:cNvPr>
              <p:cNvSpPr/>
              <p:nvPr/>
            </p:nvSpPr>
            <p:spPr>
              <a:xfrm>
                <a:off x="8591051" y="1633737"/>
                <a:ext cx="2020299" cy="864299"/>
              </a:xfrm>
              <a:prstGeom prst="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Directive</a:t>
                </a:r>
              </a:p>
            </p:txBody>
          </p:sp>
          <p:pic>
            <p:nvPicPr>
              <p:cNvPr id="61" name="Picture 60">
                <a:extLst>
                  <a:ext uri="{FF2B5EF4-FFF2-40B4-BE49-F238E27FC236}">
                    <a16:creationId xmlns:a16="http://schemas.microsoft.com/office/drawing/2014/main" id="{56336936-8943-4E2B-8B35-6A930937A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097" y="2016675"/>
                <a:ext cx="594206" cy="419658"/>
              </a:xfrm>
              <a:prstGeom prst="rect">
                <a:avLst/>
              </a:prstGeom>
              <a:ln>
                <a:noFill/>
              </a:ln>
            </p:spPr>
          </p:pic>
          <p:sp>
            <p:nvSpPr>
              <p:cNvPr id="62" name="Double Brace 61">
                <a:extLst>
                  <a:ext uri="{FF2B5EF4-FFF2-40B4-BE49-F238E27FC236}">
                    <a16:creationId xmlns:a16="http://schemas.microsoft.com/office/drawing/2014/main" id="{B05B2E07-A136-44F7-B563-BEF0E9F5F554}"/>
                  </a:ext>
                </a:extLst>
              </p:cNvPr>
              <p:cNvSpPr/>
              <p:nvPr/>
            </p:nvSpPr>
            <p:spPr>
              <a:xfrm>
                <a:off x="9242943" y="2003765"/>
                <a:ext cx="724737" cy="445478"/>
              </a:xfrm>
              <a:prstGeom prst="bracePair">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63" name="Rectangle 62">
                <a:extLst>
                  <a:ext uri="{FF2B5EF4-FFF2-40B4-BE49-F238E27FC236}">
                    <a16:creationId xmlns:a16="http://schemas.microsoft.com/office/drawing/2014/main" id="{83FBA96A-459C-4B64-9143-DF53494B3226}"/>
                  </a:ext>
                </a:extLst>
              </p:cNvPr>
              <p:cNvSpPr/>
              <p:nvPr/>
            </p:nvSpPr>
            <p:spPr>
              <a:xfrm>
                <a:off x="8912242" y="2138724"/>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4" name="Rectangle 63">
                <a:extLst>
                  <a:ext uri="{FF2B5EF4-FFF2-40B4-BE49-F238E27FC236}">
                    <a16:creationId xmlns:a16="http://schemas.microsoft.com/office/drawing/2014/main" id="{0AFCA426-F02A-462B-9386-59579442CB2B}"/>
                  </a:ext>
                </a:extLst>
              </p:cNvPr>
              <p:cNvSpPr/>
              <p:nvPr/>
            </p:nvSpPr>
            <p:spPr>
              <a:xfrm>
                <a:off x="9974443" y="2138724"/>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5" name="Cloud 64">
                <a:extLst>
                  <a:ext uri="{FF2B5EF4-FFF2-40B4-BE49-F238E27FC236}">
                    <a16:creationId xmlns:a16="http://schemas.microsoft.com/office/drawing/2014/main" id="{225F13AA-9E50-4014-9566-E93F648A7238}"/>
                  </a:ext>
                </a:extLst>
              </p:cNvPr>
              <p:cNvSpPr/>
              <p:nvPr/>
            </p:nvSpPr>
            <p:spPr>
              <a:xfrm>
                <a:off x="8632915" y="1128750"/>
                <a:ext cx="1936570" cy="399563"/>
              </a:xfrm>
              <a:prstGeom prst="cloud">
                <a:avLst/>
              </a:prstGeom>
              <a:ln>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metadata</a:t>
                </a:r>
              </a:p>
            </p:txBody>
          </p:sp>
        </p:grpSp>
        <p:cxnSp>
          <p:nvCxnSpPr>
            <p:cNvPr id="97" name="Straight Arrow Connector 96">
              <a:extLst>
                <a:ext uri="{FF2B5EF4-FFF2-40B4-BE49-F238E27FC236}">
                  <a16:creationId xmlns:a16="http://schemas.microsoft.com/office/drawing/2014/main" id="{2EC9DE1C-5734-4595-A1A3-9A96E30CFD22}"/>
                </a:ext>
              </a:extLst>
            </p:cNvPr>
            <p:cNvCxnSpPr>
              <a:cxnSpLocks/>
              <a:stCxn id="63" idx="3"/>
              <a:endCxn id="9" idx="5"/>
            </p:cNvCxnSpPr>
            <p:nvPr/>
          </p:nvCxnSpPr>
          <p:spPr>
            <a:xfrm flipH="1" flipV="1">
              <a:off x="6711654" y="2851594"/>
              <a:ext cx="2639781" cy="3137"/>
            </a:xfrm>
            <a:prstGeom prst="straightConnector1">
              <a:avLst/>
            </a:prstGeom>
            <a:ln>
              <a:solidFill>
                <a:srgbClr val="7030A0"/>
              </a:solidFill>
              <a:prstDash val="lgDashDotDot"/>
              <a:tailEnd type="triangle"/>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2517A3FC-2F4B-46F1-BDB3-8737423C41E8}"/>
              </a:ext>
            </a:extLst>
          </p:cNvPr>
          <p:cNvGrpSpPr/>
          <p:nvPr/>
        </p:nvGrpSpPr>
        <p:grpSpPr>
          <a:xfrm>
            <a:off x="4053061" y="2259496"/>
            <a:ext cx="4206491" cy="2339009"/>
            <a:chOff x="4053061" y="2259496"/>
            <a:chExt cx="4206491" cy="2339009"/>
          </a:xfrm>
        </p:grpSpPr>
        <p:grpSp>
          <p:nvGrpSpPr>
            <p:cNvPr id="66" name="Group 65">
              <a:extLst>
                <a:ext uri="{FF2B5EF4-FFF2-40B4-BE49-F238E27FC236}">
                  <a16:creationId xmlns:a16="http://schemas.microsoft.com/office/drawing/2014/main" id="{7DF3B669-63DA-43EB-8ECF-62264A55C25E}"/>
                </a:ext>
              </a:extLst>
            </p:cNvPr>
            <p:cNvGrpSpPr/>
            <p:nvPr/>
          </p:nvGrpSpPr>
          <p:grpSpPr>
            <a:xfrm>
              <a:off x="5200403" y="2259496"/>
              <a:ext cx="2020299" cy="2339009"/>
              <a:chOff x="5085851" y="2259496"/>
              <a:chExt cx="2020299" cy="2339009"/>
            </a:xfrm>
          </p:grpSpPr>
          <p:grpSp>
            <p:nvGrpSpPr>
              <p:cNvPr id="11" name="Group 10">
                <a:extLst>
                  <a:ext uri="{FF2B5EF4-FFF2-40B4-BE49-F238E27FC236}">
                    <a16:creationId xmlns:a16="http://schemas.microsoft.com/office/drawing/2014/main" id="{CAC0DC36-FE0B-425B-AEC1-57C62ADF951D}"/>
                  </a:ext>
                </a:extLst>
              </p:cNvPr>
              <p:cNvGrpSpPr/>
              <p:nvPr/>
            </p:nvGrpSpPr>
            <p:grpSpPr>
              <a:xfrm>
                <a:off x="5085851" y="2259496"/>
                <a:ext cx="2020299" cy="864299"/>
                <a:chOff x="4005469" y="1577009"/>
                <a:chExt cx="2478157" cy="1060174"/>
              </a:xfrm>
            </p:grpSpPr>
            <p:sp>
              <p:nvSpPr>
                <p:cNvPr id="4" name="Rectangle 3">
                  <a:extLst>
                    <a:ext uri="{FF2B5EF4-FFF2-40B4-BE49-F238E27FC236}">
                      <a16:creationId xmlns:a16="http://schemas.microsoft.com/office/drawing/2014/main" id="{B7F6BC2A-274C-43B4-A672-DEB6F64681D4}"/>
                    </a:ext>
                  </a:extLst>
                </p:cNvPr>
                <p:cNvSpPr/>
                <p:nvPr/>
              </p:nvSpPr>
              <p:spPr>
                <a:xfrm>
                  <a:off x="4005469" y="1577009"/>
                  <a:ext cx="2478157" cy="1060174"/>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Template</a:t>
                  </a:r>
                </a:p>
              </p:txBody>
            </p:sp>
            <p:grpSp>
              <p:nvGrpSpPr>
                <p:cNvPr id="10" name="Group 9">
                  <a:extLst>
                    <a:ext uri="{FF2B5EF4-FFF2-40B4-BE49-F238E27FC236}">
                      <a16:creationId xmlns:a16="http://schemas.microsoft.com/office/drawing/2014/main" id="{51CEB264-2A06-4BEB-8A8D-8B5EE665CBD1}"/>
                    </a:ext>
                  </a:extLst>
                </p:cNvPr>
                <p:cNvGrpSpPr/>
                <p:nvPr/>
              </p:nvGrpSpPr>
              <p:grpSpPr>
                <a:xfrm>
                  <a:off x="4629880" y="2146851"/>
                  <a:ext cx="1229334" cy="312886"/>
                  <a:chOff x="4386476" y="2107095"/>
                  <a:chExt cx="1229334" cy="312886"/>
                </a:xfrm>
              </p:grpSpPr>
              <p:sp>
                <p:nvSpPr>
                  <p:cNvPr id="8" name="Freeform: Shape 7">
                    <a:extLst>
                      <a:ext uri="{FF2B5EF4-FFF2-40B4-BE49-F238E27FC236}">
                        <a16:creationId xmlns:a16="http://schemas.microsoft.com/office/drawing/2014/main" id="{6F912A84-9BD6-424C-9F2A-133A584C0DE8}"/>
                      </a:ext>
                    </a:extLst>
                  </p:cNvPr>
                  <p:cNvSpPr/>
                  <p:nvPr/>
                </p:nvSpPr>
                <p:spPr>
                  <a:xfrm rot="16200000">
                    <a:off x="4410792" y="2082780"/>
                    <a:ext cx="312885" cy="361518"/>
                  </a:xfrm>
                  <a:custGeom>
                    <a:avLst/>
                    <a:gdLst>
                      <a:gd name="connsiteX0" fmla="*/ 1398900 w 1398900"/>
                      <a:gd name="connsiteY0" fmla="*/ 1205948 h 1205948"/>
                      <a:gd name="connsiteX1" fmla="*/ 1196905 w 1398900"/>
                      <a:gd name="connsiteY1" fmla="*/ 1205948 h 1205948"/>
                      <a:gd name="connsiteX2" fmla="*/ 699450 w 1398900"/>
                      <a:gd name="connsiteY2" fmla="*/ 348267 h 1205948"/>
                      <a:gd name="connsiteX3" fmla="*/ 201995 w 1398900"/>
                      <a:gd name="connsiteY3" fmla="*/ 1205948 h 1205948"/>
                      <a:gd name="connsiteX4" fmla="*/ 0 w 1398900"/>
                      <a:gd name="connsiteY4" fmla="*/ 1205948 h 1205948"/>
                      <a:gd name="connsiteX5" fmla="*/ 699450 w 1398900"/>
                      <a:gd name="connsiteY5" fmla="*/ 0 h 120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900" h="1205948">
                        <a:moveTo>
                          <a:pt x="1398900" y="1205948"/>
                        </a:moveTo>
                        <a:lnTo>
                          <a:pt x="1196905" y="1205948"/>
                        </a:lnTo>
                        <a:lnTo>
                          <a:pt x="699450" y="348267"/>
                        </a:lnTo>
                        <a:lnTo>
                          <a:pt x="201995" y="1205948"/>
                        </a:lnTo>
                        <a:lnTo>
                          <a:pt x="0" y="1205948"/>
                        </a:lnTo>
                        <a:lnTo>
                          <a:pt x="699450" y="0"/>
                        </a:lnTo>
                        <a:close/>
                      </a:path>
                    </a:pathLst>
                  </a:custGeom>
                  <a:ln>
                    <a:solidFill>
                      <a:srgbClr val="FFC0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600"/>
                  </a:p>
                </p:txBody>
              </p:sp>
              <p:sp>
                <p:nvSpPr>
                  <p:cNvPr id="9" name="Freeform: Shape 8">
                    <a:extLst>
                      <a:ext uri="{FF2B5EF4-FFF2-40B4-BE49-F238E27FC236}">
                        <a16:creationId xmlns:a16="http://schemas.microsoft.com/office/drawing/2014/main" id="{29F13FE4-854D-4CD7-B27E-69723CDC3B1A}"/>
                      </a:ext>
                    </a:extLst>
                  </p:cNvPr>
                  <p:cNvSpPr/>
                  <p:nvPr/>
                </p:nvSpPr>
                <p:spPr>
                  <a:xfrm rot="5400000">
                    <a:off x="5278608" y="2082779"/>
                    <a:ext cx="312885" cy="361518"/>
                  </a:xfrm>
                  <a:custGeom>
                    <a:avLst/>
                    <a:gdLst>
                      <a:gd name="connsiteX0" fmla="*/ 1398900 w 1398900"/>
                      <a:gd name="connsiteY0" fmla="*/ 1205948 h 1205948"/>
                      <a:gd name="connsiteX1" fmla="*/ 1196905 w 1398900"/>
                      <a:gd name="connsiteY1" fmla="*/ 1205948 h 1205948"/>
                      <a:gd name="connsiteX2" fmla="*/ 699450 w 1398900"/>
                      <a:gd name="connsiteY2" fmla="*/ 348267 h 1205948"/>
                      <a:gd name="connsiteX3" fmla="*/ 201995 w 1398900"/>
                      <a:gd name="connsiteY3" fmla="*/ 1205948 h 1205948"/>
                      <a:gd name="connsiteX4" fmla="*/ 0 w 1398900"/>
                      <a:gd name="connsiteY4" fmla="*/ 1205948 h 1205948"/>
                      <a:gd name="connsiteX5" fmla="*/ 699450 w 1398900"/>
                      <a:gd name="connsiteY5" fmla="*/ 0 h 120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900" h="1205948">
                        <a:moveTo>
                          <a:pt x="1398900" y="1205948"/>
                        </a:moveTo>
                        <a:lnTo>
                          <a:pt x="1196905" y="1205948"/>
                        </a:lnTo>
                        <a:lnTo>
                          <a:pt x="699450" y="348267"/>
                        </a:lnTo>
                        <a:lnTo>
                          <a:pt x="201995" y="1205948"/>
                        </a:lnTo>
                        <a:lnTo>
                          <a:pt x="0" y="1205948"/>
                        </a:lnTo>
                        <a:lnTo>
                          <a:pt x="699450" y="0"/>
                        </a:lnTo>
                        <a:close/>
                      </a:path>
                    </a:pathLst>
                  </a:custGeom>
                  <a:ln>
                    <a:solidFill>
                      <a:srgbClr val="FFC0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600"/>
                  </a:p>
                </p:txBody>
              </p:sp>
            </p:grpSp>
          </p:grpSp>
          <p:grpSp>
            <p:nvGrpSpPr>
              <p:cNvPr id="58" name="Group 57">
                <a:extLst>
                  <a:ext uri="{FF2B5EF4-FFF2-40B4-BE49-F238E27FC236}">
                    <a16:creationId xmlns:a16="http://schemas.microsoft.com/office/drawing/2014/main" id="{83B79DD7-3B4E-4165-9F4F-FEA0534FCC66}"/>
                  </a:ext>
                </a:extLst>
              </p:cNvPr>
              <p:cNvGrpSpPr/>
              <p:nvPr/>
            </p:nvGrpSpPr>
            <p:grpSpPr>
              <a:xfrm>
                <a:off x="5085851" y="3229219"/>
                <a:ext cx="2020299" cy="1369286"/>
                <a:chOff x="5085851" y="3229219"/>
                <a:chExt cx="2020299" cy="1369286"/>
              </a:xfrm>
            </p:grpSpPr>
            <p:sp>
              <p:nvSpPr>
                <p:cNvPr id="5" name="Rectangle 4">
                  <a:extLst>
                    <a:ext uri="{FF2B5EF4-FFF2-40B4-BE49-F238E27FC236}">
                      <a16:creationId xmlns:a16="http://schemas.microsoft.com/office/drawing/2014/main" id="{B405EBCC-76E0-4B53-A090-439ECD53CB7D}"/>
                    </a:ext>
                  </a:extLst>
                </p:cNvPr>
                <p:cNvSpPr/>
                <p:nvPr/>
              </p:nvSpPr>
              <p:spPr>
                <a:xfrm>
                  <a:off x="5085851" y="3734206"/>
                  <a:ext cx="2020299" cy="864299"/>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Component</a:t>
                  </a:r>
                </a:p>
              </p:txBody>
            </p:sp>
            <p:pic>
              <p:nvPicPr>
                <p:cNvPr id="13" name="Picture 12">
                  <a:extLst>
                    <a:ext uri="{FF2B5EF4-FFF2-40B4-BE49-F238E27FC236}">
                      <a16:creationId xmlns:a16="http://schemas.microsoft.com/office/drawing/2014/main" id="{F19CAE23-AB65-47E3-BB74-EE1EB8B08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897" y="4117144"/>
                  <a:ext cx="594206" cy="419658"/>
                </a:xfrm>
                <a:prstGeom prst="rect">
                  <a:avLst/>
                </a:prstGeom>
              </p:spPr>
            </p:pic>
            <p:sp>
              <p:nvSpPr>
                <p:cNvPr id="31" name="Double Brace 30">
                  <a:extLst>
                    <a:ext uri="{FF2B5EF4-FFF2-40B4-BE49-F238E27FC236}">
                      <a16:creationId xmlns:a16="http://schemas.microsoft.com/office/drawing/2014/main" id="{A2C74F01-1DF6-492E-BC85-42F3A1719C20}"/>
                    </a:ext>
                  </a:extLst>
                </p:cNvPr>
                <p:cNvSpPr/>
                <p:nvPr/>
              </p:nvSpPr>
              <p:spPr>
                <a:xfrm>
                  <a:off x="5737743" y="4104234"/>
                  <a:ext cx="724737" cy="445478"/>
                </a:xfrm>
                <a:prstGeom prst="bracePair">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33" name="Rectangle 32">
                  <a:extLst>
                    <a:ext uri="{FF2B5EF4-FFF2-40B4-BE49-F238E27FC236}">
                      <a16:creationId xmlns:a16="http://schemas.microsoft.com/office/drawing/2014/main" id="{1DFA358A-554A-499A-919D-427587605A68}"/>
                    </a:ext>
                  </a:extLst>
                </p:cNvPr>
                <p:cNvSpPr/>
                <p:nvPr/>
              </p:nvSpPr>
              <p:spPr>
                <a:xfrm>
                  <a:off x="5407042" y="4239193"/>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Rectangle 35">
                  <a:extLst>
                    <a:ext uri="{FF2B5EF4-FFF2-40B4-BE49-F238E27FC236}">
                      <a16:creationId xmlns:a16="http://schemas.microsoft.com/office/drawing/2014/main" id="{132A858C-35E7-4617-9A8F-F6CB881B61BB}"/>
                    </a:ext>
                  </a:extLst>
                </p:cNvPr>
                <p:cNvSpPr/>
                <p:nvPr/>
              </p:nvSpPr>
              <p:spPr>
                <a:xfrm>
                  <a:off x="6469243" y="4239193"/>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0" name="Cloud 39">
                  <a:extLst>
                    <a:ext uri="{FF2B5EF4-FFF2-40B4-BE49-F238E27FC236}">
                      <a16:creationId xmlns:a16="http://schemas.microsoft.com/office/drawing/2014/main" id="{058970F5-651E-46AF-B76B-8AA2534F95F6}"/>
                    </a:ext>
                  </a:extLst>
                </p:cNvPr>
                <p:cNvSpPr/>
                <p:nvPr/>
              </p:nvSpPr>
              <p:spPr>
                <a:xfrm>
                  <a:off x="5127715" y="3229219"/>
                  <a:ext cx="1936570" cy="399563"/>
                </a:xfrm>
                <a:prstGeom prst="cloud">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metadata</a:t>
                  </a:r>
                </a:p>
              </p:txBody>
            </p:sp>
          </p:grpSp>
          <p:cxnSp>
            <p:nvCxnSpPr>
              <p:cNvPr id="42" name="Connector: Curved 41">
                <a:extLst>
                  <a:ext uri="{FF2B5EF4-FFF2-40B4-BE49-F238E27FC236}">
                    <a16:creationId xmlns:a16="http://schemas.microsoft.com/office/drawing/2014/main" id="{63A7445C-2BEA-4166-9F57-9FB4CE534801}"/>
                  </a:ext>
                </a:extLst>
              </p:cNvPr>
              <p:cNvCxnSpPr>
                <a:stCxn id="5" idx="1"/>
                <a:endCxn id="4" idx="1"/>
              </p:cNvCxnSpPr>
              <p:nvPr/>
            </p:nvCxnSpPr>
            <p:spPr>
              <a:xfrm rot="10800000">
                <a:off x="5085851" y="2691645"/>
                <a:ext cx="10354" cy="1474710"/>
              </a:xfrm>
              <a:prstGeom prst="curvedConnector3">
                <a:avLst>
                  <a:gd name="adj1" fmla="val 336522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3739C2CE-3997-4436-8ACD-38BCE1DFCEFF}"/>
                  </a:ext>
                </a:extLst>
              </p:cNvPr>
              <p:cNvCxnSpPr>
                <a:cxnSpLocks/>
              </p:cNvCxnSpPr>
              <p:nvPr/>
            </p:nvCxnSpPr>
            <p:spPr>
              <a:xfrm>
                <a:off x="7090192" y="2691645"/>
                <a:ext cx="10354" cy="1474710"/>
              </a:xfrm>
              <a:prstGeom prst="curvedConnector3">
                <a:avLst>
                  <a:gd name="adj1" fmla="val 336522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09" name="TextBox 108">
              <a:extLst>
                <a:ext uri="{FF2B5EF4-FFF2-40B4-BE49-F238E27FC236}">
                  <a16:creationId xmlns:a16="http://schemas.microsoft.com/office/drawing/2014/main" id="{99156C94-7CFA-403C-8FF5-9EAEA1D0BBDA}"/>
                </a:ext>
              </a:extLst>
            </p:cNvPr>
            <p:cNvSpPr txBox="1"/>
            <p:nvPr/>
          </p:nvSpPr>
          <p:spPr>
            <a:xfrm>
              <a:off x="4053061" y="3198167"/>
              <a:ext cx="833485" cy="461665"/>
            </a:xfrm>
            <a:prstGeom prst="rect">
              <a:avLst/>
            </a:prstGeom>
            <a:noFill/>
          </p:spPr>
          <p:txBody>
            <a:bodyPr wrap="square" rtlCol="0">
              <a:spAutoFit/>
            </a:bodyPr>
            <a:lstStyle/>
            <a:p>
              <a:r>
                <a:rPr lang="en-US" sz="1200" b="1" dirty="0"/>
                <a:t>Property </a:t>
              </a:r>
            </a:p>
            <a:p>
              <a:r>
                <a:rPr lang="en-US" sz="1200" b="1" dirty="0"/>
                <a:t>Binding</a:t>
              </a:r>
            </a:p>
          </p:txBody>
        </p:sp>
        <p:sp>
          <p:nvSpPr>
            <p:cNvPr id="110" name="TextBox 109">
              <a:extLst>
                <a:ext uri="{FF2B5EF4-FFF2-40B4-BE49-F238E27FC236}">
                  <a16:creationId xmlns:a16="http://schemas.microsoft.com/office/drawing/2014/main" id="{CEA8C94D-9EA4-4C33-B864-C192346A6161}"/>
                </a:ext>
              </a:extLst>
            </p:cNvPr>
            <p:cNvSpPr txBox="1"/>
            <p:nvPr/>
          </p:nvSpPr>
          <p:spPr>
            <a:xfrm>
              <a:off x="7426067" y="3198166"/>
              <a:ext cx="833485" cy="461665"/>
            </a:xfrm>
            <a:prstGeom prst="rect">
              <a:avLst/>
            </a:prstGeom>
            <a:noFill/>
          </p:spPr>
          <p:txBody>
            <a:bodyPr wrap="square" rtlCol="0">
              <a:spAutoFit/>
            </a:bodyPr>
            <a:lstStyle/>
            <a:p>
              <a:pPr algn="r"/>
              <a:r>
                <a:rPr lang="en-US" sz="1200" b="1" dirty="0"/>
                <a:t>Event </a:t>
              </a:r>
            </a:p>
            <a:p>
              <a:pPr algn="r"/>
              <a:r>
                <a:rPr lang="en-US" sz="1200" b="1" dirty="0"/>
                <a:t>Binding</a:t>
              </a:r>
            </a:p>
          </p:txBody>
        </p:sp>
      </p:grpSp>
      <p:grpSp>
        <p:nvGrpSpPr>
          <p:cNvPr id="108" name="Group 107">
            <a:extLst>
              <a:ext uri="{FF2B5EF4-FFF2-40B4-BE49-F238E27FC236}">
                <a16:creationId xmlns:a16="http://schemas.microsoft.com/office/drawing/2014/main" id="{311353F2-0D3B-4E4F-9B6B-83F4AAB46A9F}"/>
              </a:ext>
            </a:extLst>
          </p:cNvPr>
          <p:cNvGrpSpPr/>
          <p:nvPr/>
        </p:nvGrpSpPr>
        <p:grpSpPr>
          <a:xfrm>
            <a:off x="1475897" y="3398721"/>
            <a:ext cx="4437552" cy="1976077"/>
            <a:chOff x="1475897" y="3398721"/>
            <a:chExt cx="4437552" cy="1976077"/>
          </a:xfrm>
        </p:grpSpPr>
        <p:grpSp>
          <p:nvGrpSpPr>
            <p:cNvPr id="90" name="Group 89">
              <a:extLst>
                <a:ext uri="{FF2B5EF4-FFF2-40B4-BE49-F238E27FC236}">
                  <a16:creationId xmlns:a16="http://schemas.microsoft.com/office/drawing/2014/main" id="{FDE42A7D-E25D-459F-AF0A-B3ED2CB12647}"/>
                </a:ext>
              </a:extLst>
            </p:cNvPr>
            <p:cNvGrpSpPr/>
            <p:nvPr/>
          </p:nvGrpSpPr>
          <p:grpSpPr>
            <a:xfrm>
              <a:off x="1475897" y="3398721"/>
              <a:ext cx="2226365" cy="1976077"/>
              <a:chOff x="1465341" y="4239192"/>
              <a:chExt cx="2226365" cy="1976077"/>
            </a:xfrm>
          </p:grpSpPr>
          <p:sp>
            <p:nvSpPr>
              <p:cNvPr id="81" name="Rectangle 80">
                <a:extLst>
                  <a:ext uri="{FF2B5EF4-FFF2-40B4-BE49-F238E27FC236}">
                    <a16:creationId xmlns:a16="http://schemas.microsoft.com/office/drawing/2014/main" id="{3E37198A-2DF7-4BD5-B2FA-7BF35C0FD20A}"/>
                  </a:ext>
                </a:extLst>
              </p:cNvPr>
              <p:cNvSpPr/>
              <p:nvPr/>
            </p:nvSpPr>
            <p:spPr>
              <a:xfrm>
                <a:off x="1465341" y="4239192"/>
                <a:ext cx="2226365" cy="1976077"/>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Injector</a:t>
                </a:r>
              </a:p>
            </p:txBody>
          </p:sp>
          <p:pic>
            <p:nvPicPr>
              <p:cNvPr id="69" name="Picture 68">
                <a:extLst>
                  <a:ext uri="{FF2B5EF4-FFF2-40B4-BE49-F238E27FC236}">
                    <a16:creationId xmlns:a16="http://schemas.microsoft.com/office/drawing/2014/main" id="{8BD23936-2C0B-4FB7-88FF-6449D99C4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071" y="4992159"/>
                <a:ext cx="594206" cy="419658"/>
              </a:xfrm>
              <a:prstGeom prst="rect">
                <a:avLst/>
              </a:prstGeom>
            </p:spPr>
          </p:pic>
          <p:sp>
            <p:nvSpPr>
              <p:cNvPr id="70" name="Double Brace 69">
                <a:extLst>
                  <a:ext uri="{FF2B5EF4-FFF2-40B4-BE49-F238E27FC236}">
                    <a16:creationId xmlns:a16="http://schemas.microsoft.com/office/drawing/2014/main" id="{2EEB0F59-978B-49BC-9647-9165D5351081}"/>
                  </a:ext>
                </a:extLst>
              </p:cNvPr>
              <p:cNvSpPr/>
              <p:nvPr/>
            </p:nvSpPr>
            <p:spPr>
              <a:xfrm>
                <a:off x="2225917" y="4979249"/>
                <a:ext cx="724737" cy="445478"/>
              </a:xfrm>
              <a:prstGeom prst="bracePair">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71" name="Rectangle 70">
                <a:extLst>
                  <a:ext uri="{FF2B5EF4-FFF2-40B4-BE49-F238E27FC236}">
                    <a16:creationId xmlns:a16="http://schemas.microsoft.com/office/drawing/2014/main" id="{D442BFB2-3AF1-403C-B104-16154591E44C}"/>
                  </a:ext>
                </a:extLst>
              </p:cNvPr>
              <p:cNvSpPr/>
              <p:nvPr/>
            </p:nvSpPr>
            <p:spPr>
              <a:xfrm>
                <a:off x="1895216" y="5114208"/>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ectangle 71">
                <a:extLst>
                  <a:ext uri="{FF2B5EF4-FFF2-40B4-BE49-F238E27FC236}">
                    <a16:creationId xmlns:a16="http://schemas.microsoft.com/office/drawing/2014/main" id="{374E4599-CC6C-451F-969F-1F4AB6FDF77D}"/>
                  </a:ext>
                </a:extLst>
              </p:cNvPr>
              <p:cNvSpPr/>
              <p:nvPr/>
            </p:nvSpPr>
            <p:spPr>
              <a:xfrm>
                <a:off x="2957417" y="5114208"/>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8" name="Rectangle 67">
                <a:extLst>
                  <a:ext uri="{FF2B5EF4-FFF2-40B4-BE49-F238E27FC236}">
                    <a16:creationId xmlns:a16="http://schemas.microsoft.com/office/drawing/2014/main" id="{E7F99D3F-4C87-43BA-B012-93B9F88E7A70}"/>
                  </a:ext>
                </a:extLst>
              </p:cNvPr>
              <p:cNvSpPr/>
              <p:nvPr/>
            </p:nvSpPr>
            <p:spPr>
              <a:xfrm>
                <a:off x="1574025" y="4609221"/>
                <a:ext cx="2020299" cy="864299"/>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t>Service</a:t>
                </a:r>
              </a:p>
            </p:txBody>
          </p:sp>
          <p:sp>
            <p:nvSpPr>
              <p:cNvPr id="75" name="Rectangle 74">
                <a:extLst>
                  <a:ext uri="{FF2B5EF4-FFF2-40B4-BE49-F238E27FC236}">
                    <a16:creationId xmlns:a16="http://schemas.microsoft.com/office/drawing/2014/main" id="{CEF6FE79-5FF6-4CB9-BCA2-BCF4FDF4071A}"/>
                  </a:ext>
                </a:extLst>
              </p:cNvPr>
              <p:cNvSpPr/>
              <p:nvPr/>
            </p:nvSpPr>
            <p:spPr>
              <a:xfrm>
                <a:off x="1574024" y="5568723"/>
                <a:ext cx="970393" cy="553782"/>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endParaRPr lang="en-US" sz="2000" dirty="0"/>
              </a:p>
            </p:txBody>
          </p:sp>
          <p:pic>
            <p:nvPicPr>
              <p:cNvPr id="74" name="Picture 73">
                <a:extLst>
                  <a:ext uri="{FF2B5EF4-FFF2-40B4-BE49-F238E27FC236}">
                    <a16:creationId xmlns:a16="http://schemas.microsoft.com/office/drawing/2014/main" id="{CA3346D5-D34F-4A22-96C5-0CA70C067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85" y="5635785"/>
                <a:ext cx="710669" cy="419658"/>
              </a:xfrm>
              <a:prstGeom prst="rect">
                <a:avLst/>
              </a:prstGeom>
            </p:spPr>
          </p:pic>
          <p:sp>
            <p:nvSpPr>
              <p:cNvPr id="78" name="Rectangle 77">
                <a:extLst>
                  <a:ext uri="{FF2B5EF4-FFF2-40B4-BE49-F238E27FC236}">
                    <a16:creationId xmlns:a16="http://schemas.microsoft.com/office/drawing/2014/main" id="{30B3A1B6-3DD3-448A-A794-5858679A577D}"/>
                  </a:ext>
                </a:extLst>
              </p:cNvPr>
              <p:cNvSpPr/>
              <p:nvPr/>
            </p:nvSpPr>
            <p:spPr>
              <a:xfrm>
                <a:off x="2623931" y="5568723"/>
                <a:ext cx="970393" cy="553782"/>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t"/>
              <a:lstStyle/>
              <a:p>
                <a:pPr algn="ctr"/>
                <a:endParaRPr lang="en-US" sz="2000" dirty="0"/>
              </a:p>
            </p:txBody>
          </p:sp>
          <p:pic>
            <p:nvPicPr>
              <p:cNvPr id="79" name="Picture 78">
                <a:extLst>
                  <a:ext uri="{FF2B5EF4-FFF2-40B4-BE49-F238E27FC236}">
                    <a16:creationId xmlns:a16="http://schemas.microsoft.com/office/drawing/2014/main" id="{ED425673-E5F3-4583-996E-DFDE4AB4D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792" y="5635785"/>
                <a:ext cx="710669" cy="419658"/>
              </a:xfrm>
              <a:prstGeom prst="rect">
                <a:avLst/>
              </a:prstGeom>
            </p:spPr>
          </p:pic>
          <p:pic>
            <p:nvPicPr>
              <p:cNvPr id="84" name="Picture 83">
                <a:extLst>
                  <a:ext uri="{FF2B5EF4-FFF2-40B4-BE49-F238E27FC236}">
                    <a16:creationId xmlns:a16="http://schemas.microsoft.com/office/drawing/2014/main" id="{B83BEA5E-49B8-45B9-A179-767D434D2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403" y="4979249"/>
                <a:ext cx="594206" cy="419658"/>
              </a:xfrm>
              <a:prstGeom prst="rect">
                <a:avLst/>
              </a:prstGeom>
            </p:spPr>
          </p:pic>
          <p:sp>
            <p:nvSpPr>
              <p:cNvPr id="85" name="Double Brace 84">
                <a:extLst>
                  <a:ext uri="{FF2B5EF4-FFF2-40B4-BE49-F238E27FC236}">
                    <a16:creationId xmlns:a16="http://schemas.microsoft.com/office/drawing/2014/main" id="{3F9B8C37-B310-41C9-AB99-844329C14878}"/>
                  </a:ext>
                </a:extLst>
              </p:cNvPr>
              <p:cNvSpPr/>
              <p:nvPr/>
            </p:nvSpPr>
            <p:spPr>
              <a:xfrm>
                <a:off x="2261249" y="4966339"/>
                <a:ext cx="724737" cy="445478"/>
              </a:xfrm>
              <a:prstGeom prst="bracePair">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86" name="Rectangle 85">
                <a:extLst>
                  <a:ext uri="{FF2B5EF4-FFF2-40B4-BE49-F238E27FC236}">
                    <a16:creationId xmlns:a16="http://schemas.microsoft.com/office/drawing/2014/main" id="{2875A1EE-4032-451B-8609-81E7BE074001}"/>
                  </a:ext>
                </a:extLst>
              </p:cNvPr>
              <p:cNvSpPr/>
              <p:nvPr/>
            </p:nvSpPr>
            <p:spPr>
              <a:xfrm>
                <a:off x="1930548" y="5101298"/>
                <a:ext cx="324603"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7" name="Rectangle 86">
                <a:extLst>
                  <a:ext uri="{FF2B5EF4-FFF2-40B4-BE49-F238E27FC236}">
                    <a16:creationId xmlns:a16="http://schemas.microsoft.com/office/drawing/2014/main" id="{84F61633-EF83-4A9A-BD0B-2FE58F47F55E}"/>
                  </a:ext>
                </a:extLst>
              </p:cNvPr>
              <p:cNvSpPr/>
              <p:nvPr/>
            </p:nvSpPr>
            <p:spPr>
              <a:xfrm>
                <a:off x="2992749" y="5101298"/>
                <a:ext cx="245052" cy="16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cxnSp>
          <p:nvCxnSpPr>
            <p:cNvPr id="93" name="Straight Arrow Connector 92">
              <a:extLst>
                <a:ext uri="{FF2B5EF4-FFF2-40B4-BE49-F238E27FC236}">
                  <a16:creationId xmlns:a16="http://schemas.microsoft.com/office/drawing/2014/main" id="{BA7EA5E0-3348-479C-AB78-A8DCE9F0A254}"/>
                </a:ext>
              </a:extLst>
            </p:cNvPr>
            <p:cNvCxnSpPr>
              <a:cxnSpLocks/>
              <a:stCxn id="85" idx="3"/>
              <a:endCxn id="13" idx="1"/>
            </p:cNvCxnSpPr>
            <p:nvPr/>
          </p:nvCxnSpPr>
          <p:spPr>
            <a:xfrm flipV="1">
              <a:off x="2996542" y="4326973"/>
              <a:ext cx="2916907" cy="21634"/>
            </a:xfrm>
            <a:prstGeom prst="straightConnector1">
              <a:avLst/>
            </a:prstGeom>
            <a:ln>
              <a:solidFill>
                <a:srgbClr val="00B050"/>
              </a:solidFill>
              <a:prstDash val="lgDashDotDot"/>
              <a:tailEnd type="triangle"/>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D18BFEDC-BB2C-4E48-A525-F966404BA496}"/>
              </a:ext>
            </a:extLst>
          </p:cNvPr>
          <p:cNvGrpSpPr/>
          <p:nvPr/>
        </p:nvGrpSpPr>
        <p:grpSpPr>
          <a:xfrm>
            <a:off x="1204752" y="1221692"/>
            <a:ext cx="2788177" cy="1567533"/>
            <a:chOff x="1192280" y="901148"/>
            <a:chExt cx="2788177" cy="1567533"/>
          </a:xfrm>
        </p:grpSpPr>
        <p:sp>
          <p:nvSpPr>
            <p:cNvPr id="112" name="Rectangle 111">
              <a:extLst>
                <a:ext uri="{FF2B5EF4-FFF2-40B4-BE49-F238E27FC236}">
                  <a16:creationId xmlns:a16="http://schemas.microsoft.com/office/drawing/2014/main" id="{31C62EA1-26CC-4459-9A62-8946138F38C0}"/>
                </a:ext>
              </a:extLst>
            </p:cNvPr>
            <p:cNvSpPr/>
            <p:nvPr/>
          </p:nvSpPr>
          <p:spPr>
            <a:xfrm>
              <a:off x="1192695" y="901148"/>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a:t>Component</a:t>
              </a:r>
            </a:p>
            <a:p>
              <a:pPr algn="ctr"/>
              <a:r>
                <a:rPr lang="en-US" dirty="0"/>
                <a:t>{ }</a:t>
              </a:r>
            </a:p>
          </p:txBody>
        </p:sp>
        <p:sp>
          <p:nvSpPr>
            <p:cNvPr id="113" name="Rectangle 112">
              <a:extLst>
                <a:ext uri="{FF2B5EF4-FFF2-40B4-BE49-F238E27FC236}">
                  <a16:creationId xmlns:a16="http://schemas.microsoft.com/office/drawing/2014/main" id="{E86E267E-010E-4160-A8C9-572D5B0D1ADE}"/>
                </a:ext>
              </a:extLst>
            </p:cNvPr>
            <p:cNvSpPr/>
            <p:nvPr/>
          </p:nvSpPr>
          <p:spPr>
            <a:xfrm>
              <a:off x="2630062" y="901148"/>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a:t>Service</a:t>
              </a:r>
            </a:p>
            <a:p>
              <a:pPr algn="ctr"/>
              <a:r>
                <a:rPr lang="en-US" dirty="0"/>
                <a:t>{ }</a:t>
              </a:r>
            </a:p>
          </p:txBody>
        </p:sp>
        <p:sp>
          <p:nvSpPr>
            <p:cNvPr id="114" name="Rectangle 113">
              <a:extLst>
                <a:ext uri="{FF2B5EF4-FFF2-40B4-BE49-F238E27FC236}">
                  <a16:creationId xmlns:a16="http://schemas.microsoft.com/office/drawing/2014/main" id="{1C67E305-404F-4895-A4D8-EA25BE8F08BD}"/>
                </a:ext>
              </a:extLst>
            </p:cNvPr>
            <p:cNvSpPr/>
            <p:nvPr/>
          </p:nvSpPr>
          <p:spPr>
            <a:xfrm>
              <a:off x="1192280" y="1726801"/>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a:t>value</a:t>
              </a:r>
            </a:p>
            <a:p>
              <a:pPr algn="ctr"/>
              <a:r>
                <a:rPr lang="en-US" sz="1200" dirty="0"/>
                <a:t>3.1415</a:t>
              </a:r>
              <a:endParaRPr lang="en-US" dirty="0"/>
            </a:p>
          </p:txBody>
        </p:sp>
        <p:sp>
          <p:nvSpPr>
            <p:cNvPr id="115" name="Rectangle 114">
              <a:extLst>
                <a:ext uri="{FF2B5EF4-FFF2-40B4-BE49-F238E27FC236}">
                  <a16:creationId xmlns:a16="http://schemas.microsoft.com/office/drawing/2014/main" id="{0F8E7907-F42A-46CA-BEEF-F05E6F285A32}"/>
                </a:ext>
              </a:extLst>
            </p:cNvPr>
            <p:cNvSpPr/>
            <p:nvPr/>
          </p:nvSpPr>
          <p:spPr>
            <a:xfrm>
              <a:off x="2630062" y="1726801"/>
              <a:ext cx="1350395" cy="74188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Module</a:t>
              </a:r>
            </a:p>
            <a:p>
              <a:pPr algn="ctr"/>
              <a:r>
                <a:rPr lang="en-US" sz="1200" dirty="0" err="1"/>
                <a:t>Fn</a:t>
              </a:r>
              <a:endParaRPr lang="en-US" sz="1200" dirty="0"/>
            </a:p>
            <a:p>
              <a:pPr algn="ctr"/>
              <a:r>
                <a:rPr lang="en-US" dirty="0"/>
                <a:t>λ</a:t>
              </a:r>
            </a:p>
          </p:txBody>
        </p:sp>
      </p:grpSp>
      <p:sp>
        <p:nvSpPr>
          <p:cNvPr id="3" name="Freeform: Shape 2">
            <a:extLst>
              <a:ext uri="{FF2B5EF4-FFF2-40B4-BE49-F238E27FC236}">
                <a16:creationId xmlns:a16="http://schemas.microsoft.com/office/drawing/2014/main" id="{AF6FD8A4-2E42-4CE9-B429-C89E2814061E}"/>
              </a:ext>
            </a:extLst>
          </p:cNvPr>
          <p:cNvSpPr/>
          <p:nvPr/>
        </p:nvSpPr>
        <p:spPr>
          <a:xfrm>
            <a:off x="1033670" y="1020417"/>
            <a:ext cx="10151165" cy="4903305"/>
          </a:xfrm>
          <a:custGeom>
            <a:avLst/>
            <a:gdLst>
              <a:gd name="connsiteX0" fmla="*/ 0 w 10151165"/>
              <a:gd name="connsiteY0" fmla="*/ 2027583 h 4903305"/>
              <a:gd name="connsiteX1" fmla="*/ 3326295 w 10151165"/>
              <a:gd name="connsiteY1" fmla="*/ 2027583 h 4903305"/>
              <a:gd name="connsiteX2" fmla="*/ 3326295 w 10151165"/>
              <a:gd name="connsiteY2" fmla="*/ 0 h 4903305"/>
              <a:gd name="connsiteX3" fmla="*/ 10151165 w 10151165"/>
              <a:gd name="connsiteY3" fmla="*/ 0 h 4903305"/>
              <a:gd name="connsiteX4" fmla="*/ 10151165 w 10151165"/>
              <a:gd name="connsiteY4" fmla="*/ 4903305 h 4903305"/>
              <a:gd name="connsiteX5" fmla="*/ 0 w 10151165"/>
              <a:gd name="connsiteY5" fmla="*/ 4903305 h 4903305"/>
              <a:gd name="connsiteX6" fmla="*/ 0 w 10151165"/>
              <a:gd name="connsiteY6" fmla="*/ 2040835 h 4903305"/>
              <a:gd name="connsiteX7" fmla="*/ 0 w 10151165"/>
              <a:gd name="connsiteY7" fmla="*/ 2027583 h 4903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51165" h="4903305">
                <a:moveTo>
                  <a:pt x="0" y="2027583"/>
                </a:moveTo>
                <a:lnTo>
                  <a:pt x="3326295" y="2027583"/>
                </a:lnTo>
                <a:lnTo>
                  <a:pt x="3326295" y="0"/>
                </a:lnTo>
                <a:lnTo>
                  <a:pt x="10151165" y="0"/>
                </a:lnTo>
                <a:lnTo>
                  <a:pt x="10151165" y="4903305"/>
                </a:lnTo>
                <a:lnTo>
                  <a:pt x="0" y="4903305"/>
                </a:lnTo>
                <a:lnTo>
                  <a:pt x="0" y="2040835"/>
                </a:lnTo>
                <a:lnTo>
                  <a:pt x="0" y="2027583"/>
                </a:lnTo>
                <a:close/>
              </a:path>
            </a:pathLst>
          </a:cu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D534768-5005-444E-A2F0-A263767E449F}"/>
              </a:ext>
            </a:extLst>
          </p:cNvPr>
          <p:cNvSpPr/>
          <p:nvPr/>
        </p:nvSpPr>
        <p:spPr>
          <a:xfrm>
            <a:off x="4354153" y="1443841"/>
            <a:ext cx="7482573" cy="3970318"/>
          </a:xfrm>
          <a:prstGeom prst="rect">
            <a:avLst/>
          </a:prstGeom>
        </p:spPr>
        <p:txBody>
          <a:bodyPr wrap="square">
            <a:spAutoFit/>
          </a:bodyPr>
          <a:lstStyle/>
          <a:p>
            <a:pPr algn="just"/>
            <a:r>
              <a:rPr lang="en-US" dirty="0"/>
              <a:t>	In Angular, a module is a mechanism to group components, directives, pipes and services that are related, in such a way that can be combined with other modules to create an application. An Angular application can be thought of as a puzzle where each piece (or each module) is needed to be able to see the full picture.</a:t>
            </a:r>
          </a:p>
          <a:p>
            <a:pPr algn="just"/>
            <a:endParaRPr lang="en-US" dirty="0"/>
          </a:p>
          <a:p>
            <a:pPr algn="just"/>
            <a:r>
              <a:rPr lang="en-US" dirty="0"/>
              <a:t>	Another analogy to understand Angular modules is classes. In a class, we can define public or private methods. The public methods are the API that other parts of our code can use to interact with it while the private methods are implementation details that are hidden. In the same way, a module can export or hide components, directives, pipes and services. The exported elements are meant to be used by other modules, while the ones that are not exported (hidden) are just used inside the module itself and cannot be directly accessed by other modules of our application.</a:t>
            </a:r>
          </a:p>
        </p:txBody>
      </p:sp>
      <p:sp>
        <p:nvSpPr>
          <p:cNvPr id="7" name="Rectangle 6">
            <a:extLst>
              <a:ext uri="{FF2B5EF4-FFF2-40B4-BE49-F238E27FC236}">
                <a16:creationId xmlns:a16="http://schemas.microsoft.com/office/drawing/2014/main" id="{313F954C-2825-4A4E-BCBB-022848313B35}"/>
              </a:ext>
            </a:extLst>
          </p:cNvPr>
          <p:cNvSpPr/>
          <p:nvPr/>
        </p:nvSpPr>
        <p:spPr>
          <a:xfrm>
            <a:off x="429364" y="398592"/>
            <a:ext cx="2503442" cy="369332"/>
          </a:xfrm>
          <a:prstGeom prst="rect">
            <a:avLst/>
          </a:prstGeom>
        </p:spPr>
        <p:txBody>
          <a:bodyPr wrap="none">
            <a:spAutoFit/>
          </a:bodyPr>
          <a:lstStyle/>
          <a:p>
            <a:r>
              <a:rPr lang="en-US" b="1" dirty="0"/>
              <a:t>Introduction to modules</a:t>
            </a:r>
          </a:p>
        </p:txBody>
      </p:sp>
      <p:pic>
        <p:nvPicPr>
          <p:cNvPr id="14" name="Picture 13">
            <a:extLst>
              <a:ext uri="{FF2B5EF4-FFF2-40B4-BE49-F238E27FC236}">
                <a16:creationId xmlns:a16="http://schemas.microsoft.com/office/drawing/2014/main" id="{3D23EF42-FEF8-4AC6-941F-6DA7F031F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1210" y="264564"/>
            <a:ext cx="566350" cy="490066"/>
          </a:xfrm>
          <a:prstGeom prst="rect">
            <a:avLst/>
          </a:prstGeom>
        </p:spPr>
      </p:pic>
    </p:spTree>
    <p:extLst>
      <p:ext uri="{BB962C8B-B14F-4D97-AF65-F5344CB8AC3E}">
        <p14:creationId xmlns:p14="http://schemas.microsoft.com/office/powerpoint/2010/main" val="22525646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ppt_w</p:attrName>
                                        </p:attrNameLst>
                                      </p:cBhvr>
                                      <p:tavLst>
                                        <p:tav tm="0" fmla="#ppt_w*sin(2.5*pi*$)">
                                          <p:val>
                                            <p:fltVal val="0"/>
                                          </p:val>
                                        </p:tav>
                                        <p:tav tm="100000">
                                          <p:val>
                                            <p:fltVal val="1"/>
                                          </p:val>
                                        </p:tav>
                                      </p:tavLst>
                                    </p:anim>
                                    <p:anim calcmode="lin" valueType="num">
                                      <p:cBhvr>
                                        <p:cTn id="9" dur="25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281</Words>
  <Application>Microsoft Office PowerPoint</Application>
  <PresentationFormat>Widescreen</PresentationFormat>
  <Paragraphs>135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Architecture overview</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overview</dc:title>
  <dc:creator>Vamsee Kalyan</dc:creator>
  <cp:lastModifiedBy>Vamsee Kalyan</cp:lastModifiedBy>
  <cp:revision>48</cp:revision>
  <dcterms:created xsi:type="dcterms:W3CDTF">2019-06-30T23:36:11Z</dcterms:created>
  <dcterms:modified xsi:type="dcterms:W3CDTF">2019-07-01T04:32:46Z</dcterms:modified>
</cp:coreProperties>
</file>