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2" r:id="rId4"/>
  </p:sldMasterIdLst>
  <p:notesMasterIdLst>
    <p:notesMasterId r:id="rId43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4" r:id="rId31"/>
    <p:sldId id="286" r:id="rId32"/>
    <p:sldId id="285" r:id="rId33"/>
    <p:sldId id="287" r:id="rId34"/>
    <p:sldId id="288" r:id="rId35"/>
    <p:sldId id="289" r:id="rId36"/>
    <p:sldId id="290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0D6F"/>
    <a:srgbClr val="390752"/>
    <a:srgbClr val="4B1774"/>
    <a:srgbClr val="C03916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5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468673-AC6F-472B-B51F-5EE4DE5FE3A1}" type="doc">
      <dgm:prSet loTypeId="urn:microsoft.com/office/officeart/2005/8/layout/radial6" loCatId="cycle" qsTypeId="urn:microsoft.com/office/officeart/2005/8/quickstyle/3d1" qsCatId="3D" csTypeId="urn:microsoft.com/office/officeart/2005/8/colors/colorful3" csCatId="colorful" phldr="1"/>
      <dgm:spPr>
        <a:scene3d>
          <a:camera prst="orthographicFront"/>
          <a:lightRig rig="threePt" dir="t"/>
        </a:scene3d>
      </dgm:spPr>
      <dgm:t>
        <a:bodyPr/>
        <a:lstStyle/>
        <a:p>
          <a:endParaRPr lang="en-IN"/>
        </a:p>
      </dgm:t>
    </dgm:pt>
    <dgm:pt modelId="{BECFC3E4-5819-466B-BD63-4C991FF36396}">
      <dgm:prSet phldrT="[Text]" custT="1"/>
      <dgm:spPr>
        <a:scene3d>
          <a:camera prst="orthographicFront"/>
          <a:lightRig rig="threePt" dir="t"/>
        </a:scene3d>
        <a:sp3d prstMaterial="plastic">
          <a:bevelT w="120900" h="88900" prst="artDeco"/>
          <a:bevelB w="88900" h="31750" prst="angle"/>
        </a:sp3d>
      </dgm:spPr>
      <dgm:t>
        <a:bodyPr/>
        <a:lstStyle/>
        <a:p>
          <a:r>
            <a:rPr lang="en-US" sz="1400" b="1"/>
            <a:t>DATA SCIENCE PROJECT LIFE CYCLE</a:t>
          </a:r>
          <a:endParaRPr lang="en-IN" sz="1400" b="1" dirty="0"/>
        </a:p>
      </dgm:t>
    </dgm:pt>
    <dgm:pt modelId="{A71A01AD-1C89-493F-A603-77D8AD6605FD}" type="parTrans" cxnId="{79C3F5B0-3F68-4918-A919-062DF47A7F58}">
      <dgm:prSet/>
      <dgm:spPr/>
      <dgm:t>
        <a:bodyPr/>
        <a:lstStyle/>
        <a:p>
          <a:endParaRPr lang="en-IN"/>
        </a:p>
      </dgm:t>
    </dgm:pt>
    <dgm:pt modelId="{12A81F99-725B-421F-BFA5-FDD4F363ECA5}" type="sibTrans" cxnId="{79C3F5B0-3F68-4918-A919-062DF47A7F58}">
      <dgm:prSet/>
      <dgm:spPr/>
      <dgm:t>
        <a:bodyPr/>
        <a:lstStyle/>
        <a:p>
          <a:endParaRPr lang="en-IN"/>
        </a:p>
      </dgm:t>
    </dgm:pt>
    <dgm:pt modelId="{899458AE-BEC1-4D5C-B183-2569E0A327FB}">
      <dgm:prSet phldrT="[Text]" custT="1"/>
      <dgm:spPr>
        <a:scene3d>
          <a:camera prst="orthographicFront"/>
          <a:lightRig rig="threePt" dir="t"/>
        </a:scene3d>
        <a:sp3d prstMaterial="plastic">
          <a:bevelT w="120900" h="88900" prst="artDeco"/>
          <a:bevelB w="88900" h="31750" prst="angle"/>
        </a:sp3d>
      </dgm:spPr>
      <dgm:t>
        <a:bodyPr/>
        <a:lstStyle/>
        <a:p>
          <a:r>
            <a:rPr lang="en-US" sz="800"/>
            <a:t>1. </a:t>
          </a:r>
          <a:r>
            <a:rPr lang="en-US" sz="900" b="1">
              <a:latin typeface="+mn-lt"/>
              <a:cs typeface="Arial" panose="020B0604020202020204" pitchFamily="34" charset="0"/>
            </a:rPr>
            <a:t>UNDERSTANDIG BUSSINESS PROBLEM</a:t>
          </a:r>
          <a:endParaRPr lang="en-IN" sz="800" b="1" dirty="0">
            <a:latin typeface="+mn-lt"/>
            <a:cs typeface="Arial" panose="020B0604020202020204" pitchFamily="34" charset="0"/>
          </a:endParaRPr>
        </a:p>
      </dgm:t>
    </dgm:pt>
    <dgm:pt modelId="{4A42097A-7CE7-45D2-A84D-93296E9A3683}" type="parTrans" cxnId="{E2868CC5-5C37-46D5-9FAD-D80C18B0FF5B}">
      <dgm:prSet/>
      <dgm:spPr/>
      <dgm:t>
        <a:bodyPr/>
        <a:lstStyle/>
        <a:p>
          <a:endParaRPr lang="en-IN"/>
        </a:p>
      </dgm:t>
    </dgm:pt>
    <dgm:pt modelId="{1D561D68-463B-4E76-928C-C2C92EC50BA6}" type="sibTrans" cxnId="{E2868CC5-5C37-46D5-9FAD-D80C18B0FF5B}">
      <dgm:prSet/>
      <dgm:spPr>
        <a:scene3d>
          <a:camera prst="orthographicFront"/>
          <a:lightRig rig="threePt" dir="t"/>
        </a:scene3d>
        <a:sp3d z="-80000" prstMaterial="plastic">
          <a:bevelT w="50800" h="50800" prst="artDeco"/>
          <a:bevelB w="25400" h="25400" prst="angle"/>
        </a:sp3d>
      </dgm:spPr>
      <dgm:t>
        <a:bodyPr/>
        <a:lstStyle/>
        <a:p>
          <a:endParaRPr lang="en-IN"/>
        </a:p>
      </dgm:t>
    </dgm:pt>
    <dgm:pt modelId="{E7D95EA3-A568-4818-A4E5-A38CAEA9517B}">
      <dgm:prSet phldrT="[Text]" custT="1"/>
      <dgm:spPr>
        <a:scene3d>
          <a:camera prst="orthographicFront"/>
          <a:lightRig rig="threePt" dir="t"/>
        </a:scene3d>
        <a:sp3d prstMaterial="plastic">
          <a:bevelT w="120900" h="88900" prst="artDeco"/>
          <a:bevelB w="88900" h="31750" prst="angle"/>
        </a:sp3d>
      </dgm:spPr>
      <dgm:t>
        <a:bodyPr/>
        <a:lstStyle/>
        <a:p>
          <a:r>
            <a:rPr lang="en-US" sz="1050" b="1"/>
            <a:t>2.DATA COLLECTION </a:t>
          </a:r>
          <a:endParaRPr lang="en-IN" sz="1050" b="1" dirty="0"/>
        </a:p>
      </dgm:t>
    </dgm:pt>
    <dgm:pt modelId="{69E56833-9A6C-4AE1-836F-C357A7EE88F3}" type="parTrans" cxnId="{3B635E52-094E-47F0-8B49-19633CF01157}">
      <dgm:prSet/>
      <dgm:spPr/>
      <dgm:t>
        <a:bodyPr/>
        <a:lstStyle/>
        <a:p>
          <a:endParaRPr lang="en-IN"/>
        </a:p>
      </dgm:t>
    </dgm:pt>
    <dgm:pt modelId="{DB891279-8A3B-405F-A1B3-B4D431AE889D}" type="sibTrans" cxnId="{3B635E52-094E-47F0-8B49-19633CF01157}">
      <dgm:prSet/>
      <dgm:spPr>
        <a:scene3d>
          <a:camera prst="orthographicFront"/>
          <a:lightRig rig="threePt" dir="t"/>
        </a:scene3d>
        <a:sp3d z="-80000" prstMaterial="plastic">
          <a:bevelT w="50800" h="50800" prst="artDeco"/>
          <a:bevelB w="25400" h="25400" prst="angle"/>
        </a:sp3d>
      </dgm:spPr>
      <dgm:t>
        <a:bodyPr/>
        <a:lstStyle/>
        <a:p>
          <a:endParaRPr lang="en-IN"/>
        </a:p>
      </dgm:t>
    </dgm:pt>
    <dgm:pt modelId="{2C6DE57A-2F80-4A2E-A0DE-D12AADA5EA03}">
      <dgm:prSet phldrT="[Text]" custT="1"/>
      <dgm:spPr>
        <a:scene3d>
          <a:camera prst="orthographicFront"/>
          <a:lightRig rig="threePt" dir="t"/>
        </a:scene3d>
        <a:sp3d prstMaterial="plastic">
          <a:bevelT w="120900" h="88900" prst="artDeco"/>
          <a:bevelB w="88900" h="31750" prst="angle"/>
        </a:sp3d>
      </dgm:spPr>
      <dgm:t>
        <a:bodyPr/>
        <a:lstStyle/>
        <a:p>
          <a:r>
            <a:rPr lang="en-US" sz="900" b="1" dirty="0"/>
            <a:t>3.EXPLORATORY DATA ANAYSIS</a:t>
          </a:r>
        </a:p>
        <a:p>
          <a:r>
            <a:rPr lang="en-US" sz="900" b="1" dirty="0"/>
            <a:t>(EDA)</a:t>
          </a:r>
          <a:endParaRPr lang="en-IN" sz="900" b="1" dirty="0"/>
        </a:p>
      </dgm:t>
    </dgm:pt>
    <dgm:pt modelId="{8BBC5CEF-C286-4D57-A72E-9D99A3688679}" type="parTrans" cxnId="{28821564-28A6-461E-BA0B-97C3E0C97C13}">
      <dgm:prSet/>
      <dgm:spPr/>
      <dgm:t>
        <a:bodyPr/>
        <a:lstStyle/>
        <a:p>
          <a:endParaRPr lang="en-IN"/>
        </a:p>
      </dgm:t>
    </dgm:pt>
    <dgm:pt modelId="{1F3A5192-4150-468F-A616-F1D92DFDD7AB}" type="sibTrans" cxnId="{28821564-28A6-461E-BA0B-97C3E0C97C13}">
      <dgm:prSet/>
      <dgm:spPr>
        <a:scene3d>
          <a:camera prst="orthographicFront"/>
          <a:lightRig rig="threePt" dir="t"/>
        </a:scene3d>
        <a:sp3d z="-80000" prstMaterial="plastic">
          <a:bevelT w="50800" h="50800" prst="artDeco"/>
          <a:bevelB w="25400" h="25400" prst="angle"/>
        </a:sp3d>
      </dgm:spPr>
      <dgm:t>
        <a:bodyPr/>
        <a:lstStyle/>
        <a:p>
          <a:endParaRPr lang="en-IN"/>
        </a:p>
      </dgm:t>
    </dgm:pt>
    <dgm:pt modelId="{0DC1B994-9E76-49D0-BAF5-EFEA04A4689C}">
      <dgm:prSet custT="1"/>
      <dgm:spPr>
        <a:scene3d>
          <a:camera prst="orthographicFront"/>
          <a:lightRig rig="threePt" dir="t"/>
        </a:scene3d>
        <a:sp3d prstMaterial="plastic">
          <a:bevelT w="120900" h="88900" prst="artDeco"/>
          <a:bevelB w="88900" h="31750" prst="angle"/>
        </a:sp3d>
      </dgm:spPr>
      <dgm:t>
        <a:bodyPr/>
        <a:lstStyle/>
        <a:p>
          <a:r>
            <a:rPr lang="en-US" sz="1000" b="1"/>
            <a:t>5. MODEL EVALUATION</a:t>
          </a:r>
          <a:endParaRPr lang="en-IN" sz="1000" b="1" dirty="0"/>
        </a:p>
      </dgm:t>
    </dgm:pt>
    <dgm:pt modelId="{12F79EEF-5060-4B4C-909B-66AB87407393}" type="parTrans" cxnId="{201CA8E2-F8E7-4CF8-B0A1-64CC3619D326}">
      <dgm:prSet/>
      <dgm:spPr/>
      <dgm:t>
        <a:bodyPr/>
        <a:lstStyle/>
        <a:p>
          <a:endParaRPr lang="en-IN"/>
        </a:p>
      </dgm:t>
    </dgm:pt>
    <dgm:pt modelId="{F22DFAA7-2E62-4D1C-925B-7C5E7F76920D}" type="sibTrans" cxnId="{201CA8E2-F8E7-4CF8-B0A1-64CC3619D326}">
      <dgm:prSet/>
      <dgm:spPr>
        <a:scene3d>
          <a:camera prst="orthographicFront"/>
          <a:lightRig rig="threePt" dir="t"/>
        </a:scene3d>
        <a:sp3d z="-80000" prstMaterial="plastic">
          <a:bevelT w="50800" h="50800" prst="artDeco"/>
          <a:bevelB w="25400" h="25400" prst="angle"/>
        </a:sp3d>
      </dgm:spPr>
      <dgm:t>
        <a:bodyPr/>
        <a:lstStyle/>
        <a:p>
          <a:endParaRPr lang="en-IN"/>
        </a:p>
      </dgm:t>
    </dgm:pt>
    <dgm:pt modelId="{B68E1B81-865A-4793-A2E0-43CCE9066C77}">
      <dgm:prSet custT="1"/>
      <dgm:spPr>
        <a:scene3d>
          <a:camera prst="orthographicFront"/>
          <a:lightRig rig="threePt" dir="t"/>
        </a:scene3d>
        <a:sp3d prstMaterial="plastic">
          <a:bevelT w="120900" h="88900" prst="artDeco"/>
          <a:bevelB w="88900" h="31750" prst="angle"/>
        </a:sp3d>
      </dgm:spPr>
      <dgm:t>
        <a:bodyPr/>
        <a:lstStyle/>
        <a:p>
          <a:r>
            <a:rPr lang="en-US" sz="1000" b="1"/>
            <a:t>6. MODEL DEPLOYEMENT</a:t>
          </a:r>
          <a:endParaRPr lang="en-IN" sz="1000" b="1" dirty="0"/>
        </a:p>
      </dgm:t>
    </dgm:pt>
    <dgm:pt modelId="{BD8A7F23-6E7F-44F5-A88F-C666AEA2360D}" type="parTrans" cxnId="{16B14B60-7D14-476E-8B9F-4EBB12493D62}">
      <dgm:prSet/>
      <dgm:spPr/>
      <dgm:t>
        <a:bodyPr/>
        <a:lstStyle/>
        <a:p>
          <a:endParaRPr lang="en-IN"/>
        </a:p>
      </dgm:t>
    </dgm:pt>
    <dgm:pt modelId="{4F1BE515-BAE2-40CB-BC88-760E2C8489DB}" type="sibTrans" cxnId="{16B14B60-7D14-476E-8B9F-4EBB12493D62}">
      <dgm:prSet/>
      <dgm:spPr>
        <a:scene3d>
          <a:camera prst="orthographicFront"/>
          <a:lightRig rig="threePt" dir="t"/>
        </a:scene3d>
        <a:sp3d z="-80000" prstMaterial="plastic">
          <a:bevelT w="50800" h="50800" prst="artDeco"/>
          <a:bevelB w="25400" h="25400" prst="angle"/>
        </a:sp3d>
      </dgm:spPr>
      <dgm:t>
        <a:bodyPr/>
        <a:lstStyle/>
        <a:p>
          <a:endParaRPr lang="en-IN"/>
        </a:p>
      </dgm:t>
    </dgm:pt>
    <dgm:pt modelId="{91A42E5F-2BBD-467E-B901-867CE5682AC8}">
      <dgm:prSet custT="1"/>
      <dgm:spPr>
        <a:scene3d>
          <a:camera prst="orthographicFront"/>
          <a:lightRig rig="threePt" dir="t"/>
        </a:scene3d>
        <a:sp3d prstMaterial="plastic">
          <a:bevelT w="120900" h="88900" prst="artDeco"/>
          <a:bevelB w="88900" h="31750" prst="angle"/>
        </a:sp3d>
      </dgm:spPr>
      <dgm:t>
        <a:bodyPr/>
        <a:lstStyle/>
        <a:p>
          <a:r>
            <a:rPr lang="en-US" sz="1000" b="1"/>
            <a:t>4. MODEL BULDING</a:t>
          </a:r>
          <a:endParaRPr lang="en-IN" sz="1000" b="1" dirty="0"/>
        </a:p>
      </dgm:t>
    </dgm:pt>
    <dgm:pt modelId="{D4619E92-BC34-40FA-82A1-840E7F84BEAB}" type="parTrans" cxnId="{E2F9ABC5-AE34-46D6-A3D5-40110A678D52}">
      <dgm:prSet/>
      <dgm:spPr/>
      <dgm:t>
        <a:bodyPr/>
        <a:lstStyle/>
        <a:p>
          <a:endParaRPr lang="en-IN"/>
        </a:p>
      </dgm:t>
    </dgm:pt>
    <dgm:pt modelId="{E8F3582E-C23E-40EC-997C-55AB7C5594B1}" type="sibTrans" cxnId="{E2F9ABC5-AE34-46D6-A3D5-40110A678D52}">
      <dgm:prSet/>
      <dgm:spPr>
        <a:scene3d>
          <a:camera prst="orthographicFront"/>
          <a:lightRig rig="threePt" dir="t"/>
        </a:scene3d>
        <a:sp3d z="-80000" prstMaterial="plastic">
          <a:bevelT w="50800" h="50800" prst="artDeco"/>
          <a:bevelB w="25400" h="25400" prst="angle"/>
        </a:sp3d>
      </dgm:spPr>
      <dgm:t>
        <a:bodyPr/>
        <a:lstStyle/>
        <a:p>
          <a:endParaRPr lang="en-IN"/>
        </a:p>
      </dgm:t>
    </dgm:pt>
    <dgm:pt modelId="{32099676-9B6D-401B-BD2F-976A9D9CB0B4}" type="pres">
      <dgm:prSet presAssocID="{86468673-AC6F-472B-B51F-5EE4DE5FE3A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ED7FB0B-1845-436B-8AAD-0B01037D29D3}" type="pres">
      <dgm:prSet presAssocID="{BECFC3E4-5819-466B-BD63-4C991FF36396}" presName="centerShape" presStyleLbl="node0" presStyleIdx="0" presStyleCnt="1"/>
      <dgm:spPr/>
    </dgm:pt>
    <dgm:pt modelId="{DB9154DB-DB0F-4100-9D49-02224B20F51C}" type="pres">
      <dgm:prSet presAssocID="{899458AE-BEC1-4D5C-B183-2569E0A327FB}" presName="node" presStyleLbl="node1" presStyleIdx="0" presStyleCnt="6">
        <dgm:presLayoutVars>
          <dgm:bulletEnabled val="1"/>
        </dgm:presLayoutVars>
      </dgm:prSet>
      <dgm:spPr/>
    </dgm:pt>
    <dgm:pt modelId="{95228950-9B83-4F8D-99AE-3975D91777B7}" type="pres">
      <dgm:prSet presAssocID="{899458AE-BEC1-4D5C-B183-2569E0A327FB}" presName="dummy" presStyleCnt="0"/>
      <dgm:spPr>
        <a:scene3d>
          <a:camera prst="orthographicFront"/>
          <a:lightRig rig="threePt" dir="t"/>
        </a:scene3d>
        <a:sp3d>
          <a:bevelT w="114300" prst="artDeco"/>
        </a:sp3d>
      </dgm:spPr>
    </dgm:pt>
    <dgm:pt modelId="{820CA4B3-2954-4DA6-A5FE-2DFFE78B83F2}" type="pres">
      <dgm:prSet presAssocID="{1D561D68-463B-4E76-928C-C2C92EC50BA6}" presName="sibTrans" presStyleLbl="sibTrans2D1" presStyleIdx="0" presStyleCnt="6"/>
      <dgm:spPr/>
    </dgm:pt>
    <dgm:pt modelId="{BC379F9E-4946-410E-A30A-98606E02424B}" type="pres">
      <dgm:prSet presAssocID="{E7D95EA3-A568-4818-A4E5-A38CAEA9517B}" presName="node" presStyleLbl="node1" presStyleIdx="1" presStyleCnt="6">
        <dgm:presLayoutVars>
          <dgm:bulletEnabled val="1"/>
        </dgm:presLayoutVars>
      </dgm:prSet>
      <dgm:spPr/>
    </dgm:pt>
    <dgm:pt modelId="{6720C25D-C7D5-44F3-9C39-2B18B3BB17E2}" type="pres">
      <dgm:prSet presAssocID="{E7D95EA3-A568-4818-A4E5-A38CAEA9517B}" presName="dummy" presStyleCnt="0"/>
      <dgm:spPr>
        <a:scene3d>
          <a:camera prst="orthographicFront"/>
          <a:lightRig rig="threePt" dir="t"/>
        </a:scene3d>
        <a:sp3d>
          <a:bevelT w="114300" prst="artDeco"/>
        </a:sp3d>
      </dgm:spPr>
    </dgm:pt>
    <dgm:pt modelId="{83A67AFE-E25A-4FFC-A002-F0C02EB93F08}" type="pres">
      <dgm:prSet presAssocID="{DB891279-8A3B-405F-A1B3-B4D431AE889D}" presName="sibTrans" presStyleLbl="sibTrans2D1" presStyleIdx="1" presStyleCnt="6"/>
      <dgm:spPr/>
    </dgm:pt>
    <dgm:pt modelId="{0FA8BA44-FF61-4127-B73D-49559C964030}" type="pres">
      <dgm:prSet presAssocID="{2C6DE57A-2F80-4A2E-A0DE-D12AADA5EA03}" presName="node" presStyleLbl="node1" presStyleIdx="2" presStyleCnt="6">
        <dgm:presLayoutVars>
          <dgm:bulletEnabled val="1"/>
        </dgm:presLayoutVars>
      </dgm:prSet>
      <dgm:spPr/>
    </dgm:pt>
    <dgm:pt modelId="{15115C19-6DCD-4360-8B6A-6873930B0F3F}" type="pres">
      <dgm:prSet presAssocID="{2C6DE57A-2F80-4A2E-A0DE-D12AADA5EA03}" presName="dummy" presStyleCnt="0"/>
      <dgm:spPr>
        <a:scene3d>
          <a:camera prst="orthographicFront"/>
          <a:lightRig rig="threePt" dir="t"/>
        </a:scene3d>
        <a:sp3d>
          <a:bevelT w="114300" prst="artDeco"/>
        </a:sp3d>
      </dgm:spPr>
    </dgm:pt>
    <dgm:pt modelId="{36380915-9E47-47DA-91E6-CFCA72C6FCF3}" type="pres">
      <dgm:prSet presAssocID="{1F3A5192-4150-468F-A616-F1D92DFDD7AB}" presName="sibTrans" presStyleLbl="sibTrans2D1" presStyleIdx="2" presStyleCnt="6"/>
      <dgm:spPr/>
    </dgm:pt>
    <dgm:pt modelId="{1D83BD52-C53E-4E5D-81A8-B026887E616A}" type="pres">
      <dgm:prSet presAssocID="{91A42E5F-2BBD-467E-B901-867CE5682AC8}" presName="node" presStyleLbl="node1" presStyleIdx="3" presStyleCnt="6">
        <dgm:presLayoutVars>
          <dgm:bulletEnabled val="1"/>
        </dgm:presLayoutVars>
      </dgm:prSet>
      <dgm:spPr/>
    </dgm:pt>
    <dgm:pt modelId="{CD4FD835-6071-48AC-B3B6-8D6E1853A0CE}" type="pres">
      <dgm:prSet presAssocID="{91A42E5F-2BBD-467E-B901-867CE5682AC8}" presName="dummy" presStyleCnt="0"/>
      <dgm:spPr>
        <a:scene3d>
          <a:camera prst="orthographicFront"/>
          <a:lightRig rig="threePt" dir="t"/>
        </a:scene3d>
        <a:sp3d>
          <a:bevelT w="114300" prst="artDeco"/>
        </a:sp3d>
      </dgm:spPr>
    </dgm:pt>
    <dgm:pt modelId="{E3AB7308-B42E-4C09-8304-5F6F6BD47F73}" type="pres">
      <dgm:prSet presAssocID="{E8F3582E-C23E-40EC-997C-55AB7C5594B1}" presName="sibTrans" presStyleLbl="sibTrans2D1" presStyleIdx="3" presStyleCnt="6"/>
      <dgm:spPr/>
    </dgm:pt>
    <dgm:pt modelId="{4721C97F-21AE-4F8B-B047-A614925319CA}" type="pres">
      <dgm:prSet presAssocID="{0DC1B994-9E76-49D0-BAF5-EFEA04A4689C}" presName="node" presStyleLbl="node1" presStyleIdx="4" presStyleCnt="6" custRadScaleRad="101157" custRadScaleInc="1889">
        <dgm:presLayoutVars>
          <dgm:bulletEnabled val="1"/>
        </dgm:presLayoutVars>
      </dgm:prSet>
      <dgm:spPr/>
    </dgm:pt>
    <dgm:pt modelId="{DE495A66-0322-41D7-A7D7-155DD4AEB2FD}" type="pres">
      <dgm:prSet presAssocID="{0DC1B994-9E76-49D0-BAF5-EFEA04A4689C}" presName="dummy" presStyleCnt="0"/>
      <dgm:spPr>
        <a:scene3d>
          <a:camera prst="orthographicFront"/>
          <a:lightRig rig="threePt" dir="t"/>
        </a:scene3d>
        <a:sp3d>
          <a:bevelT w="114300" prst="artDeco"/>
        </a:sp3d>
      </dgm:spPr>
    </dgm:pt>
    <dgm:pt modelId="{3B5BAA04-3878-48EC-8D82-1D484F5992EB}" type="pres">
      <dgm:prSet presAssocID="{F22DFAA7-2E62-4D1C-925B-7C5E7F76920D}" presName="sibTrans" presStyleLbl="sibTrans2D1" presStyleIdx="4" presStyleCnt="6"/>
      <dgm:spPr/>
    </dgm:pt>
    <dgm:pt modelId="{4EC76987-A195-4367-93AB-85AE1B5B627E}" type="pres">
      <dgm:prSet presAssocID="{B68E1B81-865A-4793-A2E0-43CCE9066C77}" presName="node" presStyleLbl="node1" presStyleIdx="5" presStyleCnt="6">
        <dgm:presLayoutVars>
          <dgm:bulletEnabled val="1"/>
        </dgm:presLayoutVars>
      </dgm:prSet>
      <dgm:spPr/>
    </dgm:pt>
    <dgm:pt modelId="{3B5859D3-4C85-4B95-B013-D568FF51182F}" type="pres">
      <dgm:prSet presAssocID="{B68E1B81-865A-4793-A2E0-43CCE9066C77}" presName="dummy" presStyleCnt="0"/>
      <dgm:spPr>
        <a:scene3d>
          <a:camera prst="orthographicFront"/>
          <a:lightRig rig="threePt" dir="t"/>
        </a:scene3d>
        <a:sp3d>
          <a:bevelT w="114300" prst="artDeco"/>
        </a:sp3d>
      </dgm:spPr>
    </dgm:pt>
    <dgm:pt modelId="{1AF8A80F-A666-480B-B113-B0A393838B12}" type="pres">
      <dgm:prSet presAssocID="{4F1BE515-BAE2-40CB-BC88-760E2C8489DB}" presName="sibTrans" presStyleLbl="sibTrans2D1" presStyleIdx="5" presStyleCnt="6"/>
      <dgm:spPr/>
    </dgm:pt>
  </dgm:ptLst>
  <dgm:cxnLst>
    <dgm:cxn modelId="{00EDEF02-FA42-4FA0-B518-41090422A164}" type="presOf" srcId="{2C6DE57A-2F80-4A2E-A0DE-D12AADA5EA03}" destId="{0FA8BA44-FF61-4127-B73D-49559C964030}" srcOrd="0" destOrd="0" presId="urn:microsoft.com/office/officeart/2005/8/layout/radial6"/>
    <dgm:cxn modelId="{1B9EB124-5BA8-4E1E-AE78-C2122342B725}" type="presOf" srcId="{E7D95EA3-A568-4818-A4E5-A38CAEA9517B}" destId="{BC379F9E-4946-410E-A30A-98606E02424B}" srcOrd="0" destOrd="0" presId="urn:microsoft.com/office/officeart/2005/8/layout/radial6"/>
    <dgm:cxn modelId="{16B14B60-7D14-476E-8B9F-4EBB12493D62}" srcId="{BECFC3E4-5819-466B-BD63-4C991FF36396}" destId="{B68E1B81-865A-4793-A2E0-43CCE9066C77}" srcOrd="5" destOrd="0" parTransId="{BD8A7F23-6E7F-44F5-A88F-C666AEA2360D}" sibTransId="{4F1BE515-BAE2-40CB-BC88-760E2C8489DB}"/>
    <dgm:cxn modelId="{28821564-28A6-461E-BA0B-97C3E0C97C13}" srcId="{BECFC3E4-5819-466B-BD63-4C991FF36396}" destId="{2C6DE57A-2F80-4A2E-A0DE-D12AADA5EA03}" srcOrd="2" destOrd="0" parTransId="{8BBC5CEF-C286-4D57-A72E-9D99A3688679}" sibTransId="{1F3A5192-4150-468F-A616-F1D92DFDD7AB}"/>
    <dgm:cxn modelId="{F98C9145-F362-4ABE-B107-3802C4BAB4D2}" type="presOf" srcId="{1F3A5192-4150-468F-A616-F1D92DFDD7AB}" destId="{36380915-9E47-47DA-91E6-CFCA72C6FCF3}" srcOrd="0" destOrd="0" presId="urn:microsoft.com/office/officeart/2005/8/layout/radial6"/>
    <dgm:cxn modelId="{3F7C4A46-87EF-4CFB-9117-9E6E945A1C3C}" type="presOf" srcId="{E8F3582E-C23E-40EC-997C-55AB7C5594B1}" destId="{E3AB7308-B42E-4C09-8304-5F6F6BD47F73}" srcOrd="0" destOrd="0" presId="urn:microsoft.com/office/officeart/2005/8/layout/radial6"/>
    <dgm:cxn modelId="{B97D7B66-EEF3-4287-8E87-E3A643070A07}" type="presOf" srcId="{0DC1B994-9E76-49D0-BAF5-EFEA04A4689C}" destId="{4721C97F-21AE-4F8B-B047-A614925319CA}" srcOrd="0" destOrd="0" presId="urn:microsoft.com/office/officeart/2005/8/layout/radial6"/>
    <dgm:cxn modelId="{E612476D-E404-4CFB-98A9-B5BD0BCC6E7B}" type="presOf" srcId="{DB891279-8A3B-405F-A1B3-B4D431AE889D}" destId="{83A67AFE-E25A-4FFC-A002-F0C02EB93F08}" srcOrd="0" destOrd="0" presId="urn:microsoft.com/office/officeart/2005/8/layout/radial6"/>
    <dgm:cxn modelId="{3B635E52-094E-47F0-8B49-19633CF01157}" srcId="{BECFC3E4-5819-466B-BD63-4C991FF36396}" destId="{E7D95EA3-A568-4818-A4E5-A38CAEA9517B}" srcOrd="1" destOrd="0" parTransId="{69E56833-9A6C-4AE1-836F-C357A7EE88F3}" sibTransId="{DB891279-8A3B-405F-A1B3-B4D431AE889D}"/>
    <dgm:cxn modelId="{0D3D4352-080D-4220-8959-2DE0493A92E8}" type="presOf" srcId="{4F1BE515-BAE2-40CB-BC88-760E2C8489DB}" destId="{1AF8A80F-A666-480B-B113-B0A393838B12}" srcOrd="0" destOrd="0" presId="urn:microsoft.com/office/officeart/2005/8/layout/radial6"/>
    <dgm:cxn modelId="{7E285E55-696F-4E8E-9590-55700DE9F6A7}" type="presOf" srcId="{BECFC3E4-5819-466B-BD63-4C991FF36396}" destId="{5ED7FB0B-1845-436B-8AAD-0B01037D29D3}" srcOrd="0" destOrd="0" presId="urn:microsoft.com/office/officeart/2005/8/layout/radial6"/>
    <dgm:cxn modelId="{4774D27B-A903-49E3-BBAF-271B543C8B71}" type="presOf" srcId="{1D561D68-463B-4E76-928C-C2C92EC50BA6}" destId="{820CA4B3-2954-4DA6-A5FE-2DFFE78B83F2}" srcOrd="0" destOrd="0" presId="urn:microsoft.com/office/officeart/2005/8/layout/radial6"/>
    <dgm:cxn modelId="{C51C158F-E3D7-4190-8633-77AB04021B0A}" type="presOf" srcId="{F22DFAA7-2E62-4D1C-925B-7C5E7F76920D}" destId="{3B5BAA04-3878-48EC-8D82-1D484F5992EB}" srcOrd="0" destOrd="0" presId="urn:microsoft.com/office/officeart/2005/8/layout/radial6"/>
    <dgm:cxn modelId="{C30ECFAC-4684-471C-9EB1-CF64A14106F0}" type="presOf" srcId="{899458AE-BEC1-4D5C-B183-2569E0A327FB}" destId="{DB9154DB-DB0F-4100-9D49-02224B20F51C}" srcOrd="0" destOrd="0" presId="urn:microsoft.com/office/officeart/2005/8/layout/radial6"/>
    <dgm:cxn modelId="{79C3F5B0-3F68-4918-A919-062DF47A7F58}" srcId="{86468673-AC6F-472B-B51F-5EE4DE5FE3A1}" destId="{BECFC3E4-5819-466B-BD63-4C991FF36396}" srcOrd="0" destOrd="0" parTransId="{A71A01AD-1C89-493F-A603-77D8AD6605FD}" sibTransId="{12A81F99-725B-421F-BFA5-FDD4F363ECA5}"/>
    <dgm:cxn modelId="{2447FDB4-7B27-48B9-8E2E-D516EB3EFC92}" type="presOf" srcId="{86468673-AC6F-472B-B51F-5EE4DE5FE3A1}" destId="{32099676-9B6D-401B-BD2F-976A9D9CB0B4}" srcOrd="0" destOrd="0" presId="urn:microsoft.com/office/officeart/2005/8/layout/radial6"/>
    <dgm:cxn modelId="{B06E27B7-CED8-4A86-9BB3-2CBD1BDFE3F2}" type="presOf" srcId="{B68E1B81-865A-4793-A2E0-43CCE9066C77}" destId="{4EC76987-A195-4367-93AB-85AE1B5B627E}" srcOrd="0" destOrd="0" presId="urn:microsoft.com/office/officeart/2005/8/layout/radial6"/>
    <dgm:cxn modelId="{E2868CC5-5C37-46D5-9FAD-D80C18B0FF5B}" srcId="{BECFC3E4-5819-466B-BD63-4C991FF36396}" destId="{899458AE-BEC1-4D5C-B183-2569E0A327FB}" srcOrd="0" destOrd="0" parTransId="{4A42097A-7CE7-45D2-A84D-93296E9A3683}" sibTransId="{1D561D68-463B-4E76-928C-C2C92EC50BA6}"/>
    <dgm:cxn modelId="{E2F9ABC5-AE34-46D6-A3D5-40110A678D52}" srcId="{BECFC3E4-5819-466B-BD63-4C991FF36396}" destId="{91A42E5F-2BBD-467E-B901-867CE5682AC8}" srcOrd="3" destOrd="0" parTransId="{D4619E92-BC34-40FA-82A1-840E7F84BEAB}" sibTransId="{E8F3582E-C23E-40EC-997C-55AB7C5594B1}"/>
    <dgm:cxn modelId="{201CA8E2-F8E7-4CF8-B0A1-64CC3619D326}" srcId="{BECFC3E4-5819-466B-BD63-4C991FF36396}" destId="{0DC1B994-9E76-49D0-BAF5-EFEA04A4689C}" srcOrd="4" destOrd="0" parTransId="{12F79EEF-5060-4B4C-909B-66AB87407393}" sibTransId="{F22DFAA7-2E62-4D1C-925B-7C5E7F76920D}"/>
    <dgm:cxn modelId="{44BA28E7-4458-4C6B-907F-1979AA692CB3}" type="presOf" srcId="{91A42E5F-2BBD-467E-B901-867CE5682AC8}" destId="{1D83BD52-C53E-4E5D-81A8-B026887E616A}" srcOrd="0" destOrd="0" presId="urn:microsoft.com/office/officeart/2005/8/layout/radial6"/>
    <dgm:cxn modelId="{F2D3A79B-3D64-4085-97E8-74FAB6CE7A15}" type="presParOf" srcId="{32099676-9B6D-401B-BD2F-976A9D9CB0B4}" destId="{5ED7FB0B-1845-436B-8AAD-0B01037D29D3}" srcOrd="0" destOrd="0" presId="urn:microsoft.com/office/officeart/2005/8/layout/radial6"/>
    <dgm:cxn modelId="{036B46E7-54A1-45D8-8FF5-5CFD1C480C65}" type="presParOf" srcId="{32099676-9B6D-401B-BD2F-976A9D9CB0B4}" destId="{DB9154DB-DB0F-4100-9D49-02224B20F51C}" srcOrd="1" destOrd="0" presId="urn:microsoft.com/office/officeart/2005/8/layout/radial6"/>
    <dgm:cxn modelId="{88E2ADEC-295A-42D7-BFD3-8976367A95A0}" type="presParOf" srcId="{32099676-9B6D-401B-BD2F-976A9D9CB0B4}" destId="{95228950-9B83-4F8D-99AE-3975D91777B7}" srcOrd="2" destOrd="0" presId="urn:microsoft.com/office/officeart/2005/8/layout/radial6"/>
    <dgm:cxn modelId="{78530979-567B-4678-81B1-19E684142530}" type="presParOf" srcId="{32099676-9B6D-401B-BD2F-976A9D9CB0B4}" destId="{820CA4B3-2954-4DA6-A5FE-2DFFE78B83F2}" srcOrd="3" destOrd="0" presId="urn:microsoft.com/office/officeart/2005/8/layout/radial6"/>
    <dgm:cxn modelId="{DAB5EA3D-872C-4067-922A-CA0F6FEA7E8F}" type="presParOf" srcId="{32099676-9B6D-401B-BD2F-976A9D9CB0B4}" destId="{BC379F9E-4946-410E-A30A-98606E02424B}" srcOrd="4" destOrd="0" presId="urn:microsoft.com/office/officeart/2005/8/layout/radial6"/>
    <dgm:cxn modelId="{CC5BDA71-11E7-4879-B398-019DA35F86F8}" type="presParOf" srcId="{32099676-9B6D-401B-BD2F-976A9D9CB0B4}" destId="{6720C25D-C7D5-44F3-9C39-2B18B3BB17E2}" srcOrd="5" destOrd="0" presId="urn:microsoft.com/office/officeart/2005/8/layout/radial6"/>
    <dgm:cxn modelId="{344309DE-CAFA-4D52-B6B0-66DF8CF346B8}" type="presParOf" srcId="{32099676-9B6D-401B-BD2F-976A9D9CB0B4}" destId="{83A67AFE-E25A-4FFC-A002-F0C02EB93F08}" srcOrd="6" destOrd="0" presId="urn:microsoft.com/office/officeart/2005/8/layout/radial6"/>
    <dgm:cxn modelId="{2C7B9E88-1971-4FE2-9770-1B1F0FFAE3D2}" type="presParOf" srcId="{32099676-9B6D-401B-BD2F-976A9D9CB0B4}" destId="{0FA8BA44-FF61-4127-B73D-49559C964030}" srcOrd="7" destOrd="0" presId="urn:microsoft.com/office/officeart/2005/8/layout/radial6"/>
    <dgm:cxn modelId="{6E5546D0-346E-4F94-9CF0-6AB56C1386F7}" type="presParOf" srcId="{32099676-9B6D-401B-BD2F-976A9D9CB0B4}" destId="{15115C19-6DCD-4360-8B6A-6873930B0F3F}" srcOrd="8" destOrd="0" presId="urn:microsoft.com/office/officeart/2005/8/layout/radial6"/>
    <dgm:cxn modelId="{0A2A8033-6659-46C2-A394-4F0C493B50E0}" type="presParOf" srcId="{32099676-9B6D-401B-BD2F-976A9D9CB0B4}" destId="{36380915-9E47-47DA-91E6-CFCA72C6FCF3}" srcOrd="9" destOrd="0" presId="urn:microsoft.com/office/officeart/2005/8/layout/radial6"/>
    <dgm:cxn modelId="{7235D904-B754-4F99-8777-4C956FFCB247}" type="presParOf" srcId="{32099676-9B6D-401B-BD2F-976A9D9CB0B4}" destId="{1D83BD52-C53E-4E5D-81A8-B026887E616A}" srcOrd="10" destOrd="0" presId="urn:microsoft.com/office/officeart/2005/8/layout/radial6"/>
    <dgm:cxn modelId="{CCADA9FE-7FF6-4C89-8EBD-9FB5EAAA71C0}" type="presParOf" srcId="{32099676-9B6D-401B-BD2F-976A9D9CB0B4}" destId="{CD4FD835-6071-48AC-B3B6-8D6E1853A0CE}" srcOrd="11" destOrd="0" presId="urn:microsoft.com/office/officeart/2005/8/layout/radial6"/>
    <dgm:cxn modelId="{B56D2789-A1B3-4466-AA82-9D2D361655CA}" type="presParOf" srcId="{32099676-9B6D-401B-BD2F-976A9D9CB0B4}" destId="{E3AB7308-B42E-4C09-8304-5F6F6BD47F73}" srcOrd="12" destOrd="0" presId="urn:microsoft.com/office/officeart/2005/8/layout/radial6"/>
    <dgm:cxn modelId="{16AAEE9D-259B-44B5-AF7D-C27690A3A525}" type="presParOf" srcId="{32099676-9B6D-401B-BD2F-976A9D9CB0B4}" destId="{4721C97F-21AE-4F8B-B047-A614925319CA}" srcOrd="13" destOrd="0" presId="urn:microsoft.com/office/officeart/2005/8/layout/radial6"/>
    <dgm:cxn modelId="{64D340D4-11E0-4E69-B328-5F0C6242E4D5}" type="presParOf" srcId="{32099676-9B6D-401B-BD2F-976A9D9CB0B4}" destId="{DE495A66-0322-41D7-A7D7-155DD4AEB2FD}" srcOrd="14" destOrd="0" presId="urn:microsoft.com/office/officeart/2005/8/layout/radial6"/>
    <dgm:cxn modelId="{5173254F-6D3D-4BC8-8439-C6702D9450E5}" type="presParOf" srcId="{32099676-9B6D-401B-BD2F-976A9D9CB0B4}" destId="{3B5BAA04-3878-48EC-8D82-1D484F5992EB}" srcOrd="15" destOrd="0" presId="urn:microsoft.com/office/officeart/2005/8/layout/radial6"/>
    <dgm:cxn modelId="{C7A78906-FB9A-423D-B74F-CFDAD9E7432B}" type="presParOf" srcId="{32099676-9B6D-401B-BD2F-976A9D9CB0B4}" destId="{4EC76987-A195-4367-93AB-85AE1B5B627E}" srcOrd="16" destOrd="0" presId="urn:microsoft.com/office/officeart/2005/8/layout/radial6"/>
    <dgm:cxn modelId="{6876C0E6-D075-418A-94C4-9DD87713AEEB}" type="presParOf" srcId="{32099676-9B6D-401B-BD2F-976A9D9CB0B4}" destId="{3B5859D3-4C85-4B95-B013-D568FF51182F}" srcOrd="17" destOrd="0" presId="urn:microsoft.com/office/officeart/2005/8/layout/radial6"/>
    <dgm:cxn modelId="{B20AF280-7299-4741-B903-6555C6527AD5}" type="presParOf" srcId="{32099676-9B6D-401B-BD2F-976A9D9CB0B4}" destId="{1AF8A80F-A666-480B-B113-B0A393838B12}" srcOrd="18" destOrd="0" presId="urn:microsoft.com/office/officeart/2005/8/layout/radial6"/>
  </dgm:cxnLst>
  <dgm:bg>
    <a:effectLst>
      <a:outerShdw blurRad="76200" dir="13500000" sy="23000" kx="1200000" algn="br" rotWithShape="0">
        <a:prstClr val="black">
          <a:alpha val="2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CD6303-D0AA-415B-B60A-F4C99955A5D9}" type="doc">
      <dgm:prSet loTypeId="urn:microsoft.com/office/officeart/2008/layout/RadialCluster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D741057-EE28-4F4F-8C31-312076C3D676}">
      <dgm:prSet phldrT="[Text]"/>
      <dgm:spPr/>
      <dgm:t>
        <a:bodyPr/>
        <a:lstStyle/>
        <a:p>
          <a:r>
            <a:rPr lang="en-US" b="1" dirty="0"/>
            <a:t>Model</a:t>
          </a:r>
          <a:endParaRPr lang="en-IN" b="1" dirty="0"/>
        </a:p>
      </dgm:t>
    </dgm:pt>
    <dgm:pt modelId="{E93CF304-D593-4983-9C84-B0C734665F1C}" type="parTrans" cxnId="{D83BCBD7-B611-46A4-8559-1F0CE0F48EDB}">
      <dgm:prSet/>
      <dgm:spPr/>
      <dgm:t>
        <a:bodyPr/>
        <a:lstStyle/>
        <a:p>
          <a:endParaRPr lang="en-IN"/>
        </a:p>
      </dgm:t>
    </dgm:pt>
    <dgm:pt modelId="{4D72F47D-A48F-43C1-8CAA-7F177A96BFA1}" type="sibTrans" cxnId="{D83BCBD7-B611-46A4-8559-1F0CE0F48EDB}">
      <dgm:prSet/>
      <dgm:spPr/>
      <dgm:t>
        <a:bodyPr/>
        <a:lstStyle/>
        <a:p>
          <a:endParaRPr lang="en-IN"/>
        </a:p>
      </dgm:t>
    </dgm:pt>
    <dgm:pt modelId="{C96D6D17-E540-4E6B-9D61-4F068748B80E}">
      <dgm:prSet phldrT="[Text]"/>
      <dgm:spPr/>
      <dgm:t>
        <a:bodyPr/>
        <a:lstStyle/>
        <a:p>
          <a:r>
            <a:rPr lang="en-US" b="1" dirty="0"/>
            <a:t>Input</a:t>
          </a:r>
          <a:endParaRPr lang="en-IN" b="1" dirty="0"/>
        </a:p>
      </dgm:t>
    </dgm:pt>
    <dgm:pt modelId="{63A0ADFF-B463-465F-8DF9-0124D42D63D6}" type="parTrans" cxnId="{F7D45261-BDDB-4269-B36C-B5D4860E5201}">
      <dgm:prSet/>
      <dgm:spPr/>
      <dgm:t>
        <a:bodyPr/>
        <a:lstStyle/>
        <a:p>
          <a:endParaRPr lang="en-IN"/>
        </a:p>
      </dgm:t>
    </dgm:pt>
    <dgm:pt modelId="{A2B74997-D3F4-43A2-99CD-1C8883E7BCC3}" type="sibTrans" cxnId="{F7D45261-BDDB-4269-B36C-B5D4860E5201}">
      <dgm:prSet/>
      <dgm:spPr/>
      <dgm:t>
        <a:bodyPr/>
        <a:lstStyle/>
        <a:p>
          <a:endParaRPr lang="en-IN"/>
        </a:p>
      </dgm:t>
    </dgm:pt>
    <dgm:pt modelId="{66DBAEA9-343E-4C62-9202-8B0B1444D503}">
      <dgm:prSet phldrT="[Text]"/>
      <dgm:spPr/>
      <dgm:t>
        <a:bodyPr/>
        <a:lstStyle/>
        <a:p>
          <a:r>
            <a:rPr lang="en-US" b="1" dirty="0"/>
            <a:t>Bankruptcy</a:t>
          </a:r>
          <a:endParaRPr lang="en-IN" b="1" dirty="0"/>
        </a:p>
      </dgm:t>
    </dgm:pt>
    <dgm:pt modelId="{B61B3BE7-441B-4644-BD4C-F7CCA36D2EBE}" type="parTrans" cxnId="{4EECF24B-9DEA-4E57-A3AC-067912A4D2FB}">
      <dgm:prSet/>
      <dgm:spPr/>
      <dgm:t>
        <a:bodyPr/>
        <a:lstStyle/>
        <a:p>
          <a:endParaRPr lang="en-IN"/>
        </a:p>
      </dgm:t>
    </dgm:pt>
    <dgm:pt modelId="{2E755A6F-9BDC-4471-9360-546DB96CFA5B}" type="sibTrans" cxnId="{4EECF24B-9DEA-4E57-A3AC-067912A4D2FB}">
      <dgm:prSet/>
      <dgm:spPr/>
      <dgm:t>
        <a:bodyPr/>
        <a:lstStyle/>
        <a:p>
          <a:endParaRPr lang="en-IN"/>
        </a:p>
      </dgm:t>
    </dgm:pt>
    <dgm:pt modelId="{5BE6DEED-7FD2-4D7C-BF16-8836ED1F5866}">
      <dgm:prSet phldrT="[Text]"/>
      <dgm:spPr/>
      <dgm:t>
        <a:bodyPr/>
        <a:lstStyle/>
        <a:p>
          <a:r>
            <a:rPr lang="en-US" b="1" dirty="0"/>
            <a:t>Non-Bankruptcy</a:t>
          </a:r>
          <a:endParaRPr lang="en-IN" b="1" dirty="0"/>
        </a:p>
      </dgm:t>
    </dgm:pt>
    <dgm:pt modelId="{5A1C0EC9-30A0-44A7-A45B-1A2C96250F9E}" type="parTrans" cxnId="{A7E965C0-E5D5-4D44-B924-2C48E96E7C1F}">
      <dgm:prSet/>
      <dgm:spPr/>
      <dgm:t>
        <a:bodyPr/>
        <a:lstStyle/>
        <a:p>
          <a:endParaRPr lang="en-IN"/>
        </a:p>
      </dgm:t>
    </dgm:pt>
    <dgm:pt modelId="{D4777685-6B75-470D-9A67-B714050861DC}" type="sibTrans" cxnId="{A7E965C0-E5D5-4D44-B924-2C48E96E7C1F}">
      <dgm:prSet/>
      <dgm:spPr/>
      <dgm:t>
        <a:bodyPr/>
        <a:lstStyle/>
        <a:p>
          <a:endParaRPr lang="en-IN"/>
        </a:p>
      </dgm:t>
    </dgm:pt>
    <dgm:pt modelId="{CE0ED419-961F-44D0-97E2-3827BB5BEB20}" type="pres">
      <dgm:prSet presAssocID="{8ACD6303-D0AA-415B-B60A-F4C99955A5D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BED35E19-D70E-449F-B680-8685C7AA671A}" type="pres">
      <dgm:prSet presAssocID="{3D741057-EE28-4F4F-8C31-312076C3D676}" presName="singleCycle" presStyleCnt="0"/>
      <dgm:spPr/>
    </dgm:pt>
    <dgm:pt modelId="{65312036-1A8A-4E90-A9C8-146D2D380091}" type="pres">
      <dgm:prSet presAssocID="{3D741057-EE28-4F4F-8C31-312076C3D676}" presName="singleCenter" presStyleLbl="node1" presStyleIdx="0" presStyleCnt="4" custScaleX="167706" custLinFactNeighborX="-1944" custLinFactNeighborY="-9249">
        <dgm:presLayoutVars>
          <dgm:chMax val="7"/>
          <dgm:chPref val="7"/>
        </dgm:presLayoutVars>
      </dgm:prSet>
      <dgm:spPr/>
    </dgm:pt>
    <dgm:pt modelId="{0AA1A8C3-ED88-45DE-A877-1613E6615BC0}" type="pres">
      <dgm:prSet presAssocID="{63A0ADFF-B463-465F-8DF9-0124D42D63D6}" presName="Name56" presStyleLbl="parChTrans1D2" presStyleIdx="0" presStyleCnt="3"/>
      <dgm:spPr/>
    </dgm:pt>
    <dgm:pt modelId="{E97219EE-71E1-43C5-A515-459F9D9E5D62}" type="pres">
      <dgm:prSet presAssocID="{C96D6D17-E540-4E6B-9D61-4F068748B80E}" presName="text0" presStyleLbl="node1" presStyleIdx="1" presStyleCnt="4" custScaleX="200553" custRadScaleRad="205512" custRadScaleInc="-141348">
        <dgm:presLayoutVars>
          <dgm:bulletEnabled val="1"/>
        </dgm:presLayoutVars>
      </dgm:prSet>
      <dgm:spPr/>
    </dgm:pt>
    <dgm:pt modelId="{66E09986-E2FB-4214-AB07-E6A74D97BB73}" type="pres">
      <dgm:prSet presAssocID="{B61B3BE7-441B-4644-BD4C-F7CCA36D2EBE}" presName="Name56" presStyleLbl="parChTrans1D2" presStyleIdx="1" presStyleCnt="3"/>
      <dgm:spPr/>
    </dgm:pt>
    <dgm:pt modelId="{C872ECEA-896A-478E-8E98-80746FC1F56B}" type="pres">
      <dgm:prSet presAssocID="{66DBAEA9-343E-4C62-9202-8B0B1444D503}" presName="text0" presStyleLbl="node1" presStyleIdx="2" presStyleCnt="4" custScaleX="376450" custRadScaleRad="235125" custRadScaleInc="-84289">
        <dgm:presLayoutVars>
          <dgm:bulletEnabled val="1"/>
        </dgm:presLayoutVars>
      </dgm:prSet>
      <dgm:spPr/>
    </dgm:pt>
    <dgm:pt modelId="{F7A698F1-5E84-453A-8E03-B8D79CE2A733}" type="pres">
      <dgm:prSet presAssocID="{5A1C0EC9-30A0-44A7-A45B-1A2C96250F9E}" presName="Name56" presStyleLbl="parChTrans1D2" presStyleIdx="2" presStyleCnt="3"/>
      <dgm:spPr/>
    </dgm:pt>
    <dgm:pt modelId="{26B138AA-6FF6-42CE-AD5D-6FCB14E9B655}" type="pres">
      <dgm:prSet presAssocID="{5BE6DEED-7FD2-4D7C-BF16-8836ED1F5866}" presName="text0" presStyleLbl="node1" presStyleIdx="3" presStyleCnt="4" custScaleX="380628" custRadScaleRad="214612" custRadScaleInc="-235713">
        <dgm:presLayoutVars>
          <dgm:bulletEnabled val="1"/>
        </dgm:presLayoutVars>
      </dgm:prSet>
      <dgm:spPr/>
    </dgm:pt>
  </dgm:ptLst>
  <dgm:cxnLst>
    <dgm:cxn modelId="{C9A44F0D-A43D-44B8-B47B-632A656D4A1D}" type="presOf" srcId="{C96D6D17-E540-4E6B-9D61-4F068748B80E}" destId="{E97219EE-71E1-43C5-A515-459F9D9E5D62}" srcOrd="0" destOrd="0" presId="urn:microsoft.com/office/officeart/2008/layout/RadialCluster"/>
    <dgm:cxn modelId="{3A39031B-662E-4503-8B5A-57687D8795A2}" type="presOf" srcId="{5BE6DEED-7FD2-4D7C-BF16-8836ED1F5866}" destId="{26B138AA-6FF6-42CE-AD5D-6FCB14E9B655}" srcOrd="0" destOrd="0" presId="urn:microsoft.com/office/officeart/2008/layout/RadialCluster"/>
    <dgm:cxn modelId="{6731633F-26A0-4E49-AEBA-A02F7ED1467F}" type="presOf" srcId="{5A1C0EC9-30A0-44A7-A45B-1A2C96250F9E}" destId="{F7A698F1-5E84-453A-8E03-B8D79CE2A733}" srcOrd="0" destOrd="0" presId="urn:microsoft.com/office/officeart/2008/layout/RadialCluster"/>
    <dgm:cxn modelId="{F7D45261-BDDB-4269-B36C-B5D4860E5201}" srcId="{3D741057-EE28-4F4F-8C31-312076C3D676}" destId="{C96D6D17-E540-4E6B-9D61-4F068748B80E}" srcOrd="0" destOrd="0" parTransId="{63A0ADFF-B463-465F-8DF9-0124D42D63D6}" sibTransId="{A2B74997-D3F4-43A2-99CD-1C8883E7BCC3}"/>
    <dgm:cxn modelId="{4EECF24B-9DEA-4E57-A3AC-067912A4D2FB}" srcId="{3D741057-EE28-4F4F-8C31-312076C3D676}" destId="{66DBAEA9-343E-4C62-9202-8B0B1444D503}" srcOrd="1" destOrd="0" parTransId="{B61B3BE7-441B-4644-BD4C-F7CCA36D2EBE}" sibTransId="{2E755A6F-9BDC-4471-9360-546DB96CFA5B}"/>
    <dgm:cxn modelId="{89C4F557-1360-4D2F-B0A0-02E68EFE1B5F}" type="presOf" srcId="{3D741057-EE28-4F4F-8C31-312076C3D676}" destId="{65312036-1A8A-4E90-A9C8-146D2D380091}" srcOrd="0" destOrd="0" presId="urn:microsoft.com/office/officeart/2008/layout/RadialCluster"/>
    <dgm:cxn modelId="{C3EAA987-0397-484F-B378-FD1D2B65A813}" type="presOf" srcId="{63A0ADFF-B463-465F-8DF9-0124D42D63D6}" destId="{0AA1A8C3-ED88-45DE-A877-1613E6615BC0}" srcOrd="0" destOrd="0" presId="urn:microsoft.com/office/officeart/2008/layout/RadialCluster"/>
    <dgm:cxn modelId="{DF695796-7A2C-4E5B-A531-819E32CB2B7F}" type="presOf" srcId="{B61B3BE7-441B-4644-BD4C-F7CCA36D2EBE}" destId="{66E09986-E2FB-4214-AB07-E6A74D97BB73}" srcOrd="0" destOrd="0" presId="urn:microsoft.com/office/officeart/2008/layout/RadialCluster"/>
    <dgm:cxn modelId="{D3E286BF-A6C4-47E1-8053-FAFCC1816E35}" type="presOf" srcId="{66DBAEA9-343E-4C62-9202-8B0B1444D503}" destId="{C872ECEA-896A-478E-8E98-80746FC1F56B}" srcOrd="0" destOrd="0" presId="urn:microsoft.com/office/officeart/2008/layout/RadialCluster"/>
    <dgm:cxn modelId="{A7E965C0-E5D5-4D44-B924-2C48E96E7C1F}" srcId="{3D741057-EE28-4F4F-8C31-312076C3D676}" destId="{5BE6DEED-7FD2-4D7C-BF16-8836ED1F5866}" srcOrd="2" destOrd="0" parTransId="{5A1C0EC9-30A0-44A7-A45B-1A2C96250F9E}" sibTransId="{D4777685-6B75-470D-9A67-B714050861DC}"/>
    <dgm:cxn modelId="{4CBAE6C5-5B7E-4557-A1D4-925B217936C6}" type="presOf" srcId="{8ACD6303-D0AA-415B-B60A-F4C99955A5D9}" destId="{CE0ED419-961F-44D0-97E2-3827BB5BEB20}" srcOrd="0" destOrd="0" presId="urn:microsoft.com/office/officeart/2008/layout/RadialCluster"/>
    <dgm:cxn modelId="{D83BCBD7-B611-46A4-8559-1F0CE0F48EDB}" srcId="{8ACD6303-D0AA-415B-B60A-F4C99955A5D9}" destId="{3D741057-EE28-4F4F-8C31-312076C3D676}" srcOrd="0" destOrd="0" parTransId="{E93CF304-D593-4983-9C84-B0C734665F1C}" sibTransId="{4D72F47D-A48F-43C1-8CAA-7F177A96BFA1}"/>
    <dgm:cxn modelId="{C7538614-7A91-4A98-94D1-484863C04808}" type="presParOf" srcId="{CE0ED419-961F-44D0-97E2-3827BB5BEB20}" destId="{BED35E19-D70E-449F-B680-8685C7AA671A}" srcOrd="0" destOrd="0" presId="urn:microsoft.com/office/officeart/2008/layout/RadialCluster"/>
    <dgm:cxn modelId="{E528ABDE-6B3F-44E5-83A8-6E3728DB4480}" type="presParOf" srcId="{BED35E19-D70E-449F-B680-8685C7AA671A}" destId="{65312036-1A8A-4E90-A9C8-146D2D380091}" srcOrd="0" destOrd="0" presId="urn:microsoft.com/office/officeart/2008/layout/RadialCluster"/>
    <dgm:cxn modelId="{DD27D4C9-6AAB-4F14-94BE-DC5487ABD2FF}" type="presParOf" srcId="{BED35E19-D70E-449F-B680-8685C7AA671A}" destId="{0AA1A8C3-ED88-45DE-A877-1613E6615BC0}" srcOrd="1" destOrd="0" presId="urn:microsoft.com/office/officeart/2008/layout/RadialCluster"/>
    <dgm:cxn modelId="{CEA2AAE4-9029-420C-9248-0A144C924066}" type="presParOf" srcId="{BED35E19-D70E-449F-B680-8685C7AA671A}" destId="{E97219EE-71E1-43C5-A515-459F9D9E5D62}" srcOrd="2" destOrd="0" presId="urn:microsoft.com/office/officeart/2008/layout/RadialCluster"/>
    <dgm:cxn modelId="{BABFE5D2-DF9A-4F4E-8E26-EAA572B529A9}" type="presParOf" srcId="{BED35E19-D70E-449F-B680-8685C7AA671A}" destId="{66E09986-E2FB-4214-AB07-E6A74D97BB73}" srcOrd="3" destOrd="0" presId="urn:microsoft.com/office/officeart/2008/layout/RadialCluster"/>
    <dgm:cxn modelId="{9608AD3C-24A8-47F4-8EB3-AD17198EC1A5}" type="presParOf" srcId="{BED35E19-D70E-449F-B680-8685C7AA671A}" destId="{C872ECEA-896A-478E-8E98-80746FC1F56B}" srcOrd="4" destOrd="0" presId="urn:microsoft.com/office/officeart/2008/layout/RadialCluster"/>
    <dgm:cxn modelId="{A1DEBBF0-2538-4B49-9474-383990A8F795}" type="presParOf" srcId="{BED35E19-D70E-449F-B680-8685C7AA671A}" destId="{F7A698F1-5E84-453A-8E03-B8D79CE2A733}" srcOrd="5" destOrd="0" presId="urn:microsoft.com/office/officeart/2008/layout/RadialCluster"/>
    <dgm:cxn modelId="{0B143030-BAA2-454D-9D6E-AFF92A341BF6}" type="presParOf" srcId="{BED35E19-D70E-449F-B680-8685C7AA671A}" destId="{26B138AA-6FF6-42CE-AD5D-6FCB14E9B655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79ADF7-378E-47DD-939F-30EB2658B670}" type="doc">
      <dgm:prSet loTypeId="urn:microsoft.com/office/officeart/2005/8/layout/process1" loCatId="process" qsTypeId="urn:microsoft.com/office/officeart/2005/8/quickstyle/3d1" qsCatId="3D" csTypeId="urn:microsoft.com/office/officeart/2005/8/colors/colorful1" csCatId="colorful" phldr="1"/>
      <dgm:spPr/>
    </dgm:pt>
    <dgm:pt modelId="{8116710C-66BC-48D9-BC86-DC1972E7E564}">
      <dgm:prSet phldrT="[Text]"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pPr algn="l"/>
          <a:r>
            <a:rPr lang="en-US" sz="1600" u="sng" dirty="0">
              <a:solidFill>
                <a:schemeClr val="tx1">
                  <a:lumMod val="95000"/>
                  <a:lumOff val="5000"/>
                </a:schemeClr>
              </a:solidFill>
            </a:rPr>
            <a:t>Load model into pickle format:</a:t>
          </a:r>
        </a:p>
        <a:p>
          <a:pPr algn="l"/>
          <a:r>
            <a:rPr lang="en-IN" sz="1600" dirty="0">
              <a:solidFill>
                <a:schemeClr val="tx1">
                  <a:lumMod val="95000"/>
                  <a:lumOff val="5000"/>
                </a:schemeClr>
              </a:solidFill>
            </a:rPr>
            <a:t>import pickle</a:t>
          </a:r>
        </a:p>
        <a:p>
          <a:r>
            <a:rPr lang="en-IN" sz="1600" dirty="0">
              <a:solidFill>
                <a:schemeClr val="tx1">
                  <a:lumMod val="95000"/>
                  <a:lumOff val="5000"/>
                </a:schemeClr>
              </a:solidFill>
            </a:rPr>
            <a:t>filename = '</a:t>
          </a:r>
          <a:r>
            <a:rPr lang="en-IN" sz="1600" dirty="0" err="1">
              <a:solidFill>
                <a:schemeClr val="tx1">
                  <a:lumMod val="95000"/>
                  <a:lumOff val="5000"/>
                </a:schemeClr>
              </a:solidFill>
            </a:rPr>
            <a:t>Bankruptancy.pkl</a:t>
          </a:r>
          <a:r>
            <a:rPr lang="en-IN" sz="1600" dirty="0">
              <a:solidFill>
                <a:schemeClr val="tx1">
                  <a:lumMod val="95000"/>
                  <a:lumOff val="5000"/>
                </a:schemeClr>
              </a:solidFill>
            </a:rPr>
            <a:t>'</a:t>
          </a:r>
        </a:p>
        <a:p>
          <a:r>
            <a:rPr lang="en-US" sz="1600" dirty="0" err="1">
              <a:solidFill>
                <a:schemeClr val="tx1">
                  <a:lumMod val="95000"/>
                  <a:lumOff val="5000"/>
                </a:schemeClr>
              </a:solidFill>
            </a:rPr>
            <a:t>pickle.dump</a:t>
          </a:r>
          <a:r>
            <a:rPr lang="en-US" sz="1600" dirty="0">
              <a:solidFill>
                <a:schemeClr val="tx1">
                  <a:lumMod val="95000"/>
                  <a:lumOff val="5000"/>
                </a:schemeClr>
              </a:solidFill>
            </a:rPr>
            <a:t>(</a:t>
          </a:r>
          <a:r>
            <a:rPr lang="en-US" sz="1600" dirty="0" err="1">
              <a:solidFill>
                <a:schemeClr val="tx1">
                  <a:lumMod val="95000"/>
                  <a:lumOff val="5000"/>
                </a:schemeClr>
              </a:solidFill>
            </a:rPr>
            <a:t>bal_m_lgbm,open</a:t>
          </a:r>
          <a:r>
            <a:rPr lang="en-US" sz="1600" dirty="0">
              <a:solidFill>
                <a:schemeClr val="tx1">
                  <a:lumMod val="95000"/>
                  <a:lumOff val="5000"/>
                </a:schemeClr>
              </a:solidFill>
            </a:rPr>
            <a:t>(filename,'</a:t>
          </a:r>
          <a:r>
            <a:rPr lang="en-US" sz="1600" dirty="0" err="1">
              <a:solidFill>
                <a:schemeClr val="tx1">
                  <a:lumMod val="95000"/>
                  <a:lumOff val="5000"/>
                </a:schemeClr>
              </a:solidFill>
            </a:rPr>
            <a:t>wb</a:t>
          </a:r>
          <a:r>
            <a:rPr lang="en-US" sz="1600" dirty="0">
              <a:solidFill>
                <a:schemeClr val="tx1">
                  <a:lumMod val="95000"/>
                  <a:lumOff val="5000"/>
                </a:schemeClr>
              </a:solidFill>
            </a:rPr>
            <a:t>'))</a:t>
          </a:r>
          <a:endParaRPr lang="en-IN" sz="16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F1B303B6-AF87-47B7-8E95-822969C7FAF1}" type="parTrans" cxnId="{FDB8D1D4-47DD-4A40-A785-F5FAD3F2E818}">
      <dgm:prSet/>
      <dgm:spPr/>
      <dgm:t>
        <a:bodyPr/>
        <a:lstStyle/>
        <a:p>
          <a:endParaRPr lang="en-IN"/>
        </a:p>
      </dgm:t>
    </dgm:pt>
    <dgm:pt modelId="{C26DC115-46E6-4B3B-A555-FD2B567A779E}" type="sibTrans" cxnId="{FDB8D1D4-47DD-4A40-A785-F5FAD3F2E818}">
      <dgm:prSet/>
      <dgm:spPr/>
      <dgm:t>
        <a:bodyPr/>
        <a:lstStyle/>
        <a:p>
          <a:endParaRPr lang="en-IN"/>
        </a:p>
      </dgm:t>
    </dgm:pt>
    <dgm:pt modelId="{492DF41D-B05F-4911-8829-0799B9155B64}">
      <dgm:prSet phldrT="[Text]"/>
      <dgm:spPr/>
      <dgm:t>
        <a:bodyPr/>
        <a:lstStyle/>
        <a:p>
          <a:r>
            <a:rPr lang="en-US" dirty="0"/>
            <a:t>Installing </a:t>
          </a:r>
          <a:r>
            <a:rPr lang="en-US" dirty="0" err="1"/>
            <a:t>virtialenironment</a:t>
          </a:r>
          <a:r>
            <a:rPr lang="en-US" dirty="0"/>
            <a:t> and </a:t>
          </a:r>
          <a:r>
            <a:rPr lang="en-US" dirty="0" err="1"/>
            <a:t>streamlit</a:t>
          </a:r>
          <a:endParaRPr lang="en-IN" dirty="0"/>
        </a:p>
      </dgm:t>
    </dgm:pt>
    <dgm:pt modelId="{8CC68694-B5C8-4F26-AEBC-771B06630CBF}" type="parTrans" cxnId="{2ABAD3EA-B957-43E9-9380-B84D59D27921}">
      <dgm:prSet/>
      <dgm:spPr/>
      <dgm:t>
        <a:bodyPr/>
        <a:lstStyle/>
        <a:p>
          <a:endParaRPr lang="en-IN"/>
        </a:p>
      </dgm:t>
    </dgm:pt>
    <dgm:pt modelId="{92C5F8E4-ACB0-45CC-82FC-98BC3B5677C3}" type="sibTrans" cxnId="{2ABAD3EA-B957-43E9-9380-B84D59D27921}">
      <dgm:prSet/>
      <dgm:spPr/>
      <dgm:t>
        <a:bodyPr/>
        <a:lstStyle/>
        <a:p>
          <a:endParaRPr lang="en-IN"/>
        </a:p>
      </dgm:t>
    </dgm:pt>
    <dgm:pt modelId="{6845AA22-0E13-4FF9-85DD-72EF35C3C28F}">
      <dgm:prSet phldrT="[Text]"/>
      <dgm:spPr/>
      <dgm:t>
        <a:bodyPr anchor="t"/>
        <a:lstStyle/>
        <a:p>
          <a:r>
            <a:rPr lang="en-US" u="sng" dirty="0"/>
            <a:t>Loading </a:t>
          </a:r>
          <a:r>
            <a:rPr lang="en-US" u="sng" dirty="0" err="1"/>
            <a:t>pikl</a:t>
          </a:r>
          <a:r>
            <a:rPr lang="en-US" u="sng" dirty="0"/>
            <a:t> file &amp; Building “.</a:t>
          </a:r>
          <a:r>
            <a:rPr lang="en-US" u="sng" dirty="0" err="1"/>
            <a:t>py</a:t>
          </a:r>
          <a:r>
            <a:rPr lang="en-US" u="sng" dirty="0"/>
            <a:t>” file</a:t>
          </a:r>
        </a:p>
        <a:p>
          <a:endParaRPr lang="en-US" u="none" dirty="0"/>
        </a:p>
        <a:p>
          <a:r>
            <a:rPr lang="en-IN" u="none" dirty="0"/>
            <a:t>model =load(open("C:/Users/Nitro V 15/Desktop/excelr-project1/New folder/</a:t>
          </a:r>
          <a:r>
            <a:rPr lang="en-IN" u="none" dirty="0" err="1"/>
            <a:t>finalpickl</a:t>
          </a:r>
          <a:r>
            <a:rPr lang="en-IN" u="none" dirty="0"/>
            <a:t>/Bankruptancy.</a:t>
          </a:r>
          <a:r>
            <a:rPr lang="en-IN" u="none" dirty="0" err="1"/>
            <a:t>pkl</a:t>
          </a:r>
          <a:r>
            <a:rPr lang="en-IN" u="none" dirty="0"/>
            <a:t>",'</a:t>
          </a:r>
          <a:r>
            <a:rPr lang="en-IN" u="none" dirty="0" err="1"/>
            <a:t>rb</a:t>
          </a:r>
          <a:r>
            <a:rPr lang="en-IN" u="none" dirty="0"/>
            <a:t>'))</a:t>
          </a:r>
        </a:p>
      </dgm:t>
    </dgm:pt>
    <dgm:pt modelId="{AE936D11-A9E3-473B-B101-378E67AA7D9E}" type="parTrans" cxnId="{B4EC4B9B-242B-4A97-96F8-66C3B3EAD964}">
      <dgm:prSet/>
      <dgm:spPr/>
      <dgm:t>
        <a:bodyPr/>
        <a:lstStyle/>
        <a:p>
          <a:endParaRPr lang="en-IN"/>
        </a:p>
      </dgm:t>
    </dgm:pt>
    <dgm:pt modelId="{EE043BD0-2525-4C69-86E1-B00A3A963957}" type="sibTrans" cxnId="{B4EC4B9B-242B-4A97-96F8-66C3B3EAD964}">
      <dgm:prSet/>
      <dgm:spPr/>
      <dgm:t>
        <a:bodyPr/>
        <a:lstStyle/>
        <a:p>
          <a:endParaRPr lang="en-IN"/>
        </a:p>
      </dgm:t>
    </dgm:pt>
    <dgm:pt modelId="{D5355CB1-3359-406C-8FFE-F5F6A3EF9088}" type="pres">
      <dgm:prSet presAssocID="{1479ADF7-378E-47DD-939F-30EB2658B670}" presName="Name0" presStyleCnt="0">
        <dgm:presLayoutVars>
          <dgm:dir/>
          <dgm:resizeHandles val="exact"/>
        </dgm:presLayoutVars>
      </dgm:prSet>
      <dgm:spPr/>
    </dgm:pt>
    <dgm:pt modelId="{897C233C-5550-4105-8043-6AA889023578}" type="pres">
      <dgm:prSet presAssocID="{8116710C-66BC-48D9-BC86-DC1972E7E564}" presName="node" presStyleLbl="node1" presStyleIdx="0" presStyleCnt="3" custScaleX="428271" custScaleY="117551">
        <dgm:presLayoutVars>
          <dgm:bulletEnabled val="1"/>
        </dgm:presLayoutVars>
      </dgm:prSet>
      <dgm:spPr/>
    </dgm:pt>
    <dgm:pt modelId="{B4338B9C-37AC-42D9-939A-4BC7E9723EF5}" type="pres">
      <dgm:prSet presAssocID="{C26DC115-46E6-4B3B-A555-FD2B567A779E}" presName="sibTrans" presStyleLbl="sibTrans2D1" presStyleIdx="0" presStyleCnt="2"/>
      <dgm:spPr/>
    </dgm:pt>
    <dgm:pt modelId="{6EA00D27-9664-4732-B8F0-58E74CFC2171}" type="pres">
      <dgm:prSet presAssocID="{C26DC115-46E6-4B3B-A555-FD2B567A779E}" presName="connectorText" presStyleLbl="sibTrans2D1" presStyleIdx="0" presStyleCnt="2"/>
      <dgm:spPr/>
    </dgm:pt>
    <dgm:pt modelId="{BF147747-525C-4FA0-A09E-75E3CFC719C3}" type="pres">
      <dgm:prSet presAssocID="{492DF41D-B05F-4911-8829-0799B9155B64}" presName="node" presStyleLbl="node1" presStyleIdx="1" presStyleCnt="3" custScaleX="135896" custScaleY="70268">
        <dgm:presLayoutVars>
          <dgm:bulletEnabled val="1"/>
        </dgm:presLayoutVars>
      </dgm:prSet>
      <dgm:spPr/>
    </dgm:pt>
    <dgm:pt modelId="{6CB53172-7648-4045-9468-74727E4F6682}" type="pres">
      <dgm:prSet presAssocID="{92C5F8E4-ACB0-45CC-82FC-98BC3B5677C3}" presName="sibTrans" presStyleLbl="sibTrans2D1" presStyleIdx="1" presStyleCnt="2"/>
      <dgm:spPr/>
    </dgm:pt>
    <dgm:pt modelId="{805FD6B3-75A1-46B8-8A4C-153CF37C8602}" type="pres">
      <dgm:prSet presAssocID="{92C5F8E4-ACB0-45CC-82FC-98BC3B5677C3}" presName="connectorText" presStyleLbl="sibTrans2D1" presStyleIdx="1" presStyleCnt="2"/>
      <dgm:spPr/>
    </dgm:pt>
    <dgm:pt modelId="{32BA0C9B-54EE-49ED-B9DD-E9958842CD78}" type="pres">
      <dgm:prSet presAssocID="{6845AA22-0E13-4FF9-85DD-72EF35C3C28F}" presName="node" presStyleLbl="node1" presStyleIdx="2" presStyleCnt="3" custScaleX="417145">
        <dgm:presLayoutVars>
          <dgm:bulletEnabled val="1"/>
        </dgm:presLayoutVars>
      </dgm:prSet>
      <dgm:spPr/>
    </dgm:pt>
  </dgm:ptLst>
  <dgm:cxnLst>
    <dgm:cxn modelId="{F3BB2524-F662-411F-BB94-013787EB86F3}" type="presOf" srcId="{492DF41D-B05F-4911-8829-0799B9155B64}" destId="{BF147747-525C-4FA0-A09E-75E3CFC719C3}" srcOrd="0" destOrd="0" presId="urn:microsoft.com/office/officeart/2005/8/layout/process1"/>
    <dgm:cxn modelId="{8134B52B-BF7D-44ED-84C7-AB1ECB8C9913}" type="presOf" srcId="{6845AA22-0E13-4FF9-85DD-72EF35C3C28F}" destId="{32BA0C9B-54EE-49ED-B9DD-E9958842CD78}" srcOrd="0" destOrd="0" presId="urn:microsoft.com/office/officeart/2005/8/layout/process1"/>
    <dgm:cxn modelId="{D8FDE05D-2728-47E3-B336-1CE120110454}" type="presOf" srcId="{8116710C-66BC-48D9-BC86-DC1972E7E564}" destId="{897C233C-5550-4105-8043-6AA889023578}" srcOrd="0" destOrd="0" presId="urn:microsoft.com/office/officeart/2005/8/layout/process1"/>
    <dgm:cxn modelId="{C1DE856F-20D0-4993-9223-38CE1DE7F320}" type="presOf" srcId="{1479ADF7-378E-47DD-939F-30EB2658B670}" destId="{D5355CB1-3359-406C-8FFE-F5F6A3EF9088}" srcOrd="0" destOrd="0" presId="urn:microsoft.com/office/officeart/2005/8/layout/process1"/>
    <dgm:cxn modelId="{3D62BD87-0973-42C3-913D-43414599B320}" type="presOf" srcId="{C26DC115-46E6-4B3B-A555-FD2B567A779E}" destId="{6EA00D27-9664-4732-B8F0-58E74CFC2171}" srcOrd="1" destOrd="0" presId="urn:microsoft.com/office/officeart/2005/8/layout/process1"/>
    <dgm:cxn modelId="{B4EC4B9B-242B-4A97-96F8-66C3B3EAD964}" srcId="{1479ADF7-378E-47DD-939F-30EB2658B670}" destId="{6845AA22-0E13-4FF9-85DD-72EF35C3C28F}" srcOrd="2" destOrd="0" parTransId="{AE936D11-A9E3-473B-B101-378E67AA7D9E}" sibTransId="{EE043BD0-2525-4C69-86E1-B00A3A963957}"/>
    <dgm:cxn modelId="{D2C1FBCF-8ED6-4FB2-ACD1-CF4E911F1992}" type="presOf" srcId="{92C5F8E4-ACB0-45CC-82FC-98BC3B5677C3}" destId="{6CB53172-7648-4045-9468-74727E4F6682}" srcOrd="0" destOrd="0" presId="urn:microsoft.com/office/officeart/2005/8/layout/process1"/>
    <dgm:cxn modelId="{FDB8D1D4-47DD-4A40-A785-F5FAD3F2E818}" srcId="{1479ADF7-378E-47DD-939F-30EB2658B670}" destId="{8116710C-66BC-48D9-BC86-DC1972E7E564}" srcOrd="0" destOrd="0" parTransId="{F1B303B6-AF87-47B7-8E95-822969C7FAF1}" sibTransId="{C26DC115-46E6-4B3B-A555-FD2B567A779E}"/>
    <dgm:cxn modelId="{883EC8D8-4203-42D5-9A35-6AAAA465792D}" type="presOf" srcId="{C26DC115-46E6-4B3B-A555-FD2B567A779E}" destId="{B4338B9C-37AC-42D9-939A-4BC7E9723EF5}" srcOrd="0" destOrd="0" presId="urn:microsoft.com/office/officeart/2005/8/layout/process1"/>
    <dgm:cxn modelId="{2ABAD3EA-B957-43E9-9380-B84D59D27921}" srcId="{1479ADF7-378E-47DD-939F-30EB2658B670}" destId="{492DF41D-B05F-4911-8829-0799B9155B64}" srcOrd="1" destOrd="0" parTransId="{8CC68694-B5C8-4F26-AEBC-771B06630CBF}" sibTransId="{92C5F8E4-ACB0-45CC-82FC-98BC3B5677C3}"/>
    <dgm:cxn modelId="{DC1634F0-3CB6-430E-97E2-379563DF1147}" type="presOf" srcId="{92C5F8E4-ACB0-45CC-82FC-98BC3B5677C3}" destId="{805FD6B3-75A1-46B8-8A4C-153CF37C8602}" srcOrd="1" destOrd="0" presId="urn:microsoft.com/office/officeart/2005/8/layout/process1"/>
    <dgm:cxn modelId="{9CD85212-F6CF-4A14-9F06-906584B05991}" type="presParOf" srcId="{D5355CB1-3359-406C-8FFE-F5F6A3EF9088}" destId="{897C233C-5550-4105-8043-6AA889023578}" srcOrd="0" destOrd="0" presId="urn:microsoft.com/office/officeart/2005/8/layout/process1"/>
    <dgm:cxn modelId="{7797389B-ED28-498B-9D00-B9607B2A6E6D}" type="presParOf" srcId="{D5355CB1-3359-406C-8FFE-F5F6A3EF9088}" destId="{B4338B9C-37AC-42D9-939A-4BC7E9723EF5}" srcOrd="1" destOrd="0" presId="urn:microsoft.com/office/officeart/2005/8/layout/process1"/>
    <dgm:cxn modelId="{14BB7788-9FE6-4275-9365-AA22992D8DBA}" type="presParOf" srcId="{B4338B9C-37AC-42D9-939A-4BC7E9723EF5}" destId="{6EA00D27-9664-4732-B8F0-58E74CFC2171}" srcOrd="0" destOrd="0" presId="urn:microsoft.com/office/officeart/2005/8/layout/process1"/>
    <dgm:cxn modelId="{FCC188D3-85C4-42B1-9584-BE1642A9A7F4}" type="presParOf" srcId="{D5355CB1-3359-406C-8FFE-F5F6A3EF9088}" destId="{BF147747-525C-4FA0-A09E-75E3CFC719C3}" srcOrd="2" destOrd="0" presId="urn:microsoft.com/office/officeart/2005/8/layout/process1"/>
    <dgm:cxn modelId="{128DBE39-B31C-47D6-A2FA-D13AD4D20CD9}" type="presParOf" srcId="{D5355CB1-3359-406C-8FFE-F5F6A3EF9088}" destId="{6CB53172-7648-4045-9468-74727E4F6682}" srcOrd="3" destOrd="0" presId="urn:microsoft.com/office/officeart/2005/8/layout/process1"/>
    <dgm:cxn modelId="{E158FF42-FF19-4676-AA2C-BD7D7A7AA278}" type="presParOf" srcId="{6CB53172-7648-4045-9468-74727E4F6682}" destId="{805FD6B3-75A1-46B8-8A4C-153CF37C8602}" srcOrd="0" destOrd="0" presId="urn:microsoft.com/office/officeart/2005/8/layout/process1"/>
    <dgm:cxn modelId="{35AB1329-B20E-4BBB-A77B-0FE2D79269FF}" type="presParOf" srcId="{D5355CB1-3359-406C-8FFE-F5F6A3EF9088}" destId="{32BA0C9B-54EE-49ED-B9DD-E9958842CD7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79ADF7-378E-47DD-939F-30EB2658B670}" type="doc">
      <dgm:prSet loTypeId="urn:microsoft.com/office/officeart/2005/8/layout/process1" loCatId="process" qsTypeId="urn:microsoft.com/office/officeart/2005/8/quickstyle/3d1" qsCatId="3D" csTypeId="urn:microsoft.com/office/officeart/2005/8/colors/colorful1" csCatId="colorful" phldr="1"/>
      <dgm:spPr/>
    </dgm:pt>
    <dgm:pt modelId="{8116710C-66BC-48D9-BC86-DC1972E7E564}">
      <dgm:prSet phldrT="[Text]" custT="1"/>
      <dgm:spPr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</dgm:spPr>
      <dgm:t>
        <a:bodyPr anchor="t"/>
        <a:lstStyle/>
        <a:p>
          <a:pPr algn="l"/>
          <a:r>
            <a:rPr lang="en-US" sz="1600" u="sng" dirty="0">
              <a:solidFill>
                <a:schemeClr val="tx1">
                  <a:lumMod val="95000"/>
                  <a:lumOff val="5000"/>
                </a:schemeClr>
              </a:solidFill>
            </a:rPr>
            <a:t>In command bar </a:t>
          </a:r>
          <a:r>
            <a:rPr lang="en-US" sz="1600" u="sng" dirty="0" err="1">
              <a:solidFill>
                <a:schemeClr val="tx1">
                  <a:lumMod val="95000"/>
                  <a:lumOff val="5000"/>
                </a:schemeClr>
              </a:solidFill>
            </a:rPr>
            <a:t>streamlitenv</a:t>
          </a:r>
          <a:r>
            <a:rPr lang="en-US" sz="1600" u="sng" dirty="0">
              <a:solidFill>
                <a:schemeClr val="tx1">
                  <a:lumMod val="95000"/>
                  <a:lumOff val="5000"/>
                </a:schemeClr>
              </a:solidFill>
            </a:rPr>
            <a:t>: </a:t>
          </a:r>
          <a:endParaRPr lang="en-US" sz="1600" u="none" dirty="0">
            <a:solidFill>
              <a:schemeClr val="tx1">
                <a:lumMod val="95000"/>
                <a:lumOff val="5000"/>
              </a:schemeClr>
            </a:solidFill>
          </a:endParaRPr>
        </a:p>
        <a:p>
          <a:pPr algn="l"/>
          <a:r>
            <a:rPr lang="en-US" sz="1600" u="none" dirty="0" err="1">
              <a:solidFill>
                <a:schemeClr val="tx1">
                  <a:lumMod val="95000"/>
                  <a:lumOff val="5000"/>
                </a:schemeClr>
              </a:solidFill>
            </a:rPr>
            <a:t>Streamlit</a:t>
          </a:r>
          <a:r>
            <a:rPr lang="en-US" sz="1600" u="none" dirty="0">
              <a:solidFill>
                <a:schemeClr val="tx1">
                  <a:lumMod val="95000"/>
                  <a:lumOff val="5000"/>
                </a:schemeClr>
              </a:solidFill>
            </a:rPr>
            <a:t> run “</a:t>
          </a:r>
          <a:r>
            <a:rPr lang="en-US" sz="1600" u="none" dirty="0" err="1">
              <a:solidFill>
                <a:schemeClr val="tx1">
                  <a:lumMod val="95000"/>
                  <a:lumOff val="5000"/>
                </a:schemeClr>
              </a:solidFill>
            </a:rPr>
            <a:t>filepath</a:t>
          </a:r>
          <a:r>
            <a:rPr lang="en-US" sz="1600" u="none" dirty="0">
              <a:solidFill>
                <a:schemeClr val="tx1">
                  <a:lumMod val="95000"/>
                  <a:lumOff val="5000"/>
                </a:schemeClr>
              </a:solidFill>
            </a:rPr>
            <a:t>/bal_m_lgbm.py”</a:t>
          </a:r>
          <a:endParaRPr lang="en-US" sz="1600" u="sng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F1B303B6-AF87-47B7-8E95-822969C7FAF1}" type="parTrans" cxnId="{FDB8D1D4-47DD-4A40-A785-F5FAD3F2E818}">
      <dgm:prSet/>
      <dgm:spPr/>
      <dgm:t>
        <a:bodyPr/>
        <a:lstStyle/>
        <a:p>
          <a:endParaRPr lang="en-IN"/>
        </a:p>
      </dgm:t>
    </dgm:pt>
    <dgm:pt modelId="{C26DC115-46E6-4B3B-A555-FD2B567A779E}" type="sibTrans" cxnId="{FDB8D1D4-47DD-4A40-A785-F5FAD3F2E818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en-IN"/>
        </a:p>
      </dgm:t>
    </dgm:pt>
    <dgm:pt modelId="{6845AA22-0E13-4FF9-85DD-72EF35C3C28F}">
      <dgm:prSet phldrT="[Text]" custT="1"/>
      <dgm:spPr>
        <a:solidFill>
          <a:schemeClr val="accent4">
            <a:lumMod val="75000"/>
          </a:schemeClr>
        </a:solidFill>
      </dgm:spPr>
      <dgm:t>
        <a:bodyPr anchor="t"/>
        <a:lstStyle/>
        <a:p>
          <a:r>
            <a:rPr lang="en-US" sz="1400" u="none" dirty="0"/>
            <a:t>Web App for Bankruptcy prediction</a:t>
          </a:r>
          <a:endParaRPr lang="en-IN" sz="1400" u="none" dirty="0"/>
        </a:p>
      </dgm:t>
    </dgm:pt>
    <dgm:pt modelId="{EE043BD0-2525-4C69-86E1-B00A3A963957}" type="sibTrans" cxnId="{B4EC4B9B-242B-4A97-96F8-66C3B3EAD964}">
      <dgm:prSet/>
      <dgm:spPr/>
      <dgm:t>
        <a:bodyPr/>
        <a:lstStyle/>
        <a:p>
          <a:endParaRPr lang="en-IN"/>
        </a:p>
      </dgm:t>
    </dgm:pt>
    <dgm:pt modelId="{AE936D11-A9E3-473B-B101-378E67AA7D9E}" type="parTrans" cxnId="{B4EC4B9B-242B-4A97-96F8-66C3B3EAD964}">
      <dgm:prSet/>
      <dgm:spPr/>
      <dgm:t>
        <a:bodyPr/>
        <a:lstStyle/>
        <a:p>
          <a:endParaRPr lang="en-IN"/>
        </a:p>
      </dgm:t>
    </dgm:pt>
    <dgm:pt modelId="{D5355CB1-3359-406C-8FFE-F5F6A3EF9088}" type="pres">
      <dgm:prSet presAssocID="{1479ADF7-378E-47DD-939F-30EB2658B670}" presName="Name0" presStyleCnt="0">
        <dgm:presLayoutVars>
          <dgm:dir/>
          <dgm:resizeHandles val="exact"/>
        </dgm:presLayoutVars>
      </dgm:prSet>
      <dgm:spPr/>
    </dgm:pt>
    <dgm:pt modelId="{897C233C-5550-4105-8043-6AA889023578}" type="pres">
      <dgm:prSet presAssocID="{8116710C-66BC-48D9-BC86-DC1972E7E564}" presName="node" presStyleLbl="node1" presStyleIdx="0" presStyleCnt="2" custScaleX="428271" custScaleY="352262" custLinFactNeighborX="-14562" custLinFactNeighborY="0">
        <dgm:presLayoutVars>
          <dgm:bulletEnabled val="1"/>
        </dgm:presLayoutVars>
      </dgm:prSet>
      <dgm:spPr/>
    </dgm:pt>
    <dgm:pt modelId="{B4338B9C-37AC-42D9-939A-4BC7E9723EF5}" type="pres">
      <dgm:prSet presAssocID="{C26DC115-46E6-4B3B-A555-FD2B567A779E}" presName="sibTrans" presStyleLbl="sibTrans2D1" presStyleIdx="0" presStyleCnt="1"/>
      <dgm:spPr/>
    </dgm:pt>
    <dgm:pt modelId="{6EA00D27-9664-4732-B8F0-58E74CFC2171}" type="pres">
      <dgm:prSet presAssocID="{C26DC115-46E6-4B3B-A555-FD2B567A779E}" presName="connectorText" presStyleLbl="sibTrans2D1" presStyleIdx="0" presStyleCnt="1"/>
      <dgm:spPr/>
    </dgm:pt>
    <dgm:pt modelId="{32BA0C9B-54EE-49ED-B9DD-E9958842CD78}" type="pres">
      <dgm:prSet presAssocID="{6845AA22-0E13-4FF9-85DD-72EF35C3C28F}" presName="node" presStyleLbl="node1" presStyleIdx="1" presStyleCnt="2" custScaleX="363639" custScaleY="420423" custLinFactNeighborX="-13766" custLinFactNeighborY="-23389">
        <dgm:presLayoutVars>
          <dgm:bulletEnabled val="1"/>
        </dgm:presLayoutVars>
      </dgm:prSet>
      <dgm:spPr/>
    </dgm:pt>
  </dgm:ptLst>
  <dgm:cxnLst>
    <dgm:cxn modelId="{8134B52B-BF7D-44ED-84C7-AB1ECB8C9913}" type="presOf" srcId="{6845AA22-0E13-4FF9-85DD-72EF35C3C28F}" destId="{32BA0C9B-54EE-49ED-B9DD-E9958842CD78}" srcOrd="0" destOrd="0" presId="urn:microsoft.com/office/officeart/2005/8/layout/process1"/>
    <dgm:cxn modelId="{D8FDE05D-2728-47E3-B336-1CE120110454}" type="presOf" srcId="{8116710C-66BC-48D9-BC86-DC1972E7E564}" destId="{897C233C-5550-4105-8043-6AA889023578}" srcOrd="0" destOrd="0" presId="urn:microsoft.com/office/officeart/2005/8/layout/process1"/>
    <dgm:cxn modelId="{C1DE856F-20D0-4993-9223-38CE1DE7F320}" type="presOf" srcId="{1479ADF7-378E-47DD-939F-30EB2658B670}" destId="{D5355CB1-3359-406C-8FFE-F5F6A3EF9088}" srcOrd="0" destOrd="0" presId="urn:microsoft.com/office/officeart/2005/8/layout/process1"/>
    <dgm:cxn modelId="{3D62BD87-0973-42C3-913D-43414599B320}" type="presOf" srcId="{C26DC115-46E6-4B3B-A555-FD2B567A779E}" destId="{6EA00D27-9664-4732-B8F0-58E74CFC2171}" srcOrd="1" destOrd="0" presId="urn:microsoft.com/office/officeart/2005/8/layout/process1"/>
    <dgm:cxn modelId="{B4EC4B9B-242B-4A97-96F8-66C3B3EAD964}" srcId="{1479ADF7-378E-47DD-939F-30EB2658B670}" destId="{6845AA22-0E13-4FF9-85DD-72EF35C3C28F}" srcOrd="1" destOrd="0" parTransId="{AE936D11-A9E3-473B-B101-378E67AA7D9E}" sibTransId="{EE043BD0-2525-4C69-86E1-B00A3A963957}"/>
    <dgm:cxn modelId="{FDB8D1D4-47DD-4A40-A785-F5FAD3F2E818}" srcId="{1479ADF7-378E-47DD-939F-30EB2658B670}" destId="{8116710C-66BC-48D9-BC86-DC1972E7E564}" srcOrd="0" destOrd="0" parTransId="{F1B303B6-AF87-47B7-8E95-822969C7FAF1}" sibTransId="{C26DC115-46E6-4B3B-A555-FD2B567A779E}"/>
    <dgm:cxn modelId="{883EC8D8-4203-42D5-9A35-6AAAA465792D}" type="presOf" srcId="{C26DC115-46E6-4B3B-A555-FD2B567A779E}" destId="{B4338B9C-37AC-42D9-939A-4BC7E9723EF5}" srcOrd="0" destOrd="0" presId="urn:microsoft.com/office/officeart/2005/8/layout/process1"/>
    <dgm:cxn modelId="{9CD85212-F6CF-4A14-9F06-906584B05991}" type="presParOf" srcId="{D5355CB1-3359-406C-8FFE-F5F6A3EF9088}" destId="{897C233C-5550-4105-8043-6AA889023578}" srcOrd="0" destOrd="0" presId="urn:microsoft.com/office/officeart/2005/8/layout/process1"/>
    <dgm:cxn modelId="{7797389B-ED28-498B-9D00-B9607B2A6E6D}" type="presParOf" srcId="{D5355CB1-3359-406C-8FFE-F5F6A3EF9088}" destId="{B4338B9C-37AC-42D9-939A-4BC7E9723EF5}" srcOrd="1" destOrd="0" presId="urn:microsoft.com/office/officeart/2005/8/layout/process1"/>
    <dgm:cxn modelId="{14BB7788-9FE6-4275-9365-AA22992D8DBA}" type="presParOf" srcId="{B4338B9C-37AC-42D9-939A-4BC7E9723EF5}" destId="{6EA00D27-9664-4732-B8F0-58E74CFC2171}" srcOrd="0" destOrd="0" presId="urn:microsoft.com/office/officeart/2005/8/layout/process1"/>
    <dgm:cxn modelId="{35AB1329-B20E-4BBB-A77B-0FE2D79269FF}" type="presParOf" srcId="{D5355CB1-3359-406C-8FFE-F5F6A3EF9088}" destId="{32BA0C9B-54EE-49ED-B9DD-E9958842CD7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F8A80F-A666-480B-B113-B0A393838B12}">
      <dsp:nvSpPr>
        <dsp:cNvPr id="0" name=""/>
        <dsp:cNvSpPr/>
      </dsp:nvSpPr>
      <dsp:spPr>
        <a:xfrm>
          <a:off x="2045407" y="598665"/>
          <a:ext cx="4101955" cy="4101955"/>
        </a:xfrm>
        <a:prstGeom prst="blockArc">
          <a:avLst>
            <a:gd name="adj1" fmla="val 12600000"/>
            <a:gd name="adj2" fmla="val 16200000"/>
            <a:gd name="adj3" fmla="val 4522"/>
          </a:avLst>
        </a:prstGeom>
        <a:gradFill rotWithShape="0">
          <a:gsLst>
            <a:gs pos="0">
              <a:schemeClr val="accent3">
                <a:hueOff val="-1433403"/>
                <a:satOff val="1180"/>
                <a:lumOff val="-981"/>
                <a:alphaOff val="0"/>
                <a:tint val="96000"/>
                <a:lumMod val="100000"/>
              </a:schemeClr>
            </a:gs>
            <a:gs pos="78000">
              <a:schemeClr val="accent3">
                <a:hueOff val="-1433403"/>
                <a:satOff val="1180"/>
                <a:lumOff val="-98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 z="-80000" prstMaterial="plastic">
          <a:bevelT w="50800" h="50800" prst="artDeco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5BAA04-3878-48EC-8D82-1D484F5992EB}">
      <dsp:nvSpPr>
        <dsp:cNvPr id="0" name=""/>
        <dsp:cNvSpPr/>
      </dsp:nvSpPr>
      <dsp:spPr>
        <a:xfrm>
          <a:off x="2031836" y="621812"/>
          <a:ext cx="4101955" cy="4101955"/>
        </a:xfrm>
        <a:prstGeom prst="blockArc">
          <a:avLst>
            <a:gd name="adj1" fmla="val 9045671"/>
            <a:gd name="adj2" fmla="val 12646014"/>
            <a:gd name="adj3" fmla="val 4522"/>
          </a:avLst>
        </a:prstGeom>
        <a:gradFill rotWithShape="0">
          <a:gsLst>
            <a:gs pos="0">
              <a:schemeClr val="accent3">
                <a:hueOff val="-1146722"/>
                <a:satOff val="944"/>
                <a:lumOff val="-785"/>
                <a:alphaOff val="0"/>
                <a:tint val="96000"/>
                <a:lumMod val="100000"/>
              </a:schemeClr>
            </a:gs>
            <a:gs pos="78000">
              <a:schemeClr val="accent3">
                <a:hueOff val="-1146722"/>
                <a:satOff val="944"/>
                <a:lumOff val="-78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 z="-80000" prstMaterial="plastic">
          <a:bevelT w="50800" h="50800" prst="artDeco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AB7308-B42E-4C09-8304-5F6F6BD47F73}">
      <dsp:nvSpPr>
        <dsp:cNvPr id="0" name=""/>
        <dsp:cNvSpPr/>
      </dsp:nvSpPr>
      <dsp:spPr>
        <a:xfrm>
          <a:off x="2018779" y="598842"/>
          <a:ext cx="4101955" cy="4101955"/>
        </a:xfrm>
        <a:prstGeom prst="blockArc">
          <a:avLst>
            <a:gd name="adj1" fmla="val 5354333"/>
            <a:gd name="adj2" fmla="val 9000360"/>
            <a:gd name="adj3" fmla="val 4522"/>
          </a:avLst>
        </a:prstGeom>
        <a:gradFill rotWithShape="0">
          <a:gsLst>
            <a:gs pos="0">
              <a:schemeClr val="accent3">
                <a:hueOff val="-860042"/>
                <a:satOff val="708"/>
                <a:lumOff val="-589"/>
                <a:alphaOff val="0"/>
                <a:tint val="96000"/>
                <a:lumMod val="100000"/>
              </a:schemeClr>
            </a:gs>
            <a:gs pos="78000">
              <a:schemeClr val="accent3">
                <a:hueOff val="-860042"/>
                <a:satOff val="708"/>
                <a:lumOff val="-58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 z="-80000" prstMaterial="plastic">
          <a:bevelT w="50800" h="50800" prst="artDeco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380915-9E47-47DA-91E6-CFCA72C6FCF3}">
      <dsp:nvSpPr>
        <dsp:cNvPr id="0" name=""/>
        <dsp:cNvSpPr/>
      </dsp:nvSpPr>
      <dsp:spPr>
        <a:xfrm>
          <a:off x="2045407" y="598665"/>
          <a:ext cx="4101955" cy="4101955"/>
        </a:xfrm>
        <a:prstGeom prst="blockArc">
          <a:avLst>
            <a:gd name="adj1" fmla="val 1800000"/>
            <a:gd name="adj2" fmla="val 5400000"/>
            <a:gd name="adj3" fmla="val 4522"/>
          </a:avLst>
        </a:prstGeom>
        <a:gradFill rotWithShape="0">
          <a:gsLst>
            <a:gs pos="0">
              <a:schemeClr val="accent3">
                <a:hueOff val="-573361"/>
                <a:satOff val="472"/>
                <a:lumOff val="-392"/>
                <a:alphaOff val="0"/>
                <a:tint val="96000"/>
                <a:lumMod val="100000"/>
              </a:schemeClr>
            </a:gs>
            <a:gs pos="78000">
              <a:schemeClr val="accent3">
                <a:hueOff val="-573361"/>
                <a:satOff val="472"/>
                <a:lumOff val="-39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 z="-80000" prstMaterial="plastic">
          <a:bevelT w="50800" h="50800" prst="artDeco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A67AFE-E25A-4FFC-A002-F0C02EB93F08}">
      <dsp:nvSpPr>
        <dsp:cNvPr id="0" name=""/>
        <dsp:cNvSpPr/>
      </dsp:nvSpPr>
      <dsp:spPr>
        <a:xfrm>
          <a:off x="2045407" y="598665"/>
          <a:ext cx="4101955" cy="4101955"/>
        </a:xfrm>
        <a:prstGeom prst="blockArc">
          <a:avLst>
            <a:gd name="adj1" fmla="val 19800000"/>
            <a:gd name="adj2" fmla="val 1800000"/>
            <a:gd name="adj3" fmla="val 4522"/>
          </a:avLst>
        </a:prstGeom>
        <a:gradFill rotWithShape="0">
          <a:gsLst>
            <a:gs pos="0">
              <a:schemeClr val="accent3">
                <a:hueOff val="-286681"/>
                <a:satOff val="236"/>
                <a:lumOff val="-196"/>
                <a:alphaOff val="0"/>
                <a:tint val="96000"/>
                <a:lumMod val="100000"/>
              </a:schemeClr>
            </a:gs>
            <a:gs pos="78000">
              <a:schemeClr val="accent3">
                <a:hueOff val="-286681"/>
                <a:satOff val="236"/>
                <a:lumOff val="-19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 z="-80000" prstMaterial="plastic">
          <a:bevelT w="50800" h="50800" prst="artDeco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0CA4B3-2954-4DA6-A5FE-2DFFE78B83F2}">
      <dsp:nvSpPr>
        <dsp:cNvPr id="0" name=""/>
        <dsp:cNvSpPr/>
      </dsp:nvSpPr>
      <dsp:spPr>
        <a:xfrm>
          <a:off x="2045407" y="598665"/>
          <a:ext cx="4101955" cy="4101955"/>
        </a:xfrm>
        <a:prstGeom prst="blockArc">
          <a:avLst>
            <a:gd name="adj1" fmla="val 16200000"/>
            <a:gd name="adj2" fmla="val 19800000"/>
            <a:gd name="adj3" fmla="val 452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 z="-80000" prstMaterial="plastic">
          <a:bevelT w="50800" h="50800" prst="artDeco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D7FB0B-1845-436B-8AAD-0B01037D29D3}">
      <dsp:nvSpPr>
        <dsp:cNvPr id="0" name=""/>
        <dsp:cNvSpPr/>
      </dsp:nvSpPr>
      <dsp:spPr>
        <a:xfrm>
          <a:off x="3176298" y="1729556"/>
          <a:ext cx="1840173" cy="184017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 prstMaterial="plastic">
          <a:bevelT w="120900" h="88900" prst="artDeco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DATA SCIENCE PROJECT LIFE CYCLE</a:t>
          </a:r>
          <a:endParaRPr lang="en-IN" sz="1400" b="1" kern="1200" dirty="0"/>
        </a:p>
      </dsp:txBody>
      <dsp:txXfrm>
        <a:off x="3445785" y="1999043"/>
        <a:ext cx="1301199" cy="1301199"/>
      </dsp:txXfrm>
    </dsp:sp>
    <dsp:sp modelId="{DB9154DB-DB0F-4100-9D49-02224B20F51C}">
      <dsp:nvSpPr>
        <dsp:cNvPr id="0" name=""/>
        <dsp:cNvSpPr/>
      </dsp:nvSpPr>
      <dsp:spPr>
        <a:xfrm>
          <a:off x="3452324" y="977"/>
          <a:ext cx="1288121" cy="128812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 prstMaterial="plastic">
          <a:bevelT w="120900" h="88900" prst="artDeco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1. </a:t>
          </a:r>
          <a:r>
            <a:rPr lang="en-US" sz="900" b="1" kern="1200">
              <a:latin typeface="+mn-lt"/>
              <a:cs typeface="Arial" panose="020B0604020202020204" pitchFamily="34" charset="0"/>
            </a:rPr>
            <a:t>UNDERSTANDIG BUSSINESS PROBLEM</a:t>
          </a:r>
          <a:endParaRPr lang="en-IN" sz="800" b="1" kern="1200" dirty="0">
            <a:latin typeface="+mn-lt"/>
            <a:cs typeface="Arial" panose="020B0604020202020204" pitchFamily="34" charset="0"/>
          </a:endParaRPr>
        </a:p>
      </dsp:txBody>
      <dsp:txXfrm>
        <a:off x="3640965" y="189618"/>
        <a:ext cx="910839" cy="910839"/>
      </dsp:txXfrm>
    </dsp:sp>
    <dsp:sp modelId="{BC379F9E-4946-410E-A30A-98606E02424B}">
      <dsp:nvSpPr>
        <dsp:cNvPr id="0" name=""/>
        <dsp:cNvSpPr/>
      </dsp:nvSpPr>
      <dsp:spPr>
        <a:xfrm>
          <a:off x="5188364" y="1003280"/>
          <a:ext cx="1288121" cy="1288121"/>
        </a:xfrm>
        <a:prstGeom prst="ellipse">
          <a:avLst/>
        </a:prstGeom>
        <a:gradFill rotWithShape="0">
          <a:gsLst>
            <a:gs pos="0">
              <a:schemeClr val="accent3">
                <a:hueOff val="-286681"/>
                <a:satOff val="236"/>
                <a:lumOff val="-196"/>
                <a:alphaOff val="0"/>
                <a:tint val="96000"/>
                <a:lumMod val="100000"/>
              </a:schemeClr>
            </a:gs>
            <a:gs pos="78000">
              <a:schemeClr val="accent3">
                <a:hueOff val="-286681"/>
                <a:satOff val="236"/>
                <a:lumOff val="-19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 prstMaterial="plastic">
          <a:bevelT w="120900" h="88900" prst="artDeco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/>
            <a:t>2.DATA COLLECTION </a:t>
          </a:r>
          <a:endParaRPr lang="en-IN" sz="1050" b="1" kern="1200" dirty="0"/>
        </a:p>
      </dsp:txBody>
      <dsp:txXfrm>
        <a:off x="5377005" y="1191921"/>
        <a:ext cx="910839" cy="910839"/>
      </dsp:txXfrm>
    </dsp:sp>
    <dsp:sp modelId="{0FA8BA44-FF61-4127-B73D-49559C964030}">
      <dsp:nvSpPr>
        <dsp:cNvPr id="0" name=""/>
        <dsp:cNvSpPr/>
      </dsp:nvSpPr>
      <dsp:spPr>
        <a:xfrm>
          <a:off x="5188364" y="3007885"/>
          <a:ext cx="1288121" cy="1288121"/>
        </a:xfrm>
        <a:prstGeom prst="ellipse">
          <a:avLst/>
        </a:prstGeom>
        <a:gradFill rotWithShape="0">
          <a:gsLst>
            <a:gs pos="0">
              <a:schemeClr val="accent3">
                <a:hueOff val="-573361"/>
                <a:satOff val="472"/>
                <a:lumOff val="-392"/>
                <a:alphaOff val="0"/>
                <a:tint val="96000"/>
                <a:lumMod val="100000"/>
              </a:schemeClr>
            </a:gs>
            <a:gs pos="78000">
              <a:schemeClr val="accent3">
                <a:hueOff val="-573361"/>
                <a:satOff val="472"/>
                <a:lumOff val="-39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 prstMaterial="plastic">
          <a:bevelT w="120900" h="88900" prst="artDeco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3.EXPLORATORY DATA ANAYSIS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(EDA)</a:t>
          </a:r>
          <a:endParaRPr lang="en-IN" sz="900" b="1" kern="1200" dirty="0"/>
        </a:p>
      </dsp:txBody>
      <dsp:txXfrm>
        <a:off x="5377005" y="3196526"/>
        <a:ext cx="910839" cy="910839"/>
      </dsp:txXfrm>
    </dsp:sp>
    <dsp:sp modelId="{1D83BD52-C53E-4E5D-81A8-B026887E616A}">
      <dsp:nvSpPr>
        <dsp:cNvPr id="0" name=""/>
        <dsp:cNvSpPr/>
      </dsp:nvSpPr>
      <dsp:spPr>
        <a:xfrm>
          <a:off x="3452324" y="4010188"/>
          <a:ext cx="1288121" cy="1288121"/>
        </a:xfrm>
        <a:prstGeom prst="ellipse">
          <a:avLst/>
        </a:prstGeom>
        <a:gradFill rotWithShape="0">
          <a:gsLst>
            <a:gs pos="0">
              <a:schemeClr val="accent3">
                <a:hueOff val="-860042"/>
                <a:satOff val="708"/>
                <a:lumOff val="-589"/>
                <a:alphaOff val="0"/>
                <a:tint val="96000"/>
                <a:lumMod val="100000"/>
              </a:schemeClr>
            </a:gs>
            <a:gs pos="78000">
              <a:schemeClr val="accent3">
                <a:hueOff val="-860042"/>
                <a:satOff val="708"/>
                <a:lumOff val="-58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 prstMaterial="plastic">
          <a:bevelT w="120900" h="88900" prst="artDeco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4. MODEL BULDING</a:t>
          </a:r>
          <a:endParaRPr lang="en-IN" sz="1000" b="1" kern="1200" dirty="0"/>
        </a:p>
      </dsp:txBody>
      <dsp:txXfrm>
        <a:off x="3640965" y="4198829"/>
        <a:ext cx="910839" cy="910839"/>
      </dsp:txXfrm>
    </dsp:sp>
    <dsp:sp modelId="{4721C97F-21AE-4F8B-B047-A614925319CA}">
      <dsp:nvSpPr>
        <dsp:cNvPr id="0" name=""/>
        <dsp:cNvSpPr/>
      </dsp:nvSpPr>
      <dsp:spPr>
        <a:xfrm>
          <a:off x="1689552" y="3007880"/>
          <a:ext cx="1288121" cy="1288121"/>
        </a:xfrm>
        <a:prstGeom prst="ellipse">
          <a:avLst/>
        </a:prstGeom>
        <a:gradFill rotWithShape="0">
          <a:gsLst>
            <a:gs pos="0">
              <a:schemeClr val="accent3">
                <a:hueOff val="-1146722"/>
                <a:satOff val="944"/>
                <a:lumOff val="-785"/>
                <a:alphaOff val="0"/>
                <a:tint val="96000"/>
                <a:lumMod val="100000"/>
              </a:schemeClr>
            </a:gs>
            <a:gs pos="78000">
              <a:schemeClr val="accent3">
                <a:hueOff val="-1146722"/>
                <a:satOff val="944"/>
                <a:lumOff val="-78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 prstMaterial="plastic">
          <a:bevelT w="120900" h="88900" prst="artDeco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5. MODEL EVALUATION</a:t>
          </a:r>
          <a:endParaRPr lang="en-IN" sz="1000" b="1" kern="1200" dirty="0"/>
        </a:p>
      </dsp:txBody>
      <dsp:txXfrm>
        <a:off x="1878193" y="3196521"/>
        <a:ext cx="910839" cy="910839"/>
      </dsp:txXfrm>
    </dsp:sp>
    <dsp:sp modelId="{4EC76987-A195-4367-93AB-85AE1B5B627E}">
      <dsp:nvSpPr>
        <dsp:cNvPr id="0" name=""/>
        <dsp:cNvSpPr/>
      </dsp:nvSpPr>
      <dsp:spPr>
        <a:xfrm>
          <a:off x="1716285" y="1003280"/>
          <a:ext cx="1288121" cy="1288121"/>
        </a:xfrm>
        <a:prstGeom prst="ellipse">
          <a:avLst/>
        </a:prstGeom>
        <a:gradFill rotWithShape="0">
          <a:gsLst>
            <a:gs pos="0">
              <a:schemeClr val="accent3">
                <a:hueOff val="-1433403"/>
                <a:satOff val="1180"/>
                <a:lumOff val="-981"/>
                <a:alphaOff val="0"/>
                <a:tint val="96000"/>
                <a:lumMod val="100000"/>
              </a:schemeClr>
            </a:gs>
            <a:gs pos="78000">
              <a:schemeClr val="accent3">
                <a:hueOff val="-1433403"/>
                <a:satOff val="1180"/>
                <a:lumOff val="-98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 prstMaterial="plastic">
          <a:bevelT w="120900" h="88900" prst="artDeco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6. MODEL DEPLOYEMENT</a:t>
          </a:r>
          <a:endParaRPr lang="en-IN" sz="1000" b="1" kern="1200" dirty="0"/>
        </a:p>
      </dsp:txBody>
      <dsp:txXfrm>
        <a:off x="1904926" y="1191921"/>
        <a:ext cx="910839" cy="9108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12036-1A8A-4E90-A9C8-146D2D380091}">
      <dsp:nvSpPr>
        <dsp:cNvPr id="0" name=""/>
        <dsp:cNvSpPr/>
      </dsp:nvSpPr>
      <dsp:spPr>
        <a:xfrm>
          <a:off x="3344103" y="1023031"/>
          <a:ext cx="1354594" cy="807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Model</a:t>
          </a:r>
          <a:endParaRPr lang="en-IN" sz="3100" b="1" kern="1200" dirty="0"/>
        </a:p>
      </dsp:txBody>
      <dsp:txXfrm>
        <a:off x="3383533" y="1062461"/>
        <a:ext cx="1275734" cy="728860"/>
      </dsp:txXfrm>
    </dsp:sp>
    <dsp:sp modelId="{0AA1A8C3-ED88-45DE-A877-1613E6615BC0}">
      <dsp:nvSpPr>
        <dsp:cNvPr id="0" name=""/>
        <dsp:cNvSpPr/>
      </dsp:nvSpPr>
      <dsp:spPr>
        <a:xfrm rot="10801655">
          <a:off x="2072320" y="1426259"/>
          <a:ext cx="12717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1783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219EE-71E1-43C5-A515-459F9D9E5D62}">
      <dsp:nvSpPr>
        <dsp:cNvPr id="0" name=""/>
        <dsp:cNvSpPr/>
      </dsp:nvSpPr>
      <dsp:spPr>
        <a:xfrm>
          <a:off x="986983" y="1155106"/>
          <a:ext cx="1085337" cy="5411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Input</a:t>
          </a:r>
          <a:endParaRPr lang="en-IN" sz="2600" b="1" kern="1200" dirty="0"/>
        </a:p>
      </dsp:txBody>
      <dsp:txXfrm>
        <a:off x="1013401" y="1181524"/>
        <a:ext cx="1032501" cy="488336"/>
      </dsp:txXfrm>
    </dsp:sp>
    <dsp:sp modelId="{66E09986-E2FB-4214-AB07-E6A74D97BB73}">
      <dsp:nvSpPr>
        <dsp:cNvPr id="0" name=""/>
        <dsp:cNvSpPr/>
      </dsp:nvSpPr>
      <dsp:spPr>
        <a:xfrm rot="20641551">
          <a:off x="4675452" y="1067329"/>
          <a:ext cx="12040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4059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2ECEA-896A-478E-8E98-80746FC1F56B}">
      <dsp:nvSpPr>
        <dsp:cNvPr id="0" name=""/>
        <dsp:cNvSpPr/>
      </dsp:nvSpPr>
      <dsp:spPr>
        <a:xfrm>
          <a:off x="5782898" y="360476"/>
          <a:ext cx="2037243" cy="5411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Bankruptcy</a:t>
          </a:r>
          <a:endParaRPr lang="en-IN" sz="2600" b="1" kern="1200" dirty="0"/>
        </a:p>
      </dsp:txBody>
      <dsp:txXfrm>
        <a:off x="5809316" y="386894"/>
        <a:ext cx="1984407" cy="488336"/>
      </dsp:txXfrm>
    </dsp:sp>
    <dsp:sp modelId="{F7A698F1-5E84-453A-8E03-B8D79CE2A733}">
      <dsp:nvSpPr>
        <dsp:cNvPr id="0" name=""/>
        <dsp:cNvSpPr/>
      </dsp:nvSpPr>
      <dsp:spPr>
        <a:xfrm rot="788995">
          <a:off x="4685575" y="1698979"/>
          <a:ext cx="10009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00914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B138AA-6FF6-42CE-AD5D-6FCB14E9B655}">
      <dsp:nvSpPr>
        <dsp:cNvPr id="0" name=""/>
        <dsp:cNvSpPr/>
      </dsp:nvSpPr>
      <dsp:spPr>
        <a:xfrm>
          <a:off x="5673367" y="1782864"/>
          <a:ext cx="2059853" cy="5411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Non-Bankruptcy</a:t>
          </a:r>
          <a:endParaRPr lang="en-IN" sz="2000" b="1" kern="1200" dirty="0"/>
        </a:p>
      </dsp:txBody>
      <dsp:txXfrm>
        <a:off x="5699785" y="1809282"/>
        <a:ext cx="2007017" cy="4883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C233C-5550-4105-8043-6AA889023578}">
      <dsp:nvSpPr>
        <dsp:cNvPr id="0" name=""/>
        <dsp:cNvSpPr/>
      </dsp:nvSpPr>
      <dsp:spPr>
        <a:xfrm>
          <a:off x="10177" y="342102"/>
          <a:ext cx="3886655" cy="16170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u="sng" kern="1200" dirty="0">
              <a:solidFill>
                <a:schemeClr val="tx1">
                  <a:lumMod val="95000"/>
                  <a:lumOff val="5000"/>
                </a:schemeClr>
              </a:solidFill>
            </a:rPr>
            <a:t>Load model into pickle format: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>
                  <a:lumMod val="95000"/>
                  <a:lumOff val="5000"/>
                </a:schemeClr>
              </a:solidFill>
            </a:rPr>
            <a:t>import pickle</a:t>
          </a:r>
        </a:p>
        <a:p>
          <a:pPr marL="0" lvl="0" indent="0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>
                  <a:lumMod val="95000"/>
                  <a:lumOff val="5000"/>
                </a:schemeClr>
              </a:solidFill>
            </a:rPr>
            <a:t>filename = '</a:t>
          </a:r>
          <a:r>
            <a:rPr lang="en-IN" sz="1600" kern="1200" dirty="0" err="1">
              <a:solidFill>
                <a:schemeClr val="tx1">
                  <a:lumMod val="95000"/>
                  <a:lumOff val="5000"/>
                </a:schemeClr>
              </a:solidFill>
            </a:rPr>
            <a:t>Bankruptancy.pkl</a:t>
          </a:r>
          <a:r>
            <a:rPr lang="en-IN" sz="1600" kern="1200" dirty="0">
              <a:solidFill>
                <a:schemeClr val="tx1">
                  <a:lumMod val="95000"/>
                  <a:lumOff val="5000"/>
                </a:schemeClr>
              </a:solidFill>
            </a:rPr>
            <a:t>'</a:t>
          </a:r>
        </a:p>
        <a:p>
          <a:pPr marL="0" lvl="0" indent="0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solidFill>
                <a:schemeClr val="tx1">
                  <a:lumMod val="95000"/>
                  <a:lumOff val="5000"/>
                </a:schemeClr>
              </a:solidFill>
            </a:rPr>
            <a:t>pickle.dump</a:t>
          </a: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</a:rPr>
            <a:t>(</a:t>
          </a:r>
          <a:r>
            <a:rPr lang="en-US" sz="1600" kern="1200" dirty="0" err="1">
              <a:solidFill>
                <a:schemeClr val="tx1">
                  <a:lumMod val="95000"/>
                  <a:lumOff val="5000"/>
                </a:schemeClr>
              </a:solidFill>
            </a:rPr>
            <a:t>bal_m_lgbm,open</a:t>
          </a: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</a:rPr>
            <a:t>(filename,'</a:t>
          </a:r>
          <a:r>
            <a:rPr lang="en-US" sz="1600" kern="1200" dirty="0" err="1">
              <a:solidFill>
                <a:schemeClr val="tx1">
                  <a:lumMod val="95000"/>
                  <a:lumOff val="5000"/>
                </a:schemeClr>
              </a:solidFill>
            </a:rPr>
            <a:t>wb</a:t>
          </a: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</a:rPr>
            <a:t>'))</a:t>
          </a:r>
          <a:endParaRPr lang="en-IN" sz="16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57538" y="389463"/>
        <a:ext cx="3791933" cy="1522313"/>
      </dsp:txXfrm>
    </dsp:sp>
    <dsp:sp modelId="{B4338B9C-37AC-42D9-939A-4BC7E9723EF5}">
      <dsp:nvSpPr>
        <dsp:cNvPr id="0" name=""/>
        <dsp:cNvSpPr/>
      </dsp:nvSpPr>
      <dsp:spPr>
        <a:xfrm>
          <a:off x="3987585" y="1038087"/>
          <a:ext cx="192394" cy="2250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3987585" y="1083100"/>
        <a:ext cx="134676" cy="135039"/>
      </dsp:txXfrm>
    </dsp:sp>
    <dsp:sp modelId="{BF147747-525C-4FA0-A09E-75E3CFC719C3}">
      <dsp:nvSpPr>
        <dsp:cNvPr id="0" name=""/>
        <dsp:cNvSpPr/>
      </dsp:nvSpPr>
      <dsp:spPr>
        <a:xfrm>
          <a:off x="4259842" y="667315"/>
          <a:ext cx="1233286" cy="966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Installing </a:t>
          </a:r>
          <a:r>
            <a:rPr lang="en-US" sz="1000" kern="1200" dirty="0" err="1"/>
            <a:t>virtialenironment</a:t>
          </a:r>
          <a:r>
            <a:rPr lang="en-US" sz="1000" kern="1200" dirty="0"/>
            <a:t> and </a:t>
          </a:r>
          <a:r>
            <a:rPr lang="en-US" sz="1000" kern="1200" dirty="0" err="1"/>
            <a:t>streamlit</a:t>
          </a:r>
          <a:endParaRPr lang="en-IN" sz="1000" kern="1200" dirty="0"/>
        </a:p>
      </dsp:txBody>
      <dsp:txXfrm>
        <a:off x="4288153" y="695626"/>
        <a:ext cx="1176664" cy="909986"/>
      </dsp:txXfrm>
    </dsp:sp>
    <dsp:sp modelId="{6CB53172-7648-4045-9468-74727E4F6682}">
      <dsp:nvSpPr>
        <dsp:cNvPr id="0" name=""/>
        <dsp:cNvSpPr/>
      </dsp:nvSpPr>
      <dsp:spPr>
        <a:xfrm>
          <a:off x="5583881" y="1038087"/>
          <a:ext cx="192394" cy="2250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5583881" y="1083100"/>
        <a:ext cx="134676" cy="135039"/>
      </dsp:txXfrm>
    </dsp:sp>
    <dsp:sp modelId="{32BA0C9B-54EE-49ED-B9DD-E9958842CD78}">
      <dsp:nvSpPr>
        <dsp:cNvPr id="0" name=""/>
        <dsp:cNvSpPr/>
      </dsp:nvSpPr>
      <dsp:spPr>
        <a:xfrm>
          <a:off x="5856137" y="462818"/>
          <a:ext cx="3785684" cy="13756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u="sng" kern="1200" dirty="0"/>
            <a:t>Loading </a:t>
          </a:r>
          <a:r>
            <a:rPr lang="en-US" sz="1000" u="sng" kern="1200" dirty="0" err="1"/>
            <a:t>pikl</a:t>
          </a:r>
          <a:r>
            <a:rPr lang="en-US" sz="1000" u="sng" kern="1200" dirty="0"/>
            <a:t> file &amp; Building “.</a:t>
          </a:r>
          <a:r>
            <a:rPr lang="en-US" sz="1000" u="sng" kern="1200" dirty="0" err="1"/>
            <a:t>py</a:t>
          </a:r>
          <a:r>
            <a:rPr lang="en-US" sz="1000" u="sng" kern="1200" dirty="0"/>
            <a:t>” file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u="none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u="none" kern="1200" dirty="0"/>
            <a:t>model =load(open("C:/Users/Nitro V 15/Desktop/excelr-project1/New folder/</a:t>
          </a:r>
          <a:r>
            <a:rPr lang="en-IN" sz="1000" u="none" kern="1200" dirty="0" err="1"/>
            <a:t>finalpickl</a:t>
          </a:r>
          <a:r>
            <a:rPr lang="en-IN" sz="1000" u="none" kern="1200" dirty="0"/>
            <a:t>/Bankruptancy.</a:t>
          </a:r>
          <a:r>
            <a:rPr lang="en-IN" sz="1000" u="none" kern="1200" dirty="0" err="1"/>
            <a:t>pkl</a:t>
          </a:r>
          <a:r>
            <a:rPr lang="en-IN" sz="1000" u="none" kern="1200" dirty="0"/>
            <a:t>",'</a:t>
          </a:r>
          <a:r>
            <a:rPr lang="en-IN" sz="1000" u="none" kern="1200" dirty="0" err="1"/>
            <a:t>rb</a:t>
          </a:r>
          <a:r>
            <a:rPr lang="en-IN" sz="1000" u="none" kern="1200" dirty="0"/>
            <a:t>'))</a:t>
          </a:r>
        </a:p>
      </dsp:txBody>
      <dsp:txXfrm>
        <a:off x="5896427" y="503108"/>
        <a:ext cx="3705104" cy="12950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C233C-5550-4105-8043-6AA889023578}">
      <dsp:nvSpPr>
        <dsp:cNvPr id="0" name=""/>
        <dsp:cNvSpPr/>
      </dsp:nvSpPr>
      <dsp:spPr>
        <a:xfrm>
          <a:off x="0" y="237072"/>
          <a:ext cx="4960401" cy="2450414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u="sng" kern="1200" dirty="0">
              <a:solidFill>
                <a:schemeClr val="tx1">
                  <a:lumMod val="95000"/>
                  <a:lumOff val="5000"/>
                </a:schemeClr>
              </a:solidFill>
            </a:rPr>
            <a:t>In command bar </a:t>
          </a:r>
          <a:r>
            <a:rPr lang="en-US" sz="1600" u="sng" kern="1200" dirty="0" err="1">
              <a:solidFill>
                <a:schemeClr val="tx1">
                  <a:lumMod val="95000"/>
                  <a:lumOff val="5000"/>
                </a:schemeClr>
              </a:solidFill>
            </a:rPr>
            <a:t>streamlitenv</a:t>
          </a:r>
          <a:r>
            <a:rPr lang="en-US" sz="1600" u="sng" kern="1200" dirty="0">
              <a:solidFill>
                <a:schemeClr val="tx1">
                  <a:lumMod val="95000"/>
                  <a:lumOff val="5000"/>
                </a:schemeClr>
              </a:solidFill>
            </a:rPr>
            <a:t>: </a:t>
          </a:r>
          <a:endParaRPr lang="en-US" sz="1600" u="none" kern="1200" dirty="0">
            <a:solidFill>
              <a:schemeClr val="tx1">
                <a:lumMod val="95000"/>
                <a:lumOff val="5000"/>
              </a:schemeClr>
            </a:solidFill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u="none" kern="1200" dirty="0" err="1">
              <a:solidFill>
                <a:schemeClr val="tx1">
                  <a:lumMod val="95000"/>
                  <a:lumOff val="5000"/>
                </a:schemeClr>
              </a:solidFill>
            </a:rPr>
            <a:t>Streamlit</a:t>
          </a:r>
          <a:r>
            <a:rPr lang="en-US" sz="1600" u="none" kern="1200" dirty="0">
              <a:solidFill>
                <a:schemeClr val="tx1">
                  <a:lumMod val="95000"/>
                  <a:lumOff val="5000"/>
                </a:schemeClr>
              </a:solidFill>
            </a:rPr>
            <a:t> run “</a:t>
          </a:r>
          <a:r>
            <a:rPr lang="en-US" sz="1600" u="none" kern="1200" dirty="0" err="1">
              <a:solidFill>
                <a:schemeClr val="tx1">
                  <a:lumMod val="95000"/>
                  <a:lumOff val="5000"/>
                </a:schemeClr>
              </a:solidFill>
            </a:rPr>
            <a:t>filepath</a:t>
          </a:r>
          <a:r>
            <a:rPr lang="en-US" sz="1600" u="none" kern="1200" dirty="0">
              <a:solidFill>
                <a:schemeClr val="tx1">
                  <a:lumMod val="95000"/>
                  <a:lumOff val="5000"/>
                </a:schemeClr>
              </a:solidFill>
            </a:rPr>
            <a:t>/bal_m_lgbm.py”</a:t>
          </a:r>
          <a:endParaRPr lang="en-US" sz="1600" u="sng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71770" y="308842"/>
        <a:ext cx="4816861" cy="2306874"/>
      </dsp:txXfrm>
    </dsp:sp>
    <dsp:sp modelId="{B4338B9C-37AC-42D9-939A-4BC7E9723EF5}">
      <dsp:nvSpPr>
        <dsp:cNvPr id="0" name=""/>
        <dsp:cNvSpPr/>
      </dsp:nvSpPr>
      <dsp:spPr>
        <a:xfrm rot="21599999">
          <a:off x="5062342" y="1318657"/>
          <a:ext cx="216115" cy="287243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9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5062342" y="1376106"/>
        <a:ext cx="151281" cy="172345"/>
      </dsp:txXfrm>
    </dsp:sp>
    <dsp:sp modelId="{32BA0C9B-54EE-49ED-B9DD-E9958842CD78}">
      <dsp:nvSpPr>
        <dsp:cNvPr id="0" name=""/>
        <dsp:cNvSpPr/>
      </dsp:nvSpPr>
      <dsp:spPr>
        <a:xfrm>
          <a:off x="5368166" y="0"/>
          <a:ext cx="4211808" cy="2924557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none" kern="1200" dirty="0"/>
            <a:t>Web App for Bankruptcy prediction</a:t>
          </a:r>
          <a:endParaRPr lang="en-IN" sz="1400" u="none" kern="1200" dirty="0"/>
        </a:p>
      </dsp:txBody>
      <dsp:txXfrm>
        <a:off x="5453823" y="85657"/>
        <a:ext cx="4040494" cy="27532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5CB4D-0C25-44EA-9D42-76AD84594A04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35E8C-14CC-4771-BEC6-8BCAC9BA3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43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35E8C-14CC-4771-BEC6-8BCAC9BA3CF2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027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35E8C-14CC-4771-BEC6-8BCAC9BA3CF2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286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35E8C-14CC-4771-BEC6-8BCAC9BA3CF2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627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35E8C-14CC-4771-BEC6-8BCAC9BA3CF2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128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35E8C-14CC-4771-BEC6-8BCAC9BA3CF2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687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35E8C-14CC-4771-BEC6-8BCAC9BA3CF2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167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35E8C-14CC-4771-BEC6-8BCAC9BA3CF2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611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35E8C-14CC-4771-BEC6-8BCAC9BA3CF2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852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35E8C-14CC-4771-BEC6-8BCAC9BA3CF2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305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35E8C-14CC-4771-BEC6-8BCAC9BA3CF2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037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35E8C-14CC-4771-BEC6-8BCAC9BA3CF2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500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35E8C-14CC-4771-BEC6-8BCAC9BA3CF2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653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35E8C-14CC-4771-BEC6-8BCAC9BA3CF2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081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359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26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797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76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3791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13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69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880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7" y="982134"/>
            <a:ext cx="8453907" cy="2696632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029201"/>
            <a:ext cx="9244897" cy="9978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62D6E202-B606-4609-B914-27C9371A1F6D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92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17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13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48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5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952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582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95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91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5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104" r:id="rId2"/>
    <p:sldLayoutId id="2147484105" r:id="rId3"/>
    <p:sldLayoutId id="2147484106" r:id="rId4"/>
    <p:sldLayoutId id="2147484107" r:id="rId5"/>
    <p:sldLayoutId id="2147484108" r:id="rId6"/>
    <p:sldLayoutId id="2147484109" r:id="rId7"/>
    <p:sldLayoutId id="2147484110" r:id="rId8"/>
    <p:sldLayoutId id="2147484111" r:id="rId9"/>
    <p:sldLayoutId id="2147484112" r:id="rId10"/>
    <p:sldLayoutId id="2147484113" r:id="rId11"/>
    <p:sldLayoutId id="2147484114" r:id="rId12"/>
    <p:sldLayoutId id="2147484115" r:id="rId13"/>
    <p:sldLayoutId id="2147484116" r:id="rId14"/>
    <p:sldLayoutId id="2147484117" r:id="rId15"/>
    <p:sldLayoutId id="2147484118" r:id="rId16"/>
    <p:sldLayoutId id="2147484119" r:id="rId17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slide" Target="slide27.xml"/><Relationship Id="rId7" Type="http://schemas.openxmlformats.org/officeDocument/2006/relationships/slide" Target="slide3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11" Type="http://schemas.openxmlformats.org/officeDocument/2006/relationships/image" Target="../media/image13.svg"/><Relationship Id="rId5" Type="http://schemas.openxmlformats.org/officeDocument/2006/relationships/slide" Target="slide28.xml"/><Relationship Id="rId10" Type="http://schemas.openxmlformats.org/officeDocument/2006/relationships/image" Target="../media/image3.png"/><Relationship Id="rId4" Type="http://schemas.openxmlformats.org/officeDocument/2006/relationships/image" Target="../media/image29.jpeg"/><Relationship Id="rId9" Type="http://schemas.openxmlformats.org/officeDocument/2006/relationships/slide" Target="slide3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image" Target="../media/image29.jpeg"/><Relationship Id="rId4" Type="http://schemas.openxmlformats.org/officeDocument/2006/relationships/image" Target="../media/image4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image" Target="../media/image29.jpeg"/><Relationship Id="rId4" Type="http://schemas.openxmlformats.org/officeDocument/2006/relationships/image" Target="../media/image4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image" Target="../media/image29.jpe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image" Target="../media/image29.jpeg"/><Relationship Id="rId4" Type="http://schemas.openxmlformats.org/officeDocument/2006/relationships/image" Target="../media/image4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image" Target="../media/image29.jpeg"/><Relationship Id="rId4" Type="http://schemas.openxmlformats.org/officeDocument/2006/relationships/image" Target="../media/image4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image" Target="../media/image29.jpeg"/><Relationship Id="rId4" Type="http://schemas.openxmlformats.org/officeDocument/2006/relationships/image" Target="../media/image4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image" Target="../media/image29.jpeg"/><Relationship Id="rId4" Type="http://schemas.openxmlformats.org/officeDocument/2006/relationships/image" Target="../media/image4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9.jpeg"/><Relationship Id="rId4" Type="http://schemas.openxmlformats.org/officeDocument/2006/relationships/image" Target="../media/image4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9.jpeg"/><Relationship Id="rId4" Type="http://schemas.openxmlformats.org/officeDocument/2006/relationships/image" Target="../media/image4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9.jpeg"/><Relationship Id="rId4" Type="http://schemas.openxmlformats.org/officeDocument/2006/relationships/image" Target="../media/image4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openxmlformats.org/officeDocument/2006/relationships/image" Target="../media/image29.jpeg"/><Relationship Id="rId10" Type="http://schemas.microsoft.com/office/2007/relationships/diagramDrawing" Target="../diagrams/drawing3.xml"/><Relationship Id="rId4" Type="http://schemas.openxmlformats.org/officeDocument/2006/relationships/image" Target="../media/image4.svg"/><Relationship Id="rId9" Type="http://schemas.openxmlformats.org/officeDocument/2006/relationships/diagramColors" Target="../diagrams/colors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4.xm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11" Type="http://schemas.openxmlformats.org/officeDocument/2006/relationships/image" Target="../media/image36.png"/><Relationship Id="rId5" Type="http://schemas.openxmlformats.org/officeDocument/2006/relationships/image" Target="../media/image29.jpeg"/><Relationship Id="rId10" Type="http://schemas.microsoft.com/office/2007/relationships/diagramDrawing" Target="../diagrams/drawing4.xml"/><Relationship Id="rId4" Type="http://schemas.openxmlformats.org/officeDocument/2006/relationships/image" Target="../media/image4.svg"/><Relationship Id="rId9" Type="http://schemas.openxmlformats.org/officeDocument/2006/relationships/diagramColors" Target="../diagrams/colors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Bank with solid fill">
            <a:extLst>
              <a:ext uri="{FF2B5EF4-FFF2-40B4-BE49-F238E27FC236}">
                <a16:creationId xmlns:a16="http://schemas.microsoft.com/office/drawing/2014/main" id="{D506348A-2CC7-8609-EE9A-8D411FFAC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6959" y="27915"/>
            <a:ext cx="4258083" cy="2920287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schemeClr val="tx1">
                <a:alpha val="40000"/>
              </a:scheme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6E9ED1-A9FC-17DA-FA36-4FDFF0BB92D2}"/>
              </a:ext>
            </a:extLst>
          </p:cNvPr>
          <p:cNvSpPr/>
          <p:nvPr/>
        </p:nvSpPr>
        <p:spPr>
          <a:xfrm>
            <a:off x="2286000" y="6573520"/>
            <a:ext cx="7620000" cy="736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6715E724-9E20-837B-876F-D31BFF0A2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7933" y="2469160"/>
            <a:ext cx="8856133" cy="1152795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/>
                <a:solidFill>
                  <a:srgbClr val="FF0000"/>
                </a:solidFill>
                <a:latin typeface="Bell MT" panose="02020503060305020303" pitchFamily="18" charset="0"/>
              </a:rPr>
              <a:t>BANKRUPTANCY PREVENTION</a:t>
            </a:r>
            <a:endParaRPr lang="en-IN" sz="4400" b="1" dirty="0">
              <a:ln/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6E40C61F-9AC4-BBF9-C814-CA9C78426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494" y="5769093"/>
            <a:ext cx="10609007" cy="1088907"/>
          </a:xfrm>
        </p:spPr>
        <p:txBody>
          <a:bodyPr anchor="t">
            <a:normAutofit fontScale="92500"/>
          </a:bodyPr>
          <a:lstStyle/>
          <a:p>
            <a:pPr algn="ctr"/>
            <a:r>
              <a:rPr lang="en-IN" sz="24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MEKA VAMSHI        	       Vishnu </a:t>
            </a:r>
            <a:r>
              <a:rPr lang="en-IN" sz="2400" dirty="0" err="1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Bhanudas</a:t>
            </a:r>
            <a:r>
              <a:rPr lang="en-IN" sz="24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en-IN" sz="2400" dirty="0" err="1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Tanpure</a:t>
            </a:r>
            <a:r>
              <a:rPr lang="en-IN" sz="24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                   Ms SUKRTA G A</a:t>
            </a:r>
          </a:p>
          <a:p>
            <a:pPr algn="ctr"/>
            <a:r>
              <a:rPr lang="en-IN" sz="24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          Mrs. Manasi Rohan </a:t>
            </a:r>
            <a:r>
              <a:rPr lang="en-IN" sz="2400" dirty="0" err="1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Sardesai</a:t>
            </a:r>
            <a:r>
              <a:rPr lang="en-IN" sz="24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		</a:t>
            </a:r>
            <a:r>
              <a:rPr lang="en-IN" sz="2400" dirty="0" err="1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Affan</a:t>
            </a:r>
            <a:r>
              <a:rPr lang="en-IN" sz="24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en-IN" sz="2400" dirty="0" err="1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Abutalha</a:t>
            </a:r>
            <a:r>
              <a:rPr lang="en-IN" sz="24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 Chaus</a:t>
            </a:r>
          </a:p>
          <a:p>
            <a:pPr algn="ctr"/>
            <a:endParaRPr lang="en-IN" sz="600" dirty="0">
              <a:ln>
                <a:solidFill>
                  <a:schemeClr val="bg2">
                    <a:lumMod val="1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  <a:p>
            <a:pPr algn="ctr"/>
            <a:endParaRPr lang="en-IN" sz="600" dirty="0">
              <a:ln>
                <a:solidFill>
                  <a:schemeClr val="bg2">
                    <a:lumMod val="1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  <a:p>
            <a:pPr algn="ctr"/>
            <a:endParaRPr lang="en-IN" sz="600" dirty="0">
              <a:ln>
                <a:solidFill>
                  <a:schemeClr val="bg2">
                    <a:lumMod val="1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  <a:p>
            <a:pPr algn="ctr"/>
            <a:endParaRPr lang="en-IN" sz="600" dirty="0">
              <a:ln>
                <a:solidFill>
                  <a:schemeClr val="bg2">
                    <a:lumMod val="1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C98B38F8-BC3C-1D5C-8E3F-B49BF46116B2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3966959" y="3642275"/>
            <a:ext cx="4258083" cy="617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ln w="0">
                  <a:noFill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EXCELR PROJECT-P425 –DATA SCIENCE</a:t>
            </a:r>
            <a:endParaRPr lang="en-IN" b="1" u="sng" dirty="0">
              <a:ln w="0">
                <a:noFill/>
              </a:ln>
              <a:solidFill>
                <a:schemeClr val="accent5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AE8847-A071-406B-E861-593131BA4C33}"/>
              </a:ext>
            </a:extLst>
          </p:cNvPr>
          <p:cNvSpPr txBox="1"/>
          <p:nvPr/>
        </p:nvSpPr>
        <p:spPr>
          <a:xfrm>
            <a:off x="5326378" y="5127837"/>
            <a:ext cx="1539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Britannic Bold" panose="020B0903060703020204" pitchFamily="34" charset="0"/>
              </a:rPr>
              <a:t>Group-6</a:t>
            </a:r>
            <a:endParaRPr lang="en-IN" sz="2800" b="1" u="sng" dirty="0">
              <a:latin typeface="Britannic Bold" panose="020B0903060703020204" pitchFamily="34" charset="0"/>
            </a:endParaRPr>
          </a:p>
        </p:txBody>
      </p:sp>
      <p:pic>
        <p:nvPicPr>
          <p:cNvPr id="32" name="Graphic 31" descr="Coins with solid fill">
            <a:extLst>
              <a:ext uri="{FF2B5EF4-FFF2-40B4-BE49-F238E27FC236}">
                <a16:creationId xmlns:a16="http://schemas.microsoft.com/office/drawing/2014/main" id="{97137D9A-DD4E-1636-7610-35ABE5E42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75799" y="2101079"/>
            <a:ext cx="782320" cy="782320"/>
          </a:xfrm>
          <a:prstGeom prst="rect">
            <a:avLst/>
          </a:prstGeom>
        </p:spPr>
      </p:pic>
      <p:pic>
        <p:nvPicPr>
          <p:cNvPr id="33" name="Graphic 32" descr="Coins with solid fill">
            <a:extLst>
              <a:ext uri="{FF2B5EF4-FFF2-40B4-BE49-F238E27FC236}">
                <a16:creationId xmlns:a16="http://schemas.microsoft.com/office/drawing/2014/main" id="{05710DBF-685E-D862-100D-4DB79A4A3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912361" y="2138384"/>
            <a:ext cx="625361" cy="7823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45DDD0-96B5-25A6-808B-1B3D42A7ED4E}"/>
              </a:ext>
            </a:extLst>
          </p:cNvPr>
          <p:cNvSpPr/>
          <p:nvPr/>
        </p:nvSpPr>
        <p:spPr>
          <a:xfrm>
            <a:off x="1092197" y="6125587"/>
            <a:ext cx="10007600" cy="45719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F9CBCA6-9170-1BCA-4FCC-3DD50F796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8" y="868575"/>
            <a:ext cx="8046927" cy="728480"/>
          </a:xfrm>
        </p:spPr>
        <p:txBody>
          <a:bodyPr>
            <a:normAutofit/>
          </a:bodyPr>
          <a:lstStyle/>
          <a:p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Exploratory Data Analysis (EDA)</a:t>
            </a:r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8106-1842-E546-74E9-9783A6C28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08861"/>
            <a:ext cx="8761413" cy="34163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Correlation for data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Code: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7030A0"/>
                </a:solidFill>
              </a:rPr>
              <a:t>plt.figure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figsize</a:t>
            </a:r>
            <a:r>
              <a:rPr lang="en-US" dirty="0">
                <a:solidFill>
                  <a:srgbClr val="7030A0"/>
                </a:solidFill>
              </a:rPr>
              <a:t>=(12,5), dpi = 100)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7030A0"/>
                </a:solidFill>
              </a:rPr>
              <a:t>corr</a:t>
            </a:r>
            <a:r>
              <a:rPr lang="en-US" dirty="0">
                <a:solidFill>
                  <a:srgbClr val="7030A0"/>
                </a:solidFill>
              </a:rPr>
              <a:t> = df1.corr()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7030A0"/>
                </a:solidFill>
              </a:rPr>
              <a:t>sns.heatmap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corr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annot</a:t>
            </a:r>
            <a:r>
              <a:rPr lang="en-US" dirty="0">
                <a:solidFill>
                  <a:srgbClr val="7030A0"/>
                </a:solidFill>
              </a:rPr>
              <a:t>=True, </a:t>
            </a:r>
          </a:p>
          <a:p>
            <a:pPr marL="1371566" lvl="3" indent="0">
              <a:buNone/>
            </a:pPr>
            <a:r>
              <a:rPr lang="en-US" dirty="0" err="1">
                <a:solidFill>
                  <a:srgbClr val="7030A0"/>
                </a:solidFill>
              </a:rPr>
              <a:t>cmap</a:t>
            </a:r>
            <a:r>
              <a:rPr lang="en-US" dirty="0">
                <a:solidFill>
                  <a:srgbClr val="7030A0"/>
                </a:solidFill>
              </a:rPr>
              <a:t>='</a:t>
            </a:r>
            <a:r>
              <a:rPr lang="en-US" dirty="0" err="1">
                <a:solidFill>
                  <a:srgbClr val="7030A0"/>
                </a:solidFill>
              </a:rPr>
              <a:t>coolwarm</a:t>
            </a:r>
            <a:r>
              <a:rPr lang="en-US" dirty="0">
                <a:solidFill>
                  <a:srgbClr val="7030A0"/>
                </a:solidFill>
              </a:rPr>
              <a:t>')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7030A0"/>
                </a:solidFill>
              </a:rPr>
              <a:t>plt.show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  <a:p>
            <a:r>
              <a:rPr lang="en-US" dirty="0"/>
              <a:t>Output: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Columns 'industrial risk’, </a:t>
            </a:r>
          </a:p>
          <a:p>
            <a:pPr marL="457189" lvl="1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'management risk', 'operating risk’ </a:t>
            </a:r>
          </a:p>
          <a:p>
            <a:pPr marL="457189" lvl="1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are positively correlated with the column 'class'</a:t>
            </a:r>
            <a:endParaRPr lang="en-IN" dirty="0">
              <a:solidFill>
                <a:schemeClr val="tx1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Graphic 4" descr="Coins with solid fill">
            <a:extLst>
              <a:ext uri="{FF2B5EF4-FFF2-40B4-BE49-F238E27FC236}">
                <a16:creationId xmlns:a16="http://schemas.microsoft.com/office/drawing/2014/main" id="{0ECFD79B-6EA7-7334-44F7-2FACC1ABA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" y="814735"/>
            <a:ext cx="782320" cy="782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A312C3-58F6-4C91-B568-AE5260388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448" y="2540000"/>
            <a:ext cx="5906912" cy="31851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7267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F9CBCA6-9170-1BCA-4FCC-3DD50F796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8" y="868575"/>
            <a:ext cx="8046927" cy="728480"/>
          </a:xfrm>
        </p:spPr>
        <p:txBody>
          <a:bodyPr>
            <a:normAutofit/>
          </a:bodyPr>
          <a:lstStyle/>
          <a:p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Exploratory Data Analysis (EDA)</a:t>
            </a:r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8106-1842-E546-74E9-9783A6C28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2" y="2329180"/>
            <a:ext cx="6901927" cy="3714085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Visualizing data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Code: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</a:rPr>
              <a:t>features = df1.columns.tolist()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7030A0"/>
                </a:solidFill>
              </a:rPr>
              <a:t>features.remove</a:t>
            </a:r>
            <a:r>
              <a:rPr lang="en-US" dirty="0">
                <a:solidFill>
                  <a:srgbClr val="7030A0"/>
                </a:solidFill>
              </a:rPr>
              <a:t>('class')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>
              <a:solidFill>
                <a:srgbClr val="7030A0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</a:rPr>
              <a:t>display(Math(r'\Large{ {\color{green}{0 : Non-Bankrupt}} \ \ \&amp;</a:t>
            </a:r>
          </a:p>
          <a:p>
            <a:pPr marL="914377" lvl="2" indent="0">
              <a:buNone/>
            </a:pPr>
            <a:r>
              <a:rPr lang="en-US" dirty="0">
                <a:solidFill>
                  <a:srgbClr val="7030A0"/>
                </a:solidFill>
              </a:rPr>
              <a:t> \ \ {\color{red}{1 : Bankrupt}}}'))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</a:rPr>
              <a:t>figure, axes = </a:t>
            </a:r>
            <a:r>
              <a:rPr lang="en-US" dirty="0" err="1">
                <a:solidFill>
                  <a:srgbClr val="7030A0"/>
                </a:solidFill>
              </a:rPr>
              <a:t>plt.subplots</a:t>
            </a:r>
            <a:r>
              <a:rPr lang="en-US" dirty="0">
                <a:solidFill>
                  <a:srgbClr val="7030A0"/>
                </a:solidFill>
              </a:rPr>
              <a:t>(2, 3, </a:t>
            </a:r>
            <a:r>
              <a:rPr lang="en-US" dirty="0" err="1">
                <a:solidFill>
                  <a:srgbClr val="7030A0"/>
                </a:solidFill>
              </a:rPr>
              <a:t>figsize</a:t>
            </a:r>
            <a:r>
              <a:rPr lang="en-US" dirty="0">
                <a:solidFill>
                  <a:srgbClr val="7030A0"/>
                </a:solidFill>
              </a:rPr>
              <a:t>=(15,10))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</a:rPr>
              <a:t>for </a:t>
            </a:r>
            <a:r>
              <a:rPr lang="en-US" dirty="0" err="1">
                <a:solidFill>
                  <a:srgbClr val="7030A0"/>
                </a:solidFill>
              </a:rPr>
              <a:t>i,col</a:t>
            </a:r>
            <a:r>
              <a:rPr lang="en-US" dirty="0">
                <a:solidFill>
                  <a:srgbClr val="7030A0"/>
                </a:solidFill>
              </a:rPr>
              <a:t> in enumerate(features):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</a:rPr>
              <a:t>    my_crosstab1 = </a:t>
            </a:r>
            <a:r>
              <a:rPr lang="en-US" dirty="0" err="1">
                <a:solidFill>
                  <a:srgbClr val="7030A0"/>
                </a:solidFill>
              </a:rPr>
              <a:t>pd.crosstab</a:t>
            </a:r>
            <a:r>
              <a:rPr lang="en-US" dirty="0">
                <a:solidFill>
                  <a:srgbClr val="7030A0"/>
                </a:solidFill>
              </a:rPr>
              <a:t>(index=df1[col],</a:t>
            </a:r>
          </a:p>
          <a:p>
            <a:pPr marL="914377" lvl="2" indent="0">
              <a:buNone/>
            </a:pPr>
            <a:r>
              <a:rPr lang="en-US" dirty="0">
                <a:solidFill>
                  <a:srgbClr val="7030A0"/>
                </a:solidFill>
              </a:rPr>
              <a:t> columns=df1['class'])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</a:rPr>
              <a:t>    my_crosstab1.plot(kind='</a:t>
            </a:r>
            <a:r>
              <a:rPr lang="en-US" dirty="0" err="1">
                <a:solidFill>
                  <a:srgbClr val="7030A0"/>
                </a:solidFill>
              </a:rPr>
              <a:t>bar',stacked</a:t>
            </a:r>
            <a:r>
              <a:rPr lang="en-US" dirty="0">
                <a:solidFill>
                  <a:srgbClr val="7030A0"/>
                </a:solidFill>
              </a:rPr>
              <a:t>=True, rot=0,</a:t>
            </a:r>
          </a:p>
          <a:p>
            <a:pPr marL="914377" lvl="2" indent="0">
              <a:buNone/>
            </a:pPr>
            <a:r>
              <a:rPr lang="en-US" dirty="0">
                <a:solidFill>
                  <a:srgbClr val="7030A0"/>
                </a:solidFill>
              </a:rPr>
              <a:t>ax=axes[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//3,i%3], title = col, color=['green', 'red'])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>
              <a:solidFill>
                <a:srgbClr val="7030A0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7030A0"/>
                </a:solidFill>
              </a:rPr>
              <a:t>plt.tight_layout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7030A0"/>
                </a:solidFill>
              </a:rPr>
              <a:t>plt.show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Graphic 4" descr="Coins with solid fill">
            <a:extLst>
              <a:ext uri="{FF2B5EF4-FFF2-40B4-BE49-F238E27FC236}">
                <a16:creationId xmlns:a16="http://schemas.microsoft.com/office/drawing/2014/main" id="{0ECFD79B-6EA7-7334-44F7-2FACC1ABA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" y="824567"/>
            <a:ext cx="782320" cy="782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B52299-DED3-7D46-CF4E-1BF01745F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109" y="2329180"/>
            <a:ext cx="6063371" cy="42062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E82F4B-F8A7-B2FD-55C8-7B2464956C2F}"/>
              </a:ext>
            </a:extLst>
          </p:cNvPr>
          <p:cNvSpPr txBox="1"/>
          <p:nvPr/>
        </p:nvSpPr>
        <p:spPr>
          <a:xfrm>
            <a:off x="548640" y="5934671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dirty="0"/>
              <a:t>Output: </a:t>
            </a:r>
            <a:r>
              <a:rPr lang="en-IN" dirty="0">
                <a:solidFill>
                  <a:srgbClr val="008000"/>
                </a:solidFill>
                <a:latin typeface="STIXMathJax_Main"/>
              </a:rPr>
              <a:t>0:</a:t>
            </a:r>
            <a:r>
              <a:rPr lang="en-IN" dirty="0">
                <a:solidFill>
                  <a:srgbClr val="008000"/>
                </a:solidFill>
                <a:latin typeface="STIXMathJax_Normal-italic"/>
              </a:rPr>
              <a:t>𝑁𝑜𝑛</a:t>
            </a:r>
            <a:r>
              <a:rPr lang="en-IN" dirty="0">
                <a:solidFill>
                  <a:srgbClr val="008000"/>
                </a:solidFill>
                <a:latin typeface="STIXMathJax_Main"/>
              </a:rPr>
              <a:t>−</a:t>
            </a:r>
            <a:r>
              <a:rPr lang="en-IN" dirty="0">
                <a:solidFill>
                  <a:srgbClr val="008000"/>
                </a:solidFill>
                <a:latin typeface="STIXMathJax_Normal-italic"/>
              </a:rPr>
              <a:t>𝐵𝑎𝑛𝑘𝑟𝑢𝑝𝑡</a:t>
            </a:r>
            <a:r>
              <a:rPr lang="en-IN" dirty="0">
                <a:solidFill>
                  <a:srgbClr val="000000"/>
                </a:solidFill>
                <a:latin typeface="STIXMathJax_Main"/>
              </a:rPr>
              <a:t>  &amp;  </a:t>
            </a:r>
            <a:r>
              <a:rPr lang="en-IN" dirty="0">
                <a:solidFill>
                  <a:srgbClr val="FF0000"/>
                </a:solidFill>
                <a:latin typeface="STIXMathJax_Main"/>
              </a:rPr>
              <a:t>1:</a:t>
            </a:r>
            <a:r>
              <a:rPr lang="en-IN" dirty="0">
                <a:solidFill>
                  <a:srgbClr val="FF0000"/>
                </a:solidFill>
                <a:latin typeface="STIXMathJax_Normal-italic"/>
              </a:rPr>
              <a:t>𝐵𝑎𝑛𝑘𝑟𝑢𝑝𝑡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114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F9CBCA6-9170-1BCA-4FCC-3DD50F796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8" y="868575"/>
            <a:ext cx="8046927" cy="728480"/>
          </a:xfrm>
        </p:spPr>
        <p:txBody>
          <a:bodyPr>
            <a:normAutofit/>
          </a:bodyPr>
          <a:lstStyle/>
          <a:p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Exploratory Data Analysis (EDA)</a:t>
            </a:r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8106-1842-E546-74E9-9783A6C28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2" y="2329180"/>
            <a:ext cx="6901927" cy="3714085"/>
          </a:xfrm>
        </p:spPr>
        <p:txBody>
          <a:bodyPr>
            <a:normAutofit/>
          </a:bodyPr>
          <a:lstStyle/>
          <a:p>
            <a:r>
              <a:rPr lang="en-US" b="1" dirty="0"/>
              <a:t>Finding PPS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Code: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</a:rPr>
              <a:t>Import </a:t>
            </a:r>
            <a:r>
              <a:rPr lang="en-US" dirty="0" err="1">
                <a:solidFill>
                  <a:srgbClr val="7030A0"/>
                </a:solidFill>
              </a:rPr>
              <a:t>ppscore</a:t>
            </a:r>
            <a:r>
              <a:rPr lang="en-US" dirty="0">
                <a:solidFill>
                  <a:srgbClr val="7030A0"/>
                </a:solidFill>
              </a:rPr>
              <a:t> as </a:t>
            </a:r>
            <a:r>
              <a:rPr lang="en-US" dirty="0" err="1">
                <a:solidFill>
                  <a:srgbClr val="7030A0"/>
                </a:solidFill>
              </a:rPr>
              <a:t>pps</a:t>
            </a:r>
            <a:endParaRPr lang="en-US" dirty="0">
              <a:solidFill>
                <a:srgbClr val="7030A0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</a:rPr>
              <a:t>pp = </a:t>
            </a:r>
            <a:r>
              <a:rPr lang="en-US" dirty="0" err="1">
                <a:solidFill>
                  <a:srgbClr val="7030A0"/>
                </a:solidFill>
              </a:rPr>
              <a:t>pps.matrix</a:t>
            </a:r>
            <a:r>
              <a:rPr lang="en-US" dirty="0">
                <a:solidFill>
                  <a:srgbClr val="7030A0"/>
                </a:solidFill>
              </a:rPr>
              <a:t>(df1)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</a:rPr>
              <a:t>pp[</a:t>
            </a:r>
            <a:r>
              <a:rPr lang="en-US" dirty="0" err="1">
                <a:solidFill>
                  <a:srgbClr val="7030A0"/>
                </a:solidFill>
              </a:rPr>
              <a:t>pp.y</a:t>
            </a:r>
            <a:r>
              <a:rPr lang="en-US" dirty="0">
                <a:solidFill>
                  <a:srgbClr val="7030A0"/>
                </a:solidFill>
              </a:rPr>
              <a:t>=='class’]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</a:rPr>
              <a:t>Output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PPS Score suggest that the features </a:t>
            </a:r>
          </a:p>
          <a:p>
            <a:pPr marL="457189" lvl="1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industrial_risk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</a:p>
          <a:p>
            <a:pPr marL="457189" lvl="1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management_risk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and </a:t>
            </a:r>
          </a:p>
          <a:p>
            <a:pPr marL="457189" lvl="1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operating_risk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are not important to predict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Bankrupty</a:t>
            </a:r>
            <a:endParaRPr lang="en-US" dirty="0">
              <a:solidFill>
                <a:srgbClr val="7030A0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Graphic 4" descr="Coins with solid fill">
            <a:extLst>
              <a:ext uri="{FF2B5EF4-FFF2-40B4-BE49-F238E27FC236}">
                <a16:creationId xmlns:a16="http://schemas.microsoft.com/office/drawing/2014/main" id="{0ECFD79B-6EA7-7334-44F7-2FACC1ABA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" y="814735"/>
            <a:ext cx="782320" cy="782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4459CE-A56A-2542-C87B-1698E56C0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921" y="3108962"/>
            <a:ext cx="6870951" cy="24596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6237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8106-1842-E546-74E9-9783A6C28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1" y="2329181"/>
            <a:ext cx="6644640" cy="423418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Applying Feature Importance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Code: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from </a:t>
            </a:r>
            <a:r>
              <a:rPr lang="en-US" dirty="0" err="1">
                <a:solidFill>
                  <a:srgbClr val="7030A0"/>
                </a:solidFill>
              </a:rPr>
              <a:t>sklearn.tree</a:t>
            </a:r>
            <a:r>
              <a:rPr lang="en-US" dirty="0">
                <a:solidFill>
                  <a:srgbClr val="7030A0"/>
                </a:solidFill>
              </a:rPr>
              <a:t> import  </a:t>
            </a:r>
            <a:r>
              <a:rPr lang="en-US" dirty="0" err="1">
                <a:solidFill>
                  <a:srgbClr val="7030A0"/>
                </a:solidFill>
              </a:rPr>
              <a:t>DecisionTreeClassifier</a:t>
            </a:r>
            <a:endParaRPr lang="en-US" dirty="0">
              <a:solidFill>
                <a:srgbClr val="7030A0"/>
              </a:solidFill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x= df1.iloc[:,0:-1]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y= df1.iloc[:,-1]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#feature importance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model = </a:t>
            </a:r>
            <a:r>
              <a:rPr lang="en-US" dirty="0" err="1">
                <a:solidFill>
                  <a:srgbClr val="7030A0"/>
                </a:solidFill>
              </a:rPr>
              <a:t>DecisionTreeClassifier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7030A0"/>
                </a:solidFill>
              </a:rPr>
              <a:t>model.fit</a:t>
            </a:r>
            <a:r>
              <a:rPr lang="en-US" dirty="0">
                <a:solidFill>
                  <a:srgbClr val="7030A0"/>
                </a:solidFill>
              </a:rPr>
              <a:t>(x, y)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imp = {'columns':</a:t>
            </a:r>
            <a:r>
              <a:rPr lang="en-US" dirty="0" err="1">
                <a:solidFill>
                  <a:srgbClr val="7030A0"/>
                </a:solidFill>
              </a:rPr>
              <a:t>x.columns</a:t>
            </a:r>
            <a:r>
              <a:rPr lang="en-US" dirty="0">
                <a:solidFill>
                  <a:srgbClr val="7030A0"/>
                </a:solidFill>
              </a:rPr>
              <a:t> ,'Feature_imp':</a:t>
            </a:r>
            <a:r>
              <a:rPr lang="en-US" dirty="0" err="1">
                <a:solidFill>
                  <a:srgbClr val="7030A0"/>
                </a:solidFill>
              </a:rPr>
              <a:t>model.feature_importances</a:t>
            </a:r>
            <a:r>
              <a:rPr lang="en-US" dirty="0">
                <a:solidFill>
                  <a:srgbClr val="7030A0"/>
                </a:solidFill>
              </a:rPr>
              <a:t>_ }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7030A0"/>
                </a:solidFill>
              </a:rPr>
              <a:t>pd.DataFrame</a:t>
            </a:r>
            <a:r>
              <a:rPr lang="en-US" dirty="0">
                <a:solidFill>
                  <a:srgbClr val="7030A0"/>
                </a:solidFill>
              </a:rPr>
              <a:t>(imp)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</a:rPr>
              <a:t>Output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featues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Industrial Risk, Management Risk  all are having PPS score zero and feature importance score also zero, so these features are not important to predict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Bankrupty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, so we will drop these features.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7030A0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DB095-D29D-8AD9-F53E-B77C49852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065" y="2876367"/>
            <a:ext cx="3835497" cy="31130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8F1B39B-A634-0411-57F5-6A9B89BE3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8" y="868575"/>
            <a:ext cx="8046927" cy="728480"/>
          </a:xfrm>
        </p:spPr>
        <p:txBody>
          <a:bodyPr>
            <a:normAutofit/>
          </a:bodyPr>
          <a:lstStyle/>
          <a:p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Exploratory Data Analysis (EDA)</a:t>
            </a:r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9" name="Graphic 8" descr="Coins with solid fill">
            <a:extLst>
              <a:ext uri="{FF2B5EF4-FFF2-40B4-BE49-F238E27FC236}">
                <a16:creationId xmlns:a16="http://schemas.microsoft.com/office/drawing/2014/main" id="{7A6BA236-66B5-9A6A-8494-735EA319F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080" y="814735"/>
            <a:ext cx="782320" cy="78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72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8106-1842-E546-74E9-9783A6C28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1" y="2329181"/>
            <a:ext cx="6644640" cy="4234180"/>
          </a:xfrm>
        </p:spPr>
        <p:txBody>
          <a:bodyPr>
            <a:normAutofit/>
          </a:bodyPr>
          <a:lstStyle/>
          <a:p>
            <a:r>
              <a:rPr lang="en-US" b="1" dirty="0" err="1"/>
              <a:t>Droping</a:t>
            </a:r>
            <a:r>
              <a:rPr lang="en-US" b="1" dirty="0"/>
              <a:t> the columns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Code: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df2 = df1.copy()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df2.drop(['</a:t>
            </a:r>
            <a:r>
              <a:rPr lang="en-US" dirty="0" err="1">
                <a:solidFill>
                  <a:srgbClr val="7030A0"/>
                </a:solidFill>
              </a:rPr>
              <a:t>industrial_risk</a:t>
            </a:r>
            <a:r>
              <a:rPr lang="en-US" dirty="0">
                <a:solidFill>
                  <a:srgbClr val="7030A0"/>
                </a:solidFill>
              </a:rPr>
              <a:t>', '</a:t>
            </a:r>
            <a:r>
              <a:rPr lang="en-US" dirty="0" err="1">
                <a:solidFill>
                  <a:srgbClr val="7030A0"/>
                </a:solidFill>
              </a:rPr>
              <a:t>management_risk</a:t>
            </a:r>
            <a:r>
              <a:rPr lang="en-US" dirty="0">
                <a:solidFill>
                  <a:srgbClr val="7030A0"/>
                </a:solidFill>
              </a:rPr>
              <a:t>'], axis=1, </a:t>
            </a:r>
            <a:r>
              <a:rPr lang="en-US" dirty="0" err="1">
                <a:solidFill>
                  <a:srgbClr val="7030A0"/>
                </a:solidFill>
              </a:rPr>
              <a:t>inplace</a:t>
            </a:r>
            <a:r>
              <a:rPr lang="en-US" dirty="0">
                <a:solidFill>
                  <a:srgbClr val="7030A0"/>
                </a:solidFill>
              </a:rPr>
              <a:t>=True)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df2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Output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</a:rPr>
              <a:t>df2 will be final data after EDA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4EA434-9A1A-0B50-14E0-808E91332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068" y="2604630"/>
            <a:ext cx="4435224" cy="32540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4755D11-75DF-28E4-BBBE-177C83431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8" y="868575"/>
            <a:ext cx="8046927" cy="728480"/>
          </a:xfrm>
        </p:spPr>
        <p:txBody>
          <a:bodyPr>
            <a:normAutofit/>
          </a:bodyPr>
          <a:lstStyle/>
          <a:p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Exploratory Data Analysis (EDA)</a:t>
            </a:r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9" name="Graphic 8" descr="Coins with solid fill">
            <a:extLst>
              <a:ext uri="{FF2B5EF4-FFF2-40B4-BE49-F238E27FC236}">
                <a16:creationId xmlns:a16="http://schemas.microsoft.com/office/drawing/2014/main" id="{48009AFE-8CD4-248F-7CBA-57661F32F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080" y="814735"/>
            <a:ext cx="782320" cy="78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34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F9CBCA6-9170-1BCA-4FCC-3DD50F796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8" y="868575"/>
            <a:ext cx="8046927" cy="728480"/>
          </a:xfrm>
        </p:spPr>
        <p:txBody>
          <a:bodyPr>
            <a:normAutofit/>
          </a:bodyPr>
          <a:lstStyle/>
          <a:p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Model Building</a:t>
            </a:r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8106-1842-E546-74E9-9783A6C28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2" y="2329181"/>
            <a:ext cx="9367519" cy="4234180"/>
          </a:xfrm>
        </p:spPr>
        <p:txBody>
          <a:bodyPr>
            <a:normAutofit/>
          </a:bodyPr>
          <a:lstStyle/>
          <a:p>
            <a:r>
              <a:rPr lang="en-US" b="1" dirty="0"/>
              <a:t>Splitting the data into train and test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Code: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x = df2.iloc[:,0:-1]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y = df2.iloc[:,-1]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from </a:t>
            </a:r>
            <a:r>
              <a:rPr lang="en-US" dirty="0" err="1">
                <a:solidFill>
                  <a:srgbClr val="7030A0"/>
                </a:solidFill>
              </a:rPr>
              <a:t>sklearn.model_selection</a:t>
            </a:r>
            <a:r>
              <a:rPr lang="en-US" dirty="0">
                <a:solidFill>
                  <a:srgbClr val="7030A0"/>
                </a:solidFill>
              </a:rPr>
              <a:t> import </a:t>
            </a:r>
            <a:r>
              <a:rPr lang="en-US" dirty="0" err="1">
                <a:solidFill>
                  <a:srgbClr val="7030A0"/>
                </a:solidFill>
              </a:rPr>
              <a:t>train_test_split</a:t>
            </a:r>
            <a:endParaRPr lang="en-US" dirty="0">
              <a:solidFill>
                <a:srgbClr val="7030A0"/>
              </a:solidFill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7030A0"/>
                </a:solidFill>
              </a:rPr>
              <a:t>train_x,test_x,train_y,test_y</a:t>
            </a:r>
            <a:r>
              <a:rPr lang="en-US" dirty="0">
                <a:solidFill>
                  <a:srgbClr val="7030A0"/>
                </a:solidFill>
              </a:rPr>
              <a:t> = </a:t>
            </a:r>
            <a:r>
              <a:rPr lang="en-US" dirty="0" err="1">
                <a:solidFill>
                  <a:srgbClr val="7030A0"/>
                </a:solidFill>
              </a:rPr>
              <a:t>train_test_split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x,y,test_size</a:t>
            </a:r>
            <a:r>
              <a:rPr lang="en-US" dirty="0">
                <a:solidFill>
                  <a:srgbClr val="7030A0"/>
                </a:solidFill>
              </a:rPr>
              <a:t>=0.2,random_state=10)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Graphic 4" descr="Coins with solid fill">
            <a:extLst>
              <a:ext uri="{FF2B5EF4-FFF2-40B4-BE49-F238E27FC236}">
                <a16:creationId xmlns:a16="http://schemas.microsoft.com/office/drawing/2014/main" id="{0ECFD79B-6EA7-7334-44F7-2FACC1ABA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" y="814735"/>
            <a:ext cx="782320" cy="78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79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8106-1842-E546-74E9-9783A6C28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2" y="2329181"/>
            <a:ext cx="9367519" cy="4234180"/>
          </a:xfrm>
        </p:spPr>
        <p:txBody>
          <a:bodyPr>
            <a:normAutofit/>
          </a:bodyPr>
          <a:lstStyle/>
          <a:p>
            <a:r>
              <a:rPr lang="en-US" b="1" dirty="0"/>
              <a:t>Logistic regression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Code: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from </a:t>
            </a:r>
            <a:r>
              <a:rPr lang="en-US" dirty="0" err="1">
                <a:solidFill>
                  <a:srgbClr val="7030A0"/>
                </a:solidFill>
              </a:rPr>
              <a:t>sklearn.linear_model</a:t>
            </a:r>
            <a:r>
              <a:rPr lang="en-US" dirty="0">
                <a:solidFill>
                  <a:srgbClr val="7030A0"/>
                </a:solidFill>
              </a:rPr>
              <a:t> import </a:t>
            </a:r>
            <a:r>
              <a:rPr lang="en-US" dirty="0" err="1">
                <a:solidFill>
                  <a:srgbClr val="7030A0"/>
                </a:solidFill>
              </a:rPr>
              <a:t>LogisticRegression</a:t>
            </a:r>
            <a:endParaRPr lang="en-US" dirty="0">
              <a:solidFill>
                <a:srgbClr val="7030A0"/>
              </a:solidFill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from </a:t>
            </a:r>
            <a:r>
              <a:rPr lang="en-US" dirty="0" err="1">
                <a:solidFill>
                  <a:srgbClr val="7030A0"/>
                </a:solidFill>
              </a:rPr>
              <a:t>sklearn.metrics</a:t>
            </a:r>
            <a:r>
              <a:rPr lang="en-US" dirty="0">
                <a:solidFill>
                  <a:srgbClr val="7030A0"/>
                </a:solidFill>
              </a:rPr>
              <a:t> import </a:t>
            </a:r>
            <a:r>
              <a:rPr lang="en-US" dirty="0" err="1">
                <a:solidFill>
                  <a:srgbClr val="7030A0"/>
                </a:solidFill>
              </a:rPr>
              <a:t>classification_report</a:t>
            </a:r>
            <a:endParaRPr lang="en-US" dirty="0">
              <a:solidFill>
                <a:srgbClr val="7030A0"/>
              </a:solidFill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fr-FR" dirty="0">
                <a:solidFill>
                  <a:srgbClr val="7030A0"/>
                </a:solidFill>
              </a:rPr>
              <a:t>le = </a:t>
            </a:r>
            <a:r>
              <a:rPr lang="fr-FR" dirty="0" err="1">
                <a:solidFill>
                  <a:srgbClr val="7030A0"/>
                </a:solidFill>
              </a:rPr>
              <a:t>LogisticRegression</a:t>
            </a:r>
            <a:r>
              <a:rPr lang="fr-FR" dirty="0">
                <a:solidFill>
                  <a:srgbClr val="7030A0"/>
                </a:solidFill>
              </a:rPr>
              <a:t>()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fr-FR" dirty="0" err="1">
                <a:solidFill>
                  <a:srgbClr val="7030A0"/>
                </a:solidFill>
              </a:rPr>
              <a:t>model_lr</a:t>
            </a:r>
            <a:r>
              <a:rPr lang="fr-FR" dirty="0">
                <a:solidFill>
                  <a:srgbClr val="7030A0"/>
                </a:solidFill>
              </a:rPr>
              <a:t> = </a:t>
            </a:r>
            <a:r>
              <a:rPr lang="fr-FR" dirty="0" err="1">
                <a:solidFill>
                  <a:srgbClr val="7030A0"/>
                </a:solidFill>
              </a:rPr>
              <a:t>le.fit</a:t>
            </a:r>
            <a:r>
              <a:rPr lang="fr-FR" dirty="0">
                <a:solidFill>
                  <a:srgbClr val="7030A0"/>
                </a:solidFill>
              </a:rPr>
              <a:t>(</a:t>
            </a:r>
            <a:r>
              <a:rPr lang="fr-FR" dirty="0" err="1">
                <a:solidFill>
                  <a:srgbClr val="7030A0"/>
                </a:solidFill>
              </a:rPr>
              <a:t>train_x,train_y</a:t>
            </a:r>
            <a:r>
              <a:rPr lang="fr-FR" dirty="0">
                <a:solidFill>
                  <a:srgbClr val="7030A0"/>
                </a:solidFill>
              </a:rPr>
              <a:t>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fr-FR" dirty="0" err="1">
                <a:solidFill>
                  <a:srgbClr val="7030A0"/>
                </a:solidFill>
              </a:rPr>
              <a:t>model_lr</a:t>
            </a:r>
            <a:endParaRPr lang="fr-FR" dirty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Predicting with train data &amp; classification report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7030A0"/>
                </a:solidFill>
              </a:rPr>
              <a:t>pred_tr</a:t>
            </a:r>
            <a:r>
              <a:rPr lang="en-US" dirty="0">
                <a:solidFill>
                  <a:srgbClr val="7030A0"/>
                </a:solidFill>
              </a:rPr>
              <a:t>= </a:t>
            </a:r>
            <a:r>
              <a:rPr lang="en-US" dirty="0" err="1">
                <a:solidFill>
                  <a:srgbClr val="7030A0"/>
                </a:solidFill>
              </a:rPr>
              <a:t>model_lr.predict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train_x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print(</a:t>
            </a:r>
            <a:r>
              <a:rPr lang="en-US" dirty="0" err="1">
                <a:solidFill>
                  <a:srgbClr val="7030A0"/>
                </a:solidFill>
              </a:rPr>
              <a:t>classification_report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train_y,pred_tr</a:t>
            </a:r>
            <a:r>
              <a:rPr lang="en-US" dirty="0">
                <a:solidFill>
                  <a:srgbClr val="7030A0"/>
                </a:solidFill>
              </a:rPr>
              <a:t>))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462247-01FB-2002-257D-45DEBAFEA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258" y="3826654"/>
            <a:ext cx="4077053" cy="14631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BEC0F6-0059-F239-0508-2C08306F3298}"/>
              </a:ext>
            </a:extLst>
          </p:cNvPr>
          <p:cNvSpPr txBox="1"/>
          <p:nvPr/>
        </p:nvSpPr>
        <p:spPr>
          <a:xfrm>
            <a:off x="7375761" y="3429001"/>
            <a:ext cx="436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 report for train data</a:t>
            </a:r>
            <a:endParaRPr lang="en-IN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C225112-B2EF-9069-70E2-53E9CC2EC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8" y="868575"/>
            <a:ext cx="8046927" cy="728480"/>
          </a:xfrm>
        </p:spPr>
        <p:txBody>
          <a:bodyPr>
            <a:normAutofit/>
          </a:bodyPr>
          <a:lstStyle/>
          <a:p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Model Building</a:t>
            </a:r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0" name="Graphic 9" descr="Coins with solid fill">
            <a:extLst>
              <a:ext uri="{FF2B5EF4-FFF2-40B4-BE49-F238E27FC236}">
                <a16:creationId xmlns:a16="http://schemas.microsoft.com/office/drawing/2014/main" id="{0EBAB5C6-E258-E3E6-5A9C-105FEF02E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080" y="814735"/>
            <a:ext cx="782320" cy="78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90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8106-1842-E546-74E9-9783A6C28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2" y="2329181"/>
            <a:ext cx="7906084" cy="423418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ROC_AUC_SCORE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Code: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 err="1">
                <a:solidFill>
                  <a:srgbClr val="7030A0"/>
                </a:solidFill>
              </a:rPr>
              <a:t>from</a:t>
            </a:r>
            <a:r>
              <a:rPr lang="fr-FR" dirty="0">
                <a:solidFill>
                  <a:srgbClr val="7030A0"/>
                </a:solidFill>
              </a:rPr>
              <a:t> </a:t>
            </a:r>
            <a:r>
              <a:rPr lang="fr-FR" dirty="0" err="1">
                <a:solidFill>
                  <a:srgbClr val="7030A0"/>
                </a:solidFill>
              </a:rPr>
              <a:t>sklearn.metrics</a:t>
            </a:r>
            <a:r>
              <a:rPr lang="fr-FR" dirty="0">
                <a:solidFill>
                  <a:srgbClr val="7030A0"/>
                </a:solidFill>
              </a:rPr>
              <a:t> import </a:t>
            </a:r>
            <a:r>
              <a:rPr lang="fr-FR" dirty="0" err="1">
                <a:solidFill>
                  <a:srgbClr val="7030A0"/>
                </a:solidFill>
              </a:rPr>
              <a:t>roc_curve</a:t>
            </a:r>
            <a:endParaRPr lang="fr-FR" dirty="0">
              <a:solidFill>
                <a:srgbClr val="7030A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 err="1">
                <a:solidFill>
                  <a:srgbClr val="7030A0"/>
                </a:solidFill>
              </a:rPr>
              <a:t>from</a:t>
            </a:r>
            <a:r>
              <a:rPr lang="fr-FR" dirty="0">
                <a:solidFill>
                  <a:srgbClr val="7030A0"/>
                </a:solidFill>
              </a:rPr>
              <a:t> </a:t>
            </a:r>
            <a:r>
              <a:rPr lang="fr-FR" dirty="0" err="1">
                <a:solidFill>
                  <a:srgbClr val="7030A0"/>
                </a:solidFill>
              </a:rPr>
              <a:t>sklearn.metrics</a:t>
            </a:r>
            <a:r>
              <a:rPr lang="fr-FR" dirty="0">
                <a:solidFill>
                  <a:srgbClr val="7030A0"/>
                </a:solidFill>
              </a:rPr>
              <a:t> import </a:t>
            </a:r>
            <a:r>
              <a:rPr lang="fr-FR" dirty="0" err="1">
                <a:solidFill>
                  <a:srgbClr val="7030A0"/>
                </a:solidFill>
              </a:rPr>
              <a:t>roc_auc_score</a:t>
            </a:r>
            <a:endParaRPr lang="fr-FR" dirty="0">
              <a:solidFill>
                <a:srgbClr val="7030A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 err="1">
                <a:solidFill>
                  <a:srgbClr val="7030A0"/>
                </a:solidFill>
              </a:rPr>
              <a:t>fpr</a:t>
            </a:r>
            <a:r>
              <a:rPr lang="fr-FR" dirty="0">
                <a:solidFill>
                  <a:srgbClr val="7030A0"/>
                </a:solidFill>
              </a:rPr>
              <a:t>, </a:t>
            </a:r>
            <a:r>
              <a:rPr lang="fr-FR" dirty="0" err="1">
                <a:solidFill>
                  <a:srgbClr val="7030A0"/>
                </a:solidFill>
              </a:rPr>
              <a:t>tpr</a:t>
            </a:r>
            <a:r>
              <a:rPr lang="fr-FR" dirty="0">
                <a:solidFill>
                  <a:srgbClr val="7030A0"/>
                </a:solidFill>
              </a:rPr>
              <a:t>, threshold1 = </a:t>
            </a:r>
            <a:r>
              <a:rPr lang="fr-FR" dirty="0" err="1">
                <a:solidFill>
                  <a:srgbClr val="7030A0"/>
                </a:solidFill>
              </a:rPr>
              <a:t>roc_curve</a:t>
            </a:r>
            <a:r>
              <a:rPr lang="fr-FR" dirty="0">
                <a:solidFill>
                  <a:srgbClr val="7030A0"/>
                </a:solidFill>
              </a:rPr>
              <a:t>(</a:t>
            </a:r>
            <a:r>
              <a:rPr lang="fr-FR" dirty="0" err="1">
                <a:solidFill>
                  <a:srgbClr val="7030A0"/>
                </a:solidFill>
              </a:rPr>
              <a:t>train_y,model_lr.predict</a:t>
            </a:r>
            <a:r>
              <a:rPr lang="fr-FR" dirty="0">
                <a:solidFill>
                  <a:srgbClr val="7030A0"/>
                </a:solidFill>
              </a:rPr>
              <a:t>_</a:t>
            </a:r>
          </a:p>
          <a:p>
            <a:pPr marL="457189" lvl="1" indent="0">
              <a:buNone/>
            </a:pPr>
            <a:r>
              <a:rPr lang="fr-FR" dirty="0">
                <a:solidFill>
                  <a:srgbClr val="7030A0"/>
                </a:solidFill>
              </a:rPr>
              <a:t>proba(</a:t>
            </a:r>
            <a:r>
              <a:rPr lang="fr-FR" dirty="0" err="1">
                <a:solidFill>
                  <a:srgbClr val="7030A0"/>
                </a:solidFill>
              </a:rPr>
              <a:t>train_x</a:t>
            </a:r>
            <a:r>
              <a:rPr lang="fr-FR" dirty="0">
                <a:solidFill>
                  <a:srgbClr val="7030A0"/>
                </a:solidFill>
              </a:rPr>
              <a:t>)[:,1])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>
                <a:solidFill>
                  <a:srgbClr val="7030A0"/>
                </a:solidFill>
              </a:rPr>
              <a:t>auc1= </a:t>
            </a:r>
            <a:r>
              <a:rPr lang="fr-FR" dirty="0" err="1">
                <a:solidFill>
                  <a:srgbClr val="7030A0"/>
                </a:solidFill>
              </a:rPr>
              <a:t>roc_auc_score</a:t>
            </a:r>
            <a:r>
              <a:rPr lang="fr-FR" dirty="0">
                <a:solidFill>
                  <a:srgbClr val="7030A0"/>
                </a:solidFill>
              </a:rPr>
              <a:t>(</a:t>
            </a:r>
            <a:r>
              <a:rPr lang="fr-FR" dirty="0" err="1">
                <a:solidFill>
                  <a:srgbClr val="7030A0"/>
                </a:solidFill>
              </a:rPr>
              <a:t>train_y,model_lr.predict_proba</a:t>
            </a:r>
            <a:r>
              <a:rPr lang="fr-FR" dirty="0">
                <a:solidFill>
                  <a:srgbClr val="7030A0"/>
                </a:solidFill>
              </a:rPr>
              <a:t>(</a:t>
            </a:r>
            <a:r>
              <a:rPr lang="fr-FR" dirty="0" err="1">
                <a:solidFill>
                  <a:srgbClr val="7030A0"/>
                </a:solidFill>
              </a:rPr>
              <a:t>train_x</a:t>
            </a:r>
            <a:r>
              <a:rPr lang="fr-FR" dirty="0">
                <a:solidFill>
                  <a:srgbClr val="7030A0"/>
                </a:solidFill>
              </a:rPr>
              <a:t>)</a:t>
            </a:r>
          </a:p>
          <a:p>
            <a:pPr marL="457189" lvl="1" indent="0">
              <a:buNone/>
            </a:pPr>
            <a:r>
              <a:rPr lang="fr-FR" dirty="0">
                <a:solidFill>
                  <a:srgbClr val="7030A0"/>
                </a:solidFill>
              </a:rPr>
              <a:t>[:,1])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 err="1">
                <a:solidFill>
                  <a:srgbClr val="7030A0"/>
                </a:solidFill>
              </a:rPr>
              <a:t>plt.plot</a:t>
            </a:r>
            <a:r>
              <a:rPr lang="fr-FR" dirty="0">
                <a:solidFill>
                  <a:srgbClr val="7030A0"/>
                </a:solidFill>
              </a:rPr>
              <a:t>(</a:t>
            </a:r>
            <a:r>
              <a:rPr lang="fr-FR" dirty="0" err="1">
                <a:solidFill>
                  <a:srgbClr val="7030A0"/>
                </a:solidFill>
              </a:rPr>
              <a:t>fpr,tpr,color</a:t>
            </a:r>
            <a:r>
              <a:rPr lang="fr-FR" dirty="0">
                <a:solidFill>
                  <a:srgbClr val="7030A0"/>
                </a:solidFill>
              </a:rPr>
              <a:t>='</a:t>
            </a:r>
            <a:r>
              <a:rPr lang="fr-FR" dirty="0" err="1">
                <a:solidFill>
                  <a:srgbClr val="7030A0"/>
                </a:solidFill>
              </a:rPr>
              <a:t>red</a:t>
            </a:r>
            <a:r>
              <a:rPr lang="fr-FR" dirty="0">
                <a:solidFill>
                  <a:srgbClr val="7030A0"/>
                </a:solidFill>
              </a:rPr>
              <a:t>',label='</a:t>
            </a:r>
            <a:r>
              <a:rPr lang="fr-FR" dirty="0" err="1">
                <a:solidFill>
                  <a:srgbClr val="7030A0"/>
                </a:solidFill>
              </a:rPr>
              <a:t>logit</a:t>
            </a:r>
            <a:r>
              <a:rPr lang="fr-FR" dirty="0">
                <a:solidFill>
                  <a:srgbClr val="7030A0"/>
                </a:solidFill>
              </a:rPr>
              <a:t> model'%auc1)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 err="1">
                <a:solidFill>
                  <a:srgbClr val="7030A0"/>
                </a:solidFill>
              </a:rPr>
              <a:t>plt.plot</a:t>
            </a:r>
            <a:r>
              <a:rPr lang="fr-FR" dirty="0">
                <a:solidFill>
                  <a:srgbClr val="7030A0"/>
                </a:solidFill>
              </a:rPr>
              <a:t>([0,1],[0,1],'k--')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 err="1">
                <a:solidFill>
                  <a:srgbClr val="7030A0"/>
                </a:solidFill>
              </a:rPr>
              <a:t>plt.xlabel</a:t>
            </a:r>
            <a:r>
              <a:rPr lang="fr-FR" dirty="0">
                <a:solidFill>
                  <a:srgbClr val="7030A0"/>
                </a:solidFill>
              </a:rPr>
              <a:t>('false positive rate')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 err="1">
                <a:solidFill>
                  <a:srgbClr val="7030A0"/>
                </a:solidFill>
              </a:rPr>
              <a:t>plt.ylabel</a:t>
            </a:r>
            <a:r>
              <a:rPr lang="fr-FR" dirty="0">
                <a:solidFill>
                  <a:srgbClr val="7030A0"/>
                </a:solidFill>
              </a:rPr>
              <a:t>('</a:t>
            </a:r>
            <a:r>
              <a:rPr lang="fr-FR" dirty="0" err="1">
                <a:solidFill>
                  <a:srgbClr val="7030A0"/>
                </a:solidFill>
              </a:rPr>
              <a:t>True</a:t>
            </a:r>
            <a:r>
              <a:rPr lang="fr-FR" dirty="0">
                <a:solidFill>
                  <a:srgbClr val="7030A0"/>
                </a:solidFill>
              </a:rPr>
              <a:t> positive rate')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 err="1">
                <a:solidFill>
                  <a:srgbClr val="7030A0"/>
                </a:solidFill>
              </a:rPr>
              <a:t>plt.legend</a:t>
            </a:r>
            <a:r>
              <a:rPr lang="fr-FR" dirty="0">
                <a:solidFill>
                  <a:srgbClr val="7030A0"/>
                </a:solidFill>
              </a:rPr>
              <a:t>()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 err="1">
                <a:solidFill>
                  <a:srgbClr val="7030A0"/>
                </a:solidFill>
              </a:rPr>
              <a:t>plt.show</a:t>
            </a:r>
            <a:r>
              <a:rPr lang="fr-FR" dirty="0">
                <a:solidFill>
                  <a:srgbClr val="7030A0"/>
                </a:solidFill>
              </a:rPr>
              <a:t>()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970BE2-B9D3-37CA-7798-179AED0C8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275" y="2900343"/>
            <a:ext cx="4461072" cy="308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83AC5C2-DECB-6D61-33B9-F58973D2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8" y="868575"/>
            <a:ext cx="8046927" cy="728480"/>
          </a:xfrm>
        </p:spPr>
        <p:txBody>
          <a:bodyPr>
            <a:normAutofit/>
          </a:bodyPr>
          <a:lstStyle/>
          <a:p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Model Building</a:t>
            </a:r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8" name="Graphic 7" descr="Coins with solid fill">
            <a:extLst>
              <a:ext uri="{FF2B5EF4-FFF2-40B4-BE49-F238E27FC236}">
                <a16:creationId xmlns:a16="http://schemas.microsoft.com/office/drawing/2014/main" id="{1E954B96-825E-9A0D-2DD9-7566A7630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080" y="814735"/>
            <a:ext cx="782320" cy="78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20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8106-1842-E546-74E9-9783A6C28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2" y="2329181"/>
            <a:ext cx="9367519" cy="4234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LOGISTIC REGRESSION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Predicting with test data &amp; classification report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7030A0"/>
                </a:solidFill>
              </a:rPr>
              <a:t>pred_tst</a:t>
            </a:r>
            <a:r>
              <a:rPr lang="en-US" dirty="0">
                <a:solidFill>
                  <a:srgbClr val="7030A0"/>
                </a:solidFill>
              </a:rPr>
              <a:t>= </a:t>
            </a:r>
            <a:r>
              <a:rPr lang="en-US" dirty="0" err="1">
                <a:solidFill>
                  <a:srgbClr val="7030A0"/>
                </a:solidFill>
              </a:rPr>
              <a:t>model_lr.predict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test_x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print(</a:t>
            </a:r>
            <a:r>
              <a:rPr lang="en-US" dirty="0" err="1">
                <a:solidFill>
                  <a:srgbClr val="7030A0"/>
                </a:solidFill>
              </a:rPr>
              <a:t>classification_report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test_y,pred_tst</a:t>
            </a:r>
            <a:r>
              <a:rPr lang="en-US" dirty="0">
                <a:solidFill>
                  <a:srgbClr val="7030A0"/>
                </a:solidFill>
              </a:rPr>
              <a:t>))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BEC0F6-0059-F239-0508-2C08306F3298}"/>
              </a:ext>
            </a:extLst>
          </p:cNvPr>
          <p:cNvSpPr txBox="1"/>
          <p:nvPr/>
        </p:nvSpPr>
        <p:spPr>
          <a:xfrm>
            <a:off x="7375761" y="2872827"/>
            <a:ext cx="436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 report for test data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5D2CC-9C57-A914-6CC5-B261E5130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760" y="3416731"/>
            <a:ext cx="4191363" cy="14860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1DA7D3B-314F-919E-7DD7-2952A0183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8" y="868575"/>
            <a:ext cx="8046927" cy="728480"/>
          </a:xfrm>
        </p:spPr>
        <p:txBody>
          <a:bodyPr>
            <a:normAutofit/>
          </a:bodyPr>
          <a:lstStyle/>
          <a:p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Model Building</a:t>
            </a:r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0" name="Graphic 9" descr="Coins with solid fill">
            <a:extLst>
              <a:ext uri="{FF2B5EF4-FFF2-40B4-BE49-F238E27FC236}">
                <a16:creationId xmlns:a16="http://schemas.microsoft.com/office/drawing/2014/main" id="{0E23EB80-E1C4-D447-7D80-83AA266B0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080" y="814735"/>
            <a:ext cx="782320" cy="78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57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8106-1842-E546-74E9-9783A6C28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2" y="2329181"/>
            <a:ext cx="9367519" cy="423418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RANDOMFOREST CLASSIFIER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Applying GRIDSEARCHCV for best params: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from </a:t>
            </a:r>
            <a:r>
              <a:rPr lang="en-US" dirty="0" err="1">
                <a:solidFill>
                  <a:srgbClr val="7030A0"/>
                </a:solidFill>
              </a:rPr>
              <a:t>sklearn.ensemble</a:t>
            </a:r>
            <a:r>
              <a:rPr lang="en-US" dirty="0">
                <a:solidFill>
                  <a:srgbClr val="7030A0"/>
                </a:solidFill>
              </a:rPr>
              <a:t> import </a:t>
            </a:r>
            <a:r>
              <a:rPr lang="en-US" dirty="0" err="1">
                <a:solidFill>
                  <a:srgbClr val="7030A0"/>
                </a:solidFill>
              </a:rPr>
              <a:t>RandomForestClassifier</a:t>
            </a:r>
            <a:endParaRPr lang="en-US" dirty="0">
              <a:solidFill>
                <a:srgbClr val="7030A0"/>
              </a:solidFill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from </a:t>
            </a:r>
            <a:r>
              <a:rPr lang="en-US" dirty="0" err="1">
                <a:solidFill>
                  <a:srgbClr val="7030A0"/>
                </a:solidFill>
              </a:rPr>
              <a:t>sklearn.model_selection</a:t>
            </a:r>
            <a:r>
              <a:rPr lang="en-US" dirty="0">
                <a:solidFill>
                  <a:srgbClr val="7030A0"/>
                </a:solidFill>
              </a:rPr>
              <a:t> import </a:t>
            </a:r>
            <a:r>
              <a:rPr lang="en-US" dirty="0" err="1">
                <a:solidFill>
                  <a:srgbClr val="7030A0"/>
                </a:solidFill>
              </a:rPr>
              <a:t>KFold</a:t>
            </a:r>
            <a:endParaRPr lang="en-US" dirty="0">
              <a:solidFill>
                <a:srgbClr val="7030A0"/>
              </a:solidFill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from </a:t>
            </a:r>
            <a:r>
              <a:rPr lang="en-US" dirty="0" err="1">
                <a:solidFill>
                  <a:srgbClr val="7030A0"/>
                </a:solidFill>
              </a:rPr>
              <a:t>sklearn.model_selection</a:t>
            </a:r>
            <a:r>
              <a:rPr lang="en-US" dirty="0">
                <a:solidFill>
                  <a:srgbClr val="7030A0"/>
                </a:solidFill>
              </a:rPr>
              <a:t> import </a:t>
            </a:r>
            <a:r>
              <a:rPr lang="en-US" dirty="0" err="1">
                <a:solidFill>
                  <a:srgbClr val="7030A0"/>
                </a:solidFill>
              </a:rPr>
              <a:t>GridSearchCV</a:t>
            </a:r>
            <a:endParaRPr lang="en-US" dirty="0">
              <a:solidFill>
                <a:srgbClr val="7030A0"/>
              </a:solidFill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7030A0"/>
                </a:solidFill>
              </a:rPr>
              <a:t>kfold</a:t>
            </a:r>
            <a:r>
              <a:rPr lang="en-US" dirty="0">
                <a:solidFill>
                  <a:srgbClr val="7030A0"/>
                </a:solidFill>
              </a:rPr>
              <a:t> = </a:t>
            </a:r>
            <a:r>
              <a:rPr lang="en-US" dirty="0" err="1">
                <a:solidFill>
                  <a:srgbClr val="7030A0"/>
                </a:solidFill>
              </a:rPr>
              <a:t>KFold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n_splits</a:t>
            </a:r>
            <a:r>
              <a:rPr lang="en-US" dirty="0">
                <a:solidFill>
                  <a:srgbClr val="7030A0"/>
                </a:solidFill>
              </a:rPr>
              <a:t>=10, </a:t>
            </a:r>
            <a:r>
              <a:rPr lang="en-US" dirty="0" err="1">
                <a:solidFill>
                  <a:srgbClr val="7030A0"/>
                </a:solidFill>
              </a:rPr>
              <a:t>random_state</a:t>
            </a:r>
            <a:r>
              <a:rPr lang="en-US" dirty="0">
                <a:solidFill>
                  <a:srgbClr val="7030A0"/>
                </a:solidFill>
              </a:rPr>
              <a:t>=5,shuffle=True)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7030A0"/>
                </a:solidFill>
              </a:rPr>
              <a:t>n_estimators</a:t>
            </a:r>
            <a:r>
              <a:rPr lang="en-US" dirty="0">
                <a:solidFill>
                  <a:srgbClr val="7030A0"/>
                </a:solidFill>
              </a:rPr>
              <a:t> = </a:t>
            </a:r>
            <a:r>
              <a:rPr lang="en-US" dirty="0" err="1">
                <a:solidFill>
                  <a:srgbClr val="7030A0"/>
                </a:solidFill>
              </a:rPr>
              <a:t>np.array</a:t>
            </a:r>
            <a:r>
              <a:rPr lang="en-US" dirty="0">
                <a:solidFill>
                  <a:srgbClr val="7030A0"/>
                </a:solidFill>
              </a:rPr>
              <a:t>(range(10,50))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7030A0"/>
                </a:solidFill>
              </a:rPr>
              <a:t>max_feature</a:t>
            </a:r>
            <a:r>
              <a:rPr lang="en-US" dirty="0">
                <a:solidFill>
                  <a:srgbClr val="7030A0"/>
                </a:solidFill>
              </a:rPr>
              <a:t> = [2,3]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7030A0"/>
                </a:solidFill>
              </a:rPr>
              <a:t>param_grid</a:t>
            </a:r>
            <a:r>
              <a:rPr lang="en-US" dirty="0">
                <a:solidFill>
                  <a:srgbClr val="7030A0"/>
                </a:solidFill>
              </a:rPr>
              <a:t> = </a:t>
            </a:r>
            <a:r>
              <a:rPr lang="en-US" dirty="0" err="1">
                <a:solidFill>
                  <a:srgbClr val="7030A0"/>
                </a:solidFill>
              </a:rPr>
              <a:t>dict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n_estimators</a:t>
            </a:r>
            <a:r>
              <a:rPr lang="en-US" dirty="0">
                <a:solidFill>
                  <a:srgbClr val="7030A0"/>
                </a:solidFill>
              </a:rPr>
              <a:t> =</a:t>
            </a:r>
            <a:r>
              <a:rPr lang="en-US" dirty="0" err="1">
                <a:solidFill>
                  <a:srgbClr val="7030A0"/>
                </a:solidFill>
              </a:rPr>
              <a:t>n_estimators</a:t>
            </a:r>
            <a:r>
              <a:rPr lang="en-US" dirty="0">
                <a:solidFill>
                  <a:srgbClr val="7030A0"/>
                </a:solidFill>
              </a:rPr>
              <a:t>,</a:t>
            </a:r>
          </a:p>
          <a:p>
            <a:pPr marL="914377" lvl="2" indent="0">
              <a:buNone/>
            </a:pPr>
            <a:r>
              <a:rPr lang="en-US" dirty="0" err="1">
                <a:solidFill>
                  <a:srgbClr val="7030A0"/>
                </a:solidFill>
              </a:rPr>
              <a:t>max_features</a:t>
            </a:r>
            <a:r>
              <a:rPr lang="en-US" dirty="0">
                <a:solidFill>
                  <a:srgbClr val="7030A0"/>
                </a:solidFill>
              </a:rPr>
              <a:t>=</a:t>
            </a:r>
            <a:r>
              <a:rPr lang="en-US" dirty="0" err="1">
                <a:solidFill>
                  <a:srgbClr val="7030A0"/>
                </a:solidFill>
              </a:rPr>
              <a:t>max_feature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7030A0"/>
                </a:solidFill>
              </a:rPr>
              <a:t>model_rfc</a:t>
            </a:r>
            <a:r>
              <a:rPr lang="en-US" dirty="0">
                <a:solidFill>
                  <a:srgbClr val="7030A0"/>
                </a:solidFill>
              </a:rPr>
              <a:t> = </a:t>
            </a:r>
            <a:r>
              <a:rPr lang="en-US" dirty="0" err="1">
                <a:solidFill>
                  <a:srgbClr val="7030A0"/>
                </a:solidFill>
              </a:rPr>
              <a:t>RandomForestClassifier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7030A0"/>
                </a:solidFill>
              </a:rPr>
              <a:t>grid_rfc</a:t>
            </a:r>
            <a:r>
              <a:rPr lang="en-US" dirty="0">
                <a:solidFill>
                  <a:srgbClr val="7030A0"/>
                </a:solidFill>
              </a:rPr>
              <a:t> = </a:t>
            </a:r>
            <a:r>
              <a:rPr lang="en-US" dirty="0" err="1">
                <a:solidFill>
                  <a:srgbClr val="7030A0"/>
                </a:solidFill>
              </a:rPr>
              <a:t>GridSearchCV</a:t>
            </a:r>
            <a:r>
              <a:rPr lang="en-US" dirty="0">
                <a:solidFill>
                  <a:srgbClr val="7030A0"/>
                </a:solidFill>
              </a:rPr>
              <a:t>(estimator=</a:t>
            </a:r>
            <a:r>
              <a:rPr lang="en-US" dirty="0" err="1">
                <a:solidFill>
                  <a:srgbClr val="7030A0"/>
                </a:solidFill>
              </a:rPr>
              <a:t>model_rfc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param_grid</a:t>
            </a:r>
            <a:r>
              <a:rPr lang="en-US" dirty="0">
                <a:solidFill>
                  <a:srgbClr val="7030A0"/>
                </a:solidFill>
              </a:rPr>
              <a:t>=</a:t>
            </a:r>
            <a:r>
              <a:rPr lang="en-US" dirty="0" err="1">
                <a:solidFill>
                  <a:srgbClr val="7030A0"/>
                </a:solidFill>
              </a:rPr>
              <a:t>param_grid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7030A0"/>
                </a:solidFill>
              </a:rPr>
              <a:t>grid_rfc.fit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train_x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train_y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BEC0F6-0059-F239-0508-2C08306F3298}"/>
              </a:ext>
            </a:extLst>
          </p:cNvPr>
          <p:cNvSpPr txBox="1"/>
          <p:nvPr/>
        </p:nvSpPr>
        <p:spPr>
          <a:xfrm>
            <a:off x="6982542" y="4565698"/>
            <a:ext cx="436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Best params for Random classifier</a:t>
            </a:r>
            <a:endParaRPr lang="en-IN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D55469-0020-2227-CC9B-BEAFBDCEF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097" y="2943304"/>
            <a:ext cx="4614171" cy="15324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07A1430-7937-D035-9631-DA40D637E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8" y="868575"/>
            <a:ext cx="8046927" cy="728480"/>
          </a:xfrm>
        </p:spPr>
        <p:txBody>
          <a:bodyPr>
            <a:normAutofit/>
          </a:bodyPr>
          <a:lstStyle/>
          <a:p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Model Building</a:t>
            </a:r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0" name="Graphic 9" descr="Coins with solid fill">
            <a:extLst>
              <a:ext uri="{FF2B5EF4-FFF2-40B4-BE49-F238E27FC236}">
                <a16:creationId xmlns:a16="http://schemas.microsoft.com/office/drawing/2014/main" id="{D18FE4C2-ED2B-C17E-2AFD-14927272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080" y="814735"/>
            <a:ext cx="782320" cy="78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68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225E1E84-CFCA-B943-C2C1-E810466A62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7535896"/>
              </p:ext>
            </p:extLst>
          </p:nvPr>
        </p:nvGraphicFramePr>
        <p:xfrm>
          <a:off x="1875789" y="994127"/>
          <a:ext cx="8192771" cy="5299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D1A18B0-70FF-7B78-0971-DDD902BD13E8}"/>
              </a:ext>
            </a:extLst>
          </p:cNvPr>
          <p:cNvSpPr txBox="1"/>
          <p:nvPr/>
        </p:nvSpPr>
        <p:spPr>
          <a:xfrm>
            <a:off x="3556000" y="532462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DATA SCIENCE PROJECT LIFE CYCLE</a:t>
            </a:r>
            <a:endParaRPr lang="en-IN" sz="2400" u="sng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F9CBCA6-9170-1BCA-4FCC-3DD50F796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8" y="868575"/>
            <a:ext cx="8046927" cy="728480"/>
          </a:xfrm>
        </p:spPr>
        <p:txBody>
          <a:bodyPr>
            <a:normAutofit/>
          </a:bodyPr>
          <a:lstStyle/>
          <a:p>
            <a:r>
              <a:rPr lang="en-US" b="1" dirty="0"/>
              <a:t>Model Building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8106-1842-E546-74E9-9783A6C28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2" y="2329181"/>
            <a:ext cx="9367519" cy="4234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RANDOMFOREST CLASSIFIER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Predicting with train data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7030A0"/>
                </a:solidFill>
              </a:rPr>
              <a:t>y_grfc_train_predict</a:t>
            </a:r>
            <a:r>
              <a:rPr lang="en-US" dirty="0">
                <a:solidFill>
                  <a:srgbClr val="7030A0"/>
                </a:solidFill>
              </a:rPr>
              <a:t> = </a:t>
            </a:r>
            <a:r>
              <a:rPr lang="en-US" dirty="0" err="1">
                <a:solidFill>
                  <a:srgbClr val="7030A0"/>
                </a:solidFill>
              </a:rPr>
              <a:t>m_rfc.predict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train_x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print(</a:t>
            </a:r>
            <a:r>
              <a:rPr lang="en-US" dirty="0" err="1">
                <a:solidFill>
                  <a:srgbClr val="7030A0"/>
                </a:solidFill>
              </a:rPr>
              <a:t>classification_report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train_y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y_grfc_train_predict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  <a:p>
            <a:pPr marL="457189" lvl="1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Predicting with test data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7030A0"/>
                </a:solidFill>
              </a:rPr>
              <a:t>y_rfc_test_predict</a:t>
            </a:r>
            <a:r>
              <a:rPr lang="en-US" dirty="0">
                <a:solidFill>
                  <a:srgbClr val="7030A0"/>
                </a:solidFill>
              </a:rPr>
              <a:t> = </a:t>
            </a:r>
            <a:r>
              <a:rPr lang="en-US" dirty="0" err="1">
                <a:solidFill>
                  <a:srgbClr val="7030A0"/>
                </a:solidFill>
              </a:rPr>
              <a:t>m_rfc.predict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test_x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print(</a:t>
            </a:r>
            <a:r>
              <a:rPr lang="en-US" dirty="0" err="1">
                <a:solidFill>
                  <a:srgbClr val="7030A0"/>
                </a:solidFill>
              </a:rPr>
              <a:t>classification_report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test_y,y_rfc_test_predict</a:t>
            </a:r>
            <a:r>
              <a:rPr lang="en-US" dirty="0">
                <a:solidFill>
                  <a:srgbClr val="7030A0"/>
                </a:solidFill>
              </a:rPr>
              <a:t>))</a:t>
            </a:r>
          </a:p>
          <a:p>
            <a:pPr marL="457189" lvl="1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5" name="Graphic 4" descr="Coins with solid fill">
            <a:extLst>
              <a:ext uri="{FF2B5EF4-FFF2-40B4-BE49-F238E27FC236}">
                <a16:creationId xmlns:a16="http://schemas.microsoft.com/office/drawing/2014/main" id="{0ECFD79B-6EA7-7334-44F7-2FACC1ABA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" y="814735"/>
            <a:ext cx="782320" cy="782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BEC0F6-0059-F239-0508-2C08306F3298}"/>
              </a:ext>
            </a:extLst>
          </p:cNvPr>
          <p:cNvSpPr txBox="1"/>
          <p:nvPr/>
        </p:nvSpPr>
        <p:spPr>
          <a:xfrm>
            <a:off x="8515126" y="2276833"/>
            <a:ext cx="436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Report for train data</a:t>
            </a:r>
            <a:endParaRPr lang="en-IN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605214-E239-A922-8D6D-142E523B9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391" y="2698513"/>
            <a:ext cx="3929464" cy="12390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ACD307-1A21-BDE0-15F5-DB9288221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3747" y="4594844"/>
            <a:ext cx="4044624" cy="1394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3477AF-A859-5825-8DD9-255063B1F8EE}"/>
              </a:ext>
            </a:extLst>
          </p:cNvPr>
          <p:cNvSpPr txBox="1"/>
          <p:nvPr/>
        </p:nvSpPr>
        <p:spPr>
          <a:xfrm>
            <a:off x="8461791" y="4122197"/>
            <a:ext cx="436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Report for test data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1379219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F9CBCA6-9170-1BCA-4FCC-3DD50F796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8" y="868575"/>
            <a:ext cx="8046927" cy="728480"/>
          </a:xfrm>
        </p:spPr>
        <p:txBody>
          <a:bodyPr>
            <a:normAutofit/>
          </a:bodyPr>
          <a:lstStyle/>
          <a:p>
            <a:r>
              <a:rPr lang="en-US" b="1" dirty="0"/>
              <a:t>Model Building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8106-1842-E546-74E9-9783A6C28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2" y="2329181"/>
            <a:ext cx="9367519" cy="4234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SUPPORT VECTOR CLASSIFIERS(SVC)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Applying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randomserch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cv for best params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from </a:t>
            </a:r>
            <a:r>
              <a:rPr lang="en-US" dirty="0" err="1">
                <a:solidFill>
                  <a:srgbClr val="7030A0"/>
                </a:solidFill>
              </a:rPr>
              <a:t>sklearn.svm</a:t>
            </a:r>
            <a:r>
              <a:rPr lang="en-US" dirty="0">
                <a:solidFill>
                  <a:srgbClr val="7030A0"/>
                </a:solidFill>
              </a:rPr>
              <a:t> import SVC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from </a:t>
            </a:r>
            <a:r>
              <a:rPr lang="en-US" dirty="0" err="1">
                <a:solidFill>
                  <a:srgbClr val="7030A0"/>
                </a:solidFill>
              </a:rPr>
              <a:t>sklearn.model_selection</a:t>
            </a:r>
            <a:r>
              <a:rPr lang="en-US" dirty="0">
                <a:solidFill>
                  <a:srgbClr val="7030A0"/>
                </a:solidFill>
              </a:rPr>
              <a:t> import </a:t>
            </a:r>
            <a:r>
              <a:rPr lang="en-US" dirty="0" err="1">
                <a:solidFill>
                  <a:srgbClr val="7030A0"/>
                </a:solidFill>
              </a:rPr>
              <a:t>GridSearchCV</a:t>
            </a:r>
            <a:r>
              <a:rPr lang="en-US" dirty="0">
                <a:solidFill>
                  <a:srgbClr val="7030A0"/>
                </a:solidFill>
              </a:rPr>
              <a:t>,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RandomizedSearchCV</a:t>
            </a:r>
            <a:endParaRPr lang="en-US" dirty="0">
              <a:solidFill>
                <a:srgbClr val="7030A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7030A0"/>
                </a:solidFill>
              </a:rPr>
              <a:t>clf</a:t>
            </a:r>
            <a:r>
              <a:rPr lang="en-US" dirty="0">
                <a:solidFill>
                  <a:srgbClr val="7030A0"/>
                </a:solidFill>
              </a:rPr>
              <a:t> = SVC()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7030A0"/>
                </a:solidFill>
              </a:rPr>
              <a:t>param_grid_svc</a:t>
            </a:r>
            <a:r>
              <a:rPr lang="en-US" dirty="0">
                <a:solidFill>
                  <a:srgbClr val="7030A0"/>
                </a:solidFill>
              </a:rPr>
              <a:t> = [{'kernel':['</a:t>
            </a:r>
            <a:r>
              <a:rPr lang="en-US" dirty="0" err="1">
                <a:solidFill>
                  <a:srgbClr val="7030A0"/>
                </a:solidFill>
              </a:rPr>
              <a:t>rbf</a:t>
            </a:r>
            <a:r>
              <a:rPr lang="en-US" dirty="0">
                <a:solidFill>
                  <a:srgbClr val="7030A0"/>
                </a:solidFill>
              </a:rPr>
              <a:t>','</a:t>
            </a:r>
            <a:r>
              <a:rPr lang="en-US" dirty="0" err="1">
                <a:solidFill>
                  <a:srgbClr val="7030A0"/>
                </a:solidFill>
              </a:rPr>
              <a:t>sigmoid','poly</a:t>
            </a:r>
            <a:r>
              <a:rPr lang="en-US" dirty="0">
                <a:solidFill>
                  <a:srgbClr val="7030A0"/>
                </a:solidFill>
              </a:rPr>
              <a:t>'],'gamma':[0.5,0.1,0.005],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7030A0"/>
                </a:solidFill>
              </a:rPr>
              <a:t>'C':[25,20,10,0.1,0.001] }]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svc= </a:t>
            </a:r>
            <a:r>
              <a:rPr lang="en-US" dirty="0" err="1">
                <a:solidFill>
                  <a:srgbClr val="7030A0"/>
                </a:solidFill>
              </a:rPr>
              <a:t>RandomizedSearchCV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clf,param_grid_svc,cv</a:t>
            </a:r>
            <a:r>
              <a:rPr lang="en-US" dirty="0">
                <a:solidFill>
                  <a:srgbClr val="7030A0"/>
                </a:solidFill>
              </a:rPr>
              <a:t>=10)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7030A0"/>
                </a:solidFill>
              </a:rPr>
              <a:t>svc.fit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train_x,train_y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  <a:p>
            <a:pPr marL="457189" lvl="1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457189" lvl="1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5" name="Graphic 4" descr="Coins with solid fill">
            <a:extLst>
              <a:ext uri="{FF2B5EF4-FFF2-40B4-BE49-F238E27FC236}">
                <a16:creationId xmlns:a16="http://schemas.microsoft.com/office/drawing/2014/main" id="{0ECFD79B-6EA7-7334-44F7-2FACC1ABA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" y="814735"/>
            <a:ext cx="782320" cy="782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BEC0F6-0059-F239-0508-2C08306F3298}"/>
              </a:ext>
            </a:extLst>
          </p:cNvPr>
          <p:cNvSpPr txBox="1"/>
          <p:nvPr/>
        </p:nvSpPr>
        <p:spPr>
          <a:xfrm>
            <a:off x="8916178" y="4472524"/>
            <a:ext cx="436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Best estimator for SVC</a:t>
            </a:r>
            <a:endParaRPr lang="en-IN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9C4F5A-CEF0-56E8-D1E4-F27A6FF4C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789" y="3066931"/>
            <a:ext cx="3071127" cy="13793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5677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F9CBCA6-9170-1BCA-4FCC-3DD50F796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8" y="868575"/>
            <a:ext cx="3531751" cy="728480"/>
          </a:xfrm>
        </p:spPr>
        <p:txBody>
          <a:bodyPr>
            <a:normAutofit/>
          </a:bodyPr>
          <a:lstStyle/>
          <a:p>
            <a:r>
              <a:rPr lang="en-US" b="1" dirty="0"/>
              <a:t>Model Building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8106-1842-E546-74E9-9783A6C28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2" y="2329181"/>
            <a:ext cx="9367519" cy="4234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SUPPORT VECTOR CLASSIFIERS(SVC)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Predciting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with train data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 err="1">
                <a:solidFill>
                  <a:srgbClr val="7030A0"/>
                </a:solidFill>
              </a:rPr>
              <a:t>y_svc_tr_pred</a:t>
            </a:r>
            <a:r>
              <a:rPr lang="fr-FR" dirty="0">
                <a:solidFill>
                  <a:srgbClr val="7030A0"/>
                </a:solidFill>
              </a:rPr>
              <a:t> = </a:t>
            </a:r>
            <a:r>
              <a:rPr lang="fr-FR" dirty="0" err="1">
                <a:solidFill>
                  <a:srgbClr val="7030A0"/>
                </a:solidFill>
              </a:rPr>
              <a:t>svc.predict</a:t>
            </a:r>
            <a:r>
              <a:rPr lang="fr-FR" dirty="0">
                <a:solidFill>
                  <a:srgbClr val="7030A0"/>
                </a:solidFill>
              </a:rPr>
              <a:t>(</a:t>
            </a:r>
            <a:r>
              <a:rPr lang="fr-FR" dirty="0" err="1">
                <a:solidFill>
                  <a:srgbClr val="7030A0"/>
                </a:solidFill>
              </a:rPr>
              <a:t>train_x</a:t>
            </a:r>
            <a:r>
              <a:rPr lang="fr-FR" dirty="0">
                <a:solidFill>
                  <a:srgbClr val="7030A0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 err="1">
                <a:solidFill>
                  <a:srgbClr val="7030A0"/>
                </a:solidFill>
              </a:rPr>
              <a:t>print</a:t>
            </a:r>
            <a:r>
              <a:rPr lang="fr-FR" dirty="0">
                <a:solidFill>
                  <a:srgbClr val="7030A0"/>
                </a:solidFill>
              </a:rPr>
              <a:t>(</a:t>
            </a:r>
            <a:r>
              <a:rPr lang="fr-FR" dirty="0" err="1">
                <a:solidFill>
                  <a:srgbClr val="7030A0"/>
                </a:solidFill>
              </a:rPr>
              <a:t>classification_report</a:t>
            </a:r>
            <a:r>
              <a:rPr lang="fr-FR" dirty="0">
                <a:solidFill>
                  <a:srgbClr val="7030A0"/>
                </a:solidFill>
              </a:rPr>
              <a:t>(</a:t>
            </a:r>
            <a:r>
              <a:rPr lang="fr-FR" dirty="0" err="1">
                <a:solidFill>
                  <a:srgbClr val="7030A0"/>
                </a:solidFill>
              </a:rPr>
              <a:t>train_y,y_svc_tr_pred</a:t>
            </a:r>
            <a:r>
              <a:rPr lang="fr-FR" dirty="0">
                <a:solidFill>
                  <a:srgbClr val="7030A0"/>
                </a:solidFill>
              </a:rPr>
              <a:t>))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fr-FR" dirty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dirty="0" err="1">
                <a:solidFill>
                  <a:schemeClr val="tx1"/>
                </a:solidFill>
              </a:rPr>
              <a:t>Predicting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train data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7030A0"/>
                </a:solidFill>
              </a:rPr>
              <a:t>y_svc_tst_pred</a:t>
            </a:r>
            <a:r>
              <a:rPr lang="en-US" dirty="0">
                <a:solidFill>
                  <a:srgbClr val="7030A0"/>
                </a:solidFill>
              </a:rPr>
              <a:t> = </a:t>
            </a:r>
            <a:r>
              <a:rPr lang="en-US" dirty="0" err="1">
                <a:solidFill>
                  <a:srgbClr val="7030A0"/>
                </a:solidFill>
              </a:rPr>
              <a:t>svc.predict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test_x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print(</a:t>
            </a:r>
            <a:r>
              <a:rPr lang="en-US" dirty="0" err="1">
                <a:solidFill>
                  <a:srgbClr val="7030A0"/>
                </a:solidFill>
              </a:rPr>
              <a:t>classification_report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test_y,y_svc_tst_pred</a:t>
            </a:r>
            <a:r>
              <a:rPr lang="en-US" dirty="0">
                <a:solidFill>
                  <a:srgbClr val="7030A0"/>
                </a:solidFill>
              </a:rPr>
              <a:t>))</a:t>
            </a:r>
          </a:p>
          <a:p>
            <a:pPr marL="457189" lvl="1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457189" lvl="1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5" name="Graphic 4" descr="Coins with solid fill">
            <a:extLst>
              <a:ext uri="{FF2B5EF4-FFF2-40B4-BE49-F238E27FC236}">
                <a16:creationId xmlns:a16="http://schemas.microsoft.com/office/drawing/2014/main" id="{0ECFD79B-6EA7-7334-44F7-2FACC1ABA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" y="814735"/>
            <a:ext cx="782320" cy="782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BEC0F6-0059-F239-0508-2C08306F3298}"/>
              </a:ext>
            </a:extLst>
          </p:cNvPr>
          <p:cNvSpPr txBox="1"/>
          <p:nvPr/>
        </p:nvSpPr>
        <p:spPr>
          <a:xfrm>
            <a:off x="7712979" y="3902705"/>
            <a:ext cx="436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Train prediction with svc</a:t>
            </a:r>
            <a:endParaRPr lang="en-IN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224FD0-545F-8999-FD51-D7C8BF2CB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7877" y="2421066"/>
            <a:ext cx="4061812" cy="13793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7241F1-569C-D4C4-1E57-1D5AEB483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7876" y="4366953"/>
            <a:ext cx="4115157" cy="14555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2F563E-E194-9AF1-6FB8-03B66852683F}"/>
              </a:ext>
            </a:extLst>
          </p:cNvPr>
          <p:cNvSpPr txBox="1"/>
          <p:nvPr/>
        </p:nvSpPr>
        <p:spPr>
          <a:xfrm>
            <a:off x="7712979" y="5804759"/>
            <a:ext cx="436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Test prediction with svc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2835897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F9CBCA6-9170-1BCA-4FCC-3DD50F796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8" y="868575"/>
            <a:ext cx="3531751" cy="728480"/>
          </a:xfrm>
        </p:spPr>
        <p:txBody>
          <a:bodyPr>
            <a:normAutofit/>
          </a:bodyPr>
          <a:lstStyle/>
          <a:p>
            <a:r>
              <a:rPr lang="en-US" b="1" dirty="0"/>
              <a:t>Model Building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8106-1842-E546-74E9-9783A6C28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2" y="2329181"/>
            <a:ext cx="9367519" cy="423418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Bagging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>
                <a:solidFill>
                  <a:srgbClr val="7030A0"/>
                </a:solidFill>
              </a:rPr>
              <a:t>from</a:t>
            </a:r>
            <a:r>
              <a:rPr lang="fr-FR" dirty="0">
                <a:solidFill>
                  <a:srgbClr val="7030A0"/>
                </a:solidFill>
              </a:rPr>
              <a:t> </a:t>
            </a:r>
            <a:r>
              <a:rPr lang="fr-FR" dirty="0" err="1">
                <a:solidFill>
                  <a:srgbClr val="7030A0"/>
                </a:solidFill>
              </a:rPr>
              <a:t>sklearn.ensemble</a:t>
            </a:r>
            <a:r>
              <a:rPr lang="fr-FR" dirty="0">
                <a:solidFill>
                  <a:srgbClr val="7030A0"/>
                </a:solidFill>
              </a:rPr>
              <a:t> import </a:t>
            </a:r>
            <a:r>
              <a:rPr lang="fr-FR" dirty="0" err="1">
                <a:solidFill>
                  <a:srgbClr val="7030A0"/>
                </a:solidFill>
              </a:rPr>
              <a:t>BaggingClassifier</a:t>
            </a:r>
            <a:endParaRPr lang="fr-FR" dirty="0">
              <a:solidFill>
                <a:srgbClr val="7030A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>
                <a:solidFill>
                  <a:srgbClr val="7030A0"/>
                </a:solidFill>
              </a:rPr>
              <a:t>cart</a:t>
            </a:r>
            <a:r>
              <a:rPr lang="fr-FR" dirty="0">
                <a:solidFill>
                  <a:srgbClr val="7030A0"/>
                </a:solidFill>
              </a:rPr>
              <a:t> = </a:t>
            </a:r>
            <a:r>
              <a:rPr lang="fr-FR" dirty="0" err="1">
                <a:solidFill>
                  <a:srgbClr val="7030A0"/>
                </a:solidFill>
              </a:rPr>
              <a:t>DecisionTreeClassifier</a:t>
            </a:r>
            <a:r>
              <a:rPr lang="fr-FR" dirty="0">
                <a:solidFill>
                  <a:srgbClr val="7030A0"/>
                </a:solidFill>
              </a:rPr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>
                <a:solidFill>
                  <a:srgbClr val="7030A0"/>
                </a:solidFill>
              </a:rPr>
              <a:t>model_bag</a:t>
            </a:r>
            <a:r>
              <a:rPr lang="fr-FR" dirty="0">
                <a:solidFill>
                  <a:srgbClr val="7030A0"/>
                </a:solidFill>
              </a:rPr>
              <a:t> = </a:t>
            </a:r>
            <a:r>
              <a:rPr lang="fr-FR" dirty="0" err="1">
                <a:solidFill>
                  <a:srgbClr val="7030A0"/>
                </a:solidFill>
              </a:rPr>
              <a:t>BaggingClassifier</a:t>
            </a:r>
            <a:r>
              <a:rPr lang="fr-FR" dirty="0">
                <a:solidFill>
                  <a:srgbClr val="7030A0"/>
                </a:solidFill>
              </a:rPr>
              <a:t>(</a:t>
            </a:r>
            <a:r>
              <a:rPr lang="fr-FR" dirty="0" err="1">
                <a:solidFill>
                  <a:srgbClr val="7030A0"/>
                </a:solidFill>
              </a:rPr>
              <a:t>estimator</a:t>
            </a:r>
            <a:r>
              <a:rPr lang="fr-FR" dirty="0">
                <a:solidFill>
                  <a:srgbClr val="7030A0"/>
                </a:solidFill>
              </a:rPr>
              <a:t>=</a:t>
            </a:r>
            <a:r>
              <a:rPr lang="fr-FR" dirty="0" err="1">
                <a:solidFill>
                  <a:srgbClr val="7030A0"/>
                </a:solidFill>
              </a:rPr>
              <a:t>cart</a:t>
            </a:r>
            <a:r>
              <a:rPr lang="fr-FR" dirty="0">
                <a:solidFill>
                  <a:srgbClr val="7030A0"/>
                </a:solidFill>
              </a:rPr>
              <a:t>, </a:t>
            </a:r>
          </a:p>
          <a:p>
            <a:pPr marL="457189" lvl="1" indent="0">
              <a:buNone/>
            </a:pPr>
            <a:r>
              <a:rPr lang="fr-FR" dirty="0" err="1">
                <a:solidFill>
                  <a:srgbClr val="7030A0"/>
                </a:solidFill>
              </a:rPr>
              <a:t>n_estimators</a:t>
            </a:r>
            <a:r>
              <a:rPr lang="fr-FR" dirty="0">
                <a:solidFill>
                  <a:srgbClr val="7030A0"/>
                </a:solidFill>
              </a:rPr>
              <a:t>= 10, </a:t>
            </a:r>
            <a:r>
              <a:rPr lang="fr-FR" dirty="0" err="1">
                <a:solidFill>
                  <a:srgbClr val="7030A0"/>
                </a:solidFill>
              </a:rPr>
              <a:t>random_state</a:t>
            </a:r>
            <a:r>
              <a:rPr lang="fr-FR" dirty="0">
                <a:solidFill>
                  <a:srgbClr val="7030A0"/>
                </a:solidFill>
              </a:rPr>
              <a:t>=6)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>
                <a:solidFill>
                  <a:srgbClr val="7030A0"/>
                </a:solidFill>
              </a:rPr>
              <a:t>model_bag.fit</a:t>
            </a:r>
            <a:r>
              <a:rPr lang="fr-FR" dirty="0">
                <a:solidFill>
                  <a:srgbClr val="7030A0"/>
                </a:solidFill>
              </a:rPr>
              <a:t>(</a:t>
            </a:r>
            <a:r>
              <a:rPr lang="fr-FR" dirty="0" err="1">
                <a:solidFill>
                  <a:srgbClr val="7030A0"/>
                </a:solidFill>
              </a:rPr>
              <a:t>train_x,train_y</a:t>
            </a:r>
            <a:r>
              <a:rPr lang="fr-FR" dirty="0">
                <a:solidFill>
                  <a:srgbClr val="7030A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err="1">
                <a:solidFill>
                  <a:schemeClr val="tx1"/>
                </a:solidFill>
              </a:rPr>
              <a:t>Predicting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train data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7030A0"/>
                </a:solidFill>
              </a:rPr>
              <a:t>y_bag_tr_pred</a:t>
            </a:r>
            <a:r>
              <a:rPr lang="en-US" dirty="0">
                <a:solidFill>
                  <a:srgbClr val="7030A0"/>
                </a:solidFill>
              </a:rPr>
              <a:t>=</a:t>
            </a:r>
            <a:r>
              <a:rPr lang="en-US" dirty="0" err="1">
                <a:solidFill>
                  <a:srgbClr val="7030A0"/>
                </a:solidFill>
              </a:rPr>
              <a:t>model_bag.predict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train_x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print(</a:t>
            </a:r>
            <a:r>
              <a:rPr lang="en-US" dirty="0" err="1">
                <a:solidFill>
                  <a:srgbClr val="7030A0"/>
                </a:solidFill>
              </a:rPr>
              <a:t>classification_report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train_y,y_svc_tr_pred</a:t>
            </a:r>
            <a:r>
              <a:rPr lang="en-US" dirty="0">
                <a:solidFill>
                  <a:srgbClr val="7030A0"/>
                </a:solidFill>
              </a:rPr>
              <a:t>))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Predicting with test data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7030A0"/>
                </a:solidFill>
              </a:rPr>
              <a:t>y_bag_tst_pred</a:t>
            </a:r>
            <a:r>
              <a:rPr lang="en-US" dirty="0">
                <a:solidFill>
                  <a:srgbClr val="7030A0"/>
                </a:solidFill>
              </a:rPr>
              <a:t>=</a:t>
            </a:r>
            <a:r>
              <a:rPr lang="en-US" dirty="0" err="1">
                <a:solidFill>
                  <a:srgbClr val="7030A0"/>
                </a:solidFill>
              </a:rPr>
              <a:t>model_bag.predict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test_x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print(</a:t>
            </a:r>
            <a:r>
              <a:rPr lang="en-US" dirty="0" err="1">
                <a:solidFill>
                  <a:srgbClr val="7030A0"/>
                </a:solidFill>
              </a:rPr>
              <a:t>classification_report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test_y,y_svc_tst_pred</a:t>
            </a:r>
            <a:r>
              <a:rPr lang="en-US" dirty="0">
                <a:solidFill>
                  <a:srgbClr val="7030A0"/>
                </a:solidFill>
              </a:rPr>
              <a:t>))</a:t>
            </a:r>
          </a:p>
          <a:p>
            <a:pPr marL="457189" lvl="1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5" name="Graphic 4" descr="Coins with solid fill">
            <a:extLst>
              <a:ext uri="{FF2B5EF4-FFF2-40B4-BE49-F238E27FC236}">
                <a16:creationId xmlns:a16="http://schemas.microsoft.com/office/drawing/2014/main" id="{0ECFD79B-6EA7-7334-44F7-2FACC1ABA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" y="814735"/>
            <a:ext cx="782320" cy="782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BEC0F6-0059-F239-0508-2C08306F3298}"/>
              </a:ext>
            </a:extLst>
          </p:cNvPr>
          <p:cNvSpPr txBox="1"/>
          <p:nvPr/>
        </p:nvSpPr>
        <p:spPr>
          <a:xfrm>
            <a:off x="7712978" y="4076937"/>
            <a:ext cx="436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Train prediction with Bagging</a:t>
            </a:r>
            <a:endParaRPr lang="en-IN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2F563E-E194-9AF1-6FB8-03B66852683F}"/>
              </a:ext>
            </a:extLst>
          </p:cNvPr>
          <p:cNvSpPr txBox="1"/>
          <p:nvPr/>
        </p:nvSpPr>
        <p:spPr>
          <a:xfrm>
            <a:off x="7712978" y="5945841"/>
            <a:ext cx="436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Test prediction with Bagging</a:t>
            </a:r>
            <a:endParaRPr lang="en-IN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7F09FC-117A-ABEC-4AEF-F2AFFC726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3767" y="2639448"/>
            <a:ext cx="4008467" cy="1447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81670C-8C72-D7B7-F603-9B5C643EF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8043" y="4533026"/>
            <a:ext cx="4054191" cy="1394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1781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F9CBCA6-9170-1BCA-4FCC-3DD50F796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8" y="868575"/>
            <a:ext cx="3531751" cy="728480"/>
          </a:xfrm>
        </p:spPr>
        <p:txBody>
          <a:bodyPr>
            <a:normAutofit/>
          </a:bodyPr>
          <a:lstStyle/>
          <a:p>
            <a:r>
              <a:rPr lang="en-US" b="1" dirty="0"/>
              <a:t>Model Building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8106-1842-E546-74E9-9783A6C28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2" y="2329181"/>
            <a:ext cx="9367519" cy="4234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XGBM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</a:rPr>
              <a:t>from </a:t>
            </a:r>
            <a:r>
              <a:rPr lang="en-US" dirty="0" err="1">
                <a:solidFill>
                  <a:srgbClr val="7030A0"/>
                </a:solidFill>
              </a:rPr>
              <a:t>sklearn.metrics</a:t>
            </a:r>
            <a:r>
              <a:rPr lang="en-US" dirty="0">
                <a:solidFill>
                  <a:srgbClr val="7030A0"/>
                </a:solidFill>
              </a:rPr>
              <a:t> import </a:t>
            </a:r>
            <a:r>
              <a:rPr lang="en-US" dirty="0" err="1">
                <a:solidFill>
                  <a:srgbClr val="7030A0"/>
                </a:solidFill>
              </a:rPr>
              <a:t>accuracy_score</a:t>
            </a:r>
            <a:endParaRPr lang="en-US" dirty="0">
              <a:solidFill>
                <a:srgbClr val="7030A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</a:rPr>
              <a:t>for 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 in </a:t>
            </a:r>
            <a:r>
              <a:rPr lang="en-US" dirty="0" err="1">
                <a:solidFill>
                  <a:srgbClr val="7030A0"/>
                </a:solidFill>
              </a:rPr>
              <a:t>n_estimators</a:t>
            </a:r>
            <a:r>
              <a:rPr lang="en-US" dirty="0">
                <a:solidFill>
                  <a:srgbClr val="7030A0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</a:rPr>
              <a:t>    model = </a:t>
            </a:r>
            <a:r>
              <a:rPr lang="en-US" dirty="0" err="1">
                <a:solidFill>
                  <a:srgbClr val="7030A0"/>
                </a:solidFill>
              </a:rPr>
              <a:t>XGBClassifier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n_estimators</a:t>
            </a:r>
            <a:r>
              <a:rPr lang="en-US" dirty="0">
                <a:solidFill>
                  <a:srgbClr val="7030A0"/>
                </a:solidFill>
              </a:rPr>
              <a:t>=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</a:rPr>
              <a:t>    </a:t>
            </a:r>
            <a:r>
              <a:rPr lang="en-US" dirty="0" err="1">
                <a:solidFill>
                  <a:srgbClr val="7030A0"/>
                </a:solidFill>
              </a:rPr>
              <a:t>model.fit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train_x,train_y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</a:rPr>
              <a:t>    </a:t>
            </a:r>
            <a:r>
              <a:rPr lang="en-US" dirty="0" err="1">
                <a:solidFill>
                  <a:srgbClr val="7030A0"/>
                </a:solidFill>
              </a:rPr>
              <a:t>ypred_train</a:t>
            </a:r>
            <a:r>
              <a:rPr lang="en-US" dirty="0">
                <a:solidFill>
                  <a:srgbClr val="7030A0"/>
                </a:solidFill>
              </a:rPr>
              <a:t> = </a:t>
            </a:r>
            <a:r>
              <a:rPr lang="en-US" dirty="0" err="1">
                <a:solidFill>
                  <a:srgbClr val="7030A0"/>
                </a:solidFill>
              </a:rPr>
              <a:t>model.predict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train_x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</a:rPr>
              <a:t>    acc = </a:t>
            </a:r>
            <a:r>
              <a:rPr lang="en-US" dirty="0" err="1">
                <a:solidFill>
                  <a:srgbClr val="7030A0"/>
                </a:solidFill>
              </a:rPr>
              <a:t>accuracy_score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train_y,ypred_train</a:t>
            </a:r>
            <a:r>
              <a:rPr lang="en-US" dirty="0">
                <a:solidFill>
                  <a:srgbClr val="7030A0"/>
                </a:solidFill>
              </a:rPr>
              <a:t>) * 100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</a:rPr>
              <a:t>    print('</a:t>
            </a:r>
            <a:r>
              <a:rPr lang="en-US" dirty="0" err="1">
                <a:solidFill>
                  <a:srgbClr val="7030A0"/>
                </a:solidFill>
              </a:rPr>
              <a:t>n_estimators</a:t>
            </a:r>
            <a:r>
              <a:rPr lang="en-US" dirty="0">
                <a:solidFill>
                  <a:srgbClr val="7030A0"/>
                </a:solidFill>
              </a:rPr>
              <a:t>=',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,"Accuracy =", acc)</a:t>
            </a:r>
            <a:endParaRPr lang="fr-FR" dirty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/>
                </a:solidFill>
              </a:rPr>
              <a:t>MODEL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7030A0"/>
                </a:solidFill>
              </a:rPr>
              <a:t>modelx</a:t>
            </a:r>
            <a:r>
              <a:rPr lang="en-US" dirty="0">
                <a:solidFill>
                  <a:srgbClr val="7030A0"/>
                </a:solidFill>
              </a:rPr>
              <a:t> = </a:t>
            </a:r>
            <a:r>
              <a:rPr lang="en-US" dirty="0" err="1">
                <a:solidFill>
                  <a:srgbClr val="7030A0"/>
                </a:solidFill>
              </a:rPr>
              <a:t>XGBClassifier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n_estimators</a:t>
            </a:r>
            <a:r>
              <a:rPr lang="en-US" dirty="0">
                <a:solidFill>
                  <a:srgbClr val="7030A0"/>
                </a:solidFill>
              </a:rPr>
              <a:t>=70,max_depth=5)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7030A0"/>
                </a:solidFill>
              </a:rPr>
              <a:t>modelx.fit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train_x,train_y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  <a:p>
            <a:pPr marL="457189" lvl="1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5" name="Graphic 4" descr="Coins with solid fill">
            <a:extLst>
              <a:ext uri="{FF2B5EF4-FFF2-40B4-BE49-F238E27FC236}">
                <a16:creationId xmlns:a16="http://schemas.microsoft.com/office/drawing/2014/main" id="{0ECFD79B-6EA7-7334-44F7-2FACC1ABA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" y="814735"/>
            <a:ext cx="782320" cy="78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93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F9CBCA6-9170-1BCA-4FCC-3DD50F796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8" y="868575"/>
            <a:ext cx="3531751" cy="728480"/>
          </a:xfrm>
        </p:spPr>
        <p:txBody>
          <a:bodyPr>
            <a:normAutofit/>
          </a:bodyPr>
          <a:lstStyle/>
          <a:p>
            <a:r>
              <a:rPr lang="en-US" b="1" dirty="0"/>
              <a:t>Model Building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8106-1842-E546-74E9-9783A6C28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2" y="2329181"/>
            <a:ext cx="9367519" cy="4234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XGBM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Predicitng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with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xgbm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7030A0"/>
                </a:solidFill>
              </a:rPr>
              <a:t>y_xgbm_tr_pred</a:t>
            </a:r>
            <a:r>
              <a:rPr lang="en-US" dirty="0">
                <a:solidFill>
                  <a:srgbClr val="7030A0"/>
                </a:solidFill>
              </a:rPr>
              <a:t> = </a:t>
            </a:r>
            <a:r>
              <a:rPr lang="en-US" dirty="0" err="1">
                <a:solidFill>
                  <a:srgbClr val="7030A0"/>
                </a:solidFill>
              </a:rPr>
              <a:t>modelx.predict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train_x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 err="1">
                <a:solidFill>
                  <a:srgbClr val="7030A0"/>
                </a:solidFill>
              </a:rPr>
              <a:t>print</a:t>
            </a:r>
            <a:r>
              <a:rPr lang="fr-FR" dirty="0">
                <a:solidFill>
                  <a:srgbClr val="7030A0"/>
                </a:solidFill>
              </a:rPr>
              <a:t>(</a:t>
            </a:r>
            <a:r>
              <a:rPr lang="fr-FR" dirty="0" err="1">
                <a:solidFill>
                  <a:srgbClr val="7030A0"/>
                </a:solidFill>
              </a:rPr>
              <a:t>classification_report</a:t>
            </a:r>
            <a:r>
              <a:rPr lang="fr-FR" dirty="0">
                <a:solidFill>
                  <a:srgbClr val="7030A0"/>
                </a:solidFill>
              </a:rPr>
              <a:t>(</a:t>
            </a:r>
            <a:r>
              <a:rPr lang="fr-FR" dirty="0" err="1">
                <a:solidFill>
                  <a:srgbClr val="7030A0"/>
                </a:solidFill>
              </a:rPr>
              <a:t>train_y,ypred_train</a:t>
            </a:r>
            <a:r>
              <a:rPr lang="fr-FR" dirty="0">
                <a:solidFill>
                  <a:srgbClr val="7030A0"/>
                </a:solidFill>
              </a:rPr>
              <a:t>))</a:t>
            </a:r>
            <a:endParaRPr lang="en-US" dirty="0">
              <a:solidFill>
                <a:srgbClr val="7030A0"/>
              </a:solidFill>
            </a:endParaRPr>
          </a:p>
          <a:p>
            <a:pPr marL="457189" lvl="1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5" name="Graphic 4" descr="Coins with solid fill">
            <a:extLst>
              <a:ext uri="{FF2B5EF4-FFF2-40B4-BE49-F238E27FC236}">
                <a16:creationId xmlns:a16="http://schemas.microsoft.com/office/drawing/2014/main" id="{0ECFD79B-6EA7-7334-44F7-2FACC1ABA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" y="814735"/>
            <a:ext cx="782320" cy="782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A98F2A-99F8-B65D-46EE-F4DF40A4D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544" y="3059311"/>
            <a:ext cx="4290432" cy="13869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2747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23990D5-3C1F-453D-2FB9-CC120450E83D}"/>
              </a:ext>
            </a:extLst>
          </p:cNvPr>
          <p:cNvCxnSpPr>
            <a:cxnSpLocks/>
          </p:cNvCxnSpPr>
          <p:nvPr/>
        </p:nvCxnSpPr>
        <p:spPr>
          <a:xfrm>
            <a:off x="1376101" y="1944549"/>
            <a:ext cx="0" cy="1134319"/>
          </a:xfrm>
          <a:prstGeom prst="line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Diamond 29">
            <a:hlinkClick r:id="rId3" action="ppaction://hlinksldjump"/>
            <a:extLst>
              <a:ext uri="{FF2B5EF4-FFF2-40B4-BE49-F238E27FC236}">
                <a16:creationId xmlns:a16="http://schemas.microsoft.com/office/drawing/2014/main" id="{B9A07DA6-C90B-B9E7-687C-4EBA3CCEB0DF}"/>
              </a:ext>
            </a:extLst>
          </p:cNvPr>
          <p:cNvSpPr/>
          <p:nvPr/>
        </p:nvSpPr>
        <p:spPr>
          <a:xfrm>
            <a:off x="252305" y="2801073"/>
            <a:ext cx="2210767" cy="1678329"/>
          </a:xfrm>
          <a:prstGeom prst="diamond">
            <a:avLst/>
          </a:prstGeom>
          <a:blipFill>
            <a:blip r:embed="rId4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LOGISTIC REGRESSION</a:t>
            </a:r>
            <a:endParaRPr lang="en-IN" sz="1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Diamond 30">
            <a:hlinkClick r:id="rId5" action="ppaction://hlinksldjump"/>
            <a:extLst>
              <a:ext uri="{FF2B5EF4-FFF2-40B4-BE49-F238E27FC236}">
                <a16:creationId xmlns:a16="http://schemas.microsoft.com/office/drawing/2014/main" id="{7BDA4D4F-BDAD-F3B7-F2E1-F094E1297698}"/>
              </a:ext>
            </a:extLst>
          </p:cNvPr>
          <p:cNvSpPr/>
          <p:nvPr/>
        </p:nvSpPr>
        <p:spPr>
          <a:xfrm>
            <a:off x="1838850" y="3879449"/>
            <a:ext cx="2210767" cy="1678329"/>
          </a:xfrm>
          <a:prstGeom prst="diamond">
            <a:avLst/>
          </a:prstGeom>
          <a:blipFill>
            <a:blip r:embed="rId4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 FOREST</a:t>
            </a:r>
            <a:endParaRPr lang="en-IN" sz="1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Diamond 31">
            <a:hlinkClick r:id="rId6" action="ppaction://hlinksldjump"/>
            <a:extLst>
              <a:ext uri="{FF2B5EF4-FFF2-40B4-BE49-F238E27FC236}">
                <a16:creationId xmlns:a16="http://schemas.microsoft.com/office/drawing/2014/main" id="{F26EC0A0-1831-1CB3-65AD-1C9BEDB60982}"/>
              </a:ext>
            </a:extLst>
          </p:cNvPr>
          <p:cNvSpPr/>
          <p:nvPr/>
        </p:nvSpPr>
        <p:spPr>
          <a:xfrm>
            <a:off x="3278073" y="2801073"/>
            <a:ext cx="2210767" cy="1678329"/>
          </a:xfrm>
          <a:prstGeom prst="diamond">
            <a:avLst/>
          </a:prstGeom>
          <a:blipFill>
            <a:blip r:embed="rId4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SUPPORT VECTOR CLASSIFIER</a:t>
            </a:r>
            <a:endParaRPr lang="en-IN" sz="1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EDBE6A9E-F66D-A066-7E8B-471178D1000F}"/>
              </a:ext>
            </a:extLst>
          </p:cNvPr>
          <p:cNvSpPr/>
          <p:nvPr/>
        </p:nvSpPr>
        <p:spPr>
          <a:xfrm>
            <a:off x="4908078" y="3837008"/>
            <a:ext cx="2210767" cy="1678329"/>
          </a:xfrm>
          <a:prstGeom prst="diamond">
            <a:avLst/>
          </a:prstGeom>
          <a:blipFill>
            <a:blip r:embed="rId4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BAGGING</a:t>
            </a:r>
          </a:p>
          <a:p>
            <a:pPr algn="ctr"/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(DECISSION TREE)</a:t>
            </a:r>
            <a:endParaRPr lang="en-IN" sz="1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Diamond 33">
            <a:hlinkClick r:id="rId7" action="ppaction://hlinksldjump"/>
            <a:extLst>
              <a:ext uri="{FF2B5EF4-FFF2-40B4-BE49-F238E27FC236}">
                <a16:creationId xmlns:a16="http://schemas.microsoft.com/office/drawing/2014/main" id="{66B54368-8FB5-B296-AD47-FE71E99E77D4}"/>
              </a:ext>
            </a:extLst>
          </p:cNvPr>
          <p:cNvSpPr/>
          <p:nvPr/>
        </p:nvSpPr>
        <p:spPr>
          <a:xfrm>
            <a:off x="6394998" y="2801073"/>
            <a:ext cx="2210767" cy="1678329"/>
          </a:xfrm>
          <a:prstGeom prst="diamond">
            <a:avLst/>
          </a:prstGeom>
          <a:blipFill>
            <a:blip r:embed="rId4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XGBM</a:t>
            </a:r>
            <a:endParaRPr lang="en-IN" sz="1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Diamond 34">
            <a:hlinkClick r:id="rId8" action="ppaction://hlinksldjump"/>
            <a:extLst>
              <a:ext uri="{FF2B5EF4-FFF2-40B4-BE49-F238E27FC236}">
                <a16:creationId xmlns:a16="http://schemas.microsoft.com/office/drawing/2014/main" id="{F4EA4FC7-DA0A-E6E4-DB76-DDA6292D86DD}"/>
              </a:ext>
            </a:extLst>
          </p:cNvPr>
          <p:cNvSpPr/>
          <p:nvPr/>
        </p:nvSpPr>
        <p:spPr>
          <a:xfrm>
            <a:off x="7801747" y="3837006"/>
            <a:ext cx="2210767" cy="1678329"/>
          </a:xfrm>
          <a:prstGeom prst="diamond">
            <a:avLst/>
          </a:prstGeom>
          <a:blipFill>
            <a:blip r:embed="rId4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LGBM</a:t>
            </a:r>
            <a:endParaRPr lang="en-IN" sz="1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Diamond 35">
            <a:hlinkClick r:id="rId9" action="ppaction://hlinksldjump"/>
            <a:extLst>
              <a:ext uri="{FF2B5EF4-FFF2-40B4-BE49-F238E27FC236}">
                <a16:creationId xmlns:a16="http://schemas.microsoft.com/office/drawing/2014/main" id="{1FEB02ED-D74C-3043-D7C7-2356F02FEEF6}"/>
              </a:ext>
            </a:extLst>
          </p:cNvPr>
          <p:cNvSpPr/>
          <p:nvPr/>
        </p:nvSpPr>
        <p:spPr>
          <a:xfrm>
            <a:off x="9247769" y="2861840"/>
            <a:ext cx="2210767" cy="1678329"/>
          </a:xfrm>
          <a:prstGeom prst="diamond">
            <a:avLst/>
          </a:prstGeom>
          <a:blipFill>
            <a:blip r:embed="rId4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NAÏVE BYAES</a:t>
            </a:r>
            <a:endParaRPr lang="en-IN" sz="1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478307-1BA4-18D3-F1D8-B3AAA638538B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944232" y="1901423"/>
            <a:ext cx="2" cy="1978026"/>
          </a:xfrm>
          <a:prstGeom prst="line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533D365-B576-4690-34FA-6B156262DCB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383455" y="1944549"/>
            <a:ext cx="2" cy="856524"/>
          </a:xfrm>
          <a:prstGeom prst="line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23200FC-8594-4FCF-C3FD-7A1F6734AE30}"/>
              </a:ext>
            </a:extLst>
          </p:cNvPr>
          <p:cNvCxnSpPr>
            <a:cxnSpLocks/>
            <a:stCxn id="77" idx="2"/>
            <a:endCxn id="33" idx="0"/>
          </p:cNvCxnSpPr>
          <p:nvPr/>
        </p:nvCxnSpPr>
        <p:spPr>
          <a:xfrm>
            <a:off x="5973094" y="1944549"/>
            <a:ext cx="40368" cy="1892459"/>
          </a:xfrm>
          <a:prstGeom prst="line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3D8DCAB-ADC1-9D3D-83BE-B3F2F4C7E94A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7500380" y="1944549"/>
            <a:ext cx="2" cy="856524"/>
          </a:xfrm>
          <a:prstGeom prst="line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70B755D-B0B4-4D37-CCF4-1A8EF59812C3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8907131" y="1944549"/>
            <a:ext cx="0" cy="1892457"/>
          </a:xfrm>
          <a:prstGeom prst="line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5374BA-7040-BBFB-D50B-1CA5F0EAE5D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10353152" y="1901423"/>
            <a:ext cx="1" cy="960417"/>
          </a:xfrm>
          <a:prstGeom prst="line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itle 1">
            <a:extLst>
              <a:ext uri="{FF2B5EF4-FFF2-40B4-BE49-F238E27FC236}">
                <a16:creationId xmlns:a16="http://schemas.microsoft.com/office/drawing/2014/main" id="{0901F9F4-3081-7C30-179B-031845FDC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8" y="868575"/>
            <a:ext cx="8046927" cy="728480"/>
          </a:xfrm>
        </p:spPr>
        <p:txBody>
          <a:bodyPr>
            <a:normAutofit/>
          </a:bodyPr>
          <a:lstStyle/>
          <a:p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Model Building</a:t>
            </a:r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76" name="Graphic 75" descr="Coins with solid fill">
            <a:extLst>
              <a:ext uri="{FF2B5EF4-FFF2-40B4-BE49-F238E27FC236}">
                <a16:creationId xmlns:a16="http://schemas.microsoft.com/office/drawing/2014/main" id="{7EC35D51-C499-B829-9ED6-5C717A3816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0080" y="814735"/>
            <a:ext cx="782320" cy="782320"/>
          </a:xfrm>
          <a:prstGeom prst="rect">
            <a:avLst/>
          </a:prstGeom>
        </p:spPr>
      </p:pic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6ADBD69-35C3-42EA-60CD-655A39A5D35A}"/>
              </a:ext>
            </a:extLst>
          </p:cNvPr>
          <p:cNvSpPr/>
          <p:nvPr/>
        </p:nvSpPr>
        <p:spPr>
          <a:xfrm>
            <a:off x="1199535" y="1858297"/>
            <a:ext cx="9547117" cy="8625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D95D384-F260-12FC-2831-2CCAF8DFBC9B}"/>
              </a:ext>
            </a:extLst>
          </p:cNvPr>
          <p:cNvSpPr/>
          <p:nvPr/>
        </p:nvSpPr>
        <p:spPr>
          <a:xfrm>
            <a:off x="1187460" y="1730804"/>
            <a:ext cx="310752" cy="34123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77B9C03-2944-4950-F67B-0B5D7D1395A2}"/>
              </a:ext>
            </a:extLst>
          </p:cNvPr>
          <p:cNvSpPr/>
          <p:nvPr/>
        </p:nvSpPr>
        <p:spPr>
          <a:xfrm>
            <a:off x="2803146" y="1709241"/>
            <a:ext cx="310752" cy="341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745376A-05C4-6911-2475-9BF7D3E41556}"/>
              </a:ext>
            </a:extLst>
          </p:cNvPr>
          <p:cNvSpPr/>
          <p:nvPr/>
        </p:nvSpPr>
        <p:spPr>
          <a:xfrm>
            <a:off x="4239452" y="1704778"/>
            <a:ext cx="310752" cy="341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DEFF7A0-98BC-42C6-F257-885553C7F1FB}"/>
              </a:ext>
            </a:extLst>
          </p:cNvPr>
          <p:cNvSpPr/>
          <p:nvPr/>
        </p:nvSpPr>
        <p:spPr>
          <a:xfrm>
            <a:off x="5811952" y="1730804"/>
            <a:ext cx="310752" cy="341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32BFAC4-EAFC-CA21-6EF1-D094C3060E74}"/>
              </a:ext>
            </a:extLst>
          </p:cNvPr>
          <p:cNvSpPr/>
          <p:nvPr/>
        </p:nvSpPr>
        <p:spPr>
          <a:xfrm>
            <a:off x="7334959" y="1730804"/>
            <a:ext cx="310752" cy="341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B6F6A85-1588-17DA-C185-CE03A63B8751}"/>
              </a:ext>
            </a:extLst>
          </p:cNvPr>
          <p:cNvSpPr/>
          <p:nvPr/>
        </p:nvSpPr>
        <p:spPr>
          <a:xfrm>
            <a:off x="8751754" y="1676475"/>
            <a:ext cx="310752" cy="341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F4C5315-E11B-F83F-A8EE-CE4105F0CF1F}"/>
              </a:ext>
            </a:extLst>
          </p:cNvPr>
          <p:cNvSpPr/>
          <p:nvPr/>
        </p:nvSpPr>
        <p:spPr>
          <a:xfrm>
            <a:off x="10215012" y="1705684"/>
            <a:ext cx="310752" cy="341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4265E16-D12B-88F1-310A-3975958E29E3}"/>
              </a:ext>
            </a:extLst>
          </p:cNvPr>
          <p:cNvSpPr/>
          <p:nvPr/>
        </p:nvSpPr>
        <p:spPr>
          <a:xfrm>
            <a:off x="10370388" y="286942"/>
            <a:ext cx="1288121" cy="1288121"/>
          </a:xfrm>
          <a:custGeom>
            <a:avLst/>
            <a:gdLst>
              <a:gd name="connsiteX0" fmla="*/ 0 w 1288121"/>
              <a:gd name="connsiteY0" fmla="*/ 644061 h 1288121"/>
              <a:gd name="connsiteX1" fmla="*/ 644061 w 1288121"/>
              <a:gd name="connsiteY1" fmla="*/ 0 h 1288121"/>
              <a:gd name="connsiteX2" fmla="*/ 1288122 w 1288121"/>
              <a:gd name="connsiteY2" fmla="*/ 644061 h 1288121"/>
              <a:gd name="connsiteX3" fmla="*/ 644061 w 1288121"/>
              <a:gd name="connsiteY3" fmla="*/ 1288122 h 1288121"/>
              <a:gd name="connsiteX4" fmla="*/ 0 w 1288121"/>
              <a:gd name="connsiteY4" fmla="*/ 644061 h 1288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8121" h="1288121">
                <a:moveTo>
                  <a:pt x="0" y="644061"/>
                </a:moveTo>
                <a:cubicBezTo>
                  <a:pt x="0" y="288356"/>
                  <a:pt x="288356" y="0"/>
                  <a:pt x="644061" y="0"/>
                </a:cubicBezTo>
                <a:cubicBezTo>
                  <a:pt x="999766" y="0"/>
                  <a:pt x="1288122" y="288356"/>
                  <a:pt x="1288122" y="644061"/>
                </a:cubicBezTo>
                <a:cubicBezTo>
                  <a:pt x="1288122" y="999766"/>
                  <a:pt x="999766" y="1288122"/>
                  <a:pt x="644061" y="1288122"/>
                </a:cubicBezTo>
                <a:cubicBezTo>
                  <a:pt x="288356" y="1288122"/>
                  <a:pt x="0" y="999766"/>
                  <a:pt x="0" y="644061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 prstMaterial="plastic">
            <a:bevelT w="120900" h="88900" prst="artDeco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-860042"/>
              <a:satOff val="708"/>
              <a:lumOff val="-589"/>
              <a:alphaOff val="0"/>
            </a:schemeClr>
          </a:fillRef>
          <a:effectRef idx="2">
            <a:schemeClr val="accent3">
              <a:hueOff val="-860042"/>
              <a:satOff val="708"/>
              <a:lumOff val="-58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1341" tIns="201341" rIns="201341" bIns="201341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b="1" kern="1200" dirty="0"/>
              <a:t>4. MODEL BULDING</a:t>
            </a:r>
            <a:endParaRPr lang="en-IN" sz="1000" b="1" kern="1200" dirty="0"/>
          </a:p>
        </p:txBody>
      </p:sp>
    </p:spTree>
    <p:extLst>
      <p:ext uri="{BB962C8B-B14F-4D97-AF65-F5344CB8AC3E}">
        <p14:creationId xmlns:p14="http://schemas.microsoft.com/office/powerpoint/2010/main" val="2999173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7295E3A-2986-74B9-803F-7ECB067B8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8" y="868575"/>
            <a:ext cx="3531751" cy="728480"/>
          </a:xfrm>
        </p:spPr>
        <p:txBody>
          <a:bodyPr>
            <a:normAutofit/>
          </a:bodyPr>
          <a:lstStyle/>
          <a:p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Model Building</a:t>
            </a:r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Graphic 5" descr="Coins with solid fill">
            <a:extLst>
              <a:ext uri="{FF2B5EF4-FFF2-40B4-BE49-F238E27FC236}">
                <a16:creationId xmlns:a16="http://schemas.microsoft.com/office/drawing/2014/main" id="{DF7B25AA-F298-1123-E415-7609357EF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080" y="814735"/>
            <a:ext cx="782320" cy="78232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23990D5-3C1F-453D-2FB9-CC120450E83D}"/>
              </a:ext>
            </a:extLst>
          </p:cNvPr>
          <p:cNvCxnSpPr>
            <a:cxnSpLocks/>
          </p:cNvCxnSpPr>
          <p:nvPr/>
        </p:nvCxnSpPr>
        <p:spPr>
          <a:xfrm>
            <a:off x="1376101" y="1944549"/>
            <a:ext cx="0" cy="1134319"/>
          </a:xfrm>
          <a:prstGeom prst="line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348280B-769B-AE93-34F6-0E180EE1C57C}"/>
              </a:ext>
            </a:extLst>
          </p:cNvPr>
          <p:cNvSpPr/>
          <p:nvPr/>
        </p:nvSpPr>
        <p:spPr>
          <a:xfrm>
            <a:off x="1376101" y="2801073"/>
            <a:ext cx="10383777" cy="380807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buFont typeface="Wingdings" panose="05000000000000000000" pitchFamily="2" charset="2"/>
              <a:buChar char="q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B9A07DA6-C90B-B9E7-687C-4EBA3CCEB0DF}"/>
              </a:ext>
            </a:extLst>
          </p:cNvPr>
          <p:cNvSpPr/>
          <p:nvPr/>
        </p:nvSpPr>
        <p:spPr>
          <a:xfrm>
            <a:off x="253126" y="2801073"/>
            <a:ext cx="2210767" cy="1678329"/>
          </a:xfrm>
          <a:prstGeom prst="diamond">
            <a:avLst/>
          </a:prstGeom>
          <a:blipFill>
            <a:blip r:embed="rId5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LOGISTIC REGRESSION</a:t>
            </a:r>
            <a:endParaRPr lang="en-IN" sz="1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FEBBB7-252E-3B71-E698-57314342B5D7}"/>
              </a:ext>
            </a:extLst>
          </p:cNvPr>
          <p:cNvSpPr txBox="1"/>
          <p:nvPr/>
        </p:nvSpPr>
        <p:spPr>
          <a:xfrm>
            <a:off x="1931455" y="2801074"/>
            <a:ext cx="695790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u="sng" dirty="0">
                <a:solidFill>
                  <a:schemeClr val="bg2"/>
                </a:solidFill>
                <a:latin typeface="Calisto MT" panose="02040603050505030304" pitchFamily="18" charset="0"/>
              </a:rPr>
              <a:t>Importing Modules:-</a:t>
            </a:r>
          </a:p>
          <a:p>
            <a:pPr marL="742932" lvl="1" indent="-285744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from </a:t>
            </a:r>
            <a:r>
              <a:rPr lang="en-US" dirty="0" err="1">
                <a:solidFill>
                  <a:schemeClr val="bg1"/>
                </a:solidFill>
              </a:rPr>
              <a:t>sklearn.linear_model</a:t>
            </a:r>
            <a:r>
              <a:rPr lang="en-US" dirty="0">
                <a:solidFill>
                  <a:schemeClr val="bg1"/>
                </a:solidFill>
              </a:rPr>
              <a:t> import </a:t>
            </a:r>
            <a:r>
              <a:rPr lang="en-US" dirty="0" err="1">
                <a:solidFill>
                  <a:schemeClr val="bg1"/>
                </a:solidFill>
              </a:rPr>
              <a:t>LogisticRegression</a:t>
            </a:r>
            <a:endParaRPr lang="en-US" dirty="0">
              <a:solidFill>
                <a:schemeClr val="bg1"/>
              </a:solidFill>
            </a:endParaRPr>
          </a:p>
          <a:p>
            <a:pPr marL="742932" lvl="1" indent="-285744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from </a:t>
            </a:r>
            <a:r>
              <a:rPr lang="en-US" dirty="0" err="1">
                <a:solidFill>
                  <a:schemeClr val="bg1"/>
                </a:solidFill>
              </a:rPr>
              <a:t>sklearn.metrics</a:t>
            </a:r>
            <a:r>
              <a:rPr lang="en-US" dirty="0">
                <a:solidFill>
                  <a:schemeClr val="bg1"/>
                </a:solidFill>
              </a:rPr>
              <a:t> import </a:t>
            </a:r>
            <a:r>
              <a:rPr lang="en-US" dirty="0" err="1">
                <a:solidFill>
                  <a:schemeClr val="bg1"/>
                </a:solidFill>
              </a:rPr>
              <a:t>classification_report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b="1" u="sng" dirty="0">
                <a:solidFill>
                  <a:schemeClr val="bg1"/>
                </a:solidFill>
                <a:latin typeface="Calisto MT" panose="02040603050505030304" pitchFamily="18" charset="0"/>
              </a:rPr>
              <a:t>Model:-</a:t>
            </a:r>
          </a:p>
          <a:p>
            <a:pPr marL="742932" lvl="1" indent="-285744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bg1"/>
                </a:solidFill>
              </a:rPr>
              <a:t>le = </a:t>
            </a:r>
            <a:r>
              <a:rPr lang="fr-FR" dirty="0" err="1">
                <a:solidFill>
                  <a:schemeClr val="bg1"/>
                </a:solidFill>
              </a:rPr>
              <a:t>LogisticRegression</a:t>
            </a:r>
            <a:r>
              <a:rPr lang="fr-FR" dirty="0">
                <a:solidFill>
                  <a:schemeClr val="bg1"/>
                </a:solidFill>
              </a:rPr>
              <a:t>()</a:t>
            </a:r>
          </a:p>
          <a:p>
            <a:pPr marL="742932" lvl="1" indent="-285744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bg1"/>
                </a:solidFill>
              </a:rPr>
              <a:t>Model  = </a:t>
            </a:r>
            <a:r>
              <a:rPr lang="fr-FR" dirty="0" err="1">
                <a:solidFill>
                  <a:schemeClr val="bg1"/>
                </a:solidFill>
              </a:rPr>
              <a:t>le.fit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chemeClr val="bg1"/>
                </a:solidFill>
              </a:rPr>
              <a:t>train_x,train_y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pPr marL="742932" lvl="1" indent="-285744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bg1"/>
                </a:solidFill>
              </a:rPr>
              <a:t>model</a:t>
            </a:r>
          </a:p>
          <a:p>
            <a:pPr marL="742932" lvl="1" indent="-285744">
              <a:buFont typeface="Wingdings" panose="05000000000000000000" pitchFamily="2" charset="2"/>
              <a:buChar char="v"/>
            </a:pPr>
            <a:endParaRPr lang="fr-FR" dirty="0">
              <a:solidFill>
                <a:schemeClr val="bg1"/>
              </a:solidFill>
            </a:endParaRPr>
          </a:p>
          <a:p>
            <a:pPr lvl="1"/>
            <a:r>
              <a:rPr lang="fr-FR" b="1" u="sng" dirty="0">
                <a:solidFill>
                  <a:schemeClr val="bg1"/>
                </a:solidFill>
                <a:latin typeface="Calisto MT" panose="02040603050505030304" pitchFamily="18" charset="0"/>
              </a:rPr>
              <a:t>To </a:t>
            </a:r>
            <a:r>
              <a:rPr lang="fr-FR" b="1" u="sng" dirty="0" err="1">
                <a:solidFill>
                  <a:schemeClr val="bg1"/>
                </a:solidFill>
                <a:latin typeface="Calisto MT" panose="02040603050505030304" pitchFamily="18" charset="0"/>
              </a:rPr>
              <a:t>predict</a:t>
            </a:r>
            <a:r>
              <a:rPr lang="fr-FR" b="1" u="sng" dirty="0">
                <a:solidFill>
                  <a:schemeClr val="bg1"/>
                </a:solidFill>
                <a:latin typeface="Calisto MT" panose="02040603050505030304" pitchFamily="18" charset="0"/>
              </a:rPr>
              <a:t>:-</a:t>
            </a:r>
          </a:p>
          <a:p>
            <a:pPr lvl="1"/>
            <a:r>
              <a:rPr lang="fr-FR" dirty="0" err="1">
                <a:solidFill>
                  <a:schemeClr val="bg1"/>
                </a:solidFill>
              </a:rPr>
              <a:t>Predcition</a:t>
            </a:r>
            <a:r>
              <a:rPr lang="fr-FR" dirty="0">
                <a:solidFill>
                  <a:schemeClr val="bg1"/>
                </a:solidFill>
              </a:rPr>
              <a:t> =   </a:t>
            </a:r>
            <a:r>
              <a:rPr lang="fr-FR" dirty="0" err="1">
                <a:solidFill>
                  <a:schemeClr val="bg1"/>
                </a:solidFill>
              </a:rPr>
              <a:t>Model.predict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chemeClr val="bg1"/>
                </a:solidFill>
              </a:rPr>
              <a:t>input_variable_data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pPr lvl="1"/>
            <a:endParaRPr lang="fr-FR" b="1" u="sng" dirty="0">
              <a:solidFill>
                <a:schemeClr val="bg1"/>
              </a:solidFill>
              <a:latin typeface="Calisto MT" panose="02040603050505030304" pitchFamily="18" charset="0"/>
            </a:endParaRPr>
          </a:p>
          <a:p>
            <a:pPr lvl="1"/>
            <a:endParaRPr lang="fr-FR" b="1" u="sng" dirty="0">
              <a:solidFill>
                <a:schemeClr val="bg1"/>
              </a:solidFill>
              <a:latin typeface="Calisto MT" panose="02040603050505030304" pitchFamily="18" charset="0"/>
            </a:endParaRPr>
          </a:p>
          <a:p>
            <a:pPr lvl="1"/>
            <a:r>
              <a:rPr lang="fr-FR" b="1" dirty="0">
                <a:solidFill>
                  <a:schemeClr val="bg1"/>
                </a:solidFill>
                <a:latin typeface="Calisto MT" panose="02040603050505030304" pitchFamily="18" charset="0"/>
              </a:rPr>
              <a:t> </a:t>
            </a:r>
          </a:p>
          <a:p>
            <a:pPr lvl="1"/>
            <a:endParaRPr lang="fr-FR" b="1" dirty="0">
              <a:solidFill>
                <a:schemeClr val="bg1"/>
              </a:solidFill>
              <a:latin typeface="Calisto MT" panose="02040603050505030304" pitchFamily="18" charset="0"/>
            </a:endParaRPr>
          </a:p>
          <a:p>
            <a:endParaRPr lang="en-IN" dirty="0"/>
          </a:p>
        </p:txBody>
      </p:sp>
      <p:sp>
        <p:nvSpPr>
          <p:cNvPr id="26" name="Diamond 25">
            <a:hlinkClick r:id="rId6" action="ppaction://hlinksldjump"/>
            <a:extLst>
              <a:ext uri="{FF2B5EF4-FFF2-40B4-BE49-F238E27FC236}">
                <a16:creationId xmlns:a16="http://schemas.microsoft.com/office/drawing/2014/main" id="{A355E059-6C18-7855-A3B6-F845A197A97A}"/>
              </a:ext>
            </a:extLst>
          </p:cNvPr>
          <p:cNvSpPr/>
          <p:nvPr/>
        </p:nvSpPr>
        <p:spPr>
          <a:xfrm rot="10800000">
            <a:off x="990160" y="5989426"/>
            <a:ext cx="757616" cy="619719"/>
          </a:xfrm>
          <a:prstGeom prst="diamond">
            <a:avLst/>
          </a:prstGeom>
          <a:blipFill>
            <a:blip r:embed="rId7"/>
            <a:tile tx="0" ty="0" sx="100000" sy="100000" flip="none" algn="tl"/>
          </a:blip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F493B0F-EC7A-8F54-3AA6-D95C7A553B8A}"/>
              </a:ext>
            </a:extLst>
          </p:cNvPr>
          <p:cNvSpPr/>
          <p:nvPr/>
        </p:nvSpPr>
        <p:spPr>
          <a:xfrm>
            <a:off x="1187460" y="1730804"/>
            <a:ext cx="310752" cy="341238"/>
          </a:xfrm>
          <a:prstGeom prst="ellipse">
            <a:avLst/>
          </a:prstGeom>
          <a:effectLst>
            <a:glow rad="101600">
              <a:srgbClr val="7030A0">
                <a:alpha val="60000"/>
              </a:srgb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407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7295E3A-2986-74B9-803F-7ECB067B8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8" y="868575"/>
            <a:ext cx="3531751" cy="728480"/>
          </a:xfrm>
        </p:spPr>
        <p:txBody>
          <a:bodyPr>
            <a:normAutofit/>
          </a:bodyPr>
          <a:lstStyle/>
          <a:p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Model Building</a:t>
            </a:r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Graphic 5" descr="Coins with solid fill">
            <a:extLst>
              <a:ext uri="{FF2B5EF4-FFF2-40B4-BE49-F238E27FC236}">
                <a16:creationId xmlns:a16="http://schemas.microsoft.com/office/drawing/2014/main" id="{DF7B25AA-F298-1123-E415-7609357EF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080" y="814735"/>
            <a:ext cx="782320" cy="78232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23990D5-3C1F-453D-2FB9-CC120450E83D}"/>
              </a:ext>
            </a:extLst>
          </p:cNvPr>
          <p:cNvCxnSpPr>
            <a:cxnSpLocks/>
          </p:cNvCxnSpPr>
          <p:nvPr/>
        </p:nvCxnSpPr>
        <p:spPr>
          <a:xfrm>
            <a:off x="1376101" y="1944549"/>
            <a:ext cx="0" cy="1134319"/>
          </a:xfrm>
          <a:prstGeom prst="line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348280B-769B-AE93-34F6-0E180EE1C57C}"/>
              </a:ext>
            </a:extLst>
          </p:cNvPr>
          <p:cNvSpPr/>
          <p:nvPr/>
        </p:nvSpPr>
        <p:spPr>
          <a:xfrm>
            <a:off x="1358509" y="2795281"/>
            <a:ext cx="10383777" cy="380807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buFont typeface="Wingdings" panose="05000000000000000000" pitchFamily="2" charset="2"/>
              <a:buChar char="q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B9A07DA6-C90B-B9E7-687C-4EBA3CCEB0DF}"/>
              </a:ext>
            </a:extLst>
          </p:cNvPr>
          <p:cNvSpPr/>
          <p:nvPr/>
        </p:nvSpPr>
        <p:spPr>
          <a:xfrm>
            <a:off x="253126" y="2801073"/>
            <a:ext cx="2210767" cy="1678329"/>
          </a:xfrm>
          <a:prstGeom prst="diamond">
            <a:avLst/>
          </a:prstGeom>
          <a:blipFill>
            <a:blip r:embed="rId5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 FOREST</a:t>
            </a:r>
            <a:endParaRPr lang="en-IN" sz="1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FEBBB7-252E-3B71-E698-57314342B5D7}"/>
              </a:ext>
            </a:extLst>
          </p:cNvPr>
          <p:cNvSpPr txBox="1"/>
          <p:nvPr/>
        </p:nvSpPr>
        <p:spPr>
          <a:xfrm>
            <a:off x="1947620" y="2795282"/>
            <a:ext cx="890759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u="sng" dirty="0">
                <a:solidFill>
                  <a:schemeClr val="bg2"/>
                </a:solidFill>
                <a:latin typeface="Calisto MT" panose="02040603050505030304" pitchFamily="18" charset="0"/>
              </a:rPr>
              <a:t>Importing Modules:-</a:t>
            </a:r>
          </a:p>
          <a:p>
            <a:pPr marL="742932" lvl="1" indent="-285744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1"/>
                </a:solidFill>
              </a:rPr>
              <a:t>from </a:t>
            </a:r>
            <a:r>
              <a:rPr lang="en-US" sz="1600" dirty="0" err="1">
                <a:solidFill>
                  <a:schemeClr val="bg1"/>
                </a:solidFill>
              </a:rPr>
              <a:t>sklearn.ensemble</a:t>
            </a:r>
            <a:r>
              <a:rPr lang="en-US" sz="1600" dirty="0">
                <a:solidFill>
                  <a:schemeClr val="bg1"/>
                </a:solidFill>
              </a:rPr>
              <a:t> import </a:t>
            </a:r>
            <a:r>
              <a:rPr lang="en-US" sz="1600" dirty="0" err="1">
                <a:solidFill>
                  <a:schemeClr val="bg1"/>
                </a:solidFill>
              </a:rPr>
              <a:t>RandomForestClassifier</a:t>
            </a:r>
            <a:endParaRPr lang="en-US" sz="1600" dirty="0">
              <a:solidFill>
                <a:schemeClr val="bg1"/>
              </a:solidFill>
            </a:endParaRPr>
          </a:p>
          <a:p>
            <a:pPr marL="742932" lvl="1" indent="-285744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1"/>
                </a:solidFill>
              </a:rPr>
              <a:t>from </a:t>
            </a:r>
            <a:r>
              <a:rPr lang="en-US" sz="1600" dirty="0" err="1">
                <a:solidFill>
                  <a:schemeClr val="bg1"/>
                </a:solidFill>
              </a:rPr>
              <a:t>sklearn.model_selection</a:t>
            </a:r>
            <a:r>
              <a:rPr lang="en-US" sz="1600" dirty="0">
                <a:solidFill>
                  <a:schemeClr val="bg1"/>
                </a:solidFill>
              </a:rPr>
              <a:t> import </a:t>
            </a:r>
            <a:r>
              <a:rPr lang="en-US" sz="1600" dirty="0" err="1">
                <a:solidFill>
                  <a:schemeClr val="bg1"/>
                </a:solidFill>
              </a:rPr>
              <a:t>Kfold</a:t>
            </a:r>
            <a:endParaRPr lang="en-US" sz="1600" dirty="0">
              <a:solidFill>
                <a:schemeClr val="bg1"/>
              </a:solidFill>
            </a:endParaRPr>
          </a:p>
          <a:p>
            <a:pPr marL="742932" lvl="1" indent="-285744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1"/>
                </a:solidFill>
              </a:rPr>
              <a:t>from </a:t>
            </a:r>
            <a:r>
              <a:rPr lang="en-US" sz="1600" dirty="0" err="1">
                <a:solidFill>
                  <a:schemeClr val="bg1"/>
                </a:solidFill>
              </a:rPr>
              <a:t>sklearn.model_selection</a:t>
            </a:r>
            <a:r>
              <a:rPr lang="en-US" sz="1600" dirty="0">
                <a:solidFill>
                  <a:schemeClr val="bg1"/>
                </a:solidFill>
              </a:rPr>
              <a:t> import </a:t>
            </a:r>
            <a:r>
              <a:rPr lang="en-US" sz="1600" dirty="0" err="1">
                <a:solidFill>
                  <a:schemeClr val="bg1"/>
                </a:solidFill>
              </a:rPr>
              <a:t>GridSearchCV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marL="742932" lvl="1" indent="-285744">
              <a:buFont typeface="Wingdings" panose="05000000000000000000" pitchFamily="2" charset="2"/>
              <a:buChar char="v"/>
            </a:pPr>
            <a:r>
              <a:rPr lang="en-US" sz="1600" b="1" u="sng" dirty="0">
                <a:solidFill>
                  <a:schemeClr val="bg1"/>
                </a:solidFill>
                <a:latin typeface="Calisto MT" panose="02040603050505030304" pitchFamily="18" charset="0"/>
              </a:rPr>
              <a:t>FOR BEST PARAMS:</a:t>
            </a:r>
          </a:p>
          <a:p>
            <a:pPr marL="742932" lvl="1" indent="-285744">
              <a:buFont typeface="Wingdings" panose="05000000000000000000" pitchFamily="2" charset="2"/>
              <a:buChar char="v"/>
            </a:pPr>
            <a:r>
              <a:rPr lang="en-US" sz="1600" dirty="0" err="1">
                <a:solidFill>
                  <a:schemeClr val="bg1"/>
                </a:solidFill>
              </a:rPr>
              <a:t>kfold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en-US" sz="1600" dirty="0" err="1">
                <a:solidFill>
                  <a:schemeClr val="bg1"/>
                </a:solidFill>
              </a:rPr>
              <a:t>KFold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n_splits</a:t>
            </a:r>
            <a:r>
              <a:rPr lang="en-US" sz="1600" dirty="0">
                <a:solidFill>
                  <a:schemeClr val="bg1"/>
                </a:solidFill>
              </a:rPr>
              <a:t>=10, </a:t>
            </a:r>
            <a:r>
              <a:rPr lang="en-US" sz="1600" dirty="0" err="1">
                <a:solidFill>
                  <a:schemeClr val="bg1"/>
                </a:solidFill>
              </a:rPr>
              <a:t>random_state</a:t>
            </a:r>
            <a:r>
              <a:rPr lang="en-US" sz="1600" dirty="0">
                <a:solidFill>
                  <a:schemeClr val="bg1"/>
                </a:solidFill>
              </a:rPr>
              <a:t>=5,shuffle=True)</a:t>
            </a:r>
          </a:p>
          <a:p>
            <a:pPr marL="742932" lvl="1" indent="-285744">
              <a:buFont typeface="Wingdings" panose="05000000000000000000" pitchFamily="2" charset="2"/>
              <a:buChar char="v"/>
            </a:pPr>
            <a:r>
              <a:rPr lang="en-US" sz="1600" dirty="0" err="1">
                <a:solidFill>
                  <a:schemeClr val="bg1"/>
                </a:solidFill>
              </a:rPr>
              <a:t>n_estimators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en-US" sz="1600" dirty="0" err="1">
                <a:solidFill>
                  <a:schemeClr val="bg1"/>
                </a:solidFill>
              </a:rPr>
              <a:t>np.array</a:t>
            </a:r>
            <a:r>
              <a:rPr lang="en-US" sz="1600" dirty="0">
                <a:solidFill>
                  <a:schemeClr val="bg1"/>
                </a:solidFill>
              </a:rPr>
              <a:t>(range(10,50))</a:t>
            </a:r>
          </a:p>
          <a:p>
            <a:pPr marL="742932" lvl="1" indent="-285744">
              <a:buFont typeface="Wingdings" panose="05000000000000000000" pitchFamily="2" charset="2"/>
              <a:buChar char="v"/>
            </a:pPr>
            <a:r>
              <a:rPr lang="en-US" sz="1600" dirty="0" err="1">
                <a:solidFill>
                  <a:schemeClr val="bg1"/>
                </a:solidFill>
              </a:rPr>
              <a:t>max_feature</a:t>
            </a:r>
            <a:r>
              <a:rPr lang="en-US" sz="1600" dirty="0">
                <a:solidFill>
                  <a:schemeClr val="bg1"/>
                </a:solidFill>
              </a:rPr>
              <a:t> = [2,3]</a:t>
            </a:r>
          </a:p>
          <a:p>
            <a:pPr marL="742932" lvl="1" indent="-285744">
              <a:buFont typeface="Wingdings" panose="05000000000000000000" pitchFamily="2" charset="2"/>
              <a:buChar char="v"/>
            </a:pPr>
            <a:r>
              <a:rPr lang="en-US" sz="1600" dirty="0" err="1">
                <a:solidFill>
                  <a:schemeClr val="bg1"/>
                </a:solidFill>
              </a:rPr>
              <a:t>param_grid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en-US" sz="1600" dirty="0" err="1">
                <a:solidFill>
                  <a:schemeClr val="bg1"/>
                </a:solidFill>
              </a:rPr>
              <a:t>dict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n_estimators</a:t>
            </a:r>
            <a:r>
              <a:rPr lang="en-US" sz="1600" dirty="0">
                <a:solidFill>
                  <a:schemeClr val="bg1"/>
                </a:solidFill>
              </a:rPr>
              <a:t> =</a:t>
            </a:r>
            <a:r>
              <a:rPr lang="en-US" sz="1600" dirty="0" err="1">
                <a:solidFill>
                  <a:schemeClr val="bg1"/>
                </a:solidFill>
              </a:rPr>
              <a:t>n_estimators,max_features</a:t>
            </a:r>
            <a:r>
              <a:rPr lang="en-US" sz="1600" dirty="0">
                <a:solidFill>
                  <a:schemeClr val="bg1"/>
                </a:solidFill>
              </a:rPr>
              <a:t>=</a:t>
            </a:r>
            <a:r>
              <a:rPr lang="en-US" sz="1600" dirty="0" err="1">
                <a:solidFill>
                  <a:schemeClr val="bg1"/>
                </a:solidFill>
              </a:rPr>
              <a:t>max_feature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pPr marL="742932" lvl="1" indent="-285744">
              <a:buFont typeface="Wingdings" panose="05000000000000000000" pitchFamily="2" charset="2"/>
              <a:buChar char="v"/>
            </a:pPr>
            <a:r>
              <a:rPr lang="en-US" sz="1600" dirty="0" err="1">
                <a:solidFill>
                  <a:schemeClr val="bg1"/>
                </a:solidFill>
              </a:rPr>
              <a:t>MODEL_rfc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en-US" sz="1600" dirty="0" err="1">
                <a:solidFill>
                  <a:schemeClr val="bg1"/>
                </a:solidFill>
              </a:rPr>
              <a:t>RandomForestClassifier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  <a:p>
            <a:pPr lvl="1"/>
            <a:r>
              <a:rPr lang="en-US" sz="1600" b="1" u="sng" dirty="0">
                <a:solidFill>
                  <a:schemeClr val="bg1"/>
                </a:solidFill>
                <a:latin typeface="Calisto MT" panose="02040603050505030304" pitchFamily="18" charset="0"/>
              </a:rPr>
              <a:t>Model:-</a:t>
            </a:r>
          </a:p>
          <a:p>
            <a:pPr marL="742932" lvl="1" indent="-285744">
              <a:buFont typeface="Wingdings" panose="05000000000000000000" pitchFamily="2" charset="2"/>
              <a:buChar char="v"/>
            </a:pPr>
            <a:r>
              <a:rPr lang="en-US" sz="1600" dirty="0" err="1">
                <a:solidFill>
                  <a:schemeClr val="bg2"/>
                </a:solidFill>
              </a:rPr>
              <a:t>GRID_rfc</a:t>
            </a:r>
            <a:r>
              <a:rPr lang="en-US" sz="1600" dirty="0">
                <a:solidFill>
                  <a:schemeClr val="bg2"/>
                </a:solidFill>
              </a:rPr>
              <a:t> = </a:t>
            </a:r>
            <a:r>
              <a:rPr lang="en-US" sz="1600" dirty="0" err="1">
                <a:solidFill>
                  <a:schemeClr val="bg2"/>
                </a:solidFill>
              </a:rPr>
              <a:t>GridSearchCV</a:t>
            </a:r>
            <a:r>
              <a:rPr lang="en-US" sz="1600" dirty="0">
                <a:solidFill>
                  <a:schemeClr val="bg2"/>
                </a:solidFill>
              </a:rPr>
              <a:t>(estimator=</a:t>
            </a:r>
            <a:r>
              <a:rPr lang="en-US" sz="1600" dirty="0" err="1">
                <a:solidFill>
                  <a:schemeClr val="bg2"/>
                </a:solidFill>
              </a:rPr>
              <a:t>model_rfc,param_grid</a:t>
            </a:r>
            <a:r>
              <a:rPr lang="en-US" sz="1600" dirty="0">
                <a:solidFill>
                  <a:schemeClr val="bg2"/>
                </a:solidFill>
              </a:rPr>
              <a:t>=</a:t>
            </a:r>
            <a:r>
              <a:rPr lang="en-US" sz="1600" dirty="0" err="1">
                <a:solidFill>
                  <a:schemeClr val="bg2"/>
                </a:solidFill>
              </a:rPr>
              <a:t>param_grid</a:t>
            </a:r>
            <a:r>
              <a:rPr lang="en-US" sz="1600" dirty="0">
                <a:solidFill>
                  <a:schemeClr val="bg2"/>
                </a:solidFill>
              </a:rPr>
              <a:t>)</a:t>
            </a:r>
          </a:p>
          <a:p>
            <a:pPr marL="742932" lvl="1" indent="-285744">
              <a:buFont typeface="Wingdings" panose="05000000000000000000" pitchFamily="2" charset="2"/>
              <a:buChar char="v"/>
            </a:pPr>
            <a:r>
              <a:rPr lang="en-US" sz="1600" dirty="0" err="1">
                <a:solidFill>
                  <a:schemeClr val="bg2"/>
                </a:solidFill>
              </a:rPr>
              <a:t>GRID_rfc.fit</a:t>
            </a:r>
            <a:r>
              <a:rPr lang="en-US" sz="1600" dirty="0">
                <a:solidFill>
                  <a:schemeClr val="bg2"/>
                </a:solidFill>
              </a:rPr>
              <a:t>(</a:t>
            </a:r>
            <a:r>
              <a:rPr lang="en-US" sz="1600" dirty="0" err="1">
                <a:solidFill>
                  <a:schemeClr val="bg2"/>
                </a:solidFill>
              </a:rPr>
              <a:t>train_x</a:t>
            </a:r>
            <a:r>
              <a:rPr lang="en-US" sz="1600" dirty="0">
                <a:solidFill>
                  <a:schemeClr val="bg2"/>
                </a:solidFill>
              </a:rPr>
              <a:t>, </a:t>
            </a:r>
            <a:r>
              <a:rPr lang="en-US" sz="1600" dirty="0" err="1">
                <a:solidFill>
                  <a:schemeClr val="bg2"/>
                </a:solidFill>
              </a:rPr>
              <a:t>train_y</a:t>
            </a:r>
            <a:r>
              <a:rPr lang="en-US" sz="1600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2" name="Diamond 1">
            <a:hlinkClick r:id="rId6" action="ppaction://hlinksldjump"/>
            <a:extLst>
              <a:ext uri="{FF2B5EF4-FFF2-40B4-BE49-F238E27FC236}">
                <a16:creationId xmlns:a16="http://schemas.microsoft.com/office/drawing/2014/main" id="{C6792D17-6E06-D322-D8EA-7E9CEA8ACB70}"/>
              </a:ext>
            </a:extLst>
          </p:cNvPr>
          <p:cNvSpPr/>
          <p:nvPr/>
        </p:nvSpPr>
        <p:spPr>
          <a:xfrm rot="10800000">
            <a:off x="990160" y="5989426"/>
            <a:ext cx="757616" cy="619719"/>
          </a:xfrm>
          <a:prstGeom prst="diamond">
            <a:avLst/>
          </a:prstGeom>
          <a:blipFill>
            <a:blip r:embed="rId7"/>
            <a:tile tx="0" ty="0" sx="100000" sy="100000" flip="none" algn="tl"/>
          </a:blip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213AA45-D335-7A46-CA9F-F11A53276865}"/>
              </a:ext>
            </a:extLst>
          </p:cNvPr>
          <p:cNvSpPr/>
          <p:nvPr/>
        </p:nvSpPr>
        <p:spPr>
          <a:xfrm>
            <a:off x="1187460" y="1730804"/>
            <a:ext cx="310752" cy="341238"/>
          </a:xfrm>
          <a:prstGeom prst="ellipse">
            <a:avLst/>
          </a:prstGeom>
          <a:effectLst>
            <a:glow rad="101600">
              <a:srgbClr val="460D6F">
                <a:alpha val="60000"/>
              </a:srgb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526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7295E3A-2986-74B9-803F-7ECB067B8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8" y="868575"/>
            <a:ext cx="3531751" cy="728480"/>
          </a:xfrm>
        </p:spPr>
        <p:txBody>
          <a:bodyPr>
            <a:normAutofit/>
          </a:bodyPr>
          <a:lstStyle/>
          <a:p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Model Building</a:t>
            </a:r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Graphic 5" descr="Coins with solid fill">
            <a:extLst>
              <a:ext uri="{FF2B5EF4-FFF2-40B4-BE49-F238E27FC236}">
                <a16:creationId xmlns:a16="http://schemas.microsoft.com/office/drawing/2014/main" id="{DF7B25AA-F298-1123-E415-7609357EF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080" y="814735"/>
            <a:ext cx="782320" cy="78232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23990D5-3C1F-453D-2FB9-CC120450E83D}"/>
              </a:ext>
            </a:extLst>
          </p:cNvPr>
          <p:cNvCxnSpPr>
            <a:cxnSpLocks/>
          </p:cNvCxnSpPr>
          <p:nvPr/>
        </p:nvCxnSpPr>
        <p:spPr>
          <a:xfrm>
            <a:off x="1376101" y="1944549"/>
            <a:ext cx="0" cy="1134319"/>
          </a:xfrm>
          <a:prstGeom prst="line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348280B-769B-AE93-34F6-0E180EE1C57C}"/>
              </a:ext>
            </a:extLst>
          </p:cNvPr>
          <p:cNvSpPr/>
          <p:nvPr/>
        </p:nvSpPr>
        <p:spPr>
          <a:xfrm>
            <a:off x="1376102" y="2801072"/>
            <a:ext cx="10383777" cy="380807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buFont typeface="Wingdings" panose="05000000000000000000" pitchFamily="2" charset="2"/>
              <a:buChar char="q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B9A07DA6-C90B-B9E7-687C-4EBA3CCEB0DF}"/>
              </a:ext>
            </a:extLst>
          </p:cNvPr>
          <p:cNvSpPr/>
          <p:nvPr/>
        </p:nvSpPr>
        <p:spPr>
          <a:xfrm>
            <a:off x="253126" y="2801073"/>
            <a:ext cx="2210767" cy="1678329"/>
          </a:xfrm>
          <a:prstGeom prst="diamond">
            <a:avLst/>
          </a:prstGeom>
          <a:blipFill>
            <a:blip r:embed="rId5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SUPPORT VECTOR CLASSIFIERS</a:t>
            </a:r>
            <a:endParaRPr lang="en-IN" sz="1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FEBBB7-252E-3B71-E698-57314342B5D7}"/>
              </a:ext>
            </a:extLst>
          </p:cNvPr>
          <p:cNvSpPr txBox="1"/>
          <p:nvPr/>
        </p:nvSpPr>
        <p:spPr>
          <a:xfrm>
            <a:off x="1931454" y="2801073"/>
            <a:ext cx="963165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u="sng" dirty="0">
                <a:solidFill>
                  <a:schemeClr val="bg2"/>
                </a:solidFill>
                <a:latin typeface="Calisto MT" panose="02040603050505030304" pitchFamily="18" charset="0"/>
              </a:rPr>
              <a:t>Importing Modules:-</a:t>
            </a:r>
          </a:p>
          <a:p>
            <a:pPr marL="742932" lvl="1" indent="-285744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1"/>
                </a:solidFill>
              </a:rPr>
              <a:t>from </a:t>
            </a:r>
            <a:r>
              <a:rPr lang="en-US" sz="1600" dirty="0" err="1">
                <a:solidFill>
                  <a:schemeClr val="bg1"/>
                </a:solidFill>
              </a:rPr>
              <a:t>sklearn.svm</a:t>
            </a:r>
            <a:r>
              <a:rPr lang="en-US" sz="1600" dirty="0">
                <a:solidFill>
                  <a:schemeClr val="bg1"/>
                </a:solidFill>
              </a:rPr>
              <a:t> import SVC</a:t>
            </a:r>
          </a:p>
          <a:p>
            <a:pPr marL="742932" lvl="1" indent="-285744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1"/>
                </a:solidFill>
              </a:rPr>
              <a:t>from </a:t>
            </a:r>
            <a:r>
              <a:rPr lang="en-US" sz="1600" dirty="0" err="1">
                <a:solidFill>
                  <a:schemeClr val="bg1"/>
                </a:solidFill>
              </a:rPr>
              <a:t>sklearn.model_selection</a:t>
            </a:r>
            <a:r>
              <a:rPr lang="en-US" sz="1600" dirty="0">
                <a:solidFill>
                  <a:schemeClr val="bg1"/>
                </a:solidFill>
              </a:rPr>
              <a:t> import </a:t>
            </a:r>
            <a:r>
              <a:rPr lang="en-US" sz="1600" dirty="0" err="1">
                <a:solidFill>
                  <a:schemeClr val="bg1"/>
                </a:solidFill>
              </a:rPr>
              <a:t>GridSearchCV,RandomizedSearchCV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marL="742932" lvl="1" indent="-285744">
              <a:buFont typeface="Wingdings" panose="05000000000000000000" pitchFamily="2" charset="2"/>
              <a:buChar char="v"/>
            </a:pPr>
            <a:r>
              <a:rPr lang="en-US" sz="1600" dirty="0" err="1">
                <a:solidFill>
                  <a:schemeClr val="bg1"/>
                </a:solidFill>
              </a:rPr>
              <a:t>clf</a:t>
            </a:r>
            <a:r>
              <a:rPr lang="en-US" sz="1600" dirty="0">
                <a:solidFill>
                  <a:schemeClr val="bg1"/>
                </a:solidFill>
              </a:rPr>
              <a:t> = SVC()</a:t>
            </a:r>
          </a:p>
          <a:p>
            <a:pPr marL="742932" lvl="1" indent="-285744">
              <a:buFont typeface="Wingdings" panose="05000000000000000000" pitchFamily="2" charset="2"/>
              <a:buChar char="v"/>
            </a:pPr>
            <a:r>
              <a:rPr lang="en-US" sz="1600" dirty="0" err="1">
                <a:solidFill>
                  <a:schemeClr val="bg1"/>
                </a:solidFill>
              </a:rPr>
              <a:t>param_grid_svc</a:t>
            </a:r>
            <a:r>
              <a:rPr lang="en-US" sz="1600" dirty="0">
                <a:solidFill>
                  <a:schemeClr val="bg1"/>
                </a:solidFill>
              </a:rPr>
              <a:t> = [{'kernel':['</a:t>
            </a:r>
            <a:r>
              <a:rPr lang="en-US" sz="1600" dirty="0" err="1">
                <a:solidFill>
                  <a:schemeClr val="bg1"/>
                </a:solidFill>
              </a:rPr>
              <a:t>rbf</a:t>
            </a:r>
            <a:r>
              <a:rPr lang="en-US" sz="1600" dirty="0">
                <a:solidFill>
                  <a:schemeClr val="bg1"/>
                </a:solidFill>
              </a:rPr>
              <a:t>','</a:t>
            </a:r>
            <a:r>
              <a:rPr lang="en-US" sz="1600" dirty="0" err="1">
                <a:solidFill>
                  <a:schemeClr val="bg1"/>
                </a:solidFill>
              </a:rPr>
              <a:t>sigmoid','poly</a:t>
            </a:r>
            <a:r>
              <a:rPr lang="en-US" sz="1600" dirty="0">
                <a:solidFill>
                  <a:schemeClr val="bg1"/>
                </a:solidFill>
              </a:rPr>
              <a:t>'],'gamma':[0.5,0.1,0.005],'C':[25,20,10,0.1,0.001] }]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marL="742932" lvl="1" indent="-285744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1"/>
                </a:solidFill>
              </a:rPr>
              <a:t>SVC= </a:t>
            </a:r>
            <a:r>
              <a:rPr lang="en-US" sz="1600" dirty="0" err="1">
                <a:solidFill>
                  <a:schemeClr val="bg1"/>
                </a:solidFill>
              </a:rPr>
              <a:t>RandomizedSearchCV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clf,param_grid_svc,cv</a:t>
            </a:r>
            <a:r>
              <a:rPr lang="en-US" sz="1600" dirty="0">
                <a:solidFill>
                  <a:schemeClr val="bg1"/>
                </a:solidFill>
              </a:rPr>
              <a:t>=10)</a:t>
            </a:r>
          </a:p>
          <a:p>
            <a:pPr marL="742932" lvl="1" indent="-285744">
              <a:buFont typeface="Wingdings" panose="05000000000000000000" pitchFamily="2" charset="2"/>
              <a:buChar char="v"/>
            </a:pPr>
            <a:r>
              <a:rPr lang="en-US" sz="1600" dirty="0" err="1">
                <a:solidFill>
                  <a:schemeClr val="bg1"/>
                </a:solidFill>
              </a:rPr>
              <a:t>SVC.fit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train_x,train_y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pPr marL="742932" lvl="1" indent="-285744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iamond 1">
            <a:hlinkClick r:id="rId6" action="ppaction://hlinksldjump"/>
            <a:extLst>
              <a:ext uri="{FF2B5EF4-FFF2-40B4-BE49-F238E27FC236}">
                <a16:creationId xmlns:a16="http://schemas.microsoft.com/office/drawing/2014/main" id="{B690BA21-DDDC-634D-C61B-09991CB9037E}"/>
              </a:ext>
            </a:extLst>
          </p:cNvPr>
          <p:cNvSpPr/>
          <p:nvPr/>
        </p:nvSpPr>
        <p:spPr>
          <a:xfrm rot="10800000">
            <a:off x="990160" y="5989426"/>
            <a:ext cx="757616" cy="619719"/>
          </a:xfrm>
          <a:prstGeom prst="diamond">
            <a:avLst/>
          </a:prstGeom>
          <a:blipFill>
            <a:blip r:embed="rId7"/>
            <a:tile tx="0" ty="0" sx="100000" sy="100000" flip="none" algn="tl"/>
          </a:blip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5F5706F-BB19-299F-EF6B-5267005D184D}"/>
              </a:ext>
            </a:extLst>
          </p:cNvPr>
          <p:cNvSpPr/>
          <p:nvPr/>
        </p:nvSpPr>
        <p:spPr>
          <a:xfrm>
            <a:off x="1187460" y="1730804"/>
            <a:ext cx="310752" cy="341238"/>
          </a:xfrm>
          <a:prstGeom prst="ellipse">
            <a:avLst/>
          </a:prstGeom>
          <a:effectLst>
            <a:glow rad="101600">
              <a:srgbClr val="460D6F">
                <a:alpha val="60000"/>
              </a:srgb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924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1C51EC7-DF37-D603-A091-2900D3EA9CB7}"/>
              </a:ext>
            </a:extLst>
          </p:cNvPr>
          <p:cNvSpPr txBox="1"/>
          <p:nvPr/>
        </p:nvSpPr>
        <p:spPr>
          <a:xfrm>
            <a:off x="1300480" y="1016001"/>
            <a:ext cx="767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</a:rPr>
              <a:t> UNDERSTANDING BUSSINESS PROBLEM</a:t>
            </a:r>
            <a:endParaRPr lang="en-IN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11" name="Graphic 10" descr="Coins with solid fill">
            <a:extLst>
              <a:ext uri="{FF2B5EF4-FFF2-40B4-BE49-F238E27FC236}">
                <a16:creationId xmlns:a16="http://schemas.microsoft.com/office/drawing/2014/main" id="{46E7D3D3-DAF1-F8B7-6509-D4685E1A8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" y="824895"/>
            <a:ext cx="782320" cy="782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016A26-3216-3330-CE71-062750D7AE13}"/>
              </a:ext>
            </a:extLst>
          </p:cNvPr>
          <p:cNvSpPr txBox="1"/>
          <p:nvPr/>
        </p:nvSpPr>
        <p:spPr>
          <a:xfrm>
            <a:off x="777240" y="2782669"/>
            <a:ext cx="10734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The project is to develop the “Classification model” to predict in binary output that the business goes BANKRUPT or NON-BANKRUPT based on different features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504E5256-3213-CA4D-5D55-2D045E7FF6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6966598"/>
              </p:ext>
            </p:extLst>
          </p:nvPr>
        </p:nvGraphicFramePr>
        <p:xfrm>
          <a:off x="2080260" y="3507350"/>
          <a:ext cx="8128000" cy="269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03283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7295E3A-2986-74B9-803F-7ECB067B8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8" y="868575"/>
            <a:ext cx="3531751" cy="728480"/>
          </a:xfrm>
        </p:spPr>
        <p:txBody>
          <a:bodyPr>
            <a:normAutofit/>
          </a:bodyPr>
          <a:lstStyle/>
          <a:p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Model Building</a:t>
            </a:r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Graphic 5" descr="Coins with solid fill">
            <a:extLst>
              <a:ext uri="{FF2B5EF4-FFF2-40B4-BE49-F238E27FC236}">
                <a16:creationId xmlns:a16="http://schemas.microsoft.com/office/drawing/2014/main" id="{DF7B25AA-F298-1123-E415-7609357EF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080" y="814735"/>
            <a:ext cx="782320" cy="78232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23990D5-3C1F-453D-2FB9-CC120450E83D}"/>
              </a:ext>
            </a:extLst>
          </p:cNvPr>
          <p:cNvCxnSpPr>
            <a:cxnSpLocks/>
          </p:cNvCxnSpPr>
          <p:nvPr/>
        </p:nvCxnSpPr>
        <p:spPr>
          <a:xfrm>
            <a:off x="1376101" y="1944549"/>
            <a:ext cx="0" cy="1134319"/>
          </a:xfrm>
          <a:prstGeom prst="line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348280B-769B-AE93-34F6-0E180EE1C57C}"/>
              </a:ext>
            </a:extLst>
          </p:cNvPr>
          <p:cNvSpPr/>
          <p:nvPr/>
        </p:nvSpPr>
        <p:spPr>
          <a:xfrm>
            <a:off x="1376102" y="2801072"/>
            <a:ext cx="10383777" cy="380807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buFont typeface="Wingdings" panose="05000000000000000000" pitchFamily="2" charset="2"/>
              <a:buChar char="q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B9A07DA6-C90B-B9E7-687C-4EBA3CCEB0DF}"/>
              </a:ext>
            </a:extLst>
          </p:cNvPr>
          <p:cNvSpPr/>
          <p:nvPr/>
        </p:nvSpPr>
        <p:spPr>
          <a:xfrm>
            <a:off x="253126" y="2801073"/>
            <a:ext cx="2210767" cy="1678329"/>
          </a:xfrm>
          <a:prstGeom prst="diamond">
            <a:avLst/>
          </a:prstGeom>
          <a:blipFill>
            <a:blip r:embed="rId5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BAGGING</a:t>
            </a:r>
          </a:p>
          <a:p>
            <a:pPr algn="ctr"/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(DECISION TREE)</a:t>
            </a:r>
            <a:endParaRPr lang="en-IN" sz="1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FEBBB7-252E-3B71-E698-57314342B5D7}"/>
              </a:ext>
            </a:extLst>
          </p:cNvPr>
          <p:cNvSpPr txBox="1"/>
          <p:nvPr/>
        </p:nvSpPr>
        <p:spPr>
          <a:xfrm>
            <a:off x="1931453" y="2801073"/>
            <a:ext cx="982842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u="sng" dirty="0">
                <a:solidFill>
                  <a:schemeClr val="bg2"/>
                </a:solidFill>
                <a:latin typeface="Calisto MT" panose="02040603050505030304" pitchFamily="18" charset="0"/>
              </a:rPr>
              <a:t>Importing Modules:-</a:t>
            </a:r>
          </a:p>
          <a:p>
            <a:pPr marL="742932" lvl="1" indent="-285744">
              <a:buFont typeface="Wingdings" panose="05000000000000000000" pitchFamily="2" charset="2"/>
              <a:buChar char="v"/>
            </a:pPr>
            <a:r>
              <a:rPr lang="fr-FR" dirty="0" err="1">
                <a:solidFill>
                  <a:schemeClr val="bg1"/>
                </a:solidFill>
              </a:rPr>
              <a:t>from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sklearn.ensemble</a:t>
            </a:r>
            <a:r>
              <a:rPr lang="fr-FR" dirty="0">
                <a:solidFill>
                  <a:schemeClr val="bg1"/>
                </a:solidFill>
              </a:rPr>
              <a:t> import </a:t>
            </a:r>
            <a:r>
              <a:rPr lang="fr-FR" dirty="0" err="1">
                <a:solidFill>
                  <a:schemeClr val="bg1"/>
                </a:solidFill>
              </a:rPr>
              <a:t>BaggingClassifier</a:t>
            </a:r>
            <a:endParaRPr lang="fr-FR" dirty="0">
              <a:solidFill>
                <a:schemeClr val="bg1"/>
              </a:solidFill>
            </a:endParaRPr>
          </a:p>
          <a:p>
            <a:pPr lvl="1"/>
            <a:endParaRPr lang="fr-FR" dirty="0">
              <a:solidFill>
                <a:schemeClr val="bg1"/>
              </a:solidFill>
            </a:endParaRPr>
          </a:p>
          <a:p>
            <a:pPr marL="742932" lvl="1" indent="-285744">
              <a:buFont typeface="Wingdings" panose="05000000000000000000" pitchFamily="2" charset="2"/>
              <a:buChar char="v"/>
            </a:pPr>
            <a:r>
              <a:rPr lang="fr-FR" dirty="0" err="1">
                <a:solidFill>
                  <a:schemeClr val="bg1"/>
                </a:solidFill>
              </a:rPr>
              <a:t>cart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DecisionTreeClassifier</a:t>
            </a:r>
            <a:r>
              <a:rPr lang="fr-FR" dirty="0">
                <a:solidFill>
                  <a:schemeClr val="bg1"/>
                </a:solidFill>
              </a:rPr>
              <a:t>()</a:t>
            </a:r>
          </a:p>
          <a:p>
            <a:pPr lvl="1"/>
            <a:endParaRPr lang="fr-FR" dirty="0">
              <a:solidFill>
                <a:schemeClr val="bg1"/>
              </a:solidFill>
            </a:endParaRPr>
          </a:p>
          <a:p>
            <a:pPr marL="742932" lvl="1" indent="-285744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bg1"/>
                </a:solidFill>
              </a:rPr>
              <a:t>MODEL = </a:t>
            </a:r>
            <a:r>
              <a:rPr lang="fr-FR" dirty="0" err="1">
                <a:solidFill>
                  <a:schemeClr val="bg1"/>
                </a:solidFill>
              </a:rPr>
              <a:t>BaggingClassifier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chemeClr val="bg1"/>
                </a:solidFill>
              </a:rPr>
              <a:t>estimator</a:t>
            </a:r>
            <a:r>
              <a:rPr lang="fr-FR" dirty="0">
                <a:solidFill>
                  <a:schemeClr val="bg1"/>
                </a:solidFill>
              </a:rPr>
              <a:t>=</a:t>
            </a:r>
            <a:r>
              <a:rPr lang="fr-FR" dirty="0" err="1">
                <a:solidFill>
                  <a:schemeClr val="bg1"/>
                </a:solidFill>
              </a:rPr>
              <a:t>cart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n_estimators</a:t>
            </a:r>
            <a:r>
              <a:rPr lang="fr-FR" dirty="0">
                <a:solidFill>
                  <a:schemeClr val="bg1"/>
                </a:solidFill>
              </a:rPr>
              <a:t>= 10, </a:t>
            </a:r>
            <a:r>
              <a:rPr lang="fr-FR" dirty="0" err="1">
                <a:solidFill>
                  <a:schemeClr val="bg1"/>
                </a:solidFill>
              </a:rPr>
              <a:t>random_state</a:t>
            </a:r>
            <a:r>
              <a:rPr lang="fr-FR" dirty="0">
                <a:solidFill>
                  <a:schemeClr val="bg1"/>
                </a:solidFill>
              </a:rPr>
              <a:t>=6)</a:t>
            </a:r>
          </a:p>
          <a:p>
            <a:pPr lvl="1"/>
            <a:endParaRPr lang="fr-FR" dirty="0">
              <a:solidFill>
                <a:schemeClr val="bg1"/>
              </a:solidFill>
            </a:endParaRPr>
          </a:p>
          <a:p>
            <a:pPr marL="742932" lvl="1" indent="-285744">
              <a:buFont typeface="Wingdings" panose="05000000000000000000" pitchFamily="2" charset="2"/>
              <a:buChar char="v"/>
            </a:pPr>
            <a:r>
              <a:rPr lang="fr-FR" dirty="0" err="1">
                <a:solidFill>
                  <a:schemeClr val="bg1"/>
                </a:solidFill>
              </a:rPr>
              <a:t>MODEL.fit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chemeClr val="bg1"/>
                </a:solidFill>
              </a:rPr>
              <a:t>train_x,train_y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pPr marL="742932" lvl="1" indent="-285744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iamond 1">
            <a:hlinkClick r:id="rId6" action="ppaction://hlinksldjump"/>
            <a:extLst>
              <a:ext uri="{FF2B5EF4-FFF2-40B4-BE49-F238E27FC236}">
                <a16:creationId xmlns:a16="http://schemas.microsoft.com/office/drawing/2014/main" id="{C6A97AB8-AE37-6989-A8BD-9CF6CD203402}"/>
              </a:ext>
            </a:extLst>
          </p:cNvPr>
          <p:cNvSpPr/>
          <p:nvPr/>
        </p:nvSpPr>
        <p:spPr>
          <a:xfrm rot="10800000">
            <a:off x="990160" y="5989426"/>
            <a:ext cx="757616" cy="619719"/>
          </a:xfrm>
          <a:prstGeom prst="diamond">
            <a:avLst/>
          </a:prstGeom>
          <a:blipFill>
            <a:blip r:embed="rId7"/>
            <a:tile tx="0" ty="0" sx="100000" sy="100000" flip="none" algn="tl"/>
          </a:blip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D538A34-9CF0-7FEA-3571-8D6D6B5785E8}"/>
              </a:ext>
            </a:extLst>
          </p:cNvPr>
          <p:cNvSpPr/>
          <p:nvPr/>
        </p:nvSpPr>
        <p:spPr>
          <a:xfrm>
            <a:off x="1187460" y="1730804"/>
            <a:ext cx="310752" cy="341238"/>
          </a:xfrm>
          <a:prstGeom prst="ellipse">
            <a:avLst/>
          </a:prstGeom>
          <a:effectLst>
            <a:glow rad="101600">
              <a:srgbClr val="460D6F">
                <a:alpha val="60000"/>
              </a:srgb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006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7295E3A-2986-74B9-803F-7ECB067B8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8" y="868575"/>
            <a:ext cx="3531751" cy="728480"/>
          </a:xfrm>
        </p:spPr>
        <p:txBody>
          <a:bodyPr>
            <a:normAutofit/>
          </a:bodyPr>
          <a:lstStyle/>
          <a:p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Model Building</a:t>
            </a:r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Graphic 5" descr="Coins with solid fill">
            <a:extLst>
              <a:ext uri="{FF2B5EF4-FFF2-40B4-BE49-F238E27FC236}">
                <a16:creationId xmlns:a16="http://schemas.microsoft.com/office/drawing/2014/main" id="{DF7B25AA-F298-1123-E415-7609357EF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080" y="814735"/>
            <a:ext cx="782320" cy="78232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23990D5-3C1F-453D-2FB9-CC120450E83D}"/>
              </a:ext>
            </a:extLst>
          </p:cNvPr>
          <p:cNvCxnSpPr>
            <a:cxnSpLocks/>
          </p:cNvCxnSpPr>
          <p:nvPr/>
        </p:nvCxnSpPr>
        <p:spPr>
          <a:xfrm>
            <a:off x="1376101" y="1944549"/>
            <a:ext cx="0" cy="1134319"/>
          </a:xfrm>
          <a:prstGeom prst="line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348280B-769B-AE93-34F6-0E180EE1C57C}"/>
              </a:ext>
            </a:extLst>
          </p:cNvPr>
          <p:cNvSpPr/>
          <p:nvPr/>
        </p:nvSpPr>
        <p:spPr>
          <a:xfrm>
            <a:off x="1376102" y="2801072"/>
            <a:ext cx="10383777" cy="380807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buFont typeface="Wingdings" panose="05000000000000000000" pitchFamily="2" charset="2"/>
              <a:buChar char="q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B9A07DA6-C90B-B9E7-687C-4EBA3CCEB0DF}"/>
              </a:ext>
            </a:extLst>
          </p:cNvPr>
          <p:cNvSpPr/>
          <p:nvPr/>
        </p:nvSpPr>
        <p:spPr>
          <a:xfrm>
            <a:off x="253126" y="2801073"/>
            <a:ext cx="2210767" cy="1678329"/>
          </a:xfrm>
          <a:prstGeom prst="diamond">
            <a:avLst/>
          </a:prstGeom>
          <a:blipFill>
            <a:blip r:embed="rId5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XGBM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FEBBB7-252E-3B71-E698-57314342B5D7}"/>
              </a:ext>
            </a:extLst>
          </p:cNvPr>
          <p:cNvSpPr txBox="1"/>
          <p:nvPr/>
        </p:nvSpPr>
        <p:spPr>
          <a:xfrm>
            <a:off x="1931453" y="2801075"/>
            <a:ext cx="9375644" cy="4185761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1"/>
            <a:r>
              <a:rPr lang="en-US" b="1" u="sng" dirty="0">
                <a:solidFill>
                  <a:schemeClr val="bg2"/>
                </a:solidFill>
                <a:latin typeface="Calisto MT" panose="02040603050505030304" pitchFamily="18" charset="0"/>
              </a:rPr>
              <a:t>Importing Modules:-</a:t>
            </a:r>
          </a:p>
          <a:p>
            <a:pPr marL="742932" lvl="1" indent="-285744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1"/>
                </a:solidFill>
              </a:rPr>
              <a:t>from </a:t>
            </a:r>
            <a:r>
              <a:rPr lang="en-US" sz="1600" dirty="0" err="1">
                <a:solidFill>
                  <a:schemeClr val="bg1"/>
                </a:solidFill>
              </a:rPr>
              <a:t>sklearn.metrics</a:t>
            </a:r>
            <a:r>
              <a:rPr lang="en-US" sz="1600" dirty="0">
                <a:solidFill>
                  <a:schemeClr val="bg1"/>
                </a:solidFill>
              </a:rPr>
              <a:t> import </a:t>
            </a:r>
            <a:r>
              <a:rPr lang="en-US" sz="1600" dirty="0" err="1">
                <a:solidFill>
                  <a:schemeClr val="bg1"/>
                </a:solidFill>
              </a:rPr>
              <a:t>accuracy_score</a:t>
            </a:r>
            <a:endParaRPr lang="en-US" sz="1600" dirty="0">
              <a:solidFill>
                <a:schemeClr val="bg1"/>
              </a:solidFill>
            </a:endParaRPr>
          </a:p>
          <a:p>
            <a:pPr marL="742932" lvl="1" indent="-285744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1"/>
                </a:solidFill>
              </a:rPr>
              <a:t>From </a:t>
            </a:r>
            <a:r>
              <a:rPr lang="en-US" sz="1600" dirty="0" err="1">
                <a:solidFill>
                  <a:schemeClr val="bg1"/>
                </a:solidFill>
              </a:rPr>
              <a:t>xgboost</a:t>
            </a:r>
            <a:r>
              <a:rPr lang="en-US" sz="1600" dirty="0">
                <a:solidFill>
                  <a:schemeClr val="bg1"/>
                </a:solidFill>
              </a:rPr>
              <a:t> import </a:t>
            </a:r>
            <a:r>
              <a:rPr lang="en-US" sz="1600" dirty="0" err="1">
                <a:solidFill>
                  <a:schemeClr val="bg1"/>
                </a:solidFill>
              </a:rPr>
              <a:t>XGBClassifier</a:t>
            </a:r>
            <a:endParaRPr lang="en-US" sz="1600" dirty="0">
              <a:solidFill>
                <a:schemeClr val="bg1"/>
              </a:solidFill>
            </a:endParaRPr>
          </a:p>
          <a:p>
            <a:pPr marL="742932" lvl="1" indent="-285744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1600" b="1" u="sng" dirty="0">
                <a:solidFill>
                  <a:schemeClr val="bg1"/>
                </a:solidFill>
                <a:latin typeface="Calisto MT" panose="02040603050505030304" pitchFamily="18" charset="0"/>
              </a:rPr>
              <a:t>FOR BEST PARAMS:-</a:t>
            </a:r>
          </a:p>
          <a:p>
            <a:pPr marL="742932" lvl="1" indent="-285744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1"/>
                </a:solidFill>
              </a:rPr>
              <a:t>for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 in </a:t>
            </a:r>
            <a:r>
              <a:rPr lang="en-US" sz="1600" dirty="0" err="1">
                <a:solidFill>
                  <a:schemeClr val="bg1"/>
                </a:solidFill>
              </a:rPr>
              <a:t>n_estimators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marL="742932" lvl="1" indent="-285744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1"/>
                </a:solidFill>
              </a:rPr>
              <a:t>    model = </a:t>
            </a:r>
            <a:r>
              <a:rPr lang="en-US" sz="1600" dirty="0" err="1">
                <a:solidFill>
                  <a:schemeClr val="bg1"/>
                </a:solidFill>
              </a:rPr>
              <a:t>XGBClassifier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n_estimators</a:t>
            </a:r>
            <a:r>
              <a:rPr lang="en-US" sz="1600" dirty="0">
                <a:solidFill>
                  <a:schemeClr val="bg1"/>
                </a:solidFill>
              </a:rPr>
              <a:t>=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pPr marL="742932" lvl="1" indent="-285744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chemeClr val="bg1"/>
                </a:solidFill>
              </a:rPr>
              <a:t>model.fit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train_x,train_y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pPr marL="742932" lvl="1" indent="-285744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chemeClr val="bg1"/>
                </a:solidFill>
              </a:rPr>
              <a:t>ypred_train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en-US" sz="1600" dirty="0" err="1">
                <a:solidFill>
                  <a:schemeClr val="bg1"/>
                </a:solidFill>
              </a:rPr>
              <a:t>model.predict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train_x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pPr marL="742932" lvl="1" indent="-285744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1"/>
                </a:solidFill>
              </a:rPr>
              <a:t>    acc = </a:t>
            </a:r>
            <a:r>
              <a:rPr lang="en-US" sz="1600" dirty="0" err="1">
                <a:solidFill>
                  <a:schemeClr val="bg1"/>
                </a:solidFill>
              </a:rPr>
              <a:t>accuracy_score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train_y,ypred_train</a:t>
            </a:r>
            <a:r>
              <a:rPr lang="en-US" sz="1600" dirty="0">
                <a:solidFill>
                  <a:schemeClr val="bg1"/>
                </a:solidFill>
              </a:rPr>
              <a:t>) * 100</a:t>
            </a:r>
          </a:p>
          <a:p>
            <a:pPr marL="742932" lvl="1" indent="-285744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1"/>
                </a:solidFill>
              </a:rPr>
              <a:t>    print('</a:t>
            </a:r>
            <a:r>
              <a:rPr lang="en-US" sz="1600" dirty="0" err="1">
                <a:solidFill>
                  <a:schemeClr val="bg1"/>
                </a:solidFill>
              </a:rPr>
              <a:t>n_estimators</a:t>
            </a:r>
            <a:r>
              <a:rPr lang="en-US" sz="1600" dirty="0">
                <a:solidFill>
                  <a:schemeClr val="bg1"/>
                </a:solidFill>
              </a:rPr>
              <a:t>=',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,"Accuracy =", acc)</a:t>
            </a:r>
          </a:p>
          <a:p>
            <a:pPr lvl="1"/>
            <a:r>
              <a:rPr lang="en-US" sz="1600" b="1" u="sng" dirty="0">
                <a:solidFill>
                  <a:schemeClr val="bg1"/>
                </a:solidFill>
                <a:latin typeface="Calisto MT" panose="02040603050505030304" pitchFamily="18" charset="0"/>
              </a:rPr>
              <a:t>MODEL:-</a:t>
            </a:r>
            <a:endParaRPr lang="fr-FR" sz="1600" b="1" u="sng" dirty="0">
              <a:solidFill>
                <a:schemeClr val="bg1"/>
              </a:solidFill>
              <a:latin typeface="Calisto MT" panose="02040603050505030304" pitchFamily="18" charset="0"/>
            </a:endParaRPr>
          </a:p>
          <a:p>
            <a:pPr marL="742932" lvl="1" indent="-285744">
              <a:buFont typeface="Wingdings" panose="05000000000000000000" pitchFamily="2" charset="2"/>
              <a:buChar char="v"/>
            </a:pPr>
            <a:r>
              <a:rPr lang="en-US" sz="1600" dirty="0" err="1">
                <a:solidFill>
                  <a:schemeClr val="bg1"/>
                </a:solidFill>
              </a:rPr>
              <a:t>modelx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en-US" sz="1600" dirty="0" err="1">
                <a:solidFill>
                  <a:schemeClr val="bg1"/>
                </a:solidFill>
              </a:rPr>
              <a:t>XGBClassifier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n_estimators</a:t>
            </a:r>
            <a:r>
              <a:rPr lang="en-US" sz="1600" dirty="0">
                <a:solidFill>
                  <a:schemeClr val="bg1"/>
                </a:solidFill>
              </a:rPr>
              <a:t>=70,max_depth=5)</a:t>
            </a:r>
          </a:p>
          <a:p>
            <a:pPr marL="742932" lvl="1" indent="-285744">
              <a:buFont typeface="Wingdings" panose="05000000000000000000" pitchFamily="2" charset="2"/>
              <a:buChar char="v"/>
            </a:pPr>
            <a:r>
              <a:rPr lang="en-US" sz="1600" dirty="0" err="1">
                <a:solidFill>
                  <a:schemeClr val="bg1"/>
                </a:solidFill>
              </a:rPr>
              <a:t>modelx.fit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train_x,train_y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pPr marL="742932" lvl="1" indent="-285744">
              <a:buFont typeface="Wingdings" panose="05000000000000000000" pitchFamily="2" charset="2"/>
              <a:buChar char="v"/>
            </a:pPr>
            <a:endParaRPr lang="fr-FR" sz="1600" dirty="0">
              <a:solidFill>
                <a:schemeClr val="bg1"/>
              </a:solidFill>
            </a:endParaRPr>
          </a:p>
          <a:p>
            <a:pPr marL="742932" lvl="1" indent="-285744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Diamond 1">
            <a:hlinkClick r:id="rId6" action="ppaction://hlinksldjump"/>
            <a:extLst>
              <a:ext uri="{FF2B5EF4-FFF2-40B4-BE49-F238E27FC236}">
                <a16:creationId xmlns:a16="http://schemas.microsoft.com/office/drawing/2014/main" id="{27209FAA-65DC-F253-A4B9-2C06C59FC10F}"/>
              </a:ext>
            </a:extLst>
          </p:cNvPr>
          <p:cNvSpPr/>
          <p:nvPr/>
        </p:nvSpPr>
        <p:spPr>
          <a:xfrm rot="10800000">
            <a:off x="990160" y="5989426"/>
            <a:ext cx="757616" cy="619719"/>
          </a:xfrm>
          <a:prstGeom prst="diamond">
            <a:avLst/>
          </a:prstGeom>
          <a:blipFill>
            <a:blip r:embed="rId7"/>
            <a:tile tx="0" ty="0" sx="100000" sy="100000" flip="none" algn="tl"/>
          </a:blip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35DB56-69CE-AA85-F4D6-477816AE1A35}"/>
              </a:ext>
            </a:extLst>
          </p:cNvPr>
          <p:cNvSpPr/>
          <p:nvPr/>
        </p:nvSpPr>
        <p:spPr>
          <a:xfrm>
            <a:off x="1187460" y="1730804"/>
            <a:ext cx="310752" cy="341238"/>
          </a:xfrm>
          <a:prstGeom prst="ellipse">
            <a:avLst/>
          </a:prstGeom>
          <a:effectLst>
            <a:glow rad="101600">
              <a:srgbClr val="460D6F">
                <a:alpha val="60000"/>
              </a:srgb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702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7295E3A-2986-74B9-803F-7ECB067B8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8" y="868575"/>
            <a:ext cx="3531751" cy="728480"/>
          </a:xfrm>
        </p:spPr>
        <p:txBody>
          <a:bodyPr>
            <a:normAutofit/>
          </a:bodyPr>
          <a:lstStyle/>
          <a:p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Model Building</a:t>
            </a:r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Graphic 5" descr="Coins with solid fill">
            <a:extLst>
              <a:ext uri="{FF2B5EF4-FFF2-40B4-BE49-F238E27FC236}">
                <a16:creationId xmlns:a16="http://schemas.microsoft.com/office/drawing/2014/main" id="{DF7B25AA-F298-1123-E415-7609357EF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080" y="814735"/>
            <a:ext cx="782320" cy="78232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23990D5-3C1F-453D-2FB9-CC120450E83D}"/>
              </a:ext>
            </a:extLst>
          </p:cNvPr>
          <p:cNvCxnSpPr>
            <a:cxnSpLocks/>
          </p:cNvCxnSpPr>
          <p:nvPr/>
        </p:nvCxnSpPr>
        <p:spPr>
          <a:xfrm>
            <a:off x="1376101" y="1944549"/>
            <a:ext cx="0" cy="1134319"/>
          </a:xfrm>
          <a:prstGeom prst="line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348280B-769B-AE93-34F6-0E180EE1C57C}"/>
              </a:ext>
            </a:extLst>
          </p:cNvPr>
          <p:cNvSpPr/>
          <p:nvPr/>
        </p:nvSpPr>
        <p:spPr>
          <a:xfrm>
            <a:off x="1376102" y="2801072"/>
            <a:ext cx="10383777" cy="380807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buFont typeface="Wingdings" panose="05000000000000000000" pitchFamily="2" charset="2"/>
              <a:buChar char="q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B9A07DA6-C90B-B9E7-687C-4EBA3CCEB0DF}"/>
              </a:ext>
            </a:extLst>
          </p:cNvPr>
          <p:cNvSpPr/>
          <p:nvPr/>
        </p:nvSpPr>
        <p:spPr>
          <a:xfrm>
            <a:off x="253126" y="2801073"/>
            <a:ext cx="2210767" cy="1678329"/>
          </a:xfrm>
          <a:prstGeom prst="diamond">
            <a:avLst/>
          </a:prstGeom>
          <a:blipFill>
            <a:blip r:embed="rId5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LGBM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FEBBB7-252E-3B71-E698-57314342B5D7}"/>
              </a:ext>
            </a:extLst>
          </p:cNvPr>
          <p:cNvSpPr txBox="1"/>
          <p:nvPr/>
        </p:nvSpPr>
        <p:spPr>
          <a:xfrm>
            <a:off x="1931453" y="2801072"/>
            <a:ext cx="9828424" cy="4339650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1"/>
            <a:r>
              <a:rPr lang="en-US" sz="2000" b="1" u="sng" dirty="0">
                <a:solidFill>
                  <a:schemeClr val="bg2"/>
                </a:solidFill>
                <a:latin typeface="Calisto MT" panose="02040603050505030304" pitchFamily="18" charset="0"/>
              </a:rPr>
              <a:t>Importing Modules:-</a:t>
            </a:r>
          </a:p>
          <a:p>
            <a:pPr marL="742932" lvl="1" indent="-285744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import </a:t>
            </a:r>
            <a:r>
              <a:rPr lang="en-US" dirty="0" err="1">
                <a:solidFill>
                  <a:schemeClr val="bg1"/>
                </a:solidFill>
              </a:rPr>
              <a:t>lightgbm</a:t>
            </a:r>
            <a:r>
              <a:rPr lang="en-US" dirty="0">
                <a:solidFill>
                  <a:schemeClr val="bg1"/>
                </a:solidFill>
              </a:rPr>
              <a:t> as </a:t>
            </a:r>
            <a:r>
              <a:rPr lang="en-US" dirty="0" err="1">
                <a:solidFill>
                  <a:schemeClr val="bg1"/>
                </a:solidFill>
              </a:rPr>
              <a:t>lgb</a:t>
            </a:r>
            <a:endParaRPr lang="en-US" dirty="0">
              <a:solidFill>
                <a:schemeClr val="bg1"/>
              </a:solidFill>
            </a:endParaRPr>
          </a:p>
          <a:p>
            <a:pPr marL="742932" lvl="1" indent="-285744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b="1" u="sng" dirty="0">
                <a:solidFill>
                  <a:schemeClr val="bg1"/>
                </a:solidFill>
                <a:latin typeface="Calisto MT" panose="02040603050505030304" pitchFamily="18" charset="0"/>
              </a:rPr>
              <a:t>PARAMS:-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params = {}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params['</a:t>
            </a:r>
            <a:r>
              <a:rPr lang="en-US" sz="1200" dirty="0" err="1">
                <a:solidFill>
                  <a:schemeClr val="bg1"/>
                </a:solidFill>
              </a:rPr>
              <a:t>learning_rate</a:t>
            </a:r>
            <a:r>
              <a:rPr lang="en-US" sz="1200" dirty="0">
                <a:solidFill>
                  <a:schemeClr val="bg1"/>
                </a:solidFill>
              </a:rPr>
              <a:t>'] = 1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params['</a:t>
            </a:r>
            <a:r>
              <a:rPr lang="en-US" sz="1200" dirty="0" err="1">
                <a:solidFill>
                  <a:schemeClr val="bg1"/>
                </a:solidFill>
              </a:rPr>
              <a:t>boosting_type</a:t>
            </a:r>
            <a:r>
              <a:rPr lang="en-US" sz="1200" dirty="0">
                <a:solidFill>
                  <a:schemeClr val="bg1"/>
                </a:solidFill>
              </a:rPr>
              <a:t>'] = '</a:t>
            </a:r>
            <a:r>
              <a:rPr lang="en-US" sz="1200" dirty="0" err="1">
                <a:solidFill>
                  <a:schemeClr val="bg1"/>
                </a:solidFill>
              </a:rPr>
              <a:t>gbdt</a:t>
            </a:r>
            <a:r>
              <a:rPr lang="en-US" sz="1200" dirty="0">
                <a:solidFill>
                  <a:schemeClr val="bg1"/>
                </a:solidFill>
              </a:rPr>
              <a:t>'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params['objective'] = 'binary'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params['metric'] = '</a:t>
            </a:r>
            <a:r>
              <a:rPr lang="en-US" sz="1200" dirty="0" err="1">
                <a:solidFill>
                  <a:schemeClr val="bg1"/>
                </a:solidFill>
              </a:rPr>
              <a:t>binary_logloss</a:t>
            </a:r>
            <a:r>
              <a:rPr lang="en-US" sz="1200" dirty="0">
                <a:solidFill>
                  <a:schemeClr val="bg1"/>
                </a:solidFill>
              </a:rPr>
              <a:t>'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params['</a:t>
            </a:r>
            <a:r>
              <a:rPr lang="en-US" sz="1200" dirty="0" err="1">
                <a:solidFill>
                  <a:schemeClr val="bg1"/>
                </a:solidFill>
              </a:rPr>
              <a:t>sub_feature</a:t>
            </a:r>
            <a:r>
              <a:rPr lang="en-US" sz="1200" dirty="0">
                <a:solidFill>
                  <a:schemeClr val="bg1"/>
                </a:solidFill>
              </a:rPr>
              <a:t>'] = 0.5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params['</a:t>
            </a:r>
            <a:r>
              <a:rPr lang="en-US" sz="1200" dirty="0" err="1">
                <a:solidFill>
                  <a:schemeClr val="bg1"/>
                </a:solidFill>
              </a:rPr>
              <a:t>num_leaves</a:t>
            </a:r>
            <a:r>
              <a:rPr lang="en-US" sz="1200" dirty="0">
                <a:solidFill>
                  <a:schemeClr val="bg1"/>
                </a:solidFill>
              </a:rPr>
              <a:t>'] = 5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params['</a:t>
            </a:r>
            <a:r>
              <a:rPr lang="en-US" sz="1200" dirty="0" err="1">
                <a:solidFill>
                  <a:schemeClr val="bg1"/>
                </a:solidFill>
              </a:rPr>
              <a:t>min_data</a:t>
            </a:r>
            <a:r>
              <a:rPr lang="en-US" sz="1200" dirty="0">
                <a:solidFill>
                  <a:schemeClr val="bg1"/>
                </a:solidFill>
              </a:rPr>
              <a:t>'] = 10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params['</a:t>
            </a:r>
            <a:r>
              <a:rPr lang="en-US" sz="1200" dirty="0" err="1">
                <a:solidFill>
                  <a:schemeClr val="bg1"/>
                </a:solidFill>
              </a:rPr>
              <a:t>max_depth</a:t>
            </a:r>
            <a:r>
              <a:rPr lang="en-US" sz="1200" dirty="0">
                <a:solidFill>
                  <a:schemeClr val="bg1"/>
                </a:solidFill>
              </a:rPr>
              <a:t>'] = 5</a:t>
            </a:r>
          </a:p>
          <a:p>
            <a:pPr lvl="1"/>
            <a:r>
              <a:rPr lang="en-US" b="1" u="sng" dirty="0">
                <a:solidFill>
                  <a:schemeClr val="bg1"/>
                </a:solidFill>
                <a:latin typeface="Calisto MT" panose="02040603050505030304" pitchFamily="18" charset="0"/>
              </a:rPr>
              <a:t>MODEL:-</a:t>
            </a:r>
            <a:endParaRPr lang="fr-FR" b="1" u="sng" dirty="0">
              <a:solidFill>
                <a:schemeClr val="bg1"/>
              </a:solidFill>
              <a:latin typeface="Calisto MT" panose="02040603050505030304" pitchFamily="18" charset="0"/>
            </a:endParaRPr>
          </a:p>
          <a:p>
            <a:pPr marL="742932" lvl="1" indent="-285744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1"/>
                </a:solidFill>
              </a:rPr>
              <a:t>model_lgbm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lgb.LGBMClassifier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marL="742932" lvl="1" indent="-285744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1"/>
                </a:solidFill>
              </a:rPr>
              <a:t>model_lgbm.fit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train_x,train_y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742932" lvl="1" indent="-285744">
              <a:buFont typeface="Wingdings" panose="05000000000000000000" pitchFamily="2" charset="2"/>
              <a:buChar char="v"/>
            </a:pPr>
            <a:endParaRPr lang="fr-FR" dirty="0">
              <a:solidFill>
                <a:schemeClr val="bg1"/>
              </a:solidFill>
            </a:endParaRPr>
          </a:p>
          <a:p>
            <a:pPr marL="742932" lvl="1" indent="-285744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iamond 1">
            <a:hlinkClick r:id="rId6" action="ppaction://hlinksldjump"/>
            <a:extLst>
              <a:ext uri="{FF2B5EF4-FFF2-40B4-BE49-F238E27FC236}">
                <a16:creationId xmlns:a16="http://schemas.microsoft.com/office/drawing/2014/main" id="{DD56F1A8-39CF-AC72-C2FC-73926CC682BA}"/>
              </a:ext>
            </a:extLst>
          </p:cNvPr>
          <p:cNvSpPr/>
          <p:nvPr/>
        </p:nvSpPr>
        <p:spPr>
          <a:xfrm rot="10800000">
            <a:off x="990160" y="5989426"/>
            <a:ext cx="757616" cy="619719"/>
          </a:xfrm>
          <a:prstGeom prst="diamond">
            <a:avLst/>
          </a:prstGeom>
          <a:blipFill>
            <a:blip r:embed="rId7"/>
            <a:tile tx="0" ty="0" sx="100000" sy="100000" flip="none" algn="tl"/>
          </a:blip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3172DE4-29EC-B735-7EC9-E6B13E89811F}"/>
              </a:ext>
            </a:extLst>
          </p:cNvPr>
          <p:cNvSpPr/>
          <p:nvPr/>
        </p:nvSpPr>
        <p:spPr>
          <a:xfrm>
            <a:off x="1187460" y="1740636"/>
            <a:ext cx="310752" cy="341238"/>
          </a:xfrm>
          <a:prstGeom prst="ellipse">
            <a:avLst/>
          </a:prstGeom>
          <a:effectLst>
            <a:glow rad="101600">
              <a:srgbClr val="460D6F">
                <a:alpha val="60000"/>
              </a:srgb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240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7295E3A-2986-74B9-803F-7ECB067B8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8" y="868575"/>
            <a:ext cx="3531751" cy="728480"/>
          </a:xfrm>
        </p:spPr>
        <p:txBody>
          <a:bodyPr>
            <a:normAutofit/>
          </a:bodyPr>
          <a:lstStyle/>
          <a:p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Model Building</a:t>
            </a:r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Graphic 5" descr="Coins with solid fill">
            <a:extLst>
              <a:ext uri="{FF2B5EF4-FFF2-40B4-BE49-F238E27FC236}">
                <a16:creationId xmlns:a16="http://schemas.microsoft.com/office/drawing/2014/main" id="{DF7B25AA-F298-1123-E415-7609357EF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080" y="814735"/>
            <a:ext cx="782320" cy="78232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23990D5-3C1F-453D-2FB9-CC120450E83D}"/>
              </a:ext>
            </a:extLst>
          </p:cNvPr>
          <p:cNvCxnSpPr>
            <a:cxnSpLocks/>
          </p:cNvCxnSpPr>
          <p:nvPr/>
        </p:nvCxnSpPr>
        <p:spPr>
          <a:xfrm>
            <a:off x="1376101" y="1944549"/>
            <a:ext cx="0" cy="1134319"/>
          </a:xfrm>
          <a:prstGeom prst="line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348280B-769B-AE93-34F6-0E180EE1C57C}"/>
              </a:ext>
            </a:extLst>
          </p:cNvPr>
          <p:cNvSpPr/>
          <p:nvPr/>
        </p:nvSpPr>
        <p:spPr>
          <a:xfrm>
            <a:off x="1376102" y="2791240"/>
            <a:ext cx="10383777" cy="380807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buFont typeface="Wingdings" panose="05000000000000000000" pitchFamily="2" charset="2"/>
              <a:buChar char="q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B9A07DA6-C90B-B9E7-687C-4EBA3CCEB0DF}"/>
              </a:ext>
            </a:extLst>
          </p:cNvPr>
          <p:cNvSpPr/>
          <p:nvPr/>
        </p:nvSpPr>
        <p:spPr>
          <a:xfrm>
            <a:off x="253126" y="2801073"/>
            <a:ext cx="2210767" cy="1678329"/>
          </a:xfrm>
          <a:prstGeom prst="diamond">
            <a:avLst/>
          </a:prstGeom>
          <a:blipFill>
            <a:blip r:embed="rId5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NAÏVE BAYES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FEBBB7-252E-3B71-E698-57314342B5D7}"/>
              </a:ext>
            </a:extLst>
          </p:cNvPr>
          <p:cNvSpPr txBox="1"/>
          <p:nvPr/>
        </p:nvSpPr>
        <p:spPr>
          <a:xfrm>
            <a:off x="1931455" y="2801072"/>
            <a:ext cx="9828424" cy="2523768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1"/>
            <a:r>
              <a:rPr lang="en-US" sz="2000" b="1" u="sng" dirty="0">
                <a:solidFill>
                  <a:schemeClr val="bg2"/>
                </a:solidFill>
                <a:latin typeface="Calisto MT" panose="02040603050505030304" pitchFamily="18" charset="0"/>
              </a:rPr>
              <a:t>Importing Modules:-</a:t>
            </a:r>
          </a:p>
          <a:p>
            <a:pPr marL="742932" lvl="1" indent="-285744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from </a:t>
            </a:r>
            <a:r>
              <a:rPr lang="en-US" dirty="0" err="1">
                <a:solidFill>
                  <a:schemeClr val="bg1"/>
                </a:solidFill>
              </a:rPr>
              <a:t>sklearn.naive_bayes</a:t>
            </a:r>
            <a:r>
              <a:rPr lang="en-US" dirty="0">
                <a:solidFill>
                  <a:schemeClr val="bg1"/>
                </a:solidFill>
              </a:rPr>
              <a:t> import </a:t>
            </a:r>
            <a:r>
              <a:rPr lang="en-US" dirty="0" err="1">
                <a:solidFill>
                  <a:schemeClr val="bg1"/>
                </a:solidFill>
              </a:rPr>
              <a:t>GaussianNB</a:t>
            </a:r>
            <a:endParaRPr lang="en-US" dirty="0">
              <a:solidFill>
                <a:schemeClr val="bg1"/>
              </a:solidFill>
            </a:endParaRPr>
          </a:p>
          <a:p>
            <a:pPr marL="742932" lvl="1" indent="-285744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sz="1200" dirty="0">
              <a:solidFill>
                <a:schemeClr val="bg1"/>
              </a:solidFill>
            </a:endParaRPr>
          </a:p>
          <a:p>
            <a:pPr lvl="1"/>
            <a:r>
              <a:rPr lang="en-US" b="1" u="sng" dirty="0">
                <a:solidFill>
                  <a:schemeClr val="bg1"/>
                </a:solidFill>
                <a:latin typeface="Calisto MT" panose="02040603050505030304" pitchFamily="18" charset="0"/>
              </a:rPr>
              <a:t>MODEL:-</a:t>
            </a:r>
            <a:endParaRPr lang="fr-FR" b="1" u="sng" dirty="0">
              <a:solidFill>
                <a:schemeClr val="bg1"/>
              </a:solidFill>
              <a:latin typeface="Calisto MT" panose="02040603050505030304" pitchFamily="18" charset="0"/>
            </a:endParaRPr>
          </a:p>
          <a:p>
            <a:pPr marL="742932" lvl="1" indent="-285744">
              <a:buFont typeface="Wingdings" panose="05000000000000000000" pitchFamily="2" charset="2"/>
              <a:buChar char="v"/>
            </a:pPr>
            <a:r>
              <a:rPr lang="fr-FR" dirty="0" err="1">
                <a:solidFill>
                  <a:schemeClr val="bg1"/>
                </a:solidFill>
              </a:rPr>
              <a:t>gnb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GaussianNB</a:t>
            </a:r>
            <a:r>
              <a:rPr lang="fr-FR" dirty="0">
                <a:solidFill>
                  <a:schemeClr val="bg1"/>
                </a:solidFill>
              </a:rPr>
              <a:t>()</a:t>
            </a:r>
          </a:p>
          <a:p>
            <a:pPr marL="742932" lvl="1" indent="-285744">
              <a:buFont typeface="Wingdings" panose="05000000000000000000" pitchFamily="2" charset="2"/>
              <a:buChar char="v"/>
            </a:pPr>
            <a:r>
              <a:rPr lang="fr-FR" dirty="0" err="1">
                <a:solidFill>
                  <a:schemeClr val="bg1"/>
                </a:solidFill>
              </a:rPr>
              <a:t>gnb.fit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chemeClr val="bg1"/>
                </a:solidFill>
              </a:rPr>
              <a:t>train_x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train_y</a:t>
            </a:r>
            <a:r>
              <a:rPr lang="fr-FR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marL="742932" lvl="1" indent="-285744">
              <a:buFont typeface="Wingdings" panose="05000000000000000000" pitchFamily="2" charset="2"/>
              <a:buChar char="v"/>
            </a:pPr>
            <a:endParaRPr lang="fr-FR" dirty="0">
              <a:solidFill>
                <a:schemeClr val="bg1"/>
              </a:solidFill>
            </a:endParaRPr>
          </a:p>
          <a:p>
            <a:pPr marL="742932" lvl="1" indent="-285744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iamond 1">
            <a:hlinkClick r:id="rId6" action="ppaction://hlinksldjump"/>
            <a:extLst>
              <a:ext uri="{FF2B5EF4-FFF2-40B4-BE49-F238E27FC236}">
                <a16:creationId xmlns:a16="http://schemas.microsoft.com/office/drawing/2014/main" id="{BB39958D-CDE5-81E0-91E2-BD8DED20206E}"/>
              </a:ext>
            </a:extLst>
          </p:cNvPr>
          <p:cNvSpPr/>
          <p:nvPr/>
        </p:nvSpPr>
        <p:spPr>
          <a:xfrm rot="10800000">
            <a:off x="990160" y="5989426"/>
            <a:ext cx="757616" cy="619719"/>
          </a:xfrm>
          <a:prstGeom prst="diamond">
            <a:avLst/>
          </a:prstGeom>
          <a:blipFill>
            <a:blip r:embed="rId7"/>
            <a:tile tx="0" ty="0" sx="100000" sy="100000" flip="none" algn="tl"/>
          </a:blip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FE2EC54-57FE-8B07-28DC-AD638B0B3A15}"/>
              </a:ext>
            </a:extLst>
          </p:cNvPr>
          <p:cNvSpPr/>
          <p:nvPr/>
        </p:nvSpPr>
        <p:spPr>
          <a:xfrm>
            <a:off x="1187460" y="1730804"/>
            <a:ext cx="310752" cy="341238"/>
          </a:xfrm>
          <a:prstGeom prst="ellipse">
            <a:avLst/>
          </a:prstGeom>
          <a:effectLst>
            <a:glow rad="101600">
              <a:srgbClr val="460D6F">
                <a:alpha val="60000"/>
              </a:srgb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764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7295E3A-2986-74B9-803F-7ECB067B8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8" y="868575"/>
            <a:ext cx="3531751" cy="728480"/>
          </a:xfrm>
        </p:spPr>
        <p:txBody>
          <a:bodyPr>
            <a:normAutofit/>
          </a:bodyPr>
          <a:lstStyle/>
          <a:p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Model Building</a:t>
            </a:r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Graphic 5" descr="Coins with solid fill">
            <a:extLst>
              <a:ext uri="{FF2B5EF4-FFF2-40B4-BE49-F238E27FC236}">
                <a16:creationId xmlns:a16="http://schemas.microsoft.com/office/drawing/2014/main" id="{DF7B25AA-F298-1123-E415-7609357EF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080" y="814735"/>
            <a:ext cx="782320" cy="78232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23990D5-3C1F-453D-2FB9-CC120450E83D}"/>
              </a:ext>
            </a:extLst>
          </p:cNvPr>
          <p:cNvCxnSpPr>
            <a:cxnSpLocks/>
          </p:cNvCxnSpPr>
          <p:nvPr/>
        </p:nvCxnSpPr>
        <p:spPr>
          <a:xfrm>
            <a:off x="1376101" y="1934716"/>
            <a:ext cx="0" cy="1134319"/>
          </a:xfrm>
          <a:prstGeom prst="line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348280B-769B-AE93-34F6-0E180EE1C57C}"/>
              </a:ext>
            </a:extLst>
          </p:cNvPr>
          <p:cNvSpPr/>
          <p:nvPr/>
        </p:nvSpPr>
        <p:spPr>
          <a:xfrm>
            <a:off x="1376102" y="2791240"/>
            <a:ext cx="10383777" cy="380807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buFont typeface="Wingdings" panose="05000000000000000000" pitchFamily="2" charset="2"/>
              <a:buChar char="q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B9A07DA6-C90B-B9E7-687C-4EBA3CCEB0DF}"/>
              </a:ext>
            </a:extLst>
          </p:cNvPr>
          <p:cNvSpPr/>
          <p:nvPr/>
        </p:nvSpPr>
        <p:spPr>
          <a:xfrm>
            <a:off x="17772" y="1651169"/>
            <a:ext cx="2735252" cy="2300810"/>
          </a:xfrm>
          <a:prstGeom prst="diamond">
            <a:avLst/>
          </a:prstGeom>
          <a:blipFill>
            <a:blip r:embed="rId5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PREDICTION WITH TRAIN AND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8CCADC-A152-635A-189D-242329589F0C}"/>
              </a:ext>
            </a:extLst>
          </p:cNvPr>
          <p:cNvSpPr txBox="1"/>
          <p:nvPr/>
        </p:nvSpPr>
        <p:spPr>
          <a:xfrm>
            <a:off x="2374736" y="3082763"/>
            <a:ext cx="4881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Calisto MT" panose="02040603050505030304" pitchFamily="18" charset="0"/>
              </a:rPr>
              <a:t>TO PREDICT:-</a:t>
            </a:r>
          </a:p>
          <a:p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Prediction = 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</a:rPr>
              <a:t>Model.predict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alisto MT" panose="02040603050505030304" pitchFamily="18" charset="0"/>
              </a:rPr>
              <a:t>input_variable_data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)</a:t>
            </a:r>
            <a:endParaRPr lang="en-IN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78DC69-382D-05DE-EB82-215818C638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1499" y="4476413"/>
            <a:ext cx="2834886" cy="19204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692FB5-31B7-0045-A07A-A5B0887A042A}"/>
              </a:ext>
            </a:extLst>
          </p:cNvPr>
          <p:cNvSpPr txBox="1"/>
          <p:nvPr/>
        </p:nvSpPr>
        <p:spPr>
          <a:xfrm>
            <a:off x="2318199" y="3733738"/>
            <a:ext cx="66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 trying different model with train and test data.</a:t>
            </a:r>
            <a:endParaRPr lang="en-I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E646E5-493F-13A1-9F6F-08A31D8409A6}"/>
              </a:ext>
            </a:extLst>
          </p:cNvPr>
          <p:cNvSpPr txBox="1"/>
          <p:nvPr/>
        </p:nvSpPr>
        <p:spPr>
          <a:xfrm>
            <a:off x="2367360" y="4029530"/>
            <a:ext cx="244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Accuracy score:-</a:t>
            </a:r>
            <a:endParaRPr lang="en-I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7180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7295E3A-2986-74B9-803F-7ECB067B8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8" y="868575"/>
            <a:ext cx="3531751" cy="728480"/>
          </a:xfrm>
        </p:spPr>
        <p:txBody>
          <a:bodyPr>
            <a:normAutofit fontScale="90000"/>
          </a:bodyPr>
          <a:lstStyle/>
          <a:p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Model Evaluation</a:t>
            </a:r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Graphic 5" descr="Coins with solid fill">
            <a:extLst>
              <a:ext uri="{FF2B5EF4-FFF2-40B4-BE49-F238E27FC236}">
                <a16:creationId xmlns:a16="http://schemas.microsoft.com/office/drawing/2014/main" id="{DF7B25AA-F298-1123-E415-7609357EF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080" y="814735"/>
            <a:ext cx="782320" cy="782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348280B-769B-AE93-34F6-0E180EE1C57C}"/>
              </a:ext>
            </a:extLst>
          </p:cNvPr>
          <p:cNvSpPr/>
          <p:nvPr/>
        </p:nvSpPr>
        <p:spPr>
          <a:xfrm>
            <a:off x="1156776" y="2769557"/>
            <a:ext cx="3926617" cy="3607279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buFont typeface="Wingdings" panose="05000000000000000000" pitchFamily="2" charset="2"/>
              <a:buChar char="q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B9A07DA6-C90B-B9E7-687C-4EBA3CCEB0DF}"/>
              </a:ext>
            </a:extLst>
          </p:cNvPr>
          <p:cNvSpPr/>
          <p:nvPr/>
        </p:nvSpPr>
        <p:spPr>
          <a:xfrm>
            <a:off x="138193" y="1850132"/>
            <a:ext cx="2037170" cy="1858947"/>
          </a:xfrm>
          <a:prstGeom prst="diamond">
            <a:avLst/>
          </a:prstGeom>
          <a:blipFill>
            <a:blip r:embed="rId5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DC89A5-BA9B-55FB-AB49-59E161761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980" y="4265160"/>
            <a:ext cx="3057005" cy="201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923C70F-C04E-7AEA-2962-AAC8BA989A85}"/>
              </a:ext>
            </a:extLst>
          </p:cNvPr>
          <p:cNvSpPr/>
          <p:nvPr/>
        </p:nvSpPr>
        <p:spPr>
          <a:xfrm>
            <a:off x="6957515" y="2670748"/>
            <a:ext cx="4077709" cy="3706088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buFont typeface="Wingdings" panose="05000000000000000000" pitchFamily="2" charset="2"/>
              <a:buChar char="q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3A6F4719-BC8C-60F8-B3C6-4F5DAC08949E}"/>
              </a:ext>
            </a:extLst>
          </p:cNvPr>
          <p:cNvSpPr/>
          <p:nvPr/>
        </p:nvSpPr>
        <p:spPr>
          <a:xfrm>
            <a:off x="5938930" y="1741274"/>
            <a:ext cx="2037170" cy="1858947"/>
          </a:xfrm>
          <a:prstGeom prst="diamond">
            <a:avLst/>
          </a:prstGeom>
          <a:blipFill>
            <a:blip r:embed="rId5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Balancing the data with sample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63DB2C-FAB9-A931-D023-21BE3CA13154}"/>
              </a:ext>
            </a:extLst>
          </p:cNvPr>
          <p:cNvSpPr txBox="1"/>
          <p:nvPr/>
        </p:nvSpPr>
        <p:spPr>
          <a:xfrm>
            <a:off x="1532980" y="3180639"/>
            <a:ext cx="301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data is imbalance</a:t>
            </a:r>
            <a:endParaRPr lang="en-I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01E23-B85A-134D-467A-788A6F284F0C}"/>
              </a:ext>
            </a:extLst>
          </p:cNvPr>
          <p:cNvSpPr txBox="1"/>
          <p:nvPr/>
        </p:nvSpPr>
        <p:spPr>
          <a:xfrm>
            <a:off x="1532980" y="3620782"/>
            <a:ext cx="219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:0-75, 1-25</a:t>
            </a:r>
            <a:endParaRPr lang="en-I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4E11C4-7591-CD9A-6EC7-1F3F3E57E1EC}"/>
              </a:ext>
            </a:extLst>
          </p:cNvPr>
          <p:cNvSpPr txBox="1"/>
          <p:nvPr/>
        </p:nvSpPr>
        <p:spPr>
          <a:xfrm>
            <a:off x="7339550" y="3175053"/>
            <a:ext cx="43322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bal_df</a:t>
            </a:r>
            <a:r>
              <a:rPr lang="en-IN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=df2.drop(df2[df2['class']==0].</a:t>
            </a:r>
          </a:p>
          <a:p>
            <a:r>
              <a:rPr lang="en-IN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sample(53).</a:t>
            </a:r>
            <a:r>
              <a:rPr lang="en-IN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index,axis</a:t>
            </a:r>
            <a:r>
              <a:rPr lang="en-IN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=0)</a:t>
            </a:r>
          </a:p>
          <a:p>
            <a:r>
              <a:rPr lang="en-IN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bal_df</a:t>
            </a:r>
            <a:r>
              <a:rPr lang="en-IN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=shuffle(</a:t>
            </a:r>
            <a:r>
              <a:rPr lang="en-IN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bal_df</a:t>
            </a:r>
            <a:r>
              <a:rPr lang="en-IN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en-IN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bal_bf</a:t>
            </a:r>
            <a:r>
              <a:rPr lang="en-IN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IN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bal_df.reset_index</a:t>
            </a:r>
            <a:r>
              <a:rPr lang="en-IN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IN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inplace</a:t>
            </a:r>
            <a:r>
              <a:rPr lang="en-IN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=True)</a:t>
            </a:r>
          </a:p>
          <a:p>
            <a:r>
              <a:rPr lang="en-US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bal_df.drop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(columns=['index'],</a:t>
            </a:r>
            <a:r>
              <a:rPr lang="en-US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inplace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=True)</a:t>
            </a:r>
            <a:endParaRPr lang="en-IN" sz="1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F2CF5E7-F59E-F86F-77A8-7648077FA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876" y="4303108"/>
            <a:ext cx="2939124" cy="193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028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7295E3A-2986-74B9-803F-7ECB067B8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8" y="868575"/>
            <a:ext cx="3531751" cy="728480"/>
          </a:xfrm>
        </p:spPr>
        <p:txBody>
          <a:bodyPr>
            <a:normAutofit fontScale="90000"/>
          </a:bodyPr>
          <a:lstStyle/>
          <a:p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Model Evaluation</a:t>
            </a:r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Graphic 5" descr="Coins with solid fill">
            <a:extLst>
              <a:ext uri="{FF2B5EF4-FFF2-40B4-BE49-F238E27FC236}">
                <a16:creationId xmlns:a16="http://schemas.microsoft.com/office/drawing/2014/main" id="{DF7B25AA-F298-1123-E415-7609357EF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080" y="814735"/>
            <a:ext cx="782320" cy="78232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23990D5-3C1F-453D-2FB9-CC120450E83D}"/>
              </a:ext>
            </a:extLst>
          </p:cNvPr>
          <p:cNvCxnSpPr>
            <a:cxnSpLocks/>
          </p:cNvCxnSpPr>
          <p:nvPr/>
        </p:nvCxnSpPr>
        <p:spPr>
          <a:xfrm>
            <a:off x="1376101" y="1934716"/>
            <a:ext cx="0" cy="1134319"/>
          </a:xfrm>
          <a:prstGeom prst="line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348280B-769B-AE93-34F6-0E180EE1C57C}"/>
              </a:ext>
            </a:extLst>
          </p:cNvPr>
          <p:cNvSpPr/>
          <p:nvPr/>
        </p:nvSpPr>
        <p:spPr>
          <a:xfrm>
            <a:off x="1376101" y="2801574"/>
            <a:ext cx="10383777" cy="380807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buFont typeface="Wingdings" panose="05000000000000000000" pitchFamily="2" charset="2"/>
              <a:buChar char="q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B9A07DA6-C90B-B9E7-687C-4EBA3CCEB0DF}"/>
              </a:ext>
            </a:extLst>
          </p:cNvPr>
          <p:cNvSpPr/>
          <p:nvPr/>
        </p:nvSpPr>
        <p:spPr>
          <a:xfrm>
            <a:off x="17772" y="1651169"/>
            <a:ext cx="2735252" cy="2300810"/>
          </a:xfrm>
          <a:prstGeom prst="diamond">
            <a:avLst/>
          </a:prstGeom>
          <a:blipFill>
            <a:blip r:embed="rId5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Redefining Models</a:t>
            </a:r>
          </a:p>
          <a:p>
            <a:pPr algn="ctr"/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Balanced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8CCADC-A152-635A-189D-242329589F0C}"/>
              </a:ext>
            </a:extLst>
          </p:cNvPr>
          <p:cNvSpPr txBox="1"/>
          <p:nvPr/>
        </p:nvSpPr>
        <p:spPr>
          <a:xfrm>
            <a:off x="2374736" y="3033920"/>
            <a:ext cx="733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From the balanced data, refining all model by splitting into train and test.</a:t>
            </a:r>
          </a:p>
          <a:p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The final accuracy for all models: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72A557-FEE8-B01B-19E8-CC35D784AE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1088" y="3704521"/>
            <a:ext cx="6503183" cy="22144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A1929A-8FA2-FF52-A129-DC2D500151CA}"/>
              </a:ext>
            </a:extLst>
          </p:cNvPr>
          <p:cNvSpPr txBox="1"/>
          <p:nvPr/>
        </p:nvSpPr>
        <p:spPr>
          <a:xfrm>
            <a:off x="2753024" y="5941157"/>
            <a:ext cx="8554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Comparing all models </a:t>
            </a:r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RandomForest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</a:t>
            </a:r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Lgbm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model with balanced data give most 100% accuracy</a:t>
            </a:r>
            <a:endParaRPr lang="en-I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7472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7295E3A-2986-74B9-803F-7ECB067B8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8" y="868575"/>
            <a:ext cx="5101962" cy="728480"/>
          </a:xfrm>
        </p:spPr>
        <p:txBody>
          <a:bodyPr>
            <a:normAutofit/>
          </a:bodyPr>
          <a:lstStyle/>
          <a:p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Model deployment</a:t>
            </a:r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Graphic 5" descr="Coins with solid fill">
            <a:extLst>
              <a:ext uri="{FF2B5EF4-FFF2-40B4-BE49-F238E27FC236}">
                <a16:creationId xmlns:a16="http://schemas.microsoft.com/office/drawing/2014/main" id="{DF7B25AA-F298-1123-E415-7609357EF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080" y="814735"/>
            <a:ext cx="782320" cy="7823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7F3C9EA-6242-39C8-41BC-FDF10EA97911}"/>
              </a:ext>
            </a:extLst>
          </p:cNvPr>
          <p:cNvSpPr/>
          <p:nvPr/>
        </p:nvSpPr>
        <p:spPr>
          <a:xfrm>
            <a:off x="1198880" y="2791239"/>
            <a:ext cx="10393809" cy="380807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buFont typeface="Wingdings" panose="05000000000000000000" pitchFamily="2" charset="2"/>
              <a:buChar char="q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EDDC3047-ADDA-48B9-E106-B43D6C7AC02C}"/>
              </a:ext>
            </a:extLst>
          </p:cNvPr>
          <p:cNvSpPr/>
          <p:nvPr/>
        </p:nvSpPr>
        <p:spPr>
          <a:xfrm>
            <a:off x="599311" y="2010276"/>
            <a:ext cx="1670154" cy="1524000"/>
          </a:xfrm>
          <a:prstGeom prst="diamond">
            <a:avLst/>
          </a:prstGeom>
          <a:blipFill>
            <a:blip r:embed="rId5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Building app using </a:t>
            </a:r>
            <a:r>
              <a:rPr lang="en-US" sz="1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streamlit</a:t>
            </a:r>
            <a:endParaRPr lang="en-US" sz="1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2363C31B-B22A-B5F6-979C-0592860DA4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3508890"/>
              </p:ext>
            </p:extLst>
          </p:nvPr>
        </p:nvGraphicFramePr>
        <p:xfrm>
          <a:off x="1569784" y="3577840"/>
          <a:ext cx="9652000" cy="2301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501066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7295E3A-2986-74B9-803F-7ECB067B8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8" y="868575"/>
            <a:ext cx="5101962" cy="728480"/>
          </a:xfrm>
        </p:spPr>
        <p:txBody>
          <a:bodyPr>
            <a:normAutofit/>
          </a:bodyPr>
          <a:lstStyle/>
          <a:p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Model deployment</a:t>
            </a:r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Graphic 5" descr="Coins with solid fill">
            <a:extLst>
              <a:ext uri="{FF2B5EF4-FFF2-40B4-BE49-F238E27FC236}">
                <a16:creationId xmlns:a16="http://schemas.microsoft.com/office/drawing/2014/main" id="{DF7B25AA-F298-1123-E415-7609357EF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080" y="814735"/>
            <a:ext cx="782320" cy="7823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7F3C9EA-6242-39C8-41BC-FDF10EA97911}"/>
              </a:ext>
            </a:extLst>
          </p:cNvPr>
          <p:cNvSpPr/>
          <p:nvPr/>
        </p:nvSpPr>
        <p:spPr>
          <a:xfrm>
            <a:off x="1198880" y="2791239"/>
            <a:ext cx="10393809" cy="380807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buFont typeface="Wingdings" panose="05000000000000000000" pitchFamily="2" charset="2"/>
              <a:buChar char="q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EDDC3047-ADDA-48B9-E106-B43D6C7AC02C}"/>
              </a:ext>
            </a:extLst>
          </p:cNvPr>
          <p:cNvSpPr/>
          <p:nvPr/>
        </p:nvSpPr>
        <p:spPr>
          <a:xfrm>
            <a:off x="599311" y="2010276"/>
            <a:ext cx="1670154" cy="1524000"/>
          </a:xfrm>
          <a:prstGeom prst="diamond">
            <a:avLst/>
          </a:prstGeom>
          <a:blipFill>
            <a:blip r:embed="rId5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Deploying  .PY 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2363C31B-B22A-B5F6-979C-0592860DA4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6826600"/>
              </p:ext>
            </p:extLst>
          </p:nvPr>
        </p:nvGraphicFramePr>
        <p:xfrm>
          <a:off x="1569784" y="3577840"/>
          <a:ext cx="9652000" cy="2924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80B0038-1DCC-695C-E03D-85CD686A6E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27952" y="4671132"/>
            <a:ext cx="3184128" cy="13999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9B5548-2FE2-E7A3-B20B-5998075177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87987" y="4022202"/>
            <a:ext cx="2947933" cy="236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14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80D1A07-924C-AD3E-55BD-5F2F7E16E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854391"/>
            <a:ext cx="8761413" cy="728480"/>
          </a:xfrm>
        </p:spPr>
        <p:txBody>
          <a:bodyPr>
            <a:normAutofit/>
          </a:bodyPr>
          <a:lstStyle/>
          <a:p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Data Collection</a:t>
            </a:r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8590B4-E39A-844F-333E-DA89A5F0D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1"/>
            <a:ext cx="7735047" cy="3553460"/>
          </a:xfrm>
        </p:spPr>
        <p:txBody>
          <a:bodyPr>
            <a:normAutofit/>
          </a:bodyPr>
          <a:lstStyle/>
          <a:p>
            <a:r>
              <a:rPr lang="en-US" b="1" dirty="0"/>
              <a:t>Given data Banckruptcy.xlsx</a:t>
            </a:r>
          </a:p>
          <a:p>
            <a:r>
              <a:rPr lang="en-IN" b="1" dirty="0"/>
              <a:t>Data contains 7 features of 250 companies of discreet data.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b="1" dirty="0"/>
              <a:t>Industrial risk 		–  0 =low, 0.5 = medium, 1 =high.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b="1" dirty="0"/>
              <a:t>Management risk	– 0 =low, 0.5 = medium, 1 =high.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b="1" dirty="0"/>
              <a:t>Financial Flexibility 	– 0 =low, 0.5 = medium, 1 =high.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b="1" dirty="0"/>
              <a:t>Credibility			– 0 =low, 0.5 = medium, 1 =high.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b="1" dirty="0"/>
              <a:t>Competitiveness 	– 0 =low, 0.5 = medium, 1 =high.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b="1" dirty="0"/>
              <a:t>Operation risk 		– 0 =low, 0.5 = medium, 1 =high.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b="1" dirty="0"/>
              <a:t>Class 				– Bankruptcy, Non-bankruptcy (target carriable)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IN" b="1" dirty="0"/>
          </a:p>
          <a:p>
            <a:pPr lvl="1">
              <a:buFont typeface="Wingdings" panose="05000000000000000000" pitchFamily="2" charset="2"/>
              <a:buChar char="q"/>
            </a:pPr>
            <a:endParaRPr lang="en-IN" b="1" dirty="0"/>
          </a:p>
          <a:p>
            <a:pPr lvl="1">
              <a:buFont typeface="Wingdings" panose="05000000000000000000" pitchFamily="2" charset="2"/>
              <a:buChar char="q"/>
            </a:pPr>
            <a:endParaRPr lang="en-IN" b="1" dirty="0"/>
          </a:p>
          <a:p>
            <a:pPr lvl="1">
              <a:buFont typeface="Wingdings" panose="05000000000000000000" pitchFamily="2" charset="2"/>
              <a:buChar char="q"/>
            </a:pPr>
            <a:endParaRPr lang="en-IN" b="1" dirty="0"/>
          </a:p>
          <a:p>
            <a:pPr lvl="1">
              <a:buFont typeface="Wingdings" panose="05000000000000000000" pitchFamily="2" charset="2"/>
              <a:buChar char="q"/>
            </a:pPr>
            <a:endParaRPr lang="en-IN" b="1" dirty="0"/>
          </a:p>
          <a:p>
            <a:pPr lvl="1"/>
            <a:endParaRPr lang="en-IN" b="1" dirty="0"/>
          </a:p>
          <a:p>
            <a:pPr lvl="1">
              <a:buFont typeface="Wingdings" panose="05000000000000000000" pitchFamily="2" charset="2"/>
              <a:buChar char="q"/>
            </a:pPr>
            <a:endParaRPr lang="en-IN" b="1" dirty="0"/>
          </a:p>
        </p:txBody>
      </p:sp>
      <p:pic>
        <p:nvPicPr>
          <p:cNvPr id="8" name="Graphic 7" descr="Coins with solid fill">
            <a:extLst>
              <a:ext uri="{FF2B5EF4-FFF2-40B4-BE49-F238E27FC236}">
                <a16:creationId xmlns:a16="http://schemas.microsoft.com/office/drawing/2014/main" id="{0248A0E2-44E5-D2AB-2E59-5B626BC70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" y="844559"/>
            <a:ext cx="782320" cy="78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45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9ADE-E740-9A0B-0F8D-9872845F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8" y="868575"/>
            <a:ext cx="8046927" cy="728480"/>
          </a:xfrm>
        </p:spPr>
        <p:txBody>
          <a:bodyPr>
            <a:normAutofit/>
          </a:bodyPr>
          <a:lstStyle/>
          <a:p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Exploratory Data Analysis (EDA)</a:t>
            </a:r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D503-F004-7B74-03FF-A7A6FA609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1"/>
            <a:ext cx="8761413" cy="2578100"/>
          </a:xfrm>
        </p:spPr>
        <p:txBody>
          <a:bodyPr>
            <a:normAutofit/>
          </a:bodyPr>
          <a:lstStyle/>
          <a:p>
            <a:r>
              <a:rPr lang="en-US" dirty="0"/>
              <a:t>Using python for Project</a:t>
            </a:r>
          </a:p>
          <a:p>
            <a:r>
              <a:rPr lang="en-US" dirty="0"/>
              <a:t>For </a:t>
            </a:r>
            <a:r>
              <a:rPr lang="en-US" b="1" dirty="0"/>
              <a:t>EDA</a:t>
            </a:r>
            <a:r>
              <a:rPr lang="en-US" dirty="0"/>
              <a:t> Importing modules in matplotlib, pandas, NumPy, Seaborn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Code: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ln w="9525">
                  <a:noFill/>
                  <a:prstDash val="solid"/>
                </a:ln>
                <a:solidFill>
                  <a:srgbClr val="7030A0"/>
                </a:solidFill>
                <a:effectLst/>
              </a:rPr>
              <a:t>import pandas as pd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>
                <a:ln w="9525">
                  <a:noFill/>
                  <a:prstDash val="solid"/>
                </a:ln>
                <a:solidFill>
                  <a:srgbClr val="7030A0"/>
                </a:solidFill>
                <a:effectLst/>
              </a:rPr>
              <a:t>import </a:t>
            </a:r>
            <a:r>
              <a:rPr lang="en-IN" dirty="0" err="1">
                <a:ln w="9525">
                  <a:noFill/>
                  <a:prstDash val="solid"/>
                </a:ln>
                <a:solidFill>
                  <a:srgbClr val="7030A0"/>
                </a:solidFill>
                <a:effectLst/>
              </a:rPr>
              <a:t>numpy</a:t>
            </a:r>
            <a:r>
              <a:rPr lang="en-IN" dirty="0">
                <a:ln w="9525">
                  <a:noFill/>
                  <a:prstDash val="solid"/>
                </a:ln>
                <a:solidFill>
                  <a:srgbClr val="7030A0"/>
                </a:solidFill>
                <a:effectLst/>
              </a:rPr>
              <a:t> as np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>
                <a:ln w="9525">
                  <a:noFill/>
                  <a:prstDash val="solid"/>
                </a:ln>
                <a:solidFill>
                  <a:srgbClr val="7030A0"/>
                </a:solidFill>
                <a:effectLst/>
              </a:rPr>
              <a:t>import </a:t>
            </a:r>
            <a:r>
              <a:rPr lang="en-IN" dirty="0" err="1">
                <a:ln w="9525">
                  <a:noFill/>
                  <a:prstDash val="solid"/>
                </a:ln>
                <a:solidFill>
                  <a:srgbClr val="7030A0"/>
                </a:solidFill>
                <a:effectLst/>
              </a:rPr>
              <a:t>matplotlib.pyplot</a:t>
            </a:r>
            <a:r>
              <a:rPr lang="en-IN" dirty="0">
                <a:ln w="9525">
                  <a:noFill/>
                  <a:prstDash val="solid"/>
                </a:ln>
                <a:solidFill>
                  <a:srgbClr val="7030A0"/>
                </a:solidFill>
                <a:effectLst/>
              </a:rPr>
              <a:t> as </a:t>
            </a:r>
            <a:r>
              <a:rPr lang="en-IN" dirty="0" err="1">
                <a:ln w="9525">
                  <a:noFill/>
                  <a:prstDash val="solid"/>
                </a:ln>
                <a:solidFill>
                  <a:srgbClr val="7030A0"/>
                </a:solidFill>
                <a:effectLst/>
              </a:rPr>
              <a:t>plt</a:t>
            </a:r>
            <a:endParaRPr lang="en-IN" dirty="0">
              <a:ln w="9525">
                <a:noFill/>
                <a:prstDash val="solid"/>
              </a:ln>
              <a:solidFill>
                <a:srgbClr val="7030A0"/>
              </a:solidFill>
              <a:effectLst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>
                <a:ln w="9525">
                  <a:noFill/>
                  <a:prstDash val="solid"/>
                </a:ln>
                <a:solidFill>
                  <a:srgbClr val="7030A0"/>
                </a:solidFill>
                <a:effectLst/>
              </a:rPr>
              <a:t>import seaborn as </a:t>
            </a:r>
            <a:r>
              <a:rPr lang="en-IN" dirty="0" err="1">
                <a:ln w="9525">
                  <a:noFill/>
                  <a:prstDash val="solid"/>
                </a:ln>
                <a:solidFill>
                  <a:srgbClr val="7030A0"/>
                </a:solidFill>
                <a:effectLst/>
              </a:rPr>
              <a:t>sns</a:t>
            </a:r>
            <a:endParaRPr lang="en-IN" dirty="0">
              <a:ln w="9525">
                <a:noFill/>
                <a:prstDash val="solid"/>
              </a:ln>
              <a:solidFill>
                <a:srgbClr val="7030A0"/>
              </a:solidFill>
              <a:effectLst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IN" dirty="0">
              <a:ln w="9525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  <p:pic>
        <p:nvPicPr>
          <p:cNvPr id="4" name="Graphic 3" descr="Coins with solid fill">
            <a:extLst>
              <a:ext uri="{FF2B5EF4-FFF2-40B4-BE49-F238E27FC236}">
                <a16:creationId xmlns:a16="http://schemas.microsoft.com/office/drawing/2014/main" id="{5E5E8BDA-8575-75E9-6ED6-E4C021E0A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" y="814735"/>
            <a:ext cx="782320" cy="78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0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F9CBCA6-9170-1BCA-4FCC-3DD50F796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868575"/>
            <a:ext cx="8761413" cy="728480"/>
          </a:xfrm>
        </p:spPr>
        <p:txBody>
          <a:bodyPr>
            <a:normAutofit/>
          </a:bodyPr>
          <a:lstStyle/>
          <a:p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Exploratory Data Analysis (EDA)</a:t>
            </a:r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8106-1842-E546-74E9-9783A6C28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Reading the dataset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Code: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7030A0"/>
                </a:solidFill>
              </a:rPr>
              <a:t>df0 = </a:t>
            </a:r>
            <a:r>
              <a:rPr lang="en-IN" dirty="0" err="1">
                <a:solidFill>
                  <a:srgbClr val="7030A0"/>
                </a:solidFill>
              </a:rPr>
              <a:t>pd.read_excel</a:t>
            </a:r>
            <a:r>
              <a:rPr lang="en-IN" dirty="0">
                <a:solidFill>
                  <a:srgbClr val="7030A0"/>
                </a:solidFill>
              </a:rPr>
              <a:t>('Bankruptcy.xlsx')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7030A0"/>
                </a:solidFill>
              </a:rPr>
              <a:t>df0</a:t>
            </a:r>
            <a:endParaRPr lang="en-US" dirty="0"/>
          </a:p>
          <a:p>
            <a:r>
              <a:rPr lang="en-US" dirty="0"/>
              <a:t>Output:</a:t>
            </a:r>
            <a:endParaRPr lang="en-IN" dirty="0">
              <a:solidFill>
                <a:srgbClr val="7030A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raphic 4" descr="Coins with solid fill">
            <a:extLst>
              <a:ext uri="{FF2B5EF4-FFF2-40B4-BE49-F238E27FC236}">
                <a16:creationId xmlns:a16="http://schemas.microsoft.com/office/drawing/2014/main" id="{0ECFD79B-6EA7-7334-44F7-2FACC1ABA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" y="814735"/>
            <a:ext cx="782320" cy="782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3E89A2-FF8D-78B1-2CC9-ED6E25F91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001" y="4612508"/>
            <a:ext cx="6683319" cy="15393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1782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F9CBCA6-9170-1BCA-4FCC-3DD50F796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8" y="868575"/>
            <a:ext cx="8046927" cy="728480"/>
          </a:xfrm>
        </p:spPr>
        <p:txBody>
          <a:bodyPr>
            <a:normAutofit/>
          </a:bodyPr>
          <a:lstStyle/>
          <a:p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Exploratory Data Analysis (EDA)</a:t>
            </a:r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8106-1842-E546-74E9-9783A6C28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86941"/>
            <a:ext cx="8761413" cy="3416300"/>
          </a:xfrm>
        </p:spPr>
        <p:txBody>
          <a:bodyPr/>
          <a:lstStyle/>
          <a:p>
            <a:r>
              <a:rPr lang="en-US" b="1" dirty="0"/>
              <a:t>Dataset info: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Code: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</a:rPr>
              <a:t>df0.info()</a:t>
            </a:r>
          </a:p>
          <a:p>
            <a:r>
              <a:rPr lang="en-US" dirty="0"/>
              <a:t>Output: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From info we can get null values info, </a:t>
            </a:r>
          </a:p>
          <a:p>
            <a:pPr marL="457189" lvl="1" indent="0">
              <a:buNone/>
            </a:pPr>
            <a:r>
              <a:rPr lang="en-US" dirty="0">
                <a:solidFill>
                  <a:schemeClr val="tx1"/>
                </a:solidFill>
              </a:rPr>
              <a:t>entries, datatype of dataset .</a:t>
            </a:r>
            <a:endParaRPr lang="en-IN" dirty="0">
              <a:solidFill>
                <a:schemeClr val="tx1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Graphic 4" descr="Coins with solid fill">
            <a:extLst>
              <a:ext uri="{FF2B5EF4-FFF2-40B4-BE49-F238E27FC236}">
                <a16:creationId xmlns:a16="http://schemas.microsoft.com/office/drawing/2014/main" id="{0ECFD79B-6EA7-7334-44F7-2FACC1ABA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" y="814735"/>
            <a:ext cx="782320" cy="782320"/>
          </a:xfrm>
          <a:prstGeom prst="rect">
            <a:avLst/>
          </a:prstGeom>
        </p:spPr>
      </p:pic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4C66CB6-9486-4E85-50E5-46104EE8D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704" y="2490027"/>
            <a:ext cx="5616937" cy="31640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1451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F9CBCA6-9170-1BCA-4FCC-3DD50F796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8" y="868575"/>
            <a:ext cx="8046927" cy="728480"/>
          </a:xfrm>
        </p:spPr>
        <p:txBody>
          <a:bodyPr>
            <a:normAutofit/>
          </a:bodyPr>
          <a:lstStyle/>
          <a:p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Exploratory Data Analysis (EDA)</a:t>
            </a:r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8106-1842-E546-74E9-9783A6C28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86941"/>
            <a:ext cx="8761413" cy="3416300"/>
          </a:xfrm>
        </p:spPr>
        <p:txBody>
          <a:bodyPr/>
          <a:lstStyle/>
          <a:p>
            <a:r>
              <a:rPr lang="en-US" b="1" dirty="0"/>
              <a:t>Dropping the duplicates</a:t>
            </a:r>
            <a:r>
              <a:rPr lang="en-US" dirty="0"/>
              <a:t>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Code: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7030A0"/>
                </a:solidFill>
              </a:rPr>
              <a:t>df</a:t>
            </a:r>
            <a:r>
              <a:rPr lang="en-US" dirty="0">
                <a:solidFill>
                  <a:srgbClr val="7030A0"/>
                </a:solidFill>
              </a:rPr>
              <a:t> = df0.drop_duplicates(</a:t>
            </a:r>
            <a:r>
              <a:rPr lang="en-US" dirty="0" err="1">
                <a:solidFill>
                  <a:srgbClr val="7030A0"/>
                </a:solidFill>
              </a:rPr>
              <a:t>inplace</a:t>
            </a:r>
            <a:r>
              <a:rPr lang="en-US" dirty="0">
                <a:solidFill>
                  <a:srgbClr val="7030A0"/>
                </a:solidFill>
              </a:rPr>
              <a:t>=True)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7030A0"/>
                </a:solidFill>
              </a:rPr>
              <a:t>df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/>
              <a:t>Output: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Before- 250 x 7 columns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After – 103 x 7 columns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Graphic 4" descr="Coins with solid fill">
            <a:extLst>
              <a:ext uri="{FF2B5EF4-FFF2-40B4-BE49-F238E27FC236}">
                <a16:creationId xmlns:a16="http://schemas.microsoft.com/office/drawing/2014/main" id="{0ECFD79B-6EA7-7334-44F7-2FACC1ABA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" y="814735"/>
            <a:ext cx="782320" cy="782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7CC011-910C-6C84-6955-FB99953FD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20720"/>
            <a:ext cx="5702632" cy="29724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9435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F9CBCA6-9170-1BCA-4FCC-3DD50F796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8" y="868575"/>
            <a:ext cx="8046927" cy="728480"/>
          </a:xfrm>
        </p:spPr>
        <p:txBody>
          <a:bodyPr>
            <a:normAutofit/>
          </a:bodyPr>
          <a:lstStyle/>
          <a:p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Exploratory Data Analysis (EDA)</a:t>
            </a:r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8106-1842-E546-74E9-9783A6C28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08861"/>
            <a:ext cx="8761413" cy="3416300"/>
          </a:xfrm>
        </p:spPr>
        <p:txBody>
          <a:bodyPr>
            <a:normAutofit/>
          </a:bodyPr>
          <a:lstStyle/>
          <a:p>
            <a:r>
              <a:rPr lang="en-US" b="1" dirty="0"/>
              <a:t>Converting class data into binary and storing as new data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Code: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</a:rPr>
              <a:t>df1 = </a:t>
            </a:r>
            <a:r>
              <a:rPr lang="en-US" dirty="0" err="1">
                <a:solidFill>
                  <a:srgbClr val="7030A0"/>
                </a:solidFill>
              </a:rPr>
              <a:t>df.copy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</a:rPr>
              <a:t>df1['class'] = df1['class'].map({'bankruptcy': 1, 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7030A0"/>
                </a:solidFill>
              </a:rPr>
              <a:t>'non-bankruptcy': 0})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</a:rPr>
              <a:t>df1</a:t>
            </a:r>
          </a:p>
          <a:p>
            <a:r>
              <a:rPr lang="en-US" dirty="0"/>
              <a:t>Output: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Before- class : non-</a:t>
            </a:r>
            <a:r>
              <a:rPr lang="en-US" dirty="0" err="1">
                <a:solidFill>
                  <a:schemeClr val="tx1"/>
                </a:solidFill>
              </a:rPr>
              <a:t>bankrupt,bankrupt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After – 0,1</a:t>
            </a:r>
            <a:endParaRPr lang="en-IN" dirty="0">
              <a:solidFill>
                <a:schemeClr val="tx1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Graphic 4" descr="Coins with solid fill">
            <a:extLst>
              <a:ext uri="{FF2B5EF4-FFF2-40B4-BE49-F238E27FC236}">
                <a16:creationId xmlns:a16="http://schemas.microsoft.com/office/drawing/2014/main" id="{0ECFD79B-6EA7-7334-44F7-2FACC1ABA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" y="844231"/>
            <a:ext cx="782320" cy="782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D500E2-FF90-D277-FD0B-80A13AAD3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652" y="3081954"/>
            <a:ext cx="5330469" cy="26432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0656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www.w3.org/XML/1998/namespace"/>
    <ds:schemaRef ds:uri="http://schemas.microsoft.com/office/2006/metadata/properties"/>
    <ds:schemaRef ds:uri="230e9df3-be65-4c73-a93b-d1236ebd677e"/>
    <ds:schemaRef ds:uri="http://schemas.microsoft.com/sharepoint/v3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71af3243-3dd4-4a8d-8c0d-dd76da1f02a5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1528</TotalTime>
  <Words>2809</Words>
  <Application>Microsoft Office PowerPoint</Application>
  <PresentationFormat>Widescreen</PresentationFormat>
  <Paragraphs>418</Paragraphs>
  <Slides>38</Slides>
  <Notes>13</Notes>
  <HiddenSlides>17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2" baseType="lpstr">
      <vt:lpstr>Arial</vt:lpstr>
      <vt:lpstr>Arial Rounded MT Bold</vt:lpstr>
      <vt:lpstr>Baskerville Old Face</vt:lpstr>
      <vt:lpstr>Bell MT</vt:lpstr>
      <vt:lpstr>Britannic Bold</vt:lpstr>
      <vt:lpstr>Calibri</vt:lpstr>
      <vt:lpstr>Calisto MT</vt:lpstr>
      <vt:lpstr>Helvetica Neue</vt:lpstr>
      <vt:lpstr>STIXMathJax_Main</vt:lpstr>
      <vt:lpstr>STIXMathJax_Normal-italic</vt:lpstr>
      <vt:lpstr>Trebuchet MS</vt:lpstr>
      <vt:lpstr>Wingdings</vt:lpstr>
      <vt:lpstr>Wingdings 3</vt:lpstr>
      <vt:lpstr>Facet</vt:lpstr>
      <vt:lpstr>BANKRUPTANCY PREVENTION</vt:lpstr>
      <vt:lpstr>PowerPoint Presentation</vt:lpstr>
      <vt:lpstr>PowerPoint Presentation</vt:lpstr>
      <vt:lpstr>Data Collection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Evaluation</vt:lpstr>
      <vt:lpstr>Model Evaluation</vt:lpstr>
      <vt:lpstr>Model deployment</vt:lpstr>
      <vt:lpstr>Model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BANKRUPTANCY PREVENTION</dc:title>
  <dc:creator>M V</dc:creator>
  <cp:lastModifiedBy>M V</cp:lastModifiedBy>
  <cp:revision>41</cp:revision>
  <dcterms:created xsi:type="dcterms:W3CDTF">2024-08-11T08:41:17Z</dcterms:created>
  <dcterms:modified xsi:type="dcterms:W3CDTF">2024-08-21T04:51:45Z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