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8" r:id="rId6"/>
    <p:sldId id="286" r:id="rId7"/>
    <p:sldId id="287" r:id="rId8"/>
    <p:sldId id="288" r:id="rId9"/>
    <p:sldId id="289" r:id="rId10"/>
    <p:sldId id="290" r:id="rId11"/>
    <p:sldId id="305" r:id="rId12"/>
    <p:sldId id="291" r:id="rId13"/>
    <p:sldId id="292" r:id="rId14"/>
    <p:sldId id="293" r:id="rId15"/>
    <p:sldId id="294" r:id="rId16"/>
    <p:sldId id="302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8" r:id="rId25"/>
    <p:sldId id="304" r:id="rId26"/>
    <p:sldId id="306" r:id="rId27"/>
    <p:sldId id="307" r:id="rId28"/>
    <p:sldId id="26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5D43E-2B80-47E7-ACD4-12AD14F2F5C9}" v="1" dt="2022-12-07T05:47:09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za vamsi" userId="ea499b9f8bfe6196" providerId="LiveId" clId="{47D5D43E-2B80-47E7-ACD4-12AD14F2F5C9}"/>
    <pc:docChg chg="custSel addSld delSld modSld">
      <pc:chgData name="arza vamsi" userId="ea499b9f8bfe6196" providerId="LiveId" clId="{47D5D43E-2B80-47E7-ACD4-12AD14F2F5C9}" dt="2022-12-07T05:51:37.187" v="471" actId="20577"/>
      <pc:docMkLst>
        <pc:docMk/>
      </pc:docMkLst>
      <pc:sldChg chg="modSp mod">
        <pc:chgData name="arza vamsi" userId="ea499b9f8bfe6196" providerId="LiveId" clId="{47D5D43E-2B80-47E7-ACD4-12AD14F2F5C9}" dt="2022-12-07T05:51:37.187" v="471" actId="20577"/>
        <pc:sldMkLst>
          <pc:docMk/>
          <pc:sldMk cId="341434397" sldId="301"/>
        </pc:sldMkLst>
        <pc:spChg chg="mod">
          <ac:chgData name="arza vamsi" userId="ea499b9f8bfe6196" providerId="LiveId" clId="{47D5D43E-2B80-47E7-ACD4-12AD14F2F5C9}" dt="2022-12-07T05:51:37.187" v="471" actId="20577"/>
          <ac:spMkLst>
            <pc:docMk/>
            <pc:sldMk cId="341434397" sldId="301"/>
            <ac:spMk id="4" creationId="{0F05A03D-1E72-633F-0AD5-DEB4EB83662B}"/>
          </ac:spMkLst>
        </pc:spChg>
      </pc:sldChg>
      <pc:sldChg chg="del">
        <pc:chgData name="arza vamsi" userId="ea499b9f8bfe6196" providerId="LiveId" clId="{47D5D43E-2B80-47E7-ACD4-12AD14F2F5C9}" dt="2022-12-07T05:49:44.366" v="365" actId="2696"/>
        <pc:sldMkLst>
          <pc:docMk/>
          <pc:sldMk cId="4264205101" sldId="303"/>
        </pc:sldMkLst>
      </pc:sldChg>
      <pc:sldChg chg="addSp delSp modSp new mod">
        <pc:chgData name="arza vamsi" userId="ea499b9f8bfe6196" providerId="LiveId" clId="{47D5D43E-2B80-47E7-ACD4-12AD14F2F5C9}" dt="2022-12-07T05:50:01.135" v="379" actId="20577"/>
        <pc:sldMkLst>
          <pc:docMk/>
          <pc:sldMk cId="67700310" sldId="308"/>
        </pc:sldMkLst>
        <pc:spChg chg="mod">
          <ac:chgData name="arza vamsi" userId="ea499b9f8bfe6196" providerId="LiveId" clId="{47D5D43E-2B80-47E7-ACD4-12AD14F2F5C9}" dt="2022-12-07T05:46:55.568" v="47" actId="20577"/>
          <ac:spMkLst>
            <pc:docMk/>
            <pc:sldMk cId="67700310" sldId="308"/>
            <ac:spMk id="2" creationId="{7AB2B4A1-DD52-86AA-453F-522747E8C9C4}"/>
          </ac:spMkLst>
        </pc:spChg>
        <pc:spChg chg="del">
          <ac:chgData name="arza vamsi" userId="ea499b9f8bfe6196" providerId="LiveId" clId="{47D5D43E-2B80-47E7-ACD4-12AD14F2F5C9}" dt="2022-12-07T05:47:09.331" v="48" actId="931"/>
          <ac:spMkLst>
            <pc:docMk/>
            <pc:sldMk cId="67700310" sldId="308"/>
            <ac:spMk id="4" creationId="{34C49DFD-0DD9-83DE-7090-D8013F725DF1}"/>
          </ac:spMkLst>
        </pc:spChg>
        <pc:spChg chg="mod">
          <ac:chgData name="arza vamsi" userId="ea499b9f8bfe6196" providerId="LiveId" clId="{47D5D43E-2B80-47E7-ACD4-12AD14F2F5C9}" dt="2022-12-07T05:50:01.135" v="379" actId="20577"/>
          <ac:spMkLst>
            <pc:docMk/>
            <pc:sldMk cId="67700310" sldId="308"/>
            <ac:spMk id="5" creationId="{E9D941E8-CADF-2B3E-11F6-1A552004FCFE}"/>
          </ac:spMkLst>
        </pc:spChg>
        <pc:picChg chg="add mod">
          <ac:chgData name="arza vamsi" userId="ea499b9f8bfe6196" providerId="LiveId" clId="{47D5D43E-2B80-47E7-ACD4-12AD14F2F5C9}" dt="2022-12-07T05:47:17.676" v="53" actId="14100"/>
          <ac:picMkLst>
            <pc:docMk/>
            <pc:sldMk cId="67700310" sldId="308"/>
            <ac:picMk id="7" creationId="{48607B6C-3DCC-AF92-0AFF-45721AC8FBA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7/18/2024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894" y="2829909"/>
            <a:ext cx="7077456" cy="868680"/>
          </a:xfrm>
        </p:spPr>
        <p:txBody>
          <a:bodyPr/>
          <a:lstStyle/>
          <a:p>
            <a:r>
              <a:rPr lang="en-US" sz="4000" dirty="0"/>
              <a:t>     Machine Learning: </a:t>
            </a:r>
            <a:br>
              <a:rPr lang="en-US" sz="4000" dirty="0"/>
            </a:br>
            <a:r>
              <a:rPr lang="en-US" sz="4000" dirty="0"/>
              <a:t>Using Graduation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4622" y="5989320"/>
            <a:ext cx="7077456" cy="8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 SATYA SAI VAMSHI KRISHNA ARZA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0DF5-323A-3500-CBBD-F956AF2C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MULTIPLE LINEAR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D2B1A2-6765-37D5-05C4-81A54C58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BAD7D7B8-E7F4-B495-444C-F01DC33B6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920" y="1960880"/>
            <a:ext cx="9743439" cy="3962400"/>
          </a:xfrm>
        </p:spPr>
      </p:pic>
    </p:spTree>
    <p:extLst>
      <p:ext uri="{BB962C8B-B14F-4D97-AF65-F5344CB8AC3E}">
        <p14:creationId xmlns:p14="http://schemas.microsoft.com/office/powerpoint/2010/main" val="16161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6820-1A86-ABEC-4359-3D64598A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STEPWISE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BF520-790B-1D8E-C9F3-4033F4F5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7BB03C6F-D462-329B-BEE4-60BA177F9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20" y="2062480"/>
            <a:ext cx="9763760" cy="3931919"/>
          </a:xfrm>
        </p:spPr>
      </p:pic>
    </p:spTree>
    <p:extLst>
      <p:ext uri="{BB962C8B-B14F-4D97-AF65-F5344CB8AC3E}">
        <p14:creationId xmlns:p14="http://schemas.microsoft.com/office/powerpoint/2010/main" val="932879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D124-EFA4-7ACB-85A4-F949AEB2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REGRESSION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3ED91C-8F67-7175-A5CD-07401408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D23D8E90-F443-BAEB-9178-D1F1BF3AD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080" y="1615440"/>
            <a:ext cx="8727440" cy="4409440"/>
          </a:xfrm>
        </p:spPr>
      </p:pic>
    </p:spTree>
    <p:extLst>
      <p:ext uri="{BB962C8B-B14F-4D97-AF65-F5344CB8AC3E}">
        <p14:creationId xmlns:p14="http://schemas.microsoft.com/office/powerpoint/2010/main" val="92112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5E59-4080-9A29-9BFC-5668C585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REGRESSION TREE GRAPH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873FDF-93EF-D3D8-0AFF-5CD431F4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68BD799-C661-88F6-0F5A-33AECC97C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440" y="1595120"/>
            <a:ext cx="10038079" cy="4457329"/>
          </a:xfrm>
        </p:spPr>
      </p:pic>
    </p:spTree>
    <p:extLst>
      <p:ext uri="{BB962C8B-B14F-4D97-AF65-F5344CB8AC3E}">
        <p14:creationId xmlns:p14="http://schemas.microsoft.com/office/powerpoint/2010/main" val="2970385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3DE3-E471-7C0C-9A64-970622A6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22605"/>
            <a:ext cx="11214100" cy="535531"/>
          </a:xfrm>
        </p:spPr>
        <p:txBody>
          <a:bodyPr/>
          <a:lstStyle/>
          <a:p>
            <a:r>
              <a:rPr lang="en-US" dirty="0"/>
              <a:t>                                           LASSO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AF5DF9-9BA0-D8FB-FAD3-1109DFC3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EADDDBCD-8975-4FAE-6E15-9770D045F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120" y="1873934"/>
            <a:ext cx="9865359" cy="4254719"/>
          </a:xfrm>
        </p:spPr>
      </p:pic>
    </p:spTree>
    <p:extLst>
      <p:ext uri="{BB962C8B-B14F-4D97-AF65-F5344CB8AC3E}">
        <p14:creationId xmlns:p14="http://schemas.microsoft.com/office/powerpoint/2010/main" val="3722886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411D-3A0E-3D1C-CF12-847A09DD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  RIDGE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A0967-0278-5062-DA61-B8B24222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6A1F292-3FB2-FD60-57F7-ED9C56FF4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440" y="1825625"/>
            <a:ext cx="9916160" cy="4351338"/>
          </a:xfrm>
        </p:spPr>
      </p:pic>
    </p:spTree>
    <p:extLst>
      <p:ext uri="{BB962C8B-B14F-4D97-AF65-F5344CB8AC3E}">
        <p14:creationId xmlns:p14="http://schemas.microsoft.com/office/powerpoint/2010/main" val="1016735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9D47-2E91-FBBB-D141-B7E73003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 ELASTIC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5C360D-B697-2CD3-04F0-949F991F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F8D94A79-793C-7484-EE81-582DA8270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360" y="1899920"/>
            <a:ext cx="9926320" cy="4181106"/>
          </a:xfrm>
        </p:spPr>
      </p:pic>
    </p:spTree>
    <p:extLst>
      <p:ext uri="{BB962C8B-B14F-4D97-AF65-F5344CB8AC3E}">
        <p14:creationId xmlns:p14="http://schemas.microsoft.com/office/powerpoint/2010/main" val="3738393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6C4C-E5A9-9B79-7841-9D1497BA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RANDOM FOREST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B01F92-DAC3-DAD9-2CE0-4CCEA4F9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7905E660-A41D-82EE-68C0-4DA1813A6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760" y="1920240"/>
            <a:ext cx="9763760" cy="4104640"/>
          </a:xfrm>
        </p:spPr>
      </p:pic>
    </p:spTree>
    <p:extLst>
      <p:ext uri="{BB962C8B-B14F-4D97-AF65-F5344CB8AC3E}">
        <p14:creationId xmlns:p14="http://schemas.microsoft.com/office/powerpoint/2010/main" val="1102635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E4C7-8457-D699-A8D1-2CC9F8E7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SVM(LINEAR)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F9A9DC-1DA3-31BD-2ADA-24782B0D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EE45D592-2460-BD0C-3153-C674557B6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281" y="2032000"/>
            <a:ext cx="9286240" cy="3779520"/>
          </a:xfrm>
        </p:spPr>
      </p:pic>
    </p:spTree>
    <p:extLst>
      <p:ext uri="{BB962C8B-B14F-4D97-AF65-F5344CB8AC3E}">
        <p14:creationId xmlns:p14="http://schemas.microsoft.com/office/powerpoint/2010/main" val="408252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36C6-CF24-079C-CB6C-7CA84582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SVM(RADIAL)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DA2C95-407B-1103-0E75-2887E137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F3E355C4-ACD0-A0D8-C520-AF73D13CE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441" y="1666240"/>
            <a:ext cx="9550400" cy="4206239"/>
          </a:xfrm>
        </p:spPr>
      </p:pic>
    </p:spTree>
    <p:extLst>
      <p:ext uri="{BB962C8B-B14F-4D97-AF65-F5344CB8AC3E}">
        <p14:creationId xmlns:p14="http://schemas.microsoft.com/office/powerpoint/2010/main" val="15768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PROJECT GOAL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The main goal of this project is to investigate the most important factors for a student’s admission to select the most accurate model to predict the student’s chances of admission using the Graduation Dataset</a:t>
            </a:r>
            <a:r>
              <a:rPr lang="en-US" dirty="0"/>
              <a:t>.</a:t>
            </a:r>
          </a:p>
          <a:p>
            <a:r>
              <a:rPr lang="en-US" sz="2000" dirty="0"/>
              <a:t>In order to reach our Project Goal, we follow three important steps :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Data Cleaning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Data Exploration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Creating Predictive Models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6A37-B33B-FEB9-DD80-31F3E84D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CREATING PREDICTIVE MODELS(CONT)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FC31B6-C4D3-227E-F7CA-8ADA19E6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5A03D-1E72-633F-0AD5-DEB4EB836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Now, for the neural network model we further partition the training model which we created previously to 90% again into training and the rest 10% for validation purposes.</a:t>
            </a:r>
          </a:p>
          <a:p>
            <a:r>
              <a:rPr lang="en-US" sz="2000" dirty="0"/>
              <a:t>After training and fitting the model, we do </a:t>
            </a:r>
            <a:r>
              <a:rPr lang="en-US" sz="2000" dirty="0" err="1"/>
              <a:t>tfruns</a:t>
            </a:r>
            <a:r>
              <a:rPr lang="en-US" sz="2000" dirty="0"/>
              <a:t> to get the best </a:t>
            </a:r>
            <a:r>
              <a:rPr lang="en-US" sz="2000" dirty="0" err="1"/>
              <a:t>hypertuned</a:t>
            </a:r>
            <a:r>
              <a:rPr lang="en-US" sz="2000" dirty="0"/>
              <a:t>, parameters using that parameters we once again train the model and calculate the RMSE value.</a:t>
            </a:r>
          </a:p>
          <a:p>
            <a:r>
              <a:rPr lang="en-US" sz="2000" dirty="0"/>
              <a:t>And finally after comparing the RMSE vales of all the models, we can say that the model which has the least RMSE performs the best on the dataset.</a:t>
            </a:r>
          </a:p>
          <a:p>
            <a:r>
              <a:rPr lang="en-US" sz="2000" dirty="0"/>
              <a:t>In this we are using two hidden layers and two dropouts with no activation for final layer.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434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B4A1-DD52-86AA-453F-522747E8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BEST HYPERTUNED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76ED2A-481E-C4C6-8DB6-910E289E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7" name="Content Placeholder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8607B6C-3DCC-AF92-0AFF-45721AC8FB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2913" y="1696720"/>
            <a:ext cx="5734367" cy="43688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D941E8-CADF-2B3E-11F6-1A552004FC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From the model we can see that the best hyper tuned parameters are nodes 32 and 50.</a:t>
            </a:r>
          </a:p>
          <a:p>
            <a:r>
              <a:rPr lang="en-US" dirty="0"/>
              <a:t>Activations to be used are “</a:t>
            </a:r>
            <a:r>
              <a:rPr lang="en-US" dirty="0" err="1"/>
              <a:t>relu</a:t>
            </a:r>
            <a:r>
              <a:rPr lang="en-US" dirty="0"/>
              <a:t>” and “tanh”.</a:t>
            </a:r>
          </a:p>
          <a:p>
            <a:r>
              <a:rPr lang="en-US" dirty="0"/>
              <a:t>Dropout rates to be used are 0.2 and 0.6, with a learning rate if 0.01</a:t>
            </a:r>
          </a:p>
          <a:p>
            <a:r>
              <a:rPr lang="en-US" dirty="0"/>
              <a:t>And finally, the epochs is 50 and batch size is 30</a:t>
            </a:r>
          </a:p>
          <a:p>
            <a:r>
              <a:rPr lang="en-US" dirty="0"/>
              <a:t>These are the hyperparameters used for next model </a:t>
            </a:r>
            <a:r>
              <a:rPr lang="en-US" dirty="0" err="1"/>
              <a:t>tofind</a:t>
            </a:r>
            <a:r>
              <a:rPr lang="en-US" dirty="0"/>
              <a:t> RMSE</a:t>
            </a:r>
          </a:p>
        </p:txBody>
      </p:sp>
    </p:spTree>
    <p:extLst>
      <p:ext uri="{BB962C8B-B14F-4D97-AF65-F5344CB8AC3E}">
        <p14:creationId xmlns:p14="http://schemas.microsoft.com/office/powerpoint/2010/main" val="67700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8F14-00F6-6E97-8BFE-B6E06B98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DEB29-5B42-7DF7-5689-5142D559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07ED25FC-C771-CFCD-CF0F-541A7E2D3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920" y="1889760"/>
            <a:ext cx="9987280" cy="3901439"/>
          </a:xfrm>
        </p:spPr>
      </p:pic>
    </p:spTree>
    <p:extLst>
      <p:ext uri="{BB962C8B-B14F-4D97-AF65-F5344CB8AC3E}">
        <p14:creationId xmlns:p14="http://schemas.microsoft.com/office/powerpoint/2010/main" val="130449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D33-B5C1-E824-5D57-33E3E31A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1F2F6E-0959-591A-332E-FC16C432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4631C0F-4D7D-82A0-5FB6-446755D55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234722"/>
              </p:ext>
            </p:extLst>
          </p:nvPr>
        </p:nvGraphicFramePr>
        <p:xfrm>
          <a:off x="442913" y="1825625"/>
          <a:ext cx="1121568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843">
                  <a:extLst>
                    <a:ext uri="{9D8B030D-6E8A-4147-A177-3AD203B41FA5}">
                      <a16:colId xmlns:a16="http://schemas.microsoft.com/office/drawing/2014/main" val="1790955720"/>
                    </a:ext>
                  </a:extLst>
                </a:gridCol>
                <a:gridCol w="5607843">
                  <a:extLst>
                    <a:ext uri="{9D8B030D-6E8A-4147-A177-3AD203B41FA5}">
                      <a16:colId xmlns:a16="http://schemas.microsoft.com/office/drawing/2014/main" val="2149310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036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0.06374082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5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STEPWISE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0.06357101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4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0.07612620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32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0.06365759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69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0.06335264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92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0.06355819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45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0.06506031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38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0.06240536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37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MACHINE(LINEAR)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0.06444613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41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MACHINE(RADIAL)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0.06292008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8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0.06585196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486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032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C649-9E73-B571-4DB9-B7326178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B76610-F412-E448-BB31-DBFD08A6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11DC3-BEA5-F0CB-D6CA-0C95E7423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By looking at the above RMSE values we can conclude that RMSE value of Random forest is least, so it performs better on the dataset</a:t>
            </a:r>
          </a:p>
        </p:txBody>
      </p:sp>
    </p:spTree>
    <p:extLst>
      <p:ext uri="{BB962C8B-B14F-4D97-AF65-F5344CB8AC3E}">
        <p14:creationId xmlns:p14="http://schemas.microsoft.com/office/powerpoint/2010/main" val="2366533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1ECF-F9A4-DEE7-523E-0DFEA01D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DATA CLEANING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CBD2C-1EC5-A1C0-18FC-D318F81E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FCD92-0F04-5FC8-4F97-ADB719823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dataset which we used for this project is known as Graduation dataset which is taken from Kaggle.</a:t>
            </a:r>
          </a:p>
          <a:p>
            <a:r>
              <a:rPr lang="en-US" sz="2000" dirty="0"/>
              <a:t>The dataset totally consists of around 500 observations and 9 variables.</a:t>
            </a:r>
          </a:p>
          <a:p>
            <a:r>
              <a:rPr lang="en-US" sz="2000" dirty="0"/>
              <a:t>The first column “Serial No” is removed as it is not used for predicting the target variable.</a:t>
            </a:r>
          </a:p>
          <a:p>
            <a:r>
              <a:rPr lang="en-US" sz="2000" dirty="0"/>
              <a:t>Out of the 9 variables eight of them are numerical variables, but the research variable which is given as numerical variables is actually a categorical variable as it only consists of 1’s and 0’s where “1” is indicated as “yes” and “0” is indicated as a “no”. </a:t>
            </a:r>
          </a:p>
        </p:txBody>
      </p:sp>
    </p:spTree>
    <p:extLst>
      <p:ext uri="{BB962C8B-B14F-4D97-AF65-F5344CB8AC3E}">
        <p14:creationId xmlns:p14="http://schemas.microsoft.com/office/powerpoint/2010/main" val="24613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7E3F-2100-5F46-8DA0-7B14AFD5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81965"/>
            <a:ext cx="11214100" cy="535531"/>
          </a:xfrm>
        </p:spPr>
        <p:txBody>
          <a:bodyPr/>
          <a:lstStyle/>
          <a:p>
            <a:r>
              <a:rPr lang="en-US" dirty="0"/>
              <a:t>                            STRUCTURE OF DATASET                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63F34-3CCC-BC79-6396-3E56F5DE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Content Placeholder 5" descr="Calendar&#10;&#10;Description automatically generated">
            <a:extLst>
              <a:ext uri="{FF2B5EF4-FFF2-40B4-BE49-F238E27FC236}">
                <a16:creationId xmlns:a16="http://schemas.microsoft.com/office/drawing/2014/main" id="{C54C3EBD-1337-7505-D302-55D144867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2081048"/>
            <a:ext cx="11214100" cy="3279228"/>
          </a:xfrm>
        </p:spPr>
      </p:pic>
    </p:spTree>
    <p:extLst>
      <p:ext uri="{BB962C8B-B14F-4D97-AF65-F5344CB8AC3E}">
        <p14:creationId xmlns:p14="http://schemas.microsoft.com/office/powerpoint/2010/main" val="108672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6E98-AFA9-EA2E-CBB9-75D686AE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DATA EXPLORATION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CCDE6C-F0E5-05CB-EEBC-92199D22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A4A52-C886-261D-9C54-DA7633D8E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There are no missing values in the given dataset</a:t>
            </a:r>
          </a:p>
          <a:p>
            <a:r>
              <a:rPr lang="en-US" sz="2000" dirty="0"/>
              <a:t>In order to check the association of variables with the target variable we use different plots and tests.</a:t>
            </a:r>
          </a:p>
          <a:p>
            <a:r>
              <a:rPr lang="en-US" sz="2000" dirty="0" err="1"/>
              <a:t>Corrplot</a:t>
            </a:r>
            <a:r>
              <a:rPr lang="en-US" sz="2000" dirty="0"/>
              <a:t> and </a:t>
            </a:r>
            <a:r>
              <a:rPr lang="en-US" sz="2000" dirty="0" err="1"/>
              <a:t>Cor.test</a:t>
            </a:r>
            <a:r>
              <a:rPr lang="en-US" sz="2000" dirty="0"/>
              <a:t> are used in order to get the association between numeric variables.</a:t>
            </a:r>
            <a:endParaRPr lang="en-US" sz="1600" dirty="0"/>
          </a:p>
          <a:p>
            <a:r>
              <a:rPr lang="en-US" sz="2000" dirty="0"/>
              <a:t>For Categorical variables and numeric variables Boxplot and </a:t>
            </a:r>
            <a:r>
              <a:rPr lang="en-US" sz="2000" dirty="0" err="1"/>
              <a:t>t.test</a:t>
            </a:r>
            <a:r>
              <a:rPr lang="en-US" sz="2000" dirty="0"/>
              <a:t> is used to find the association between variables.</a:t>
            </a:r>
          </a:p>
        </p:txBody>
      </p:sp>
    </p:spTree>
    <p:extLst>
      <p:ext uri="{BB962C8B-B14F-4D97-AF65-F5344CB8AC3E}">
        <p14:creationId xmlns:p14="http://schemas.microsoft.com/office/powerpoint/2010/main" val="406391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5AC4-ADF4-0EEA-650D-171BEC1F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RELATIONSHIP BETWEEN NUMERIC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ABC23-BAB1-732F-1BC6-127B1747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7" name="Content Placeholder 6" descr="Chart, bubble chart&#10;&#10;Description automatically generated">
            <a:extLst>
              <a:ext uri="{FF2B5EF4-FFF2-40B4-BE49-F238E27FC236}">
                <a16:creationId xmlns:a16="http://schemas.microsoft.com/office/drawing/2014/main" id="{B74C8070-C02D-3191-B2DC-FA4344367D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2913" y="1755227"/>
            <a:ext cx="5442880" cy="4235669"/>
          </a:xfrm>
        </p:spPr>
      </p:pic>
      <p:pic>
        <p:nvPicPr>
          <p:cNvPr id="9" name="Content Placeholder 8" descr="Text, application, letter&#10;&#10;Description automatically generated">
            <a:extLst>
              <a:ext uri="{FF2B5EF4-FFF2-40B4-BE49-F238E27FC236}">
                <a16:creationId xmlns:a16="http://schemas.microsoft.com/office/drawing/2014/main" id="{A8B742C6-3658-4D3C-7F97-25F8503194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5721" y="1755227"/>
            <a:ext cx="5442880" cy="4235669"/>
          </a:xfrm>
        </p:spPr>
      </p:pic>
    </p:spTree>
    <p:extLst>
      <p:ext uri="{BB962C8B-B14F-4D97-AF65-F5344CB8AC3E}">
        <p14:creationId xmlns:p14="http://schemas.microsoft.com/office/powerpoint/2010/main" val="318028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68DB-A646-CF8B-6E10-C797AAE7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AFD608-1731-1888-1841-FFA075C4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7" name="Content Placeholder 6" descr="Graphical user interface, text, application, letter, email&#10;&#10;Description automatically generated">
            <a:extLst>
              <a:ext uri="{FF2B5EF4-FFF2-40B4-BE49-F238E27FC236}">
                <a16:creationId xmlns:a16="http://schemas.microsoft.com/office/drawing/2014/main" id="{E97F1AC1-CF5C-215B-678E-CF78E8DA6B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2913" y="1517715"/>
            <a:ext cx="5526963" cy="4483692"/>
          </a:xfrm>
        </p:spPr>
      </p:pic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2518BF7-0666-E756-0E6C-DA63B0778D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3825" y="1517715"/>
            <a:ext cx="5381844" cy="4483691"/>
          </a:xfrm>
        </p:spPr>
      </p:pic>
    </p:spTree>
    <p:extLst>
      <p:ext uri="{BB962C8B-B14F-4D97-AF65-F5344CB8AC3E}">
        <p14:creationId xmlns:p14="http://schemas.microsoft.com/office/powerpoint/2010/main" val="208405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6B8A-9D2F-7053-39A0-9F0AC11F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RELATION BETWEEN CATEGORICAL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EB09B-5EE4-E470-C681-12202A7D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1F0809DB-DD67-282C-F070-829C4D24E5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2913" y="1615440"/>
            <a:ext cx="5460047" cy="4328160"/>
          </a:xfrm>
        </p:spPr>
      </p:pic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A1FF3D3F-416F-EA53-515F-8985173AC9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2865" y="2460523"/>
            <a:ext cx="5460047" cy="2637994"/>
          </a:xfrm>
        </p:spPr>
      </p:pic>
    </p:spTree>
    <p:extLst>
      <p:ext uri="{BB962C8B-B14F-4D97-AF65-F5344CB8AC3E}">
        <p14:creationId xmlns:p14="http://schemas.microsoft.com/office/powerpoint/2010/main" val="263189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5A93-B2F5-EA23-4FBE-1F81CB92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CREATING PREDICTIVE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80CFA-733C-ABCD-56C6-A448C54C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F6FC4-95F5-07B5-81A4-46A345EEB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Next step is to partition the data set into training and test sets, this is done by splitting 80% for training and rest 20% for testing.</a:t>
            </a:r>
          </a:p>
          <a:p>
            <a:r>
              <a:rPr lang="en-US" sz="2000" dirty="0"/>
              <a:t>The models used for this are Linear Regression, Stepwise Regression, Regression Tree, Lasso, Ridge, Elastic, Gradient Boosting, Random Forest and SVM(Linear and Radial)</a:t>
            </a:r>
          </a:p>
          <a:p>
            <a:r>
              <a:rPr lang="en-US" sz="2000" dirty="0"/>
              <a:t>And for the last model which is a neural network model we scale the numeric variables using the “</a:t>
            </a:r>
            <a:r>
              <a:rPr lang="en-US" sz="2000" dirty="0" err="1"/>
              <a:t>knnImpute</a:t>
            </a:r>
            <a:r>
              <a:rPr lang="en-US" sz="2000" dirty="0"/>
              <a:t>” method. It basically scales and centers the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368</TotalTime>
  <Words>683</Words>
  <Application>Microsoft Office PowerPoint</Application>
  <PresentationFormat>Widescreen</PresentationFormat>
  <Paragraphs>102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Trade Gothic LT Pro</vt:lpstr>
      <vt:lpstr>Trebuchet MS</vt:lpstr>
      <vt:lpstr>Office Theme</vt:lpstr>
      <vt:lpstr>     Machine Learning:  Using Graduation Dataset</vt:lpstr>
      <vt:lpstr>        PROJECT GOAL</vt:lpstr>
      <vt:lpstr>                                   DATA CLEANING</vt:lpstr>
      <vt:lpstr>                            STRUCTURE OF DATASET                   </vt:lpstr>
      <vt:lpstr>                                DATA EXPLORATION</vt:lpstr>
      <vt:lpstr>               RELATIONSHIP BETWEEN NUMERIC VARIABLES</vt:lpstr>
      <vt:lpstr>PowerPoint Presentation</vt:lpstr>
      <vt:lpstr>         RELATION BETWEEN CATEGORICAL VARIABLES</vt:lpstr>
      <vt:lpstr>                            CREATING PREDICTIVE MODELS</vt:lpstr>
      <vt:lpstr>                        MULTIPLE LINEAR REGRESSION</vt:lpstr>
      <vt:lpstr>                           STEPWISE REGRESSION</vt:lpstr>
      <vt:lpstr>                               REGRESSION TREE</vt:lpstr>
      <vt:lpstr>                            REGRESSION TREE GRAPH</vt:lpstr>
      <vt:lpstr>                                           LASSO</vt:lpstr>
      <vt:lpstr>                                           RIDGE</vt:lpstr>
      <vt:lpstr>                                          ELASTIC</vt:lpstr>
      <vt:lpstr>                                   RANDOM FOREST</vt:lpstr>
      <vt:lpstr>                                      SVM(LINEAR)</vt:lpstr>
      <vt:lpstr>                                      SVM(RADIAL)</vt:lpstr>
      <vt:lpstr>                     CREATING PREDICTIVE MODELS(CONT)</vt:lpstr>
      <vt:lpstr>                          BEST HYPERTUNED MODEL</vt:lpstr>
      <vt:lpstr>PowerPoint Presentation</vt:lpstr>
      <vt:lpstr>                                         RESULTS</vt:lpstr>
      <vt:lpstr>                                       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Machine Learning:  Using Graduation Dataset</dc:title>
  <dc:creator>arza vamsi</dc:creator>
  <cp:lastModifiedBy>arza vamsi</cp:lastModifiedBy>
  <cp:revision>5</cp:revision>
  <dcterms:created xsi:type="dcterms:W3CDTF">2022-12-06T23:20:29Z</dcterms:created>
  <dcterms:modified xsi:type="dcterms:W3CDTF">2024-07-18T18:32:27Z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