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1"/>
  </p:notesMasterIdLst>
  <p:sldIdLst>
    <p:sldId id="310" r:id="rId2"/>
    <p:sldId id="297" r:id="rId3"/>
    <p:sldId id="311" r:id="rId4"/>
    <p:sldId id="315" r:id="rId5"/>
    <p:sldId id="314" r:id="rId6"/>
    <p:sldId id="312" r:id="rId7"/>
    <p:sldId id="301" r:id="rId8"/>
    <p:sldId id="302" r:id="rId9"/>
    <p:sldId id="316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65" autoAdjust="0"/>
  </p:normalViewPr>
  <p:slideViewPr>
    <p:cSldViewPr snapToGrid="0" snapToObjects="1">
      <p:cViewPr varScale="1">
        <p:scale>
          <a:sx n="55" d="100"/>
          <a:sy n="55" d="100"/>
        </p:scale>
        <p:origin x="1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10/13/2013</a:t>
            </a:fld>
            <a:endParaRPr lang="en-US" dirty="0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7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b="1" dirty="0" smtClean="0">
                <a:ea typeface="宋体" pitchFamily="2" charset="-122"/>
              </a:rPr>
              <a:t>Normalized </a:t>
            </a:r>
            <a:r>
              <a:rPr lang="en-US" b="1" dirty="0">
                <a:ea typeface="宋体" pitchFamily="2" charset="-122"/>
              </a:rPr>
              <a:t>mutual information considers all the possible community matching between the ground truth and the clustering </a:t>
            </a:r>
            <a:r>
              <a:rPr lang="en-US" b="1" dirty="0" smtClean="0">
                <a:ea typeface="宋体" pitchFamily="2" charset="-122"/>
              </a:rPr>
              <a:t>result.</a:t>
            </a:r>
            <a:endParaRPr lang="en-US" b="1" dirty="0">
              <a:ea typeface="宋体" pitchFamily="2" charset="-122"/>
            </a:endParaRPr>
          </a:p>
        </p:txBody>
      </p:sp>
      <p:sp>
        <p:nvSpPr>
          <p:cNvPr id="49156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40FA95-EE5F-4BCB-9B56-9A9AE174BED2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9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5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4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Pi_a, Pi_b denote different partitions. 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n_h^a is the number of nodes in Partition a assigned to h-th community;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n_l^b is the number of nodes in Partition b assigned to l-th community</a:t>
            </a:r>
            <a:r>
              <a:rPr lang="en-US" dirty="0" smtClean="0">
                <a:ea typeface="宋体" pitchFamily="2" charset="-122"/>
              </a:rPr>
              <a:t>;</a:t>
            </a:r>
          </a:p>
          <a:p>
            <a:pPr>
              <a:spcBef>
                <a:spcPct val="0"/>
              </a:spcBef>
            </a:pPr>
            <a:endParaRPr lang="en-US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n_h</a:t>
            </a:r>
            <a:r>
              <a:rPr lang="en-US" dirty="0">
                <a:ea typeface="宋体" pitchFamily="2" charset="-122"/>
              </a:rPr>
              <a:t>, l is the number of nodes assigned to h-th community in partitition a, and l-th community in partition b. </a:t>
            </a:r>
            <a:endParaRPr lang="en-US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k</a:t>
            </a:r>
            <a:r>
              <a:rPr lang="en-US" dirty="0">
                <a:ea typeface="宋体" pitchFamily="2" charset="-122"/>
              </a:rPr>
              <a:t>^{(a)} is the number of communities in partition a, 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k^{(b)} is the number of communities in partition b. </a:t>
            </a:r>
          </a:p>
        </p:txBody>
      </p:sp>
      <p:sp>
        <p:nvSpPr>
          <p:cNvPr id="53252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843D76-D0B6-445B-8E2A-DA242ABE6AC5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52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4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80FF6-C06F-41FF-A411-ADB80DD195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6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9A60E-3717-4092-A0C7-42A89125A1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F6685-DFB6-442F-9BD3-7E4DB28DDB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6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563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508125"/>
            <a:ext cx="4267200" cy="4618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125"/>
            <a:ext cx="4267200" cy="4618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9410B-00B7-46E7-B6EA-7BDAE00DE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4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A8A11-8BC9-4D06-BEE3-C303A8903B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BC65A-AE97-4142-9B75-33820EB543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6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2FC93-8A45-466D-B949-16164BD61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E0175-5379-404F-BF2D-7BAD5BE9B7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E168-9D2F-4BDE-A1DF-4D6CAD717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1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9CDA0-2880-4A78-835A-74F9C0929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1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75FFA-41DE-4DFC-AE92-D768F8751F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2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635635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11/5/2010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75" y="6356350"/>
            <a:ext cx="25590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Final Dissertation Defense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3D01C-CF3F-4EA5-8333-EBE9495AE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1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82563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8125"/>
            <a:ext cx="86868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0" y="6356350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6F7D41D-E245-49A5-AD45-5F19C742C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71600"/>
            <a:ext cx="9144000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200" name="Picture 4" descr="orn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6038" y="6227763"/>
            <a:ext cx="1143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954963" y="6400800"/>
            <a:ext cx="11430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414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4.png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Evaluating Community Detection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2964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宋体" pitchFamily="2" charset="-122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ea typeface="宋体" pitchFamily="2" charset="-122"/>
              </a:rPr>
              <a:t>Networks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宋体" pitchFamily="2" charset="-122"/>
              </a:rPr>
              <a:t>with </a:t>
            </a:r>
            <a:r>
              <a:rPr lang="en-US" dirty="0" smtClean="0">
                <a:solidFill>
                  <a:srgbClr val="0000FF"/>
                </a:solidFill>
                <a:latin typeface="Calibri" panose="020F0502020204030204" pitchFamily="34" charset="0"/>
                <a:ea typeface="宋体" pitchFamily="2" charset="-122"/>
              </a:rPr>
              <a:t>Ground Truth Information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5050750"/>
            <a:ext cx="7223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Slides are adapted from Chapter 3, Community Detection and Mining in Social Media.  Lei Tang and Huan Liu, Morgan &amp; Claypool, September, 2010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slides from Qiang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Yang,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Hong Kong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 txBox="1">
            <a:spLocks/>
          </p:cNvSpPr>
          <p:nvPr/>
        </p:nvSpPr>
        <p:spPr bwMode="auto">
          <a:xfrm>
            <a:off x="63934" y="167763"/>
            <a:ext cx="90800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How to Compare Ground Truth to </a:t>
            </a:r>
            <a:r>
              <a:rPr lang="en-US" sz="4000" b="1" dirty="0">
                <a:latin typeface="Calibri" panose="020F0502020204030204" pitchFamily="34" charset="0"/>
                <a:ea typeface="宋体" pitchFamily="2" charset="-122"/>
              </a:rPr>
              <a:t>I</a:t>
            </a:r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dentified Communities?</a:t>
            </a:r>
            <a:endParaRPr lang="en-US" sz="4000" b="1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624840" y="3962400"/>
            <a:ext cx="8229600" cy="19399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The number of communities after grouping can be different from the ground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truth.</a:t>
            </a:r>
            <a:endParaRPr lang="en-US" sz="2000" dirty="0">
              <a:latin typeface="Calibri" panose="020F050202020403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No clear community </a:t>
            </a:r>
            <a:r>
              <a:rPr lang="en-US" sz="2000" u="sng" dirty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correspondence</a:t>
            </a:r>
            <a:r>
              <a:rPr lang="en-US" sz="2000" dirty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 between clustering result and the ground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truth.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Two directions that can help: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Looking at overlaps between ground truth and identified communities.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  <a:cs typeface="Arial" panose="020B0604020202020204" pitchFamily="34" charset="0"/>
              </a:rPr>
              <a:t>Looking at pairwise vertex memberships.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1828800" y="2438400"/>
            <a:ext cx="1445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Ground Truth</a:t>
            </a:r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1447800" y="1615440"/>
            <a:ext cx="914400" cy="762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0,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2667000" y="1615440"/>
            <a:ext cx="914400" cy="762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724400" y="1691640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0, 2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5791200" y="1691640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6934200" y="1691640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3, 4, 5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8138" name="TextBox 9"/>
          <p:cNvSpPr txBox="1">
            <a:spLocks noChangeArrowheads="1"/>
          </p:cNvSpPr>
          <p:nvPr/>
        </p:nvSpPr>
        <p:spPr bwMode="auto">
          <a:xfrm>
            <a:off x="5181600" y="2438400"/>
            <a:ext cx="2388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Identified Communities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139" name="TextBox 10"/>
          <p:cNvSpPr txBox="1">
            <a:spLocks noChangeArrowheads="1"/>
          </p:cNvSpPr>
          <p:nvPr/>
        </p:nvSpPr>
        <p:spPr bwMode="auto">
          <a:xfrm>
            <a:off x="3200137" y="3124200"/>
            <a:ext cx="2700868" cy="707886"/>
          </a:xfrm>
          <a:prstGeom prst="rect">
            <a:avLst/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How to measure the 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  <a:p>
            <a:pPr algn="ctr"/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q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uality of communities?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48140" name="Straight Arrow Connector 12"/>
          <p:cNvCxnSpPr>
            <a:cxnSpLocks noChangeShapeType="1"/>
          </p:cNvCxnSpPr>
          <p:nvPr/>
        </p:nvCxnSpPr>
        <p:spPr bwMode="auto">
          <a:xfrm>
            <a:off x="2819400" y="2819400"/>
            <a:ext cx="762000" cy="228600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8141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5715000" y="2819400"/>
            <a:ext cx="381000" cy="228600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48142" name="Slide Number Placeholder 1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ABC209A-D682-4F32-802B-946BCD2DEB48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/>
              <a:t>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 idx="4294967295"/>
          </p:nvPr>
        </p:nvSpPr>
        <p:spPr>
          <a:xfrm>
            <a:off x="63934" y="167763"/>
            <a:ext cx="9080071" cy="1143000"/>
          </a:xfrm>
        </p:spPr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Overlaps between Ground Truth and </a:t>
            </a:r>
            <a:r>
              <a:rPr lang="en-US" sz="4000" b="1" dirty="0">
                <a:latin typeface="Calibri" panose="020F0502020204030204" pitchFamily="34" charset="0"/>
                <a:ea typeface="宋体" pitchFamily="2" charset="-122"/>
              </a:rPr>
              <a:t>I</a:t>
            </a:r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dentified Communities</a:t>
            </a:r>
            <a:endParaRPr lang="en-US" sz="4000" b="1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518160" y="11541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sz="3000" b="1" dirty="0" smtClean="0">
                <a:latin typeface="Calibri" panose="020F0502020204030204" pitchFamily="34" charset="0"/>
                <a:ea typeface="宋体" pitchFamily="2" charset="-122"/>
              </a:rPr>
              <a:t>Normalized Mutual Information</a:t>
            </a:r>
            <a:endParaRPr lang="en-US" sz="3000" b="1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18160" y="1961515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 smtClean="0">
                <a:solidFill>
                  <a:srgbClr val="0000FF"/>
                </a:solidFill>
                <a:latin typeface="Calibri" panose="020F0502020204030204" pitchFamily="34" charset="0"/>
                <a:ea typeface="宋体" pitchFamily="2" charset="-122"/>
              </a:rPr>
              <a:t>Entropy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: the information contained in a distribution.</a:t>
            </a:r>
          </a:p>
          <a:p>
            <a:pPr defTabSz="914400">
              <a:buFont typeface="Arial" pitchFamily="34" charset="0"/>
              <a:buNone/>
            </a:pPr>
            <a:endParaRPr lang="en-US" sz="20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defTabSz="914400">
              <a:buFont typeface="Arial" pitchFamily="34" charset="0"/>
              <a:buNone/>
            </a:pPr>
            <a:endParaRPr lang="en-US" sz="20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defTabSz="914400"/>
            <a:r>
              <a:rPr lang="en-US" sz="2000" dirty="0" smtClean="0">
                <a:solidFill>
                  <a:srgbClr val="0000FF"/>
                </a:solidFill>
                <a:latin typeface="Calibri" panose="020F0502020204030204" pitchFamily="34" charset="0"/>
                <a:ea typeface="宋体" pitchFamily="2" charset="-122"/>
              </a:rPr>
              <a:t>Mutual Information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: the shared information between two distributions.</a:t>
            </a:r>
          </a:p>
          <a:p>
            <a:pPr defTabSz="914400"/>
            <a:endParaRPr lang="en-US" sz="20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marL="0" indent="0" defTabSz="914400">
              <a:buNone/>
            </a:pPr>
            <a:endParaRPr lang="en-US" sz="20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defTabSz="914400"/>
            <a:r>
              <a:rPr lang="en-US" sz="2000" dirty="0" smtClean="0">
                <a:solidFill>
                  <a:srgbClr val="0000FF"/>
                </a:solidFill>
                <a:latin typeface="Calibri" panose="020F0502020204030204" pitchFamily="34" charset="0"/>
                <a:ea typeface="宋体" pitchFamily="2" charset="-122"/>
              </a:rPr>
              <a:t>Normalized Mutual Information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(between 0 and 1).</a:t>
            </a:r>
          </a:p>
          <a:p>
            <a:pPr defTabSz="914400"/>
            <a:endParaRPr lang="en-US" sz="20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defTabSz="914400"/>
            <a:endParaRPr lang="en-US" sz="20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marL="0" indent="0" algn="just" defTabSz="914400">
              <a:buNone/>
            </a:pP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Considering a partition as a distribution (probability of one node of belonging in one community), we can compute the matching between the community detection algorithm result and the ground truth.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1320" y="2449513"/>
            <a:ext cx="2362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760" y="3491230"/>
            <a:ext cx="441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163" y="4619625"/>
            <a:ext cx="274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0450" y="4676775"/>
            <a:ext cx="27797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7558088" y="4792663"/>
            <a:ext cx="10207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000" dirty="0"/>
              <a:t>KDD04, Dhilon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360738" y="4794250"/>
            <a:ext cx="1055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JMLR03, Strehl</a:t>
            </a:r>
          </a:p>
        </p:txBody>
      </p:sp>
    </p:spTree>
    <p:extLst>
      <p:ext uri="{BB962C8B-B14F-4D97-AF65-F5344CB8AC3E}">
        <p14:creationId xmlns:p14="http://schemas.microsoft.com/office/powerpoint/2010/main" val="6195375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 txBox="1">
            <a:spLocks noGrp="1" noChangeArrowheads="1"/>
          </p:cNvSpPr>
          <p:nvPr/>
        </p:nvSpPr>
        <p:spPr bwMode="auto">
          <a:xfrm>
            <a:off x="6553200" y="60515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DE38D17-15DE-4BF9-8026-FB48C9355840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828800" y="1437099"/>
            <a:ext cx="177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Ground </a:t>
            </a:r>
            <a:r>
              <a:rPr lang="en-US" b="1" dirty="0" smtClean="0">
                <a:latin typeface="Calibri" panose="020F0502020204030204" pitchFamily="34" charset="0"/>
              </a:rPr>
              <a:t>Truth (a)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447800" y="1811484"/>
            <a:ext cx="914400" cy="762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0, 1,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667000" y="1811484"/>
            <a:ext cx="914400" cy="762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3, 4,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24400" y="1887684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0</a:t>
            </a:r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791200" y="1887684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934200" y="1887684"/>
            <a:ext cx="6096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panose="020F0502020204030204" pitchFamily="34" charset="0"/>
              </a:rPr>
              <a:t>, 5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879620" y="1486820"/>
            <a:ext cx="2750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Identified Communities (b)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-2141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</a:rPr>
              <a:t>Normalized Mutual Information </a:t>
            </a:r>
            <a:r>
              <a:rPr lang="en-US" sz="3000" b="1" dirty="0" smtClean="0">
                <a:latin typeface="Calibri" panose="020F0502020204030204" pitchFamily="34" charset="0"/>
              </a:rPr>
              <a:t>Formula </a:t>
            </a:r>
          </a:p>
          <a:p>
            <a:pPr algn="ctr"/>
            <a:r>
              <a:rPr lang="en-US" sz="3000" b="1" dirty="0" smtClean="0">
                <a:latin typeface="Calibri" panose="020F0502020204030204" pitchFamily="34" charset="0"/>
              </a:rPr>
              <a:t>for Comparing Ground Truth and</a:t>
            </a:r>
          </a:p>
          <a:p>
            <a:pPr algn="ctr"/>
            <a:r>
              <a:rPr lang="en-US" sz="3000" b="1" dirty="0" smtClean="0">
                <a:latin typeface="Calibri" panose="020F0502020204030204" pitchFamily="34" charset="0"/>
              </a:rPr>
              <a:t>Identified </a:t>
            </a:r>
            <a:r>
              <a:rPr lang="en-US" sz="3000" b="1" dirty="0">
                <a:latin typeface="Calibri" panose="020F0502020204030204" pitchFamily="34" charset="0"/>
              </a:rPr>
              <a:t>C</a:t>
            </a:r>
            <a:r>
              <a:rPr lang="en-US" sz="3000" b="1" dirty="0" smtClean="0">
                <a:latin typeface="Calibri" panose="020F0502020204030204" pitchFamily="34" charset="0"/>
              </a:rPr>
              <a:t>ommunities with </a:t>
            </a:r>
            <a:r>
              <a:rPr lang="en-US" sz="3000" b="1" dirty="0">
                <a:latin typeface="Calibri" panose="020F0502020204030204" pitchFamily="34" charset="0"/>
              </a:rPr>
              <a:t>E</a:t>
            </a:r>
            <a:r>
              <a:rPr lang="en-US" sz="3000" b="1" dirty="0" smtClean="0">
                <a:latin typeface="Calibri" panose="020F0502020204030204" pitchFamily="34" charset="0"/>
              </a:rPr>
              <a:t>xample</a:t>
            </a:r>
            <a:endParaRPr lang="en-US" sz="3000" b="1" dirty="0">
              <a:latin typeface="Calibri" panose="020F0502020204030204" pitchFamily="34" charset="0"/>
            </a:endParaRPr>
          </a:p>
        </p:txBody>
      </p:sp>
      <p:graphicFrame>
        <p:nvGraphicFramePr>
          <p:cNvPr id="15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02095"/>
              </p:ext>
            </p:extLst>
          </p:nvPr>
        </p:nvGraphicFramePr>
        <p:xfrm>
          <a:off x="335280" y="4764314"/>
          <a:ext cx="1874520" cy="1112838"/>
        </p:xfrm>
        <a:graphic>
          <a:graphicData uri="http://schemas.openxmlformats.org/drawingml/2006/table">
            <a:tbl>
              <a:tblPr/>
              <a:tblGrid>
                <a:gridCol w="586105"/>
                <a:gridCol w="128841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Size (      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88457"/>
              </p:ext>
            </p:extLst>
          </p:nvPr>
        </p:nvGraphicFramePr>
        <p:xfrm>
          <a:off x="2671233" y="4764314"/>
          <a:ext cx="1780413" cy="1482726"/>
        </p:xfrm>
        <a:graphic>
          <a:graphicData uri="http://schemas.openxmlformats.org/drawingml/2006/table">
            <a:tbl>
              <a:tblPr/>
              <a:tblGrid>
                <a:gridCol w="723900"/>
                <a:gridCol w="10565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Size (    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91698"/>
              </p:ext>
            </p:extLst>
          </p:nvPr>
        </p:nvGraphicFramePr>
        <p:xfrm>
          <a:off x="4905809" y="4761711"/>
          <a:ext cx="4048633" cy="1484313"/>
        </p:xfrm>
        <a:graphic>
          <a:graphicData uri="http://schemas.openxmlformats.org/drawingml/2006/table">
            <a:tbl>
              <a:tblPr/>
              <a:tblGrid>
                <a:gridCol w="1506601"/>
                <a:gridCol w="586105"/>
                <a:gridCol w="502920"/>
                <a:gridCol w="502920"/>
                <a:gridCol w="9500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Identified Communities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Ground Truth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538333" y="4368730"/>
            <a:ext cx="1468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Ground Truth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124160" y="4368730"/>
            <a:ext cx="28745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Identified Communities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0542" y="4368730"/>
            <a:ext cx="289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Overlap Count Table</a:t>
            </a:r>
            <a:endParaRPr lang="en-US" b="1" dirty="0">
              <a:latin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56352" y="3105322"/>
            <a:ext cx="5363908" cy="1082239"/>
            <a:chOff x="-53547" y="3584986"/>
            <a:chExt cx="5363908" cy="1082239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72136" y="3648050"/>
              <a:ext cx="1038225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2075305" y="3584986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Number of vertices 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53547" y="3954318"/>
              <a:ext cx="446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Number of Ground Truth Communities 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5358" y="4297893"/>
              <a:ext cx="4019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Number of Identified Communities </a:t>
              </a:r>
              <a:endParaRPr lang="en-US" b="1" dirty="0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65692"/>
              </p:ext>
            </p:extLst>
          </p:nvPr>
        </p:nvGraphicFramePr>
        <p:xfrm>
          <a:off x="1513415" y="4682147"/>
          <a:ext cx="3444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4" r:id="rId5" imgW="177723" imgH="241195" progId="Equation.3">
                  <p:embed/>
                </p:oleObj>
              </mc:Choice>
              <mc:Fallback>
                <p:oleObj r:id="rId5" imgW="177723" imgH="2411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415" y="4682147"/>
                        <a:ext cx="3444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330103"/>
              </p:ext>
            </p:extLst>
          </p:nvPr>
        </p:nvGraphicFramePr>
        <p:xfrm>
          <a:off x="3959517" y="4720882"/>
          <a:ext cx="30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5" r:id="rId7" imgW="177723" imgH="241195" progId="Equation.3">
                  <p:embed/>
                </p:oleObj>
              </mc:Choice>
              <mc:Fallback>
                <p:oleObj r:id="rId7" imgW="177723" imgH="24119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517" y="4720882"/>
                        <a:ext cx="30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46214"/>
              </p:ext>
            </p:extLst>
          </p:nvPr>
        </p:nvGraphicFramePr>
        <p:xfrm>
          <a:off x="5263175" y="4665531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6" r:id="rId9" imgW="228799" imgH="241510" progId="Equation.3">
                  <p:embed/>
                </p:oleObj>
              </mc:Choice>
              <mc:Fallback>
                <p:oleObj r:id="rId9" imgW="228799" imgH="24151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3175" y="4665531"/>
                        <a:ext cx="45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eft Brace 14"/>
          <p:cNvSpPr>
            <a:spLocks/>
          </p:cNvSpPr>
          <p:nvPr/>
        </p:nvSpPr>
        <p:spPr bwMode="auto">
          <a:xfrm rot="16200000">
            <a:off x="2352477" y="1627744"/>
            <a:ext cx="380934" cy="2272414"/>
          </a:xfrm>
          <a:prstGeom prst="leftBrace">
            <a:avLst>
              <a:gd name="adj1" fmla="val 70833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Left Brace 14"/>
          <p:cNvSpPr>
            <a:spLocks/>
          </p:cNvSpPr>
          <p:nvPr/>
        </p:nvSpPr>
        <p:spPr bwMode="auto">
          <a:xfrm rot="16200000">
            <a:off x="6114781" y="1724127"/>
            <a:ext cx="274863" cy="1973574"/>
          </a:xfrm>
          <a:prstGeom prst="leftBrace">
            <a:avLst>
              <a:gd name="adj1" fmla="val 70833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966" y="295881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30000" dirty="0" smtClean="0"/>
              <a:t>a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73360" y="27969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π</a:t>
            </a:r>
            <a:r>
              <a:rPr lang="en-US" b="1" baseline="30000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5568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167763"/>
            <a:ext cx="9144000" cy="1143000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</a:rPr>
              <a:t>Normalized Mutual Information (NMI)</a:t>
            </a:r>
            <a:br>
              <a:rPr lang="en-US" sz="4000" b="1" dirty="0">
                <a:latin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</a:rPr>
              <a:t>Formula 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50720"/>
            <a:ext cx="2362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368040"/>
            <a:ext cx="441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" y="5271612"/>
            <a:ext cx="2743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230" name="Group 6"/>
          <p:cNvGrpSpPr>
            <a:grpSpLocks noChangeAspect="1"/>
          </p:cNvGrpSpPr>
          <p:nvPr/>
        </p:nvGrpSpPr>
        <p:grpSpPr bwMode="auto">
          <a:xfrm>
            <a:off x="4291012" y="1541147"/>
            <a:ext cx="2457450" cy="1495425"/>
            <a:chOff x="0" y="0"/>
            <a:chExt cx="2457450" cy="1495425"/>
          </a:xfrm>
        </p:grpSpPr>
        <p:pic>
          <p:nvPicPr>
            <p:cNvPr id="5223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24574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2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762000"/>
              <a:ext cx="2371725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33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57800" y="3368040"/>
            <a:ext cx="37147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4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74720" y="4942463"/>
            <a:ext cx="5669280" cy="119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6" name="Right Arrow 12"/>
          <p:cNvSpPr>
            <a:spLocks noChangeArrowheads="1"/>
          </p:cNvSpPr>
          <p:nvPr/>
        </p:nvSpPr>
        <p:spPr bwMode="auto">
          <a:xfrm>
            <a:off x="4953000" y="359664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2238" name="Left Brace 14"/>
          <p:cNvSpPr>
            <a:spLocks/>
          </p:cNvSpPr>
          <p:nvPr/>
        </p:nvSpPr>
        <p:spPr bwMode="auto">
          <a:xfrm>
            <a:off x="3833812" y="1539876"/>
            <a:ext cx="457200" cy="1295400"/>
          </a:xfrm>
          <a:prstGeom prst="leftBrace">
            <a:avLst>
              <a:gd name="adj1" fmla="val 70833"/>
              <a:gd name="adj2" fmla="val 50000"/>
            </a:avLst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52239" name="Slide Number Placeholder 1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55ED6F8-19A3-4D22-B0B8-0CAEB1874759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561" y="1402398"/>
            <a:ext cx="13863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</a:rPr>
              <a:t>Entropy: </a:t>
            </a:r>
            <a:endParaRPr lang="en-US" sz="2500" b="1" dirty="0"/>
          </a:p>
        </p:txBody>
      </p:sp>
      <p:sp>
        <p:nvSpPr>
          <p:cNvPr id="3" name="Rectangle 2"/>
          <p:cNvSpPr/>
          <p:nvPr/>
        </p:nvSpPr>
        <p:spPr>
          <a:xfrm>
            <a:off x="0" y="2890986"/>
            <a:ext cx="29771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</a:rPr>
              <a:t>Mutual Information: </a:t>
            </a:r>
            <a:endParaRPr lang="en-US" sz="2500" b="1" dirty="0"/>
          </a:p>
        </p:txBody>
      </p:sp>
      <p:sp>
        <p:nvSpPr>
          <p:cNvPr id="18" name="Rectangle 17"/>
          <p:cNvSpPr/>
          <p:nvPr/>
        </p:nvSpPr>
        <p:spPr>
          <a:xfrm>
            <a:off x="93561" y="4635490"/>
            <a:ext cx="457901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latin typeface="Calibri" panose="020F0502020204030204" pitchFamily="34" charset="0"/>
              </a:rPr>
              <a:t>Normalized Mutual </a:t>
            </a:r>
            <a:r>
              <a:rPr lang="en-US" sz="2500" b="1" dirty="0">
                <a:latin typeface="Calibri" panose="020F0502020204030204" pitchFamily="34" charset="0"/>
              </a:rPr>
              <a:t>Information: </a:t>
            </a:r>
            <a:endParaRPr lang="en-US" sz="2500" b="1" dirty="0"/>
          </a:p>
        </p:txBody>
      </p:sp>
      <p:sp>
        <p:nvSpPr>
          <p:cNvPr id="19" name="Right Arrow 12"/>
          <p:cNvSpPr>
            <a:spLocks noChangeArrowheads="1"/>
          </p:cNvSpPr>
          <p:nvPr/>
        </p:nvSpPr>
        <p:spPr bwMode="auto">
          <a:xfrm>
            <a:off x="3114322" y="5469256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Right Arrow 12"/>
          <p:cNvSpPr>
            <a:spLocks noChangeArrowheads="1"/>
          </p:cNvSpPr>
          <p:nvPr/>
        </p:nvSpPr>
        <p:spPr bwMode="auto">
          <a:xfrm>
            <a:off x="3205762" y="2003107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0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>
          <a:xfrm>
            <a:off x="457200" y="167763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NMI Calculation</a:t>
            </a:r>
            <a:endParaRPr lang="en-US" sz="4000" b="1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530725"/>
          </a:xfrm>
        </p:spPr>
        <p:txBody>
          <a:bodyPr/>
          <a:lstStyle/>
          <a:p>
            <a:endParaRPr lang="en-US" dirty="0">
              <a:ea typeface="宋体" pitchFamily="2" charset="-122"/>
            </a:endParaRPr>
          </a:p>
          <a:p>
            <a:endParaRPr lang="en-US" dirty="0">
              <a:ea typeface="宋体" pitchFamily="2" charset="-122"/>
            </a:endParaRPr>
          </a:p>
        </p:txBody>
      </p:sp>
      <p:pic>
        <p:nvPicPr>
          <p:cNvPr id="5428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" y="4814856"/>
            <a:ext cx="65198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41" name="TextBox 22"/>
          <p:cNvSpPr txBox="1">
            <a:spLocks noChangeArrowheads="1"/>
          </p:cNvSpPr>
          <p:nvPr/>
        </p:nvSpPr>
        <p:spPr bwMode="auto">
          <a:xfrm>
            <a:off x="7040880" y="5272056"/>
            <a:ext cx="190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=0.8278</a:t>
            </a:r>
          </a:p>
        </p:txBody>
      </p:sp>
      <p:sp>
        <p:nvSpPr>
          <p:cNvPr id="54342" name="Slide Number Placeholder 2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0E0FC20-D606-40AA-BC0D-F64ABDF7E18E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graphicFrame>
        <p:nvGraphicFramePr>
          <p:cNvPr id="22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65614"/>
              </p:ext>
            </p:extLst>
          </p:nvPr>
        </p:nvGraphicFramePr>
        <p:xfrm>
          <a:off x="433093" y="3244270"/>
          <a:ext cx="1874520" cy="1112838"/>
        </p:xfrm>
        <a:graphic>
          <a:graphicData uri="http://schemas.openxmlformats.org/drawingml/2006/table">
            <a:tbl>
              <a:tblPr/>
              <a:tblGrid>
                <a:gridCol w="586105"/>
                <a:gridCol w="128841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Size (      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40719"/>
              </p:ext>
            </p:extLst>
          </p:nvPr>
        </p:nvGraphicFramePr>
        <p:xfrm>
          <a:off x="2602319" y="3244270"/>
          <a:ext cx="1780413" cy="1482726"/>
        </p:xfrm>
        <a:graphic>
          <a:graphicData uri="http://schemas.openxmlformats.org/drawingml/2006/table">
            <a:tbl>
              <a:tblPr/>
              <a:tblGrid>
                <a:gridCol w="723900"/>
                <a:gridCol w="10565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Size (    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l=3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70097"/>
              </p:ext>
            </p:extLst>
          </p:nvPr>
        </p:nvGraphicFramePr>
        <p:xfrm>
          <a:off x="4490182" y="3165467"/>
          <a:ext cx="4048633" cy="1484313"/>
        </p:xfrm>
        <a:graphic>
          <a:graphicData uri="http://schemas.openxmlformats.org/drawingml/2006/table">
            <a:tbl>
              <a:tblPr/>
              <a:tblGrid>
                <a:gridCol w="1506601"/>
                <a:gridCol w="586105"/>
                <a:gridCol w="502920"/>
                <a:gridCol w="502920"/>
                <a:gridCol w="9500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Identified Communities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Ground Truth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h=2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636146" y="2765132"/>
            <a:ext cx="1468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Ground Truth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767006" y="2626633"/>
            <a:ext cx="1451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Identified </a:t>
            </a:r>
          </a:p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Communities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64915" y="2765132"/>
            <a:ext cx="289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Overlap Count Table</a:t>
            </a:r>
            <a:endParaRPr lang="en-US" b="1" dirty="0">
              <a:latin typeface="Calibri" panose="020F050202020403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35085" y="1417638"/>
            <a:ext cx="5363908" cy="1082239"/>
            <a:chOff x="-53547" y="3584986"/>
            <a:chExt cx="5363908" cy="1082239"/>
          </a:xfrm>
        </p:grpSpPr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72136" y="3648050"/>
              <a:ext cx="1038225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2075305" y="3584986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Number of vertices 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53547" y="3954318"/>
              <a:ext cx="446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Number of Ground Truth Communities 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5358" y="4297893"/>
              <a:ext cx="4019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Number of Identified Communities </a:t>
              </a:r>
              <a:endParaRPr lang="en-US" b="1" dirty="0"/>
            </a:p>
          </p:txBody>
        </p: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79468"/>
              </p:ext>
            </p:extLst>
          </p:nvPr>
        </p:nvGraphicFramePr>
        <p:xfrm>
          <a:off x="1585468" y="3162103"/>
          <a:ext cx="3444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4" r:id="rId6" imgW="177723" imgH="241195" progId="Equation.3">
                  <p:embed/>
                </p:oleObj>
              </mc:Choice>
              <mc:Fallback>
                <p:oleObj r:id="rId6" imgW="17772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468" y="3162103"/>
                        <a:ext cx="3444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03968"/>
              </p:ext>
            </p:extLst>
          </p:nvPr>
        </p:nvGraphicFramePr>
        <p:xfrm>
          <a:off x="3879170" y="3200838"/>
          <a:ext cx="30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5" r:id="rId8" imgW="177723" imgH="241195" progId="Equation.3">
                  <p:embed/>
                </p:oleObj>
              </mc:Choice>
              <mc:Fallback>
                <p:oleObj r:id="rId8" imgW="17772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170" y="3200838"/>
                        <a:ext cx="30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438114"/>
              </p:ext>
            </p:extLst>
          </p:nvPr>
        </p:nvGraphicFramePr>
        <p:xfrm>
          <a:off x="4847548" y="3069287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6" r:id="rId10" imgW="228799" imgH="241510" progId="Equation.3">
                  <p:embed/>
                </p:oleObj>
              </mc:Choice>
              <mc:Fallback>
                <p:oleObj r:id="rId10" imgW="228799" imgH="2415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548" y="3069287"/>
                        <a:ext cx="45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76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167763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Pairwise Vertex Memberships to Compare </a:t>
            </a:r>
            <a:r>
              <a:rPr lang="en-US" sz="4000" b="1" dirty="0">
                <a:latin typeface="Calibri" panose="020F0502020204030204" pitchFamily="34" charset="0"/>
                <a:ea typeface="宋体" pitchFamily="2" charset="-122"/>
              </a:rPr>
              <a:t>Ground </a:t>
            </a:r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Truth </a:t>
            </a:r>
            <a:r>
              <a:rPr lang="en-US" sz="4000" b="1" dirty="0">
                <a:latin typeface="Calibri" panose="020F0502020204030204" pitchFamily="34" charset="0"/>
                <a:ea typeface="宋体" pitchFamily="2" charset="-122"/>
              </a:rPr>
              <a:t>and Identified Communities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8118"/>
            <a:ext cx="8229600" cy="4525963"/>
          </a:xfrm>
        </p:spPr>
        <p:txBody>
          <a:bodyPr/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宋体" pitchFamily="2" charset="-122"/>
              </a:rPr>
              <a:t>Consider all the possible pairs of nodes and check whether they reside in the same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community.</a:t>
            </a:r>
            <a:endParaRPr lang="en-US" sz="2000" dirty="0">
              <a:latin typeface="Calibri" panose="020F0502020204030204" pitchFamily="34" charset="0"/>
              <a:ea typeface="宋体" pitchFamily="2" charset="-122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宋体" pitchFamily="2" charset="-122"/>
              </a:rPr>
              <a:t>An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ea typeface="宋体" pitchFamily="2" charset="-122"/>
              </a:rPr>
              <a:t>error </a:t>
            </a:r>
            <a:r>
              <a:rPr lang="en-US" sz="2000" dirty="0">
                <a:latin typeface="Calibri" panose="020F0502020204030204" pitchFamily="34" charset="0"/>
                <a:ea typeface="宋体" pitchFamily="2" charset="-122"/>
              </a:rPr>
              <a:t>occurs </a:t>
            </a:r>
            <a:r>
              <a:rPr lang="en-US" sz="2000" i="1" dirty="0" smtClean="0">
                <a:latin typeface="Calibri" panose="020F0502020204030204" pitchFamily="34" charset="0"/>
                <a:ea typeface="宋体" pitchFamily="2" charset="-122"/>
              </a:rPr>
              <a:t>if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:</a:t>
            </a:r>
            <a:endParaRPr lang="en-US" sz="2000" dirty="0">
              <a:latin typeface="Calibri" panose="020F0502020204030204" pitchFamily="34" charset="0"/>
              <a:ea typeface="宋体" pitchFamily="2" charset="-122"/>
            </a:endParaRP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宋体" pitchFamily="2" charset="-122"/>
              </a:rPr>
              <a:t> Two nodes belonging to the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same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ground truth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community </a:t>
            </a:r>
            <a:r>
              <a:rPr lang="en-US" sz="2000" dirty="0">
                <a:latin typeface="Calibri" panose="020F0502020204030204" pitchFamily="34" charset="0"/>
                <a:ea typeface="宋体" pitchFamily="2" charset="-122"/>
              </a:rPr>
              <a:t>are assigned to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different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identified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communities </a:t>
            </a:r>
            <a:r>
              <a:rPr lang="en-US" sz="2000" dirty="0">
                <a:latin typeface="Calibri" panose="020F0502020204030204" pitchFamily="34" charset="0"/>
                <a:ea typeface="宋体" pitchFamily="2" charset="-122"/>
              </a:rPr>
              <a:t>after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clustering.</a:t>
            </a:r>
            <a:endParaRPr lang="en-US" sz="2000" dirty="0">
              <a:latin typeface="Calibri" panose="020F0502020204030204" pitchFamily="34" charset="0"/>
              <a:ea typeface="宋体" pitchFamily="2" charset="-122"/>
            </a:endParaRP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宋体" pitchFamily="2" charset="-122"/>
              </a:rPr>
              <a:t>Two nodes belonging to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different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ground truth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communities </a:t>
            </a:r>
            <a:r>
              <a:rPr lang="en-US" sz="2000" dirty="0">
                <a:latin typeface="Calibri" panose="020F0502020204030204" pitchFamily="34" charset="0"/>
                <a:ea typeface="宋体" pitchFamily="2" charset="-122"/>
              </a:rPr>
              <a:t>are assigned to the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same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</a:rPr>
              <a:t>identified </a:t>
            </a:r>
            <a:r>
              <a:rPr lang="en-US" sz="2000" dirty="0" smtClean="0">
                <a:latin typeface="Calibri" panose="020F0502020204030204" pitchFamily="34" charset="0"/>
                <a:ea typeface="宋体" pitchFamily="2" charset="-122"/>
              </a:rPr>
              <a:t>community.</a:t>
            </a:r>
            <a:endParaRPr lang="en-US" sz="2000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55302" name="Slide Number Placeholder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4EF7E57-687D-4217-AED1-86DACA497378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5" name="Slide Number Placeholder 1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D507B6-62E8-4382-8D09-C82E7CE624FD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graphicFrame>
        <p:nvGraphicFramePr>
          <p:cNvPr id="1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488486"/>
              </p:ext>
            </p:extLst>
          </p:nvPr>
        </p:nvGraphicFramePr>
        <p:xfrm>
          <a:off x="247990" y="3483246"/>
          <a:ext cx="6807200" cy="1738313"/>
        </p:xfrm>
        <a:graphic>
          <a:graphicData uri="http://schemas.openxmlformats.org/drawingml/2006/table">
            <a:tbl>
              <a:tblPr/>
              <a:tblGrid>
                <a:gridCol w="1701800"/>
                <a:gridCol w="1701800"/>
                <a:gridCol w="1701800"/>
                <a:gridCol w="1701800"/>
              </a:tblGrid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Identified Communities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C(v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 =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 C(v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C(v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 != C(v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46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Ground Truth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C(v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 =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 C(v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47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C(v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 != C(v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1651409" y="1631988"/>
            <a:ext cx="6163761" cy="1284128"/>
            <a:chOff x="0" y="0"/>
            <a:chExt cx="6163761" cy="1283572"/>
          </a:xfrm>
        </p:grpSpPr>
        <p:sp>
          <p:nvSpPr>
            <p:cNvPr id="16" name="TextBox 3"/>
            <p:cNvSpPr txBox="1">
              <a:spLocks noChangeArrowheads="1"/>
            </p:cNvSpPr>
            <p:nvPr/>
          </p:nvSpPr>
          <p:spPr bwMode="auto">
            <a:xfrm>
              <a:off x="381000" y="914400"/>
              <a:ext cx="1468415" cy="369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itchFamily="34" charset="0"/>
                </a:rPr>
                <a:t>Ground Truth</a:t>
              </a:r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0" y="0"/>
              <a:ext cx="914400" cy="762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 pitchFamily="34" charset="0"/>
                </a:rPr>
                <a:t>0, 1, 2</a:t>
              </a:r>
              <a:endParaRPr lang="en-US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219200" y="0"/>
              <a:ext cx="914400" cy="762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 pitchFamily="34" charset="0"/>
                </a:rPr>
                <a:t>3, 4, 5</a:t>
              </a:r>
              <a:endParaRPr lang="en-US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276600" y="762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 pitchFamily="34" charset="0"/>
                </a:rPr>
                <a:t>0, 2</a:t>
              </a:r>
              <a:endParaRPr lang="en-US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4343400" y="762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 pitchFamily="34" charset="0"/>
                </a:rPr>
                <a:t>1</a:t>
              </a:r>
              <a:endParaRPr lang="en-US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5486400" y="76200"/>
              <a:ext cx="609600" cy="60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Calibri" pitchFamily="34" charset="0"/>
                </a:rPr>
                <a:t>3, 4, 5</a:t>
              </a:r>
              <a:endParaRPr lang="en-US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3733800" y="914400"/>
              <a:ext cx="2429961" cy="369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Calibri" pitchFamily="34" charset="0"/>
                </a:rPr>
                <a:t>Identified Communities</a:t>
              </a:r>
              <a:endParaRPr lang="en-US" b="1" dirty="0">
                <a:latin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167763"/>
            <a:ext cx="8686800" cy="1143000"/>
          </a:xfrm>
        </p:spPr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Confusion Matrix for</a:t>
            </a:r>
            <a:b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</a:br>
            <a:r>
              <a:rPr lang="en-US" sz="4000" b="1" dirty="0" smtClean="0">
                <a:latin typeface="Calibri" panose="020F0502020204030204" pitchFamily="34" charset="0"/>
                <a:ea typeface="宋体" pitchFamily="2" charset="-122"/>
              </a:rPr>
              <a:t>Pairwise </a:t>
            </a:r>
            <a:r>
              <a:rPr lang="en-US" sz="4000" b="1" dirty="0">
                <a:latin typeface="Calibri" panose="020F0502020204030204" pitchFamily="34" charset="0"/>
                <a:ea typeface="宋体" pitchFamily="2" charset="-122"/>
              </a:rPr>
              <a:t>Vertex Memberships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870609" y="6279054"/>
            <a:ext cx="481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C(v</a:t>
            </a:r>
            <a:r>
              <a:rPr lang="en-US" b="1" baseline="-25000" dirty="0">
                <a:latin typeface="Calibri" pitchFamily="34" charset="0"/>
              </a:rPr>
              <a:t>i</a:t>
            </a:r>
            <a:r>
              <a:rPr lang="en-US" b="1" dirty="0">
                <a:latin typeface="Calibri" pitchFamily="34" charset="0"/>
              </a:rPr>
              <a:t>) </a:t>
            </a:r>
            <a:r>
              <a:rPr lang="en-US" b="1" dirty="0" smtClean="0">
                <a:latin typeface="Calibri" pitchFamily="34" charset="0"/>
              </a:rPr>
              <a:t> refers to community that v</a:t>
            </a:r>
            <a:r>
              <a:rPr lang="en-US" b="1" baseline="-25000" dirty="0" smtClean="0">
                <a:latin typeface="Calibri" pitchFamily="34" charset="0"/>
              </a:rPr>
              <a:t>i </a:t>
            </a:r>
            <a:r>
              <a:rPr lang="en-US" b="1" dirty="0" smtClean="0">
                <a:latin typeface="Calibri" pitchFamily="34" charset="0"/>
              </a:rPr>
              <a:t> is a member of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16435" y="3113914"/>
            <a:ext cx="213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True Positive (TP)</a:t>
            </a:r>
            <a:endParaRPr lang="en-US" b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93935" y="3428680"/>
            <a:ext cx="2087880" cy="11408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5780" y="5699272"/>
            <a:ext cx="223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False Positive (FP)</a:t>
            </a:r>
            <a:endParaRPr lang="en-US" b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2822291" y="5026694"/>
            <a:ext cx="1588124" cy="8572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37809" y="3428680"/>
            <a:ext cx="209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False Negative (FN)</a:t>
            </a:r>
            <a:endParaRPr lang="en-US" b="1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44015" y="3798012"/>
            <a:ext cx="1281865" cy="7723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544017" y="5026695"/>
            <a:ext cx="786423" cy="337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08125" y="5363906"/>
            <a:ext cx="222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True Negative (TN)</a:t>
            </a:r>
            <a:endParaRPr lang="en-US" b="1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7763"/>
            <a:ext cx="8686800" cy="1143000"/>
          </a:xfrm>
        </p:spPr>
        <p:txBody>
          <a:bodyPr/>
          <a:lstStyle/>
          <a:p>
            <a:r>
              <a:rPr lang="en-US" sz="4000" b="1" dirty="0" smtClean="0">
                <a:latin typeface="Calibri" panose="020F0502020204030204" pitchFamily="34" charset="0"/>
              </a:rPr>
              <a:t>Metrics for</a:t>
            </a:r>
            <a:br>
              <a:rPr lang="en-US" sz="4000" b="1" dirty="0" smtClean="0">
                <a:latin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ea typeface="宋体" pitchFamily="2" charset="-122"/>
              </a:rPr>
              <a:t>Pairwise Vertex Memberships</a:t>
            </a:r>
            <a:r>
              <a:rPr lang="en-US" sz="4000" b="1" dirty="0" smtClean="0">
                <a:latin typeface="Calibri" panose="020F0502020204030204" pitchFamily="34" charset="0"/>
              </a:rPr>
              <a:t> </a:t>
            </a:r>
            <a:endParaRPr lang="en-US" sz="4000" b="1" dirty="0"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4374"/>
            <a:ext cx="8915400" cy="54508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 smtClean="0">
                <a:latin typeface="Calibri" panose="020F0502020204030204" pitchFamily="34" charset="0"/>
              </a:rPr>
              <a:t>Recall (R) </a:t>
            </a:r>
            <a:r>
              <a:rPr lang="en-US" sz="2000" dirty="0" smtClean="0">
                <a:latin typeface="Calibri" panose="020F0502020204030204" pitchFamily="34" charset="0"/>
              </a:rPr>
              <a:t>is </a:t>
            </a:r>
            <a:r>
              <a:rPr lang="en-US" sz="2000" dirty="0">
                <a:latin typeface="Calibri" panose="020F0502020204030204" pitchFamily="34" charset="0"/>
              </a:rPr>
              <a:t>the proportion of  </a:t>
            </a:r>
            <a:r>
              <a:rPr lang="en-US" sz="2000" dirty="0" smtClean="0">
                <a:latin typeface="Calibri" panose="020F0502020204030204" pitchFamily="34" charset="0"/>
              </a:rPr>
              <a:t>vertex pairs in same ground truth communities that are also in the same identified communities.</a:t>
            </a:r>
            <a:endParaRPr lang="en-US" sz="20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Calibri" panose="020F0502020204030204" pitchFamily="34" charset="0"/>
              </a:rPr>
              <a:t>R = TP/(TP+FN</a:t>
            </a:r>
            <a:r>
              <a:rPr lang="en-US" sz="2000" b="1" dirty="0" smtClean="0">
                <a:latin typeface="Calibri" panose="020F0502020204030204" pitchFamily="34" charset="0"/>
              </a:rPr>
              <a:t>) = </a:t>
            </a:r>
            <a:r>
              <a:rPr lang="en-US" sz="2000" b="1" dirty="0">
                <a:latin typeface="Calibri" pitchFamily="34" charset="0"/>
              </a:rPr>
              <a:t>0.6667</a:t>
            </a:r>
          </a:p>
          <a:p>
            <a:pPr algn="just"/>
            <a:r>
              <a:rPr lang="en-US" sz="2000" b="1" dirty="0" smtClean="0">
                <a:latin typeface="Calibri" panose="020F0502020204030204" pitchFamily="34" charset="0"/>
              </a:rPr>
              <a:t>Precision (P) </a:t>
            </a:r>
            <a:r>
              <a:rPr lang="en-US" sz="2000" dirty="0">
                <a:latin typeface="Calibri" panose="020F0502020204030204" pitchFamily="34" charset="0"/>
              </a:rPr>
              <a:t>is the proportion of </a:t>
            </a:r>
            <a:r>
              <a:rPr lang="en-US" sz="2000" dirty="0" smtClean="0">
                <a:latin typeface="Calibri" panose="020F0502020204030204" pitchFamily="34" charset="0"/>
              </a:rPr>
              <a:t>vertex pairs in the same identified communities that are also in same ground truth communities.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P = TP</a:t>
            </a:r>
            <a:r>
              <a:rPr lang="en-US" sz="2000" b="1" dirty="0">
                <a:latin typeface="Calibri" panose="020F0502020204030204" pitchFamily="34" charset="0"/>
              </a:rPr>
              <a:t>/(</a:t>
            </a:r>
            <a:r>
              <a:rPr lang="en-US" sz="2000" b="1" dirty="0" smtClean="0">
                <a:latin typeface="Calibri" panose="020F0502020204030204" pitchFamily="34" charset="0"/>
              </a:rPr>
              <a:t>TP+FP) = 1.0</a:t>
            </a:r>
            <a:endParaRPr lang="en-US" sz="2000" b="1" dirty="0">
              <a:latin typeface="Calibri" panose="020F0502020204030204" pitchFamily="34" charset="0"/>
            </a:endParaRPr>
          </a:p>
          <a:p>
            <a:pPr algn="just"/>
            <a:r>
              <a:rPr lang="en-US" sz="2000" b="1" dirty="0" smtClean="0">
                <a:latin typeface="Calibri" panose="020F0502020204030204" pitchFamily="34" charset="0"/>
              </a:rPr>
              <a:t>F-Measure  (F) </a:t>
            </a:r>
            <a:r>
              <a:rPr lang="en-US" sz="2000" dirty="0" smtClean="0">
                <a:latin typeface="Calibri" panose="020F0502020204030204" pitchFamily="34" charset="0"/>
              </a:rPr>
              <a:t>is the harmonic mean of precision and recall.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F = 2* (P*R)/(P+R) </a:t>
            </a:r>
            <a:r>
              <a:rPr lang="en-US" sz="2000" b="1" dirty="0" smtClean="0">
                <a:latin typeface="Calibri" panose="020F0502020204030204" pitchFamily="34" charset="0"/>
              </a:rPr>
              <a:t>= </a:t>
            </a:r>
            <a:r>
              <a:rPr lang="en-US" sz="2000" b="1" dirty="0" smtClean="0">
                <a:latin typeface="Calibri" panose="020F0502020204030204" pitchFamily="34" charset="0"/>
              </a:rPr>
              <a:t>0.8</a:t>
            </a:r>
          </a:p>
          <a:p>
            <a:pPr algn="just"/>
            <a:r>
              <a:rPr lang="en-US" sz="2000" b="1" dirty="0" smtClean="0">
                <a:latin typeface="Calibri" panose="020F0502020204030204" pitchFamily="34" charset="0"/>
              </a:rPr>
              <a:t>Specificity  (S) </a:t>
            </a:r>
            <a:r>
              <a:rPr lang="en-US" sz="2000" dirty="0" smtClean="0">
                <a:latin typeface="Calibri" panose="020F0502020204030204" pitchFamily="34" charset="0"/>
              </a:rPr>
              <a:t>is the proportion </a:t>
            </a:r>
            <a:r>
              <a:rPr lang="en-US" sz="2000" dirty="0">
                <a:latin typeface="Calibri" panose="020F0502020204030204" pitchFamily="34" charset="0"/>
              </a:rPr>
              <a:t>of  </a:t>
            </a:r>
            <a:r>
              <a:rPr lang="en-US" sz="2000" dirty="0" smtClean="0">
                <a:latin typeface="Calibri" panose="020F0502020204030204" pitchFamily="34" charset="0"/>
              </a:rPr>
              <a:t>vertex pairs not in the same ground truth communities that are also not in the same identified communities.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S=TN/(TN+FP) = 1.0</a:t>
            </a:r>
          </a:p>
          <a:p>
            <a:pPr algn="just"/>
            <a:r>
              <a:rPr lang="en-US" sz="2000" b="1" dirty="0" smtClean="0">
                <a:latin typeface="Calibri" panose="020F0502020204030204" pitchFamily="34" charset="0"/>
              </a:rPr>
              <a:t>RAND Index  (RI), </a:t>
            </a:r>
            <a:r>
              <a:rPr lang="en-US" sz="2000" dirty="0" smtClean="0">
                <a:latin typeface="Calibri" panose="020F0502020204030204" pitchFamily="34" charset="0"/>
              </a:rPr>
              <a:t>also </a:t>
            </a:r>
            <a:r>
              <a:rPr lang="en-US" sz="2000" dirty="0">
                <a:latin typeface="Calibri" panose="020F0502020204030204" pitchFamily="34" charset="0"/>
              </a:rPr>
              <a:t>called the simple matching </a:t>
            </a:r>
            <a:r>
              <a:rPr lang="en-US" sz="2000" dirty="0" smtClean="0">
                <a:latin typeface="Calibri" panose="020F0502020204030204" pitchFamily="34" charset="0"/>
              </a:rPr>
              <a:t>coefficient, measures both </a:t>
            </a:r>
            <a:r>
              <a:rPr lang="en-US" sz="2000" dirty="0">
                <a:latin typeface="Calibri" panose="020F0502020204030204" pitchFamily="34" charset="0"/>
              </a:rPr>
              <a:t>placing a </a:t>
            </a:r>
            <a:r>
              <a:rPr lang="en-US" sz="2000" dirty="0" smtClean="0">
                <a:latin typeface="Calibri" panose="020F0502020204030204" pitchFamily="34" charset="0"/>
              </a:rPr>
              <a:t>vertex pair belonging to the same ground truth community in the same identified community, and </a:t>
            </a:r>
            <a:r>
              <a:rPr lang="en-US" sz="2000" dirty="0">
                <a:latin typeface="Calibri" panose="020F0502020204030204" pitchFamily="34" charset="0"/>
              </a:rPr>
              <a:t>placing </a:t>
            </a:r>
            <a:r>
              <a:rPr lang="en-US" sz="2000" dirty="0" smtClean="0">
                <a:latin typeface="Calibri" panose="020F0502020204030204" pitchFamily="34" charset="0"/>
              </a:rPr>
              <a:t>a vertex </a:t>
            </a:r>
            <a:r>
              <a:rPr lang="en-US" sz="2000" dirty="0">
                <a:latin typeface="Calibri" panose="020F0502020204030204" pitchFamily="34" charset="0"/>
              </a:rPr>
              <a:t>pair </a:t>
            </a:r>
            <a:r>
              <a:rPr lang="en-US" sz="2000" dirty="0" smtClean="0">
                <a:latin typeface="Calibri" panose="020F0502020204030204" pitchFamily="34" charset="0"/>
              </a:rPr>
              <a:t>not belonging to the same ground truth community in different identified communities, </a:t>
            </a:r>
            <a:r>
              <a:rPr lang="en-US" sz="2000" dirty="0">
                <a:latin typeface="Calibri" panose="020F0502020204030204" pitchFamily="34" charset="0"/>
              </a:rPr>
              <a:t>i.e., it accounts for both specificity and sensitivity of the clustering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RI = (</a:t>
            </a:r>
            <a:r>
              <a:rPr lang="en-US" sz="2000" b="1" dirty="0" smtClean="0">
                <a:latin typeface="Calibri" panose="020F0502020204030204" pitchFamily="34" charset="0"/>
              </a:rPr>
              <a:t>TP+TN</a:t>
            </a:r>
            <a:r>
              <a:rPr lang="en-US" sz="2000" b="1" dirty="0" smtClean="0">
                <a:latin typeface="Calibri" panose="020F0502020204030204" pitchFamily="34" charset="0"/>
              </a:rPr>
              <a:t>)/(TP+FP+FN+TN) = </a:t>
            </a:r>
            <a:r>
              <a:rPr lang="en-US" sz="2000" b="1" dirty="0">
                <a:latin typeface="Calibri" pitchFamily="34" charset="0"/>
              </a:rPr>
              <a:t>0.8667</a:t>
            </a:r>
          </a:p>
          <a:p>
            <a:pPr marL="0" indent="0" algn="ctr">
              <a:buNone/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A8A11-8BC9-4D06-BEE3-C303A8903BA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U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Pages>0</Pages>
  <Words>820</Words>
  <Characters>0</Characters>
  <Application>Microsoft Office PowerPoint</Application>
  <DocSecurity>0</DocSecurity>
  <PresentationFormat>On-screen Show (4:3)</PresentationFormat>
  <Lines>0</Lines>
  <Paragraphs>179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Georgia</vt:lpstr>
      <vt:lpstr>NCSU Presentation</vt:lpstr>
      <vt:lpstr>Microsoft Equation 3.0</vt:lpstr>
      <vt:lpstr>Evaluating Community Detection</vt:lpstr>
      <vt:lpstr>PowerPoint Presentation</vt:lpstr>
      <vt:lpstr>Overlaps between Ground Truth and Identified Communities</vt:lpstr>
      <vt:lpstr>PowerPoint Presentation</vt:lpstr>
      <vt:lpstr>Normalized Mutual Information (NMI) Formula </vt:lpstr>
      <vt:lpstr>NMI Calculation</vt:lpstr>
      <vt:lpstr>Pairwise Vertex Memberships to Compare Ground Truth and Identified Communities</vt:lpstr>
      <vt:lpstr>Confusion Matrix for Pairwise Vertex Memberships</vt:lpstr>
      <vt:lpstr>Metrics for Pairwise Vertex Memberships </vt:lpstr>
    </vt:vector>
  </TitlesOfParts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creator>Lei Tang</dc:creator>
  <cp:lastModifiedBy>Gonzalo</cp:lastModifiedBy>
  <cp:revision>387</cp:revision>
  <cp:lastPrinted>1899-12-30T00:00:00Z</cp:lastPrinted>
  <dcterms:created xsi:type="dcterms:W3CDTF">2010-12-29T02:53:50Z</dcterms:created>
  <dcterms:modified xsi:type="dcterms:W3CDTF">2013-10-13T07:30:34Z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