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fEJ+wNg1+J864Serx+x8tBNy0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2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ac2fdd7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3ac2fdd75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3ac2fdd75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1"/>
          <p:cNvSpPr txBox="1">
            <a:spLocks noGrp="1"/>
          </p:cNvSpPr>
          <p:nvPr>
            <p:ph type="subTitle" idx="1"/>
          </p:nvPr>
        </p:nvSpPr>
        <p:spPr>
          <a:xfrm>
            <a:off x="6709871" y="3487980"/>
            <a:ext cx="2137870" cy="1527050"/>
          </a:xfrm>
          <a:prstGeom prst="rect">
            <a:avLst/>
          </a:prstGeom>
          <a:noFill/>
          <a:ln>
            <a:noFill/>
          </a:ln>
        </p:spPr>
        <p:txBody>
          <a:bodyPr spcFirstLastPara="1" wrap="square" lIns="91425" tIns="45700" rIns="91425" bIns="45700" anchor="t" anchorCtr="0">
            <a:normAutofit/>
          </a:bodyPr>
          <a:lstStyle>
            <a:lvl1pPr lvl="0" algn="l">
              <a:spcBef>
                <a:spcPts val="560"/>
              </a:spcBef>
              <a:spcAft>
                <a:spcPts val="0"/>
              </a:spcAft>
              <a:buClr>
                <a:srgbClr val="2B30FF"/>
              </a:buClr>
              <a:buSzPts val="2800"/>
              <a:buNone/>
              <a:defRPr sz="2800" b="0" i="0">
                <a:solidFill>
                  <a:srgbClr val="2B30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ctrTitle"/>
          </p:nvPr>
        </p:nvSpPr>
        <p:spPr>
          <a:xfrm>
            <a:off x="448964" y="3182570"/>
            <a:ext cx="6108201" cy="122164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1792288" y="459581"/>
            <a:ext cx="5486400" cy="3086100"/>
          </a:xfrm>
          <a:prstGeom prst="rect">
            <a:avLst/>
          </a:prstGeom>
          <a:noFill/>
          <a:ln>
            <a:noFill/>
          </a:ln>
        </p:spPr>
      </p:sp>
      <p:sp>
        <p:nvSpPr>
          <p:cNvPr id="75" name="Google Shape;75;p30"/>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5463778" y="1371602"/>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32"/>
          <p:cNvPicPr preferRelativeResize="0"/>
          <p:nvPr/>
        </p:nvPicPr>
        <p:blipFill rotWithShape="1">
          <a:blip r:embed="rId2">
            <a:alphaModFix/>
          </a:blip>
          <a:srcRect/>
          <a:stretch/>
        </p:blipFill>
        <p:spPr>
          <a:xfrm>
            <a:off x="3840164" y="2769394"/>
            <a:ext cx="1463675" cy="39290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601670" y="739290"/>
            <a:ext cx="7940660" cy="7635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2B30FF"/>
              </a:buClr>
              <a:buSzPts val="3600"/>
              <a:buFont typeface="Calibri"/>
              <a:buNone/>
              <a:defRPr sz="3600">
                <a:solidFill>
                  <a:srgbClr val="2B30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2"/>
          <p:cNvSpPr txBox="1">
            <a:spLocks noGrp="1"/>
          </p:cNvSpPr>
          <p:nvPr>
            <p:ph type="body" idx="1"/>
          </p:nvPr>
        </p:nvSpPr>
        <p:spPr>
          <a:xfrm>
            <a:off x="601670" y="1502815"/>
            <a:ext cx="7940660" cy="320680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601670" y="281175"/>
            <a:ext cx="6413610" cy="91622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B30FF"/>
              </a:buClr>
              <a:buSzPts val="3600"/>
              <a:buFont typeface="Calibri"/>
              <a:buNone/>
              <a:defRPr sz="3600">
                <a:solidFill>
                  <a:srgbClr val="2B30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601670" y="1197405"/>
            <a:ext cx="6413610" cy="335951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448965" y="739290"/>
            <a:ext cx="8093365" cy="78776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2B30FF"/>
              </a:buClr>
              <a:buSzPts val="3600"/>
              <a:buFont typeface="Calibri"/>
              <a:buNone/>
              <a:defRPr sz="3600">
                <a:solidFill>
                  <a:srgbClr val="2B30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536877" y="1655520"/>
            <a:ext cx="4040188" cy="458115"/>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24"/>
          <p:cNvSpPr txBox="1">
            <a:spLocks noGrp="1"/>
          </p:cNvSpPr>
          <p:nvPr>
            <p:ph type="body" idx="2"/>
          </p:nvPr>
        </p:nvSpPr>
        <p:spPr>
          <a:xfrm>
            <a:off x="536877" y="2113635"/>
            <a:ext cx="4040188" cy="2290575"/>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24"/>
          <p:cNvSpPr txBox="1">
            <a:spLocks noGrp="1"/>
          </p:cNvSpPr>
          <p:nvPr>
            <p:ph type="body" idx="3"/>
          </p:nvPr>
        </p:nvSpPr>
        <p:spPr>
          <a:xfrm>
            <a:off x="4572000" y="1655520"/>
            <a:ext cx="4041775" cy="458115"/>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4"/>
          <p:cNvSpPr txBox="1">
            <a:spLocks noGrp="1"/>
          </p:cNvSpPr>
          <p:nvPr>
            <p:ph type="body" idx="4"/>
          </p:nvPr>
        </p:nvSpPr>
        <p:spPr>
          <a:xfrm>
            <a:off x="4572000" y="2113636"/>
            <a:ext cx="4041775" cy="229057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2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0" name="Google Shape;50;p2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6" name="Google Shape;56;p2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7" name="Google Shape;57;p2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457203"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0"/>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976015" y="3869742"/>
            <a:ext cx="4428445" cy="76352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2400"/>
              <a:buFont typeface="Arial"/>
              <a:buNone/>
            </a:pPr>
            <a:r>
              <a:rPr lang="en-US" sz="2400">
                <a:latin typeface="Arial"/>
                <a:ea typeface="Arial"/>
                <a:cs typeface="Arial"/>
                <a:sym typeface="Arial"/>
              </a:rPr>
              <a:t>SMOKE  DETECTION</a:t>
            </a:r>
            <a:endParaRPr/>
          </a:p>
        </p:txBody>
      </p:sp>
      <p:sp>
        <p:nvSpPr>
          <p:cNvPr id="97" name="Google Shape;97;p1"/>
          <p:cNvSpPr txBox="1"/>
          <p:nvPr/>
        </p:nvSpPr>
        <p:spPr>
          <a:xfrm>
            <a:off x="4572000" y="3335275"/>
            <a:ext cx="1985165" cy="61082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fontScale="67500" lnSpcReduction="20000"/>
          </a:bodyPr>
          <a:lstStyle/>
          <a:p>
            <a:pPr marL="0" marR="0" lvl="0" indent="0" algn="r" rtl="0">
              <a:spcBef>
                <a:spcPts val="0"/>
              </a:spcBef>
              <a:spcAft>
                <a:spcPts val="0"/>
              </a:spcAft>
              <a:buClr>
                <a:srgbClr val="00B0F0"/>
              </a:buClr>
              <a:buSzPct val="100000"/>
              <a:buFont typeface="Algerian"/>
              <a:buNone/>
            </a:pPr>
            <a:r>
              <a:rPr lang="en-US" sz="3600">
                <a:solidFill>
                  <a:srgbClr val="00B0F0"/>
                </a:solidFill>
                <a:latin typeface="Algerian"/>
                <a:ea typeface="Algerian"/>
                <a:cs typeface="Algerian"/>
                <a:sym typeface="Algerian"/>
              </a:rPr>
              <a:t>PROJECT  ON</a:t>
            </a:r>
            <a:endParaRPr/>
          </a:p>
        </p:txBody>
      </p:sp>
      <p:pic>
        <p:nvPicPr>
          <p:cNvPr id="98" name="Google Shape;98;p1" descr="Can you get high from second hand smoke? | K.I.N.D. Concentrates"/>
          <p:cNvPicPr preferRelativeResize="0"/>
          <p:nvPr/>
        </p:nvPicPr>
        <p:blipFill rotWithShape="1">
          <a:blip r:embed="rId3">
            <a:alphaModFix/>
          </a:blip>
          <a:srcRect/>
          <a:stretch/>
        </p:blipFill>
        <p:spPr>
          <a:xfrm>
            <a:off x="1365195" y="3946095"/>
            <a:ext cx="916607" cy="610820"/>
          </a:xfrm>
          <a:prstGeom prst="rect">
            <a:avLst/>
          </a:prstGeom>
          <a:noFill/>
          <a:ln>
            <a:noFill/>
          </a:ln>
        </p:spPr>
      </p:pic>
      <p:sp>
        <p:nvSpPr>
          <p:cNvPr id="99" name="Google Shape;99;p1"/>
          <p:cNvSpPr txBox="1"/>
          <p:nvPr/>
        </p:nvSpPr>
        <p:spPr>
          <a:xfrm>
            <a:off x="5946346" y="4633267"/>
            <a:ext cx="3054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GUIDED BY: </a:t>
            </a:r>
            <a:r>
              <a:rPr lang="en-US" sz="1800">
                <a:solidFill>
                  <a:srgbClr val="00B0F0"/>
                </a:solidFill>
                <a:latin typeface="Algerian"/>
                <a:ea typeface="Algerian"/>
                <a:cs typeface="Algerian"/>
                <a:sym typeface="Algerian"/>
              </a:rPr>
              <a:t>NARESH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3350360" y="757929"/>
            <a:ext cx="2748690" cy="445689"/>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2000"/>
              <a:buFont typeface="Algerian"/>
              <a:buNone/>
            </a:pPr>
            <a:r>
              <a:rPr lang="en-US" sz="2000" b="1" u="sng">
                <a:solidFill>
                  <a:schemeClr val="accent1"/>
                </a:solidFill>
                <a:latin typeface="Algerian"/>
                <a:ea typeface="Algerian"/>
                <a:cs typeface="Algerian"/>
                <a:sym typeface="Algerian"/>
              </a:rPr>
              <a:t>DESCRIBE DATASET</a:t>
            </a:r>
            <a:endParaRPr/>
          </a:p>
        </p:txBody>
      </p:sp>
      <p:sp>
        <p:nvSpPr>
          <p:cNvPr id="156" name="Google Shape;156;p10"/>
          <p:cNvSpPr txBox="1">
            <a:spLocks noGrp="1"/>
          </p:cNvSpPr>
          <p:nvPr>
            <p:ph type="body" idx="1"/>
          </p:nvPr>
        </p:nvSpPr>
        <p:spPr>
          <a:xfrm>
            <a:off x="601670" y="1502815"/>
            <a:ext cx="7940660" cy="3206806"/>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lt1"/>
              </a:buClr>
              <a:buSzPts val="2800"/>
              <a:buNone/>
            </a:pPr>
            <a:endParaRPr/>
          </a:p>
          <a:p>
            <a:pPr marL="342900" lvl="0" indent="-165100" algn="l" rtl="0">
              <a:spcBef>
                <a:spcPts val="560"/>
              </a:spcBef>
              <a:spcAft>
                <a:spcPts val="0"/>
              </a:spcAft>
              <a:buClr>
                <a:schemeClr val="lt1"/>
              </a:buClr>
              <a:buSzPts val="2800"/>
              <a:buNone/>
            </a:pPr>
            <a:endParaRPr/>
          </a:p>
        </p:txBody>
      </p:sp>
      <p:sp>
        <p:nvSpPr>
          <p:cNvPr id="157" name="Google Shape;157;p10"/>
          <p:cNvSpPr txBox="1"/>
          <p:nvPr/>
        </p:nvSpPr>
        <p:spPr>
          <a:xfrm>
            <a:off x="448965" y="1502816"/>
            <a:ext cx="8093365"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10. PM2.5: A continuous variable that contains the readings for particles with a 	diameter of 2.5 micrometers or smaller.</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11. NC0.5: A continuous variable that contains the number concentration 	readings for particles with a diameter of 0.5 micrometers or smaller.</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12. NC1.0: A continuous variable that contains the number concentration 	readings for particles with a diameter of 1.0 micrometers or smaller.</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13. NC2.5: A continuous variable that contains the number concentration 	readings for particles with a diameter of 2.5 micrometers or smaller.</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14. CNT: A continuous variable that contains the particle count readings.</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15. Fire Alarm: A categorical variable that indicates the presence of a fire alarm 		(1) or not (0).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3808475" y="586585"/>
            <a:ext cx="2595985" cy="44568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1"/>
              </a:buClr>
              <a:buSzPts val="1800"/>
              <a:buFont typeface="Algerian"/>
              <a:buNone/>
            </a:pPr>
            <a:r>
              <a:rPr lang="en-US" sz="1800" b="1" u="sng">
                <a:solidFill>
                  <a:schemeClr val="accent1"/>
                </a:solidFill>
                <a:latin typeface="Algerian"/>
                <a:ea typeface="Algerian"/>
                <a:cs typeface="Algerian"/>
                <a:sym typeface="Algerian"/>
              </a:rPr>
              <a:t>Data  visualization</a:t>
            </a:r>
            <a:endParaRPr/>
          </a:p>
        </p:txBody>
      </p:sp>
      <p:pic>
        <p:nvPicPr>
          <p:cNvPr id="163" name="Google Shape;163;p11"/>
          <p:cNvPicPr preferRelativeResize="0"/>
          <p:nvPr/>
        </p:nvPicPr>
        <p:blipFill rotWithShape="1">
          <a:blip r:embed="rId3">
            <a:alphaModFix/>
          </a:blip>
          <a:srcRect/>
          <a:stretch/>
        </p:blipFill>
        <p:spPr>
          <a:xfrm>
            <a:off x="0" y="3144018"/>
            <a:ext cx="4556061" cy="1993859"/>
          </a:xfrm>
          <a:prstGeom prst="roundRect">
            <a:avLst>
              <a:gd name="adj" fmla="val 8594"/>
            </a:avLst>
          </a:prstGeom>
          <a:solidFill>
            <a:srgbClr val="ECECEC"/>
          </a:solidFill>
          <a:ln>
            <a:noFill/>
          </a:ln>
          <a:effectLst>
            <a:reflection stA="38000" endPos="28000" dist="5000" dir="5400000" sy="-100000" algn="bl" rotWithShape="0"/>
          </a:effectLst>
        </p:spPr>
      </p:pic>
      <p:pic>
        <p:nvPicPr>
          <p:cNvPr id="164" name="Google Shape;164;p11"/>
          <p:cNvPicPr preferRelativeResize="0"/>
          <p:nvPr/>
        </p:nvPicPr>
        <p:blipFill rotWithShape="1">
          <a:blip r:embed="rId4">
            <a:alphaModFix/>
          </a:blip>
          <a:srcRect/>
          <a:stretch/>
        </p:blipFill>
        <p:spPr>
          <a:xfrm>
            <a:off x="4587940" y="3114675"/>
            <a:ext cx="4591050" cy="2028825"/>
          </a:xfrm>
          <a:prstGeom prst="roundRect">
            <a:avLst>
              <a:gd name="adj" fmla="val 8594"/>
            </a:avLst>
          </a:prstGeom>
          <a:solidFill>
            <a:srgbClr val="ECECEC"/>
          </a:solidFill>
          <a:ln>
            <a:noFill/>
          </a:ln>
          <a:effectLst>
            <a:reflection stA="38000" endPos="28000" dist="5000" dir="5400000" sy="-100000" algn="bl" rotWithShape="0"/>
          </a:effectLst>
        </p:spPr>
      </p:pic>
      <p:pic>
        <p:nvPicPr>
          <p:cNvPr id="165" name="Google Shape;165;p11"/>
          <p:cNvPicPr preferRelativeResize="0"/>
          <p:nvPr/>
        </p:nvPicPr>
        <p:blipFill rotWithShape="1">
          <a:blip r:embed="rId5">
            <a:alphaModFix/>
          </a:blip>
          <a:srcRect/>
          <a:stretch/>
        </p:blipFill>
        <p:spPr>
          <a:xfrm>
            <a:off x="1787590" y="1192412"/>
            <a:ext cx="5095875" cy="1762125"/>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3741367" y="891995"/>
            <a:ext cx="2595985" cy="44568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1"/>
              </a:buClr>
              <a:buSzPts val="1800"/>
              <a:buFont typeface="Algerian"/>
              <a:buNone/>
            </a:pPr>
            <a:r>
              <a:rPr lang="en-US" sz="1800" b="1" u="sng">
                <a:solidFill>
                  <a:schemeClr val="accent1"/>
                </a:solidFill>
                <a:latin typeface="Algerian"/>
                <a:ea typeface="Algerian"/>
                <a:cs typeface="Algerian"/>
                <a:sym typeface="Algerian"/>
              </a:rPr>
              <a:t>Data  visualization</a:t>
            </a:r>
            <a:endParaRPr/>
          </a:p>
        </p:txBody>
      </p:sp>
      <p:pic>
        <p:nvPicPr>
          <p:cNvPr id="171" name="Google Shape;171;p12"/>
          <p:cNvPicPr preferRelativeResize="0"/>
          <p:nvPr/>
        </p:nvPicPr>
        <p:blipFill rotWithShape="1">
          <a:blip r:embed="rId3">
            <a:alphaModFix/>
          </a:blip>
          <a:srcRect l="7903" t="6276" r="7902" b="9919"/>
          <a:stretch/>
        </p:blipFill>
        <p:spPr>
          <a:xfrm>
            <a:off x="6218871" y="1981938"/>
            <a:ext cx="2881164" cy="2761116"/>
          </a:xfrm>
          <a:prstGeom prst="rect">
            <a:avLst/>
          </a:prstGeom>
          <a:noFill/>
          <a:ln>
            <a:noFill/>
          </a:ln>
        </p:spPr>
      </p:pic>
      <p:sp>
        <p:nvSpPr>
          <p:cNvPr id="172" name="Google Shape;172;p12"/>
          <p:cNvSpPr txBox="1"/>
          <p:nvPr/>
        </p:nvSpPr>
        <p:spPr>
          <a:xfrm>
            <a:off x="45142" y="1654336"/>
            <a:ext cx="5994388"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D1D5DB"/>
                </a:solidFill>
                <a:latin typeface="Arial"/>
                <a:ea typeface="Arial"/>
                <a:cs typeface="Arial"/>
                <a:sym typeface="Arial"/>
              </a:rPr>
              <a:t>The Pie chart represents the distribution of the 'fire_alarm' variable in the 'data' dataframe.</a:t>
            </a:r>
            <a:endParaRPr/>
          </a:p>
          <a:p>
            <a:pPr marL="0" marR="0" lvl="0" indent="0" algn="l" rtl="0">
              <a:spcBef>
                <a:spcPts val="0"/>
              </a:spcBef>
              <a:spcAft>
                <a:spcPts val="0"/>
              </a:spcAft>
              <a:buNone/>
            </a:pPr>
            <a:r>
              <a:rPr lang="en-US" sz="2400" b="0" i="0">
                <a:solidFill>
                  <a:srgbClr val="D1D5DB"/>
                </a:solidFill>
                <a:latin typeface="Arial"/>
                <a:ea typeface="Arial"/>
                <a:cs typeface="Arial"/>
                <a:sym typeface="Arial"/>
              </a:rPr>
              <a:t>The 'labels' parameter in the function contains two values - 'Yes_Fire' and 'No_Fire', which are the labels for the two slices of the Pie chart. The 'values' parameter contains the count of 'fire_alarm' values that are 'Yes_Fire' and 'No_Fire' respectively.</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3961180" y="586585"/>
            <a:ext cx="2443279" cy="445689"/>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chemeClr val="accent1"/>
              </a:buClr>
              <a:buSzPct val="100000"/>
              <a:buFont typeface="Algerian"/>
              <a:buNone/>
            </a:pPr>
            <a:r>
              <a:rPr lang="en-US" sz="1800" b="1" u="sng">
                <a:solidFill>
                  <a:schemeClr val="accent1"/>
                </a:solidFill>
                <a:latin typeface="Algerian"/>
                <a:ea typeface="Algerian"/>
                <a:cs typeface="Algerian"/>
                <a:sym typeface="Algerian"/>
              </a:rPr>
              <a:t>Model architecture</a:t>
            </a:r>
            <a:endParaRPr/>
          </a:p>
        </p:txBody>
      </p:sp>
      <p:pic>
        <p:nvPicPr>
          <p:cNvPr id="178" name="Google Shape;178;p13"/>
          <p:cNvPicPr preferRelativeResize="0"/>
          <p:nvPr/>
        </p:nvPicPr>
        <p:blipFill rotWithShape="1">
          <a:blip r:embed="rId3">
            <a:alphaModFix/>
          </a:blip>
          <a:srcRect/>
          <a:stretch/>
        </p:blipFill>
        <p:spPr>
          <a:xfrm>
            <a:off x="536647" y="1197405"/>
            <a:ext cx="8070705" cy="37933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2663187" y="739290"/>
            <a:ext cx="3817625" cy="61082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2000"/>
              <a:buFont typeface="Algerian"/>
              <a:buNone/>
            </a:pPr>
            <a:r>
              <a:rPr lang="en-US" sz="2000">
                <a:solidFill>
                  <a:schemeClr val="accent1"/>
                </a:solidFill>
                <a:latin typeface="Algerian"/>
                <a:ea typeface="Algerian"/>
                <a:cs typeface="Algerian"/>
                <a:sym typeface="Algerian"/>
              </a:rPr>
              <a:t>DATA NORMALIZATION</a:t>
            </a:r>
            <a:endParaRPr/>
          </a:p>
        </p:txBody>
      </p:sp>
      <p:pic>
        <p:nvPicPr>
          <p:cNvPr id="184" name="Google Shape;184;p14"/>
          <p:cNvPicPr preferRelativeResize="0"/>
          <p:nvPr/>
        </p:nvPicPr>
        <p:blipFill rotWithShape="1">
          <a:blip r:embed="rId3">
            <a:alphaModFix/>
          </a:blip>
          <a:srcRect/>
          <a:stretch/>
        </p:blipFill>
        <p:spPr>
          <a:xfrm>
            <a:off x="726" y="1808226"/>
            <a:ext cx="9031154" cy="29013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4113885" y="570963"/>
            <a:ext cx="2748690" cy="610820"/>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chemeClr val="accent1"/>
              </a:buClr>
              <a:buSzPct val="100000"/>
              <a:buFont typeface="Algerian"/>
              <a:buNone/>
            </a:pPr>
            <a:r>
              <a:rPr lang="en-US" sz="2800">
                <a:solidFill>
                  <a:schemeClr val="accent1"/>
                </a:solidFill>
                <a:latin typeface="Algerian"/>
                <a:ea typeface="Algerian"/>
                <a:cs typeface="Algerian"/>
                <a:sym typeface="Algerian"/>
              </a:rPr>
              <a:t>TRAINING MODEL</a:t>
            </a:r>
            <a:endParaRPr/>
          </a:p>
        </p:txBody>
      </p:sp>
      <p:pic>
        <p:nvPicPr>
          <p:cNvPr id="190" name="Google Shape;190;p15"/>
          <p:cNvPicPr preferRelativeResize="0"/>
          <p:nvPr/>
        </p:nvPicPr>
        <p:blipFill rotWithShape="1">
          <a:blip r:embed="rId3">
            <a:alphaModFix/>
          </a:blip>
          <a:srcRect/>
          <a:stretch/>
        </p:blipFill>
        <p:spPr>
          <a:xfrm>
            <a:off x="1670605" y="1197405"/>
            <a:ext cx="5955495" cy="371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4113885" y="570963"/>
            <a:ext cx="2748690" cy="610820"/>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chemeClr val="accent1"/>
              </a:buClr>
              <a:buSzPct val="100000"/>
              <a:buFont typeface="Algerian"/>
              <a:buNone/>
            </a:pPr>
            <a:r>
              <a:rPr lang="en-US" sz="2800">
                <a:solidFill>
                  <a:schemeClr val="accent1"/>
                </a:solidFill>
                <a:latin typeface="Algerian"/>
                <a:ea typeface="Algerian"/>
                <a:cs typeface="Algerian"/>
                <a:sym typeface="Algerian"/>
              </a:rPr>
              <a:t>TESTING MODEL</a:t>
            </a:r>
            <a:endParaRPr/>
          </a:p>
        </p:txBody>
      </p:sp>
      <p:pic>
        <p:nvPicPr>
          <p:cNvPr id="196" name="Google Shape;196;p16"/>
          <p:cNvPicPr preferRelativeResize="0"/>
          <p:nvPr/>
        </p:nvPicPr>
        <p:blipFill rotWithShape="1">
          <a:blip r:embed="rId3">
            <a:alphaModFix/>
          </a:blip>
          <a:srcRect/>
          <a:stretch/>
        </p:blipFill>
        <p:spPr>
          <a:xfrm>
            <a:off x="1670604" y="1044700"/>
            <a:ext cx="6587754" cy="40588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3732123" y="739290"/>
            <a:ext cx="1679754" cy="61082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2800"/>
              <a:buFont typeface="Algerian"/>
              <a:buNone/>
            </a:pPr>
            <a:r>
              <a:rPr lang="en-US" sz="2800">
                <a:solidFill>
                  <a:schemeClr val="accent1"/>
                </a:solidFill>
                <a:latin typeface="Algerian"/>
                <a:ea typeface="Algerian"/>
                <a:cs typeface="Algerian"/>
                <a:sym typeface="Algerian"/>
              </a:rPr>
              <a:t>RESULTS</a:t>
            </a:r>
            <a:endParaRPr/>
          </a:p>
        </p:txBody>
      </p:sp>
      <p:pic>
        <p:nvPicPr>
          <p:cNvPr id="202" name="Google Shape;202;p17"/>
          <p:cNvPicPr preferRelativeResize="0"/>
          <p:nvPr/>
        </p:nvPicPr>
        <p:blipFill rotWithShape="1">
          <a:blip r:embed="rId3">
            <a:alphaModFix/>
          </a:blip>
          <a:srcRect/>
          <a:stretch/>
        </p:blipFill>
        <p:spPr>
          <a:xfrm>
            <a:off x="229058" y="1655520"/>
            <a:ext cx="3503065" cy="2817103"/>
          </a:xfrm>
          <a:prstGeom prst="rect">
            <a:avLst/>
          </a:prstGeom>
          <a:noFill/>
          <a:ln>
            <a:noFill/>
          </a:ln>
        </p:spPr>
      </p:pic>
      <p:sp>
        <p:nvSpPr>
          <p:cNvPr id="203" name="Google Shape;203;p17"/>
          <p:cNvSpPr txBox="1"/>
          <p:nvPr/>
        </p:nvSpPr>
        <p:spPr>
          <a:xfrm>
            <a:off x="4113885" y="1960930"/>
            <a:ext cx="4275740" cy="2862322"/>
          </a:xfrm>
          <a:prstGeom prst="rect">
            <a:avLst/>
          </a:prstGeom>
          <a:noFill/>
          <a:ln>
            <a:noFill/>
          </a:ln>
        </p:spPr>
        <p:txBody>
          <a:bodyPr spcFirstLastPara="1" wrap="square" lIns="91425" tIns="45700" rIns="91425" bIns="45700" anchor="t" anchorCtr="0">
            <a:spAutoFit/>
          </a:bodyPr>
          <a:lstStyle/>
          <a:p>
            <a:pPr marL="0" marR="0" lvl="0" indent="457200" algn="just" rtl="0">
              <a:spcBef>
                <a:spcPts val="0"/>
              </a:spcBef>
              <a:spcAft>
                <a:spcPts val="0"/>
              </a:spcAft>
              <a:buNone/>
            </a:pPr>
            <a:br>
              <a:rPr lang="en-US" sz="1800" b="0">
                <a:solidFill>
                  <a:schemeClr val="lt1"/>
                </a:solidFill>
                <a:latin typeface="Calibri"/>
                <a:ea typeface="Calibri"/>
                <a:cs typeface="Calibri"/>
                <a:sym typeface="Calibri"/>
              </a:rPr>
            </a:br>
            <a:r>
              <a:rPr lang="en-US" sz="1800" b="0" i="0" u="none" strike="noStrike">
                <a:solidFill>
                  <a:schemeClr val="lt1"/>
                </a:solidFill>
                <a:latin typeface="Times New Roman"/>
                <a:ea typeface="Times New Roman"/>
                <a:cs typeface="Times New Roman"/>
                <a:sym typeface="Times New Roman"/>
              </a:rPr>
              <a:t>The graph shows the decision boundary of a logistic regression model on a 2-dimensional dataset. The decision boundary is the line that separates the regions where the model predicts different classes. In this case, the model predicts two classes, represented by different colors in the graph.</a:t>
            </a:r>
            <a:endParaRPr sz="1800" b="0">
              <a:solidFill>
                <a:schemeClr val="lt1"/>
              </a:solidFill>
              <a:latin typeface="Calibri"/>
              <a:ea typeface="Calibri"/>
              <a:cs typeface="Calibri"/>
              <a:sym typeface="Calibri"/>
            </a:endParaRPr>
          </a:p>
          <a:p>
            <a:pPr marL="0" marR="0" lvl="0" indent="0" algn="l" rtl="0">
              <a:spcBef>
                <a:spcPts val="0"/>
              </a:spcBef>
              <a:spcAft>
                <a:spcPts val="0"/>
              </a:spcAft>
              <a:buNone/>
            </a:pPr>
            <a:br>
              <a:rPr lang="en-US"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1365195" y="1350110"/>
            <a:ext cx="167975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B0F0"/>
                </a:solidFill>
                <a:latin typeface="Algerian"/>
                <a:ea typeface="Algerian"/>
                <a:cs typeface="Algerian"/>
                <a:sym typeface="Algerian"/>
              </a:rPr>
              <a:t>CONCLUSION</a:t>
            </a:r>
            <a:r>
              <a:rPr lang="en-US" sz="1800">
                <a:solidFill>
                  <a:srgbClr val="FBE197"/>
                </a:solidFill>
                <a:latin typeface="Algerian"/>
                <a:ea typeface="Algerian"/>
                <a:cs typeface="Algerian"/>
                <a:sym typeface="Algerian"/>
              </a:rPr>
              <a:t> </a:t>
            </a:r>
            <a:endParaRPr/>
          </a:p>
        </p:txBody>
      </p:sp>
      <p:sp>
        <p:nvSpPr>
          <p:cNvPr id="210" name="Google Shape;210;p18"/>
          <p:cNvSpPr txBox="1"/>
          <p:nvPr/>
        </p:nvSpPr>
        <p:spPr>
          <a:xfrm>
            <a:off x="983432" y="2113635"/>
            <a:ext cx="7177135"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we have successfully performed exploratory data analysis on the Smoke Dataset. We were able to identify the important features that contribute to the accuracy of our models. We also trained and tested five different models and obtained a high accuracy rate for all the models  for Logistic Regression. Overall, we can confidently make predictions on new data using any of the models selected.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p:nvPr/>
        </p:nvSpPr>
        <p:spPr>
          <a:xfrm>
            <a:off x="3197655" y="1808225"/>
            <a:ext cx="183246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B0F0"/>
                </a:solidFill>
                <a:latin typeface="Algerian"/>
                <a:ea typeface="Algerian"/>
                <a:cs typeface="Algerian"/>
                <a:sym typeface="Algerian"/>
              </a:rPr>
              <a:t>REFERENCES</a:t>
            </a:r>
            <a:endParaRPr sz="1800">
              <a:solidFill>
                <a:srgbClr val="00B0F0"/>
              </a:solidFill>
              <a:latin typeface="Algerian"/>
              <a:ea typeface="Algerian"/>
              <a:cs typeface="Algerian"/>
              <a:sym typeface="Algerian"/>
            </a:endParaRPr>
          </a:p>
        </p:txBody>
      </p:sp>
      <p:sp>
        <p:nvSpPr>
          <p:cNvPr id="217" name="Google Shape;217;p19"/>
          <p:cNvSpPr txBox="1"/>
          <p:nvPr/>
        </p:nvSpPr>
        <p:spPr>
          <a:xfrm>
            <a:off x="296260" y="2468069"/>
            <a:ext cx="10222085"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a:solidFill>
                  <a:schemeClr val="lt1"/>
                </a:solidFill>
                <a:latin typeface="Times New Roman"/>
                <a:ea typeface="Times New Roman"/>
                <a:cs typeface="Times New Roman"/>
                <a:sym typeface="Times New Roman"/>
              </a:rPr>
              <a:t>https://medium.com/inside-machine-learning</a:t>
            </a:r>
            <a:endParaRPr sz="1800" b="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b="0" i="0" u="none" strike="noStrike">
                <a:solidFill>
                  <a:schemeClr val="lt1"/>
                </a:solidFill>
                <a:latin typeface="Times New Roman"/>
                <a:ea typeface="Times New Roman"/>
                <a:cs typeface="Times New Roman"/>
                <a:sym typeface="Times New Roman"/>
              </a:rPr>
              <a:t>https://data.world/adam1125/smokedetection/workspace/file?filename=smoke_detection.csv</a:t>
            </a:r>
            <a:endParaRPr sz="1800" b="0">
              <a:solidFill>
                <a:schemeClr val="lt1"/>
              </a:solidFill>
              <a:latin typeface="Calibri"/>
              <a:ea typeface="Calibri"/>
              <a:cs typeface="Calibri"/>
              <a:sym typeface="Calibri"/>
            </a:endParaRPr>
          </a:p>
          <a:p>
            <a:pPr marL="0" marR="0" lvl="0" indent="0" algn="l" rtl="0">
              <a:spcBef>
                <a:spcPts val="0"/>
              </a:spcBef>
              <a:spcAft>
                <a:spcPts val="0"/>
              </a:spcAft>
              <a:buNone/>
            </a:pPr>
            <a:br>
              <a:rPr lang="en-US"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601670" y="739290"/>
            <a:ext cx="7940660" cy="7635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B30FF"/>
              </a:buClr>
              <a:buSzPts val="3600"/>
              <a:buFont typeface="Calibri"/>
              <a:buNone/>
            </a:pPr>
            <a:r>
              <a:rPr lang="en-US"/>
              <a:t>TEAM MEMBERS</a:t>
            </a:r>
            <a:endParaRPr/>
          </a:p>
        </p:txBody>
      </p:sp>
      <p:sp>
        <p:nvSpPr>
          <p:cNvPr id="105" name="Google Shape;105;p2"/>
          <p:cNvSpPr txBox="1">
            <a:spLocks noGrp="1"/>
          </p:cNvSpPr>
          <p:nvPr>
            <p:ph type="body" idx="1"/>
          </p:nvPr>
        </p:nvSpPr>
        <p:spPr>
          <a:xfrm>
            <a:off x="601670" y="1516565"/>
            <a:ext cx="7940660" cy="31930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None/>
            </a:pPr>
            <a:r>
              <a:rPr lang="en-US"/>
              <a:t>NAME:				HTNO:</a:t>
            </a:r>
            <a:endParaRPr/>
          </a:p>
          <a:p>
            <a:pPr marL="0" lvl="0" indent="0" algn="just" rtl="0">
              <a:spcBef>
                <a:spcPts val="560"/>
              </a:spcBef>
              <a:spcAft>
                <a:spcPts val="0"/>
              </a:spcAft>
              <a:buClr>
                <a:schemeClr val="lt1"/>
              </a:buClr>
              <a:buSzPts val="2800"/>
              <a:buNone/>
            </a:pPr>
            <a:r>
              <a:rPr lang="en-US"/>
              <a:t>G VAMSHI				2103A51403</a:t>
            </a:r>
            <a:endParaRPr/>
          </a:p>
          <a:p>
            <a:pPr marL="0" lvl="0" indent="0" algn="l" rtl="0">
              <a:spcBef>
                <a:spcPts val="560"/>
              </a:spcBef>
              <a:spcAft>
                <a:spcPts val="0"/>
              </a:spcAft>
              <a:buClr>
                <a:schemeClr val="lt1"/>
              </a:buClr>
              <a:buSzPts val="2800"/>
              <a:buNone/>
            </a:pPr>
            <a:r>
              <a:rPr lang="en-US"/>
              <a:t>L VIGNESH				2103A51271</a:t>
            </a:r>
            <a:endParaRPr/>
          </a:p>
          <a:p>
            <a:pPr marL="0" lvl="0" indent="0" algn="l" rtl="0">
              <a:spcBef>
                <a:spcPts val="560"/>
              </a:spcBef>
              <a:spcAft>
                <a:spcPts val="0"/>
              </a:spcAft>
              <a:buClr>
                <a:schemeClr val="lt1"/>
              </a:buClr>
              <a:buSzPts val="2800"/>
              <a:buNone/>
            </a:pPr>
            <a:r>
              <a:rPr lang="en-US"/>
              <a:t>P SATHWIK				2103A51490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3ac2fdd75a_0_0"/>
          <p:cNvSpPr txBox="1"/>
          <p:nvPr/>
        </p:nvSpPr>
        <p:spPr>
          <a:xfrm>
            <a:off x="2143800" y="1808225"/>
            <a:ext cx="5151600" cy="692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900">
                <a:solidFill>
                  <a:srgbClr val="00B0F0"/>
                </a:solidFill>
                <a:latin typeface="Algerian"/>
                <a:ea typeface="Algerian"/>
                <a:cs typeface="Algerian"/>
                <a:sym typeface="Algerian"/>
              </a:rPr>
              <a:t>THANK YOU</a:t>
            </a:r>
            <a:endParaRPr sz="3700">
              <a:solidFill>
                <a:srgbClr val="00B0F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601670" y="433879"/>
            <a:ext cx="2901395" cy="4581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1"/>
              </a:buClr>
              <a:buSzPts val="2000"/>
              <a:buFont typeface="Algerian"/>
              <a:buNone/>
            </a:pPr>
            <a:r>
              <a:rPr lang="en-US" sz="2000" u="sng">
                <a:solidFill>
                  <a:schemeClr val="accent1"/>
                </a:solidFill>
                <a:latin typeface="Algerian"/>
                <a:ea typeface="Algerian"/>
                <a:cs typeface="Algerian"/>
                <a:sym typeface="Algerian"/>
              </a:rPr>
              <a:t>PROBLEM STATEMENT</a:t>
            </a:r>
            <a:endParaRPr/>
          </a:p>
        </p:txBody>
      </p:sp>
      <p:sp>
        <p:nvSpPr>
          <p:cNvPr id="111" name="Google Shape;111;p3"/>
          <p:cNvSpPr txBox="1">
            <a:spLocks noGrp="1"/>
          </p:cNvSpPr>
          <p:nvPr>
            <p:ph type="body" idx="1"/>
          </p:nvPr>
        </p:nvSpPr>
        <p:spPr>
          <a:xfrm>
            <a:off x="448965" y="891995"/>
            <a:ext cx="6413610" cy="3359510"/>
          </a:xfrm>
          <a:prstGeom prst="rect">
            <a:avLst/>
          </a:prstGeom>
          <a:noFill/>
          <a:ln>
            <a:noFill/>
          </a:ln>
        </p:spPr>
        <p:txBody>
          <a:bodyPr spcFirstLastPara="1" wrap="square" lIns="91425" tIns="45700" rIns="91425" bIns="45700" anchor="t" anchorCtr="0">
            <a:normAutofit fontScale="77500" lnSpcReduction="20000"/>
          </a:bodyPr>
          <a:lstStyle/>
          <a:p>
            <a:pPr marL="342900" lvl="0" indent="-205105" algn="l" rtl="0">
              <a:spcBef>
                <a:spcPts val="0"/>
              </a:spcBef>
              <a:spcAft>
                <a:spcPts val="0"/>
              </a:spcAft>
              <a:buClr>
                <a:schemeClr val="lt1"/>
              </a:buClr>
              <a:buSzPct val="100000"/>
              <a:buNone/>
            </a:pPr>
            <a:endParaRPr/>
          </a:p>
          <a:p>
            <a:pPr marL="342900" lvl="0" indent="-342900" algn="l" rtl="0">
              <a:spcBef>
                <a:spcPts val="434"/>
              </a:spcBef>
              <a:spcAft>
                <a:spcPts val="0"/>
              </a:spcAft>
              <a:buClr>
                <a:schemeClr val="lt1"/>
              </a:buClr>
              <a:buSzPct val="100000"/>
              <a:buChar char="•"/>
            </a:pPr>
            <a:r>
              <a:rPr lang="en-US"/>
              <a:t>The main objective of this project is to detect the presence of smoke in an environment using Artificial Intelligence and Machine Learning. The project aims to develop an intelligent smoke detection system that can be deployed in different environments, including indoor and outdoor spaces. The proposed system will use various sensors, including temperature and humidity sensors, to detect the presence of smoke in the environment.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01670" y="433880"/>
            <a:ext cx="2290575" cy="4581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1"/>
              </a:buClr>
              <a:buSzPts val="2000"/>
              <a:buFont typeface="Algerian"/>
              <a:buNone/>
            </a:pPr>
            <a:r>
              <a:rPr lang="en-US" sz="2000" u="sng">
                <a:solidFill>
                  <a:schemeClr val="accent1"/>
                </a:solidFill>
                <a:latin typeface="Algerian"/>
                <a:ea typeface="Algerian"/>
                <a:cs typeface="Algerian"/>
                <a:sym typeface="Algerian"/>
              </a:rPr>
              <a:t>EXISTING SYSTEM</a:t>
            </a:r>
            <a:endParaRPr/>
          </a:p>
        </p:txBody>
      </p:sp>
      <p:sp>
        <p:nvSpPr>
          <p:cNvPr id="117" name="Google Shape;117;p4"/>
          <p:cNvSpPr txBox="1">
            <a:spLocks noGrp="1"/>
          </p:cNvSpPr>
          <p:nvPr>
            <p:ph type="body" idx="1"/>
          </p:nvPr>
        </p:nvSpPr>
        <p:spPr>
          <a:xfrm>
            <a:off x="448965" y="1197404"/>
            <a:ext cx="6719020" cy="3817625"/>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lt1"/>
              </a:buClr>
              <a:buSzPct val="100000"/>
              <a:buChar char="•"/>
            </a:pPr>
            <a:r>
              <a:rPr lang="en-US" b="1" u="sng"/>
              <a:t>1.Smoke detection using image processing: </a:t>
            </a:r>
            <a:endParaRPr/>
          </a:p>
          <a:p>
            <a:pPr marL="742950" lvl="1" indent="-285750" algn="l" rtl="0">
              <a:spcBef>
                <a:spcPts val="308"/>
              </a:spcBef>
              <a:spcAft>
                <a:spcPts val="0"/>
              </a:spcAft>
              <a:buClr>
                <a:schemeClr val="lt1"/>
              </a:buClr>
              <a:buSzPct val="100000"/>
              <a:buChar char="–"/>
            </a:pPr>
            <a:r>
              <a:rPr lang="en-US"/>
              <a:t>This system uses image processing techniques to detect smoke in video streams. Machine learning models such as convolutional neural networks (CNNs) can be trained to classify images as containing smoke or not.</a:t>
            </a:r>
            <a:endParaRPr/>
          </a:p>
          <a:p>
            <a:pPr marL="342900" lvl="0" indent="-245109" algn="l" rtl="0">
              <a:spcBef>
                <a:spcPts val="308"/>
              </a:spcBef>
              <a:spcAft>
                <a:spcPts val="0"/>
              </a:spcAft>
              <a:buClr>
                <a:schemeClr val="lt1"/>
              </a:buClr>
              <a:buSzPct val="100000"/>
              <a:buNone/>
            </a:pPr>
            <a:endParaRPr/>
          </a:p>
          <a:p>
            <a:pPr marL="342900" lvl="0" indent="-342900" algn="l" rtl="0">
              <a:spcBef>
                <a:spcPts val="308"/>
              </a:spcBef>
              <a:spcAft>
                <a:spcPts val="0"/>
              </a:spcAft>
              <a:buClr>
                <a:schemeClr val="lt1"/>
              </a:buClr>
              <a:buSzPct val="100000"/>
              <a:buChar char="•"/>
            </a:pPr>
            <a:r>
              <a:rPr lang="en-US" b="1" u="sng"/>
              <a:t>2.Smoke detection using audio analysis: </a:t>
            </a:r>
            <a:endParaRPr/>
          </a:p>
          <a:p>
            <a:pPr marL="742950" lvl="1" indent="-285750" algn="l" rtl="0">
              <a:spcBef>
                <a:spcPts val="308"/>
              </a:spcBef>
              <a:spcAft>
                <a:spcPts val="0"/>
              </a:spcAft>
              <a:buClr>
                <a:schemeClr val="lt1"/>
              </a:buClr>
              <a:buSzPct val="100000"/>
              <a:buChar char="–"/>
            </a:pPr>
            <a:r>
              <a:rPr lang="en-US"/>
              <a:t>This system uses audio processing techniques to analyze the sounds of smoke alarms and other sounds in the environment. Machine learning models can be trained to recognize the specific sound patterns of smoke alarms and differentiate them from other sounds.</a:t>
            </a:r>
            <a:endParaRPr/>
          </a:p>
          <a:p>
            <a:pPr marL="342900" lvl="0" indent="-245109" algn="l" rtl="0">
              <a:spcBef>
                <a:spcPts val="308"/>
              </a:spcBef>
              <a:spcAft>
                <a:spcPts val="0"/>
              </a:spcAft>
              <a:buClr>
                <a:schemeClr val="lt1"/>
              </a:buClr>
              <a:buSzPct val="100000"/>
              <a:buNone/>
            </a:pPr>
            <a:endParaRPr/>
          </a:p>
          <a:p>
            <a:pPr marL="342900" lvl="0" indent="-342900" algn="l" rtl="0">
              <a:spcBef>
                <a:spcPts val="308"/>
              </a:spcBef>
              <a:spcAft>
                <a:spcPts val="0"/>
              </a:spcAft>
              <a:buClr>
                <a:schemeClr val="lt1"/>
              </a:buClr>
              <a:buSzPct val="100000"/>
              <a:buChar char="•"/>
            </a:pPr>
            <a:r>
              <a:rPr lang="en-US" b="1" u="sng"/>
              <a:t>3.Smoke detection using wireless sensor networks:</a:t>
            </a:r>
            <a:endParaRPr/>
          </a:p>
          <a:p>
            <a:pPr marL="742950" lvl="1" indent="-285750" algn="l" rtl="0">
              <a:spcBef>
                <a:spcPts val="308"/>
              </a:spcBef>
              <a:spcAft>
                <a:spcPts val="0"/>
              </a:spcAft>
              <a:buClr>
                <a:schemeClr val="lt1"/>
              </a:buClr>
              <a:buSzPct val="100000"/>
              <a:buChar char="–"/>
            </a:pPr>
            <a:r>
              <a:rPr lang="en-US"/>
              <a:t>This system uses a network of wireless sensors to detect smoke in indoor environments. Machine learning models can be trained to analyze the sensor data and detect patterns that indicate the presence of smoke.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601670" y="433880"/>
            <a:ext cx="2748690" cy="4581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1"/>
              </a:buClr>
              <a:buSzPts val="2000"/>
              <a:buFont typeface="Algerian"/>
              <a:buNone/>
            </a:pPr>
            <a:r>
              <a:rPr lang="en-US" sz="2000" u="sng">
                <a:solidFill>
                  <a:schemeClr val="accent1"/>
                </a:solidFill>
                <a:latin typeface="Algerian"/>
                <a:ea typeface="Algerian"/>
                <a:cs typeface="Algerian"/>
                <a:sym typeface="Algerian"/>
              </a:rPr>
              <a:t>PROPOSED SYSTEM</a:t>
            </a:r>
            <a:endParaRPr/>
          </a:p>
        </p:txBody>
      </p:sp>
      <p:sp>
        <p:nvSpPr>
          <p:cNvPr id="123" name="Google Shape;123;p5"/>
          <p:cNvSpPr txBox="1">
            <a:spLocks noGrp="1"/>
          </p:cNvSpPr>
          <p:nvPr>
            <p:ph type="body" idx="1"/>
          </p:nvPr>
        </p:nvSpPr>
        <p:spPr>
          <a:xfrm>
            <a:off x="534404" y="1502815"/>
            <a:ext cx="6413610" cy="335951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000"/>
              <a:buChar char="•"/>
            </a:pPr>
            <a:r>
              <a:rPr lang="en-US" sz="2000" b="1" u="sng"/>
              <a:t>Smoke detection using environmental sensors: </a:t>
            </a:r>
            <a:endParaRPr/>
          </a:p>
          <a:p>
            <a:pPr marL="742950" lvl="1" indent="-285750" algn="l" rtl="0">
              <a:spcBef>
                <a:spcPts val="400"/>
              </a:spcBef>
              <a:spcAft>
                <a:spcPts val="0"/>
              </a:spcAft>
              <a:buClr>
                <a:schemeClr val="lt1"/>
              </a:buClr>
              <a:buSzPts val="2000"/>
              <a:buChar char="–"/>
            </a:pPr>
            <a:r>
              <a:rPr lang="en-US" sz="2000"/>
              <a:t>This system collects data from environmental sensors such as temperature, humidity, and air quality sensors. Machine learning models can be trained to detect patterns in the sensor data that are indicative of smoke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3350360" y="739290"/>
            <a:ext cx="2443280" cy="44568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accent1"/>
              </a:buClr>
              <a:buSzPts val="2400"/>
              <a:buFont typeface="Algerian"/>
              <a:buNone/>
            </a:pPr>
            <a:r>
              <a:rPr lang="en-US" sz="2400" u="sng">
                <a:solidFill>
                  <a:schemeClr val="accent1"/>
                </a:solidFill>
                <a:latin typeface="Algerian"/>
                <a:ea typeface="Algerian"/>
                <a:cs typeface="Algerian"/>
                <a:sym typeface="Algerian"/>
              </a:rPr>
              <a:t>OBJECTIVES</a:t>
            </a:r>
            <a:endParaRPr/>
          </a:p>
        </p:txBody>
      </p:sp>
      <p:sp>
        <p:nvSpPr>
          <p:cNvPr id="129" name="Google Shape;129;p6"/>
          <p:cNvSpPr txBox="1">
            <a:spLocks noGrp="1"/>
          </p:cNvSpPr>
          <p:nvPr>
            <p:ph type="body" idx="1"/>
          </p:nvPr>
        </p:nvSpPr>
        <p:spPr>
          <a:xfrm>
            <a:off x="448965" y="1655520"/>
            <a:ext cx="8246070" cy="3054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000"/>
              <a:buChar char="•"/>
            </a:pPr>
            <a:r>
              <a:rPr lang="en-US" sz="2000" dirty="0"/>
              <a:t>The objectives of smoke detection in machine learning can be defined as follows:</a:t>
            </a:r>
            <a:endParaRPr dirty="0"/>
          </a:p>
          <a:p>
            <a:pPr marL="742950" lvl="1" indent="-285750" algn="l" rtl="0">
              <a:spcBef>
                <a:spcPts val="400"/>
              </a:spcBef>
              <a:spcAft>
                <a:spcPts val="0"/>
              </a:spcAft>
              <a:buClr>
                <a:schemeClr val="lt1"/>
              </a:buClr>
              <a:buSzPts val="2000"/>
              <a:buChar char="–"/>
            </a:pPr>
            <a:r>
              <a:rPr lang="en-US" sz="2000" dirty="0"/>
              <a:t>Temperature and humidity monitoring: </a:t>
            </a:r>
            <a:endParaRPr dirty="0"/>
          </a:p>
          <a:p>
            <a:pPr marL="742950" lvl="1" indent="-285750" algn="l" rtl="0">
              <a:spcBef>
                <a:spcPts val="400"/>
              </a:spcBef>
              <a:spcAft>
                <a:spcPts val="0"/>
              </a:spcAft>
              <a:buClr>
                <a:schemeClr val="lt1"/>
              </a:buClr>
              <a:buSzPts val="2000"/>
              <a:buChar char="–"/>
            </a:pPr>
            <a:r>
              <a:rPr lang="en-US" sz="2000" dirty="0"/>
              <a:t>Air quality monitoring: </a:t>
            </a:r>
            <a:endParaRPr dirty="0"/>
          </a:p>
          <a:p>
            <a:pPr marL="742950" lvl="1" indent="-285750" algn="l" rtl="0">
              <a:spcBef>
                <a:spcPts val="400"/>
              </a:spcBef>
              <a:spcAft>
                <a:spcPts val="0"/>
              </a:spcAft>
              <a:buClr>
                <a:schemeClr val="lt1"/>
              </a:buClr>
              <a:buSzPts val="2000"/>
              <a:buChar char="–"/>
            </a:pPr>
            <a:r>
              <a:rPr lang="en-US" sz="2000" dirty="0"/>
              <a:t>Fire detection:</a:t>
            </a:r>
            <a:endParaRPr dirty="0"/>
          </a:p>
          <a:p>
            <a:pPr marL="742950" lvl="1" indent="-285750" algn="l" rtl="0">
              <a:spcBef>
                <a:spcPts val="400"/>
              </a:spcBef>
              <a:spcAft>
                <a:spcPts val="0"/>
              </a:spcAft>
              <a:buClr>
                <a:schemeClr val="lt1"/>
              </a:buClr>
              <a:buSzPts val="2000"/>
              <a:buChar char="–"/>
            </a:pPr>
            <a:r>
              <a:rPr lang="en-US" sz="2000" dirty="0"/>
              <a:t>Real-time monitoring: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296259" y="2348905"/>
            <a:ext cx="3054100" cy="445689"/>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1800"/>
              <a:buFont typeface="Algerian"/>
              <a:buNone/>
            </a:pPr>
            <a:r>
              <a:rPr lang="en-US" sz="1800" b="1" u="sng">
                <a:solidFill>
                  <a:schemeClr val="accent1"/>
                </a:solidFill>
                <a:latin typeface="Algerian"/>
                <a:ea typeface="Algerian"/>
                <a:cs typeface="Algerian"/>
                <a:sym typeface="Algerian"/>
              </a:rPr>
              <a:t>OVERALL ARCHITECTURE</a:t>
            </a:r>
            <a:endParaRPr/>
          </a:p>
        </p:txBody>
      </p:sp>
      <p:sp>
        <p:nvSpPr>
          <p:cNvPr id="135" name="Google Shape;135;p7"/>
          <p:cNvSpPr txBox="1">
            <a:spLocks noGrp="1"/>
          </p:cNvSpPr>
          <p:nvPr>
            <p:ph type="body" idx="1"/>
          </p:nvPr>
        </p:nvSpPr>
        <p:spPr>
          <a:xfrm>
            <a:off x="601670" y="1502815"/>
            <a:ext cx="7940660" cy="32068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2800"/>
              <a:buNone/>
            </a:pPr>
            <a:r>
              <a:rPr lang="en-US"/>
              <a:t> </a:t>
            </a:r>
            <a:r>
              <a:rPr lang="en-US" b="0"/>
              <a:t> </a:t>
            </a:r>
            <a:endParaRPr/>
          </a:p>
        </p:txBody>
      </p:sp>
      <p:pic>
        <p:nvPicPr>
          <p:cNvPr id="136" name="Google Shape;136;p7"/>
          <p:cNvPicPr preferRelativeResize="0"/>
          <p:nvPr/>
        </p:nvPicPr>
        <p:blipFill rotWithShape="1">
          <a:blip r:embed="rId3">
            <a:alphaModFix/>
          </a:blip>
          <a:srcRect/>
          <a:stretch/>
        </p:blipFill>
        <p:spPr>
          <a:xfrm>
            <a:off x="4266590" y="433654"/>
            <a:ext cx="2691338" cy="47098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4113885" y="739290"/>
            <a:ext cx="1369770" cy="445689"/>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2000"/>
              <a:buFont typeface="Algerian"/>
              <a:buNone/>
            </a:pPr>
            <a:r>
              <a:rPr lang="en-US" sz="2000" b="1" u="sng">
                <a:solidFill>
                  <a:schemeClr val="accent1"/>
                </a:solidFill>
                <a:latin typeface="Algerian"/>
                <a:ea typeface="Algerian"/>
                <a:cs typeface="Algerian"/>
                <a:sym typeface="Algerian"/>
              </a:rPr>
              <a:t>DATASET</a:t>
            </a:r>
            <a:endParaRPr/>
          </a:p>
        </p:txBody>
      </p:sp>
      <p:sp>
        <p:nvSpPr>
          <p:cNvPr id="142" name="Google Shape;142;p8"/>
          <p:cNvSpPr txBox="1">
            <a:spLocks noGrp="1"/>
          </p:cNvSpPr>
          <p:nvPr>
            <p:ph type="body" idx="1"/>
          </p:nvPr>
        </p:nvSpPr>
        <p:spPr>
          <a:xfrm>
            <a:off x="601670" y="1502815"/>
            <a:ext cx="7940660" cy="320680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en-US"/>
              <a:t>Make Effective Presentations</a:t>
            </a:r>
            <a:endParaRPr/>
          </a:p>
          <a:p>
            <a:pPr marL="342900" lvl="0" indent="-342900" algn="l" rtl="0">
              <a:spcBef>
                <a:spcPts val="560"/>
              </a:spcBef>
              <a:spcAft>
                <a:spcPts val="0"/>
              </a:spcAft>
              <a:buClr>
                <a:schemeClr val="lt1"/>
              </a:buClr>
              <a:buSzPts val="2800"/>
              <a:buChar char="•"/>
            </a:pPr>
            <a:r>
              <a:rPr lang="en-US"/>
              <a:t>Using Awesome Backgrounds</a:t>
            </a:r>
            <a:endParaRPr/>
          </a:p>
          <a:p>
            <a:pPr marL="342900" lvl="0" indent="-342900" algn="l" rtl="0">
              <a:spcBef>
                <a:spcPts val="560"/>
              </a:spcBef>
              <a:spcAft>
                <a:spcPts val="0"/>
              </a:spcAft>
              <a:buClr>
                <a:schemeClr val="lt1"/>
              </a:buClr>
              <a:buSzPts val="2800"/>
              <a:buChar char="•"/>
            </a:pPr>
            <a:r>
              <a:rPr lang="en-US"/>
              <a:t>Engage your Audience</a:t>
            </a:r>
            <a:endParaRPr/>
          </a:p>
          <a:p>
            <a:pPr marL="342900" lvl="0" indent="-342900" algn="l" rtl="0">
              <a:spcBef>
                <a:spcPts val="560"/>
              </a:spcBef>
              <a:spcAft>
                <a:spcPts val="0"/>
              </a:spcAft>
              <a:buClr>
                <a:schemeClr val="lt1"/>
              </a:buClr>
              <a:buSzPts val="2800"/>
              <a:buChar char="•"/>
            </a:pPr>
            <a:r>
              <a:rPr lang="en-US"/>
              <a:t>Capture Audience Attention</a:t>
            </a:r>
            <a:endParaRPr/>
          </a:p>
          <a:p>
            <a:pPr marL="342900" lvl="0" indent="-165100" algn="l" rtl="0">
              <a:spcBef>
                <a:spcPts val="560"/>
              </a:spcBef>
              <a:spcAft>
                <a:spcPts val="0"/>
              </a:spcAft>
              <a:buClr>
                <a:schemeClr val="lt1"/>
              </a:buClr>
              <a:buSzPts val="2800"/>
              <a:buNone/>
            </a:pPr>
            <a:endParaRPr/>
          </a:p>
          <a:p>
            <a:pPr marL="342900" lvl="0" indent="-165100" algn="l" rtl="0">
              <a:spcBef>
                <a:spcPts val="560"/>
              </a:spcBef>
              <a:spcAft>
                <a:spcPts val="0"/>
              </a:spcAft>
              <a:buClr>
                <a:schemeClr val="lt1"/>
              </a:buClr>
              <a:buSzPts val="2800"/>
              <a:buNone/>
            </a:pPr>
            <a:endParaRPr/>
          </a:p>
        </p:txBody>
      </p:sp>
      <p:pic>
        <p:nvPicPr>
          <p:cNvPr id="143" name="Google Shape;143;p8"/>
          <p:cNvPicPr preferRelativeResize="0"/>
          <p:nvPr/>
        </p:nvPicPr>
        <p:blipFill rotWithShape="1">
          <a:blip r:embed="rId3">
            <a:alphaModFix/>
          </a:blip>
          <a:srcRect/>
          <a:stretch/>
        </p:blipFill>
        <p:spPr>
          <a:xfrm>
            <a:off x="601670" y="1493788"/>
            <a:ext cx="8183229" cy="3479858"/>
          </a:xfrm>
          <a:prstGeom prst="rect">
            <a:avLst/>
          </a:prstGeom>
          <a:noFill/>
          <a:ln>
            <a:noFill/>
          </a:ln>
          <a:effectLst>
            <a:outerShdw blurRad="190500" algn="tl" rotWithShape="0">
              <a:srgbClr val="000000">
                <a:alpha val="6980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3655770" y="739290"/>
            <a:ext cx="2748690" cy="445689"/>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1"/>
              </a:buClr>
              <a:buSzPts val="2000"/>
              <a:buFont typeface="Algerian"/>
              <a:buNone/>
            </a:pPr>
            <a:r>
              <a:rPr lang="en-US" sz="2000" b="1" u="sng">
                <a:solidFill>
                  <a:schemeClr val="accent1"/>
                </a:solidFill>
                <a:latin typeface="Algerian"/>
                <a:ea typeface="Algerian"/>
                <a:cs typeface="Algerian"/>
                <a:sym typeface="Algerian"/>
              </a:rPr>
              <a:t>DESCRIBE DATASET</a:t>
            </a:r>
            <a:endParaRPr/>
          </a:p>
        </p:txBody>
      </p:sp>
      <p:sp>
        <p:nvSpPr>
          <p:cNvPr id="149" name="Google Shape;149;p9"/>
          <p:cNvSpPr txBox="1">
            <a:spLocks noGrp="1"/>
          </p:cNvSpPr>
          <p:nvPr>
            <p:ph type="body" idx="1"/>
          </p:nvPr>
        </p:nvSpPr>
        <p:spPr>
          <a:xfrm>
            <a:off x="601670" y="1502815"/>
            <a:ext cx="7940660" cy="3206806"/>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chemeClr val="lt1"/>
              </a:buClr>
              <a:buSzPts val="2800"/>
              <a:buNone/>
            </a:pPr>
            <a:endParaRPr/>
          </a:p>
          <a:p>
            <a:pPr marL="342900" lvl="0" indent="-165100" algn="l" rtl="0">
              <a:spcBef>
                <a:spcPts val="560"/>
              </a:spcBef>
              <a:spcAft>
                <a:spcPts val="0"/>
              </a:spcAft>
              <a:buClr>
                <a:schemeClr val="lt1"/>
              </a:buClr>
              <a:buSzPts val="2800"/>
              <a:buNone/>
            </a:pPr>
            <a:endParaRPr/>
          </a:p>
        </p:txBody>
      </p:sp>
      <p:sp>
        <p:nvSpPr>
          <p:cNvPr id="150" name="Google Shape;150;p9"/>
          <p:cNvSpPr txBox="1"/>
          <p:nvPr/>
        </p:nvSpPr>
        <p:spPr>
          <a:xfrm>
            <a:off x="725033" y="1361472"/>
            <a:ext cx="7787955" cy="378565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UTC: A variable that contains the time stamp for each observation.</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Temperature[C]: A continuous variable that contains the temperature readings in degrees Celsius.</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Humidity[%]: A continuous variable that contains the humidity readings as a percentage.</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TVOC[ppb]: A continuous variable that contains the total volatile organic compounds readings in parts per billion.</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eCO2[ppm]: A continuous variable that contains the equivalent CO2 readings in parts per million.</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Raw H2: A continuous variable that contains the raw hydrogen sensor readings.</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Raw Ethanol: A continuous variable that contains the raw ethanol sensor readings.</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Pressure[hPa]: A continuous variable that contains the pressure readings in hectopascals.</a:t>
            </a:r>
            <a:endParaRPr/>
          </a:p>
          <a:p>
            <a:pPr marL="342900" marR="0" lvl="0" indent="-342900" algn="l" rtl="0">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PM1.0: A continuous variable that contains the readings for particles with a diameter of 1.0 micrometers or smaller.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878</Words>
  <Application>Microsoft Office PowerPoint</Application>
  <PresentationFormat>On-screen Show (16:9)</PresentationFormat>
  <Paragraphs>74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Calibri</vt:lpstr>
      <vt:lpstr>Times New Roman</vt:lpstr>
      <vt:lpstr>Office Theme</vt:lpstr>
      <vt:lpstr>SMOKE  DETECTION</vt:lpstr>
      <vt:lpstr>TEAM MEMBERS</vt:lpstr>
      <vt:lpstr>PROBLEM STATEMENT</vt:lpstr>
      <vt:lpstr>EXISTING SYSTEM</vt:lpstr>
      <vt:lpstr>PROPOSED SYSTEM</vt:lpstr>
      <vt:lpstr>OBJECTIVES</vt:lpstr>
      <vt:lpstr>OVERALL ARCHITECTURE</vt:lpstr>
      <vt:lpstr>DATASET</vt:lpstr>
      <vt:lpstr>DESCRIBE DATASET</vt:lpstr>
      <vt:lpstr>DESCRIBE DATASET</vt:lpstr>
      <vt:lpstr>Data  visualization</vt:lpstr>
      <vt:lpstr>Data  visualization</vt:lpstr>
      <vt:lpstr>Model architecture</vt:lpstr>
      <vt:lpstr>DATA NORMALIZATION</vt:lpstr>
      <vt:lpstr>TRAINING MODEL</vt:lpstr>
      <vt:lpstr>TESTING MODEL</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DETECTION</dc:title>
  <cp:lastModifiedBy>Sathwik Podishetti</cp:lastModifiedBy>
  <cp:revision>1</cp:revision>
  <dcterms:created xsi:type="dcterms:W3CDTF">2017-08-01T15:40:51Z</dcterms:created>
  <dcterms:modified xsi:type="dcterms:W3CDTF">2023-04-27T06:30:51Z</dcterms:modified>
</cp:coreProperties>
</file>