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57" r:id="rId3"/>
    <p:sldId id="262" r:id="rId4"/>
    <p:sldId id="258" r:id="rId5"/>
    <p:sldId id="263" r:id="rId6"/>
    <p:sldId id="264" r:id="rId7"/>
    <p:sldId id="265" r:id="rId8"/>
    <p:sldId id="266" r:id="rId9"/>
    <p:sldId id="267" r:id="rId10"/>
    <p:sldId id="268" r:id="rId11"/>
    <p:sldId id="269" r:id="rId12"/>
    <p:sldId id="272" r:id="rId13"/>
    <p:sldId id="270" r:id="rId14"/>
    <p:sldId id="273" r:id="rId15"/>
    <p:sldId id="271"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LRITM-EEE" initials="M" lastIdx="1" clrIdx="0">
    <p:extLst>
      <p:ext uri="{19B8F6BF-5375-455C-9EA6-DF929625EA0E}">
        <p15:presenceInfo xmlns:p15="http://schemas.microsoft.com/office/powerpoint/2012/main" userId="MLRITM-E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6/22/2019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275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614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003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9078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731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8370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3222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4224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38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36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61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601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43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372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531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64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605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6/22/2019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897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8047" y="1546413"/>
            <a:ext cx="6980020" cy="1627093"/>
          </a:xfrm>
        </p:spPr>
        <p:txBody>
          <a:bodyPr/>
          <a:lstStyle/>
          <a:p>
            <a:r>
              <a:rPr lang="en-IN" dirty="0" smtClean="0"/>
              <a:t>SMART HOME AUTOMATION</a:t>
            </a:r>
            <a:endParaRPr lang="en-IN" dirty="0"/>
          </a:p>
        </p:txBody>
      </p:sp>
      <p:sp>
        <p:nvSpPr>
          <p:cNvPr id="3" name="Subtitle 2"/>
          <p:cNvSpPr>
            <a:spLocks noGrp="1"/>
          </p:cNvSpPr>
          <p:nvPr>
            <p:ph type="subTitle" idx="1"/>
          </p:nvPr>
        </p:nvSpPr>
        <p:spPr>
          <a:xfrm>
            <a:off x="2692398" y="3496236"/>
            <a:ext cx="6815669" cy="1728908"/>
          </a:xfrm>
        </p:spPr>
        <p:txBody>
          <a:bodyPr>
            <a:normAutofit/>
          </a:bodyPr>
          <a:lstStyle/>
          <a:p>
            <a:r>
              <a:rPr lang="en-IN" sz="3200" dirty="0" smtClean="0"/>
              <a:t>WATSON ASSISTANCE SERVICE</a:t>
            </a:r>
          </a:p>
          <a:p>
            <a:r>
              <a:rPr lang="en-US" sz="2400" b="1" dirty="0" smtClean="0"/>
              <a:t>TEAM:</a:t>
            </a:r>
            <a:r>
              <a:rPr lang="en-IN" sz="2400" b="1" dirty="0"/>
              <a:t> </a:t>
            </a:r>
            <a:r>
              <a:rPr lang="en-IN" sz="2400" b="1" dirty="0" smtClean="0"/>
              <a:t>CODE_TRACKERS</a:t>
            </a:r>
          </a:p>
          <a:p>
            <a:pPr marL="457200" indent="-457200" algn="l">
              <a:buAutoNum type="arabicPeriod"/>
            </a:pPr>
            <a:endParaRPr lang="en-US" sz="2000" b="1" dirty="0" smtClean="0"/>
          </a:p>
        </p:txBody>
      </p:sp>
    </p:spTree>
    <p:extLst>
      <p:ext uri="{BB962C8B-B14F-4D97-AF65-F5344CB8AC3E}">
        <p14:creationId xmlns:p14="http://schemas.microsoft.com/office/powerpoint/2010/main" val="429335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WATSON SERVICES</a:t>
            </a:r>
            <a:endParaRPr lang="en-IN" b="1" dirty="0"/>
          </a:p>
        </p:txBody>
      </p:sp>
      <p:sp>
        <p:nvSpPr>
          <p:cNvPr id="3" name="Content Placeholder 2"/>
          <p:cNvSpPr>
            <a:spLocks noGrp="1"/>
          </p:cNvSpPr>
          <p:nvPr>
            <p:ph idx="1"/>
          </p:nvPr>
        </p:nvSpPr>
        <p:spPr/>
        <p:txBody>
          <a:bodyPr>
            <a:normAutofit/>
          </a:bodyPr>
          <a:lstStyle/>
          <a:p>
            <a:r>
              <a:rPr lang="en-IN" sz="3200" dirty="0"/>
              <a:t>Watson uses IBM's </a:t>
            </a:r>
            <a:r>
              <a:rPr lang="en-IN" sz="3200" dirty="0" smtClean="0"/>
              <a:t>software. </a:t>
            </a:r>
            <a:r>
              <a:rPr lang="en-IN" sz="3200" dirty="0"/>
              <a:t>The system was written in various languages, including </a:t>
            </a:r>
            <a:r>
              <a:rPr lang="en-IN" sz="3200" dirty="0" smtClean="0"/>
              <a:t>Java,</a:t>
            </a:r>
            <a:r>
              <a:rPr lang="en-IN" sz="3200" dirty="0"/>
              <a:t> </a:t>
            </a:r>
            <a:r>
              <a:rPr lang="en-IN" sz="3200" dirty="0" smtClean="0"/>
              <a:t>C++, </a:t>
            </a:r>
            <a:r>
              <a:rPr lang="en-IN" sz="3200" dirty="0"/>
              <a:t>and runs on the </a:t>
            </a:r>
            <a:r>
              <a:rPr lang="en-IN" sz="3200" dirty="0" smtClean="0"/>
              <a:t>SUSE Linux Enterprise Services</a:t>
            </a:r>
            <a:r>
              <a:rPr lang="en-IN" sz="3200" dirty="0"/>
              <a:t> 11 operating system </a:t>
            </a:r>
            <a:r>
              <a:rPr lang="en-IN" sz="3200" dirty="0" smtClean="0"/>
              <a:t>to </a:t>
            </a:r>
            <a:r>
              <a:rPr lang="en-IN" sz="3200" dirty="0"/>
              <a:t>provide distributed </a:t>
            </a:r>
            <a:r>
              <a:rPr lang="en-IN" sz="3200" dirty="0" smtClean="0"/>
              <a:t>computing.</a:t>
            </a:r>
            <a:endParaRPr lang="en-IN" sz="3200" dirty="0"/>
          </a:p>
        </p:txBody>
      </p:sp>
    </p:spTree>
    <p:extLst>
      <p:ext uri="{BB962C8B-B14F-4D97-AF65-F5344CB8AC3E}">
        <p14:creationId xmlns:p14="http://schemas.microsoft.com/office/powerpoint/2010/main" val="254520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Safety.</a:t>
            </a:r>
            <a:r>
              <a:rPr lang="en-US" dirty="0"/>
              <a:t>  The ability to control small appliances and lighting with your fingertips anywhere you are will add safety in your home.  You can make sure appliances are off when its needed to be off and on when its needed to be on.</a:t>
            </a:r>
          </a:p>
          <a:p>
            <a:pPr fontAlgn="base"/>
            <a:r>
              <a:rPr lang="en-US" b="1" dirty="0"/>
              <a:t>Security.</a:t>
            </a:r>
            <a:r>
              <a:rPr lang="en-US" dirty="0"/>
              <a:t>  The ability to lock the door through your phone is one of the greatest benefits of home automation.  This will give you peace of mind knowing that the door is close and not guessing.   The fact that you can be alerted each time someone enters your home also allows you to monitor who is entering your home at all times, especially when you are not there.</a:t>
            </a:r>
          </a:p>
          <a:p>
            <a:endParaRPr lang="en-IN" dirty="0"/>
          </a:p>
        </p:txBody>
      </p:sp>
    </p:spTree>
    <p:extLst>
      <p:ext uri="{BB962C8B-B14F-4D97-AF65-F5344CB8AC3E}">
        <p14:creationId xmlns:p14="http://schemas.microsoft.com/office/powerpoint/2010/main" val="290128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154" y="1000803"/>
            <a:ext cx="4715692" cy="2722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303" y="2659786"/>
            <a:ext cx="4101738" cy="3072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521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954" y="901337"/>
            <a:ext cx="10946675" cy="5262979"/>
          </a:xfrm>
          <a:prstGeom prst="rect">
            <a:avLst/>
          </a:prstGeom>
        </p:spPr>
        <p:txBody>
          <a:bodyPr wrap="square">
            <a:spAutoFit/>
          </a:bodyPr>
          <a:lstStyle/>
          <a:p>
            <a:pPr marL="342900" indent="-342900" fontAlgn="base">
              <a:buFont typeface="Arial" panose="020B0604020202020204" pitchFamily="34" charset="0"/>
              <a:buChar char="•"/>
            </a:pPr>
            <a:r>
              <a:rPr lang="en-US" sz="2400" b="1" dirty="0"/>
              <a:t>Convenience.</a:t>
            </a:r>
            <a:r>
              <a:rPr lang="en-US" sz="2400" dirty="0"/>
              <a:t>  The ability to control everything with your fingertips is very convenient.  You never leave the house without your wallet, keys and your smart phone.  With our smart phone always with us, we can easily monitor our home and control everything with just touch of a finger.</a:t>
            </a:r>
          </a:p>
          <a:p>
            <a:pPr marL="342900" indent="-342900" fontAlgn="base">
              <a:buFont typeface="Arial" panose="020B0604020202020204" pitchFamily="34" charset="0"/>
              <a:buChar char="•"/>
            </a:pPr>
            <a:r>
              <a:rPr lang="en-US" sz="2400" b="1" dirty="0" smtClean="0"/>
              <a:t>Saves </a:t>
            </a:r>
            <a:r>
              <a:rPr lang="en-US" sz="2400" b="1" dirty="0"/>
              <a:t>Time.</a:t>
            </a:r>
            <a:r>
              <a:rPr lang="en-US" sz="2400" dirty="0"/>
              <a:t>  Since we are living in a very fast-paced environment, we don’t even have time to worry about our home.  With home automation, we can save time going back to our home and make sure everything is order, like if the kids close the door from school or turn on the lights when you get home.</a:t>
            </a:r>
          </a:p>
          <a:p>
            <a:pPr marL="342900" indent="-342900" fontAlgn="base">
              <a:buFont typeface="Arial" panose="020B0604020202020204" pitchFamily="34" charset="0"/>
              <a:buChar char="•"/>
            </a:pPr>
            <a:r>
              <a:rPr lang="en-US" sz="2400" b="1" dirty="0" smtClean="0"/>
              <a:t>Save </a:t>
            </a:r>
            <a:r>
              <a:rPr lang="en-US" sz="2400" b="1" dirty="0"/>
              <a:t>Money.</a:t>
            </a:r>
            <a:r>
              <a:rPr lang="en-US" sz="2400" dirty="0"/>
              <a:t>  This is the biggest advantage of home automation.  With the ability to control the light, whether dimming or turning on/off on specific time will saves homeowner a great ton of money.  You can save money through household temperature, with proper automation in window shades and automated thermostat.  In addition, you can save gas, by not driving back home if you forgot to turn off appliances or lock the door.</a:t>
            </a:r>
          </a:p>
        </p:txBody>
      </p:sp>
    </p:spTree>
    <p:extLst>
      <p:ext uri="{BB962C8B-B14F-4D97-AF65-F5344CB8AC3E}">
        <p14:creationId xmlns:p14="http://schemas.microsoft.com/office/powerpoint/2010/main" val="381042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5818" y="1209539"/>
            <a:ext cx="4358776" cy="3085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148" y="2536376"/>
            <a:ext cx="4256705" cy="2910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10633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714" y="940527"/>
            <a:ext cx="8164286" cy="3231654"/>
          </a:xfrm>
          <a:prstGeom prst="rect">
            <a:avLst/>
          </a:prstGeom>
        </p:spPr>
        <p:txBody>
          <a:bodyPr wrap="square">
            <a:spAutoFit/>
          </a:bodyPr>
          <a:lstStyle/>
          <a:p>
            <a:r>
              <a:rPr lang="en-US" sz="3600" dirty="0" smtClean="0">
                <a:latin typeface="Algerian" panose="04020705040A02060702" pitchFamily="82" charset="0"/>
              </a:rPr>
              <a:t>APPLICATIONS:</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Lighting </a:t>
            </a:r>
            <a:r>
              <a:rPr lang="en-US" sz="2400" dirty="0">
                <a:latin typeface="Calibri" panose="020F0502020204030204" pitchFamily="34" charset="0"/>
                <a:cs typeface="Calibri" panose="020F0502020204030204" pitchFamily="34" charset="0"/>
              </a:rPr>
              <a:t>Control: Leaving the Dark Ages and Stepping Into the </a:t>
            </a:r>
            <a:r>
              <a:rPr lang="en-US" sz="2400" dirty="0" smtClean="0">
                <a:latin typeface="Calibri" panose="020F0502020204030204" pitchFamily="34" charset="0"/>
                <a:cs typeface="Calibri" panose="020F0502020204030204" pitchFamily="34" charset="0"/>
              </a:rPr>
              <a:t>Light.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Lawn Irrigation Systems: The Grass is Always </a:t>
            </a:r>
            <a:r>
              <a:rPr lang="en-US" sz="2400" dirty="0" smtClean="0">
                <a:latin typeface="Calibri" panose="020F0502020204030204" pitchFamily="34" charset="0"/>
                <a:cs typeface="Calibri" panose="020F0502020204030204" pitchFamily="34" charset="0"/>
              </a:rPr>
              <a:t>Greener.</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kitchen </a:t>
            </a:r>
            <a:r>
              <a:rPr lang="en-US" sz="2400" dirty="0" smtClean="0">
                <a:latin typeface="Calibri" panose="020F0502020204030204" pitchFamily="34" charset="0"/>
                <a:cs typeface="Calibri" panose="020F0502020204030204" pitchFamily="34" charset="0"/>
              </a:rPr>
              <a:t>appliances</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Home whether automation</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Security management</a:t>
            </a:r>
          </a:p>
        </p:txBody>
      </p:sp>
    </p:spTree>
    <p:extLst>
      <p:ext uri="{BB962C8B-B14F-4D97-AF65-F5344CB8AC3E}">
        <p14:creationId xmlns:p14="http://schemas.microsoft.com/office/powerpoint/2010/main" val="418104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953" y="1187951"/>
            <a:ext cx="6349317" cy="977026"/>
          </a:xfrm>
        </p:spPr>
        <p:txBody>
          <a:bodyPr/>
          <a:lstStyle/>
          <a:p>
            <a:r>
              <a:rPr lang="en-IN" b="1" dirty="0" smtClean="0"/>
              <a:t>THANK YOU</a:t>
            </a:r>
            <a:endParaRPr lang="en-IN" b="1" dirty="0"/>
          </a:p>
        </p:txBody>
      </p:sp>
      <p:sp>
        <p:nvSpPr>
          <p:cNvPr id="3" name="Text Placeholder 2"/>
          <p:cNvSpPr txBox="1">
            <a:spLocks/>
          </p:cNvSpPr>
          <p:nvPr/>
        </p:nvSpPr>
        <p:spPr>
          <a:xfrm>
            <a:off x="1869142" y="2770286"/>
            <a:ext cx="8506322" cy="215133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b="1" dirty="0" smtClean="0"/>
              <a:t>      DONE BY: #CODE_TRACKERS</a:t>
            </a:r>
          </a:p>
          <a:p>
            <a:pPr marL="457200" indent="-457200">
              <a:buFont typeface="Arial"/>
              <a:buAutoNum type="arabicPeriod"/>
            </a:pPr>
            <a:r>
              <a:rPr lang="en-US" b="1" dirty="0" smtClean="0"/>
              <a:t>187Y1A0449</a:t>
            </a:r>
          </a:p>
          <a:p>
            <a:pPr marL="457200" indent="-457200">
              <a:buFont typeface="Arial"/>
              <a:buAutoNum type="arabicPeriod"/>
            </a:pPr>
            <a:r>
              <a:rPr lang="en-US" b="1" dirty="0" smtClean="0"/>
              <a:t>187Y1A04A5</a:t>
            </a:r>
          </a:p>
          <a:p>
            <a:pPr marL="457200" indent="-457200">
              <a:buFont typeface="Arial"/>
              <a:buAutoNum type="arabicPeriod"/>
            </a:pPr>
            <a:r>
              <a:rPr lang="en-US" b="1" dirty="0" smtClean="0"/>
              <a:t>187Y1A04E3</a:t>
            </a:r>
          </a:p>
          <a:p>
            <a:endParaRPr lang="en-IN" b="1" dirty="0"/>
          </a:p>
        </p:txBody>
      </p:sp>
    </p:spTree>
    <p:extLst>
      <p:ext uri="{BB962C8B-B14F-4D97-AF65-F5344CB8AC3E}">
        <p14:creationId xmlns:p14="http://schemas.microsoft.com/office/powerpoint/2010/main" val="380940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709" y="982132"/>
            <a:ext cx="10398034" cy="1303867"/>
          </a:xfrm>
        </p:spPr>
        <p:txBody>
          <a:bodyPr>
            <a:normAutofit/>
          </a:bodyPr>
          <a:lstStyle/>
          <a:p>
            <a:r>
              <a:rPr lang="en-IN" sz="3600" dirty="0" smtClean="0"/>
              <a:t>INTRODUCTION TO SMART HOME AUTOMATION</a:t>
            </a:r>
            <a:endParaRPr lang="en-IN" sz="3600" dirty="0"/>
          </a:p>
        </p:txBody>
      </p:sp>
      <p:sp>
        <p:nvSpPr>
          <p:cNvPr id="3" name="Content Placeholder 2"/>
          <p:cNvSpPr>
            <a:spLocks noGrp="1"/>
          </p:cNvSpPr>
          <p:nvPr>
            <p:ph idx="1"/>
          </p:nvPr>
        </p:nvSpPr>
        <p:spPr>
          <a:xfrm>
            <a:off x="1071154" y="2556932"/>
            <a:ext cx="9825443" cy="3543422"/>
          </a:xfrm>
        </p:spPr>
        <p:txBody>
          <a:bodyPr>
            <a:noAutofit/>
          </a:bodyPr>
          <a:lstStyle/>
          <a:p>
            <a:r>
              <a:rPr lang="en-US" sz="2800" dirty="0" smtClean="0"/>
              <a:t> A home automation system will control lighting, climate, entertainment systems, and appliances. It may also include home security such as access control and alarm systems</a:t>
            </a:r>
          </a:p>
          <a:p>
            <a:r>
              <a:rPr lang="en-US" sz="2800" dirty="0" smtClean="0"/>
              <a:t>Automation is an efficient method to use in every field such that to reduce manpower, energy usage and also for improving the quality and efficiency of any system</a:t>
            </a:r>
            <a:endParaRPr lang="en-IN" sz="2800" dirty="0"/>
          </a:p>
        </p:txBody>
      </p:sp>
    </p:spTree>
    <p:extLst>
      <p:ext uri="{BB962C8B-B14F-4D97-AF65-F5344CB8AC3E}">
        <p14:creationId xmlns:p14="http://schemas.microsoft.com/office/powerpoint/2010/main" val="353025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086" y="1551889"/>
            <a:ext cx="4759824" cy="3294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483" y="1551889"/>
            <a:ext cx="4950646" cy="329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085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496697" y="1227911"/>
            <a:ext cx="1672046" cy="6400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smtClean="0"/>
              <a:t>POWER ON</a:t>
            </a:r>
            <a:endParaRPr lang="en-IN" b="1" dirty="0"/>
          </a:p>
        </p:txBody>
      </p:sp>
      <p:sp>
        <p:nvSpPr>
          <p:cNvPr id="7" name="Rectangle 6"/>
          <p:cNvSpPr/>
          <p:nvPr/>
        </p:nvSpPr>
        <p:spPr>
          <a:xfrm>
            <a:off x="9496697" y="4069084"/>
            <a:ext cx="1672046" cy="5355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smtClean="0"/>
              <a:t>POWER OFF</a:t>
            </a:r>
            <a:endParaRPr lang="en-IN" b="1" dirty="0"/>
          </a:p>
        </p:txBody>
      </p:sp>
      <p:sp>
        <p:nvSpPr>
          <p:cNvPr id="32" name="Rounded Rectangle 31"/>
          <p:cNvSpPr/>
          <p:nvPr/>
        </p:nvSpPr>
        <p:spPr>
          <a:xfrm>
            <a:off x="783771" y="2272937"/>
            <a:ext cx="2272939" cy="14859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NODE RED UI:</a:t>
            </a:r>
          </a:p>
          <a:p>
            <a:endParaRPr lang="en-IN" dirty="0"/>
          </a:p>
          <a:p>
            <a:r>
              <a:rPr lang="en-IN" sz="1600" b="1" dirty="0" smtClean="0"/>
              <a:t>USER: POWER ON</a:t>
            </a:r>
          </a:p>
          <a:p>
            <a:r>
              <a:rPr lang="en-IN" sz="1600" b="1" dirty="0" smtClean="0"/>
              <a:t>BOT:POWER IS ON</a:t>
            </a:r>
          </a:p>
        </p:txBody>
      </p:sp>
      <p:sp>
        <p:nvSpPr>
          <p:cNvPr id="34" name="Rounded Rectangle 33"/>
          <p:cNvSpPr/>
          <p:nvPr/>
        </p:nvSpPr>
        <p:spPr>
          <a:xfrm>
            <a:off x="6387737" y="2155372"/>
            <a:ext cx="2612571" cy="144997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NODE MCU</a:t>
            </a:r>
          </a:p>
          <a:p>
            <a:pPr algn="ctr"/>
            <a:r>
              <a:rPr lang="en-IN" dirty="0" smtClean="0"/>
              <a:t>(</a:t>
            </a:r>
            <a:r>
              <a:rPr lang="en-IN" sz="1600" dirty="0" smtClean="0"/>
              <a:t>MICROCONTROLLER</a:t>
            </a:r>
            <a:r>
              <a:rPr lang="en-IN" dirty="0" smtClean="0"/>
              <a:t>)</a:t>
            </a:r>
            <a:endParaRPr lang="en-IN" dirty="0"/>
          </a:p>
        </p:txBody>
      </p:sp>
      <p:cxnSp>
        <p:nvCxnSpPr>
          <p:cNvPr id="38" name="Straight Arrow Connector 37"/>
          <p:cNvCxnSpPr>
            <a:endCxn id="6" idx="1"/>
          </p:cNvCxnSpPr>
          <p:nvPr/>
        </p:nvCxnSpPr>
        <p:spPr>
          <a:xfrm flipV="1">
            <a:off x="8895806" y="1547951"/>
            <a:ext cx="600891" cy="60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7" idx="1"/>
          </p:cNvCxnSpPr>
          <p:nvPr/>
        </p:nvCxnSpPr>
        <p:spPr>
          <a:xfrm>
            <a:off x="8895806" y="3605351"/>
            <a:ext cx="600891" cy="73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644538" y="2272937"/>
            <a:ext cx="2155371" cy="14859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IBM CLOUD</a:t>
            </a:r>
            <a:endParaRPr lang="en-IN" dirty="0"/>
          </a:p>
        </p:txBody>
      </p:sp>
      <p:cxnSp>
        <p:nvCxnSpPr>
          <p:cNvPr id="63" name="Straight Arrow Connector 62"/>
          <p:cNvCxnSpPr>
            <a:stCxn id="32" idx="3"/>
            <a:endCxn id="53" idx="2"/>
          </p:cNvCxnSpPr>
          <p:nvPr/>
        </p:nvCxnSpPr>
        <p:spPr>
          <a:xfrm>
            <a:off x="3056710" y="3015888"/>
            <a:ext cx="58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3" idx="6"/>
          </p:cNvCxnSpPr>
          <p:nvPr/>
        </p:nvCxnSpPr>
        <p:spPr>
          <a:xfrm>
            <a:off x="5799909" y="3015888"/>
            <a:ext cx="587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01784" y="746654"/>
            <a:ext cx="3298371" cy="461665"/>
          </a:xfrm>
          <a:prstGeom prst="rect">
            <a:avLst/>
          </a:prstGeom>
          <a:noFill/>
        </p:spPr>
        <p:txBody>
          <a:bodyPr wrap="square" rtlCol="0">
            <a:spAutoFit/>
          </a:bodyPr>
          <a:lstStyle/>
          <a:p>
            <a:r>
              <a:rPr lang="en-IN" sz="2400" b="1" dirty="0" smtClean="0"/>
              <a:t> BLOCK DIAGRAM</a:t>
            </a:r>
            <a:endParaRPr lang="en-IN" sz="2400" b="1" dirty="0"/>
          </a:p>
        </p:txBody>
      </p:sp>
    </p:spTree>
    <p:extLst>
      <p:ext uri="{BB962C8B-B14F-4D97-AF65-F5344CB8AC3E}">
        <p14:creationId xmlns:p14="http://schemas.microsoft.com/office/powerpoint/2010/main" val="279205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NODE RED</a:t>
            </a:r>
            <a:endParaRPr lang="en-IN" sz="5400" b="1" dirty="0"/>
          </a:p>
        </p:txBody>
      </p:sp>
      <p:sp>
        <p:nvSpPr>
          <p:cNvPr id="3" name="Content Placeholder 2"/>
          <p:cNvSpPr>
            <a:spLocks noGrp="1"/>
          </p:cNvSpPr>
          <p:nvPr>
            <p:ph idx="1"/>
          </p:nvPr>
        </p:nvSpPr>
        <p:spPr/>
        <p:txBody>
          <a:bodyPr>
            <a:normAutofit/>
          </a:bodyPr>
          <a:lstStyle/>
          <a:p>
            <a:r>
              <a:rPr lang="en-US" sz="3200" b="1" dirty="0"/>
              <a:t>Node</a:t>
            </a:r>
            <a:r>
              <a:rPr lang="en-US" sz="3200" dirty="0"/>
              <a:t>-</a:t>
            </a:r>
            <a:r>
              <a:rPr lang="en-US" sz="3200" b="1" dirty="0"/>
              <a:t>RED</a:t>
            </a:r>
            <a:r>
              <a:rPr lang="en-US" sz="3200" dirty="0"/>
              <a:t> is a flow-based development tool for visual programming developed originally by IBM for wiring together hardware devices, APIs and online services as part of the Internet of Things. </a:t>
            </a:r>
            <a:r>
              <a:rPr lang="en-US" sz="3200" b="1" dirty="0"/>
              <a:t>Node</a:t>
            </a:r>
            <a:r>
              <a:rPr lang="en-US" sz="3200" dirty="0"/>
              <a:t>-</a:t>
            </a:r>
            <a:r>
              <a:rPr lang="en-US" sz="3200" b="1" dirty="0"/>
              <a:t>RED</a:t>
            </a:r>
            <a:r>
              <a:rPr lang="en-US" sz="3200" dirty="0"/>
              <a:t> provides a web browser-based flow editor, which can be used to create JavaScript functions.</a:t>
            </a:r>
            <a:endParaRPr lang="en-IN" sz="3200" dirty="0"/>
          </a:p>
        </p:txBody>
      </p:sp>
    </p:spTree>
    <p:extLst>
      <p:ext uri="{BB962C8B-B14F-4D97-AF65-F5344CB8AC3E}">
        <p14:creationId xmlns:p14="http://schemas.microsoft.com/office/powerpoint/2010/main" val="121478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IBM</a:t>
            </a:r>
            <a:r>
              <a:rPr lang="en-US" dirty="0" smtClean="0"/>
              <a:t> </a:t>
            </a:r>
            <a:r>
              <a:rPr lang="en-US" b="1" dirty="0" smtClean="0"/>
              <a:t>CLOUD</a:t>
            </a:r>
            <a:endParaRPr lang="en-IN" b="1" dirty="0"/>
          </a:p>
        </p:txBody>
      </p:sp>
      <p:sp>
        <p:nvSpPr>
          <p:cNvPr id="3" name="Content Placeholder 2"/>
          <p:cNvSpPr>
            <a:spLocks noGrp="1"/>
          </p:cNvSpPr>
          <p:nvPr>
            <p:ph idx="1"/>
          </p:nvPr>
        </p:nvSpPr>
        <p:spPr>
          <a:xfrm>
            <a:off x="1295401" y="2556932"/>
            <a:ext cx="9601195" cy="3569548"/>
          </a:xfrm>
        </p:spPr>
        <p:txBody>
          <a:bodyPr>
            <a:noAutofit/>
          </a:bodyPr>
          <a:lstStyle/>
          <a:p>
            <a:r>
              <a:rPr lang="en-US" sz="3200" b="1" dirty="0">
                <a:solidFill>
                  <a:schemeClr val="tx1"/>
                </a:solidFill>
              </a:rPr>
              <a:t>IBM cloud computing</a:t>
            </a:r>
            <a:r>
              <a:rPr lang="en-US" sz="3200" dirty="0">
                <a:solidFill>
                  <a:schemeClr val="tx1"/>
                </a:solidFill>
              </a:rPr>
              <a:t> is a set of </a:t>
            </a:r>
            <a:r>
              <a:rPr lang="en-US" sz="3200" dirty="0" smtClean="0">
                <a:solidFill>
                  <a:schemeClr val="tx1"/>
                </a:solidFill>
              </a:rPr>
              <a:t>cloud-computing</a:t>
            </a:r>
            <a:r>
              <a:rPr lang="en-US" sz="3200" dirty="0">
                <a:solidFill>
                  <a:schemeClr val="tx1"/>
                </a:solidFill>
              </a:rPr>
              <a:t> services for business offered by the information technology company </a:t>
            </a:r>
            <a:r>
              <a:rPr lang="en-US" sz="3200" dirty="0" smtClean="0">
                <a:solidFill>
                  <a:schemeClr val="tx1"/>
                </a:solidFill>
              </a:rPr>
              <a:t>IBM. It includes</a:t>
            </a:r>
            <a:r>
              <a:rPr lang="en-US" sz="3200" dirty="0">
                <a:solidFill>
                  <a:schemeClr val="tx1"/>
                </a:solidFill>
              </a:rPr>
              <a:t> </a:t>
            </a:r>
            <a:r>
              <a:rPr lang="en-US" sz="3200" dirty="0" smtClean="0">
                <a:solidFill>
                  <a:schemeClr val="tx1"/>
                </a:solidFill>
              </a:rPr>
              <a:t>infrastructure as a service</a:t>
            </a:r>
            <a:r>
              <a:rPr lang="en-US" sz="3200" dirty="0">
                <a:solidFill>
                  <a:schemeClr val="tx1"/>
                </a:solidFill>
              </a:rPr>
              <a:t> (IaaS</a:t>
            </a:r>
            <a:r>
              <a:rPr lang="en-US" sz="3200" dirty="0" smtClean="0">
                <a:solidFill>
                  <a:schemeClr val="tx1"/>
                </a:solidFill>
              </a:rPr>
              <a:t>),software as a service</a:t>
            </a:r>
            <a:r>
              <a:rPr lang="en-US" sz="3200" dirty="0">
                <a:solidFill>
                  <a:schemeClr val="tx1"/>
                </a:solidFill>
              </a:rPr>
              <a:t> (SaaS) and </a:t>
            </a:r>
            <a:r>
              <a:rPr lang="en-US" sz="3200" dirty="0" smtClean="0">
                <a:solidFill>
                  <a:schemeClr val="tx1"/>
                </a:solidFill>
              </a:rPr>
              <a:t>platform as a service</a:t>
            </a:r>
            <a:r>
              <a:rPr lang="en-US" sz="3200" dirty="0">
                <a:solidFill>
                  <a:schemeClr val="tx1"/>
                </a:solidFill>
              </a:rPr>
              <a:t> (PaaS) offered through public, private and hybrid </a:t>
            </a:r>
            <a:r>
              <a:rPr lang="en-US" sz="3200" dirty="0" smtClean="0">
                <a:solidFill>
                  <a:schemeClr val="tx1"/>
                </a:solidFill>
              </a:rPr>
              <a:t>cloud delivery models, </a:t>
            </a:r>
            <a:r>
              <a:rPr lang="en-US" sz="3200" dirty="0">
                <a:solidFill>
                  <a:schemeClr val="tx1"/>
                </a:solidFill>
              </a:rPr>
              <a:t>in addition to the components that make up those clouds.</a:t>
            </a:r>
            <a:endParaRPr lang="en-IN" sz="3200" dirty="0">
              <a:solidFill>
                <a:schemeClr val="tx1"/>
              </a:solidFill>
            </a:endParaRPr>
          </a:p>
        </p:txBody>
      </p:sp>
    </p:spTree>
    <p:extLst>
      <p:ext uri="{BB962C8B-B14F-4D97-AF65-F5344CB8AC3E}">
        <p14:creationId xmlns:p14="http://schemas.microsoft.com/office/powerpoint/2010/main" val="413912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NODE-MCU</a:t>
            </a:r>
            <a:endParaRPr lang="en-IN" sz="4800" b="1" dirty="0"/>
          </a:p>
        </p:txBody>
      </p:sp>
      <p:sp>
        <p:nvSpPr>
          <p:cNvPr id="3" name="Content Placeholder 2"/>
          <p:cNvSpPr>
            <a:spLocks noGrp="1"/>
          </p:cNvSpPr>
          <p:nvPr>
            <p:ph idx="1"/>
          </p:nvPr>
        </p:nvSpPr>
        <p:spPr>
          <a:xfrm>
            <a:off x="1546411" y="2556932"/>
            <a:ext cx="9350185" cy="3318936"/>
          </a:xfrm>
        </p:spPr>
        <p:txBody>
          <a:bodyPr>
            <a:normAutofit/>
          </a:bodyPr>
          <a:lstStyle/>
          <a:p>
            <a:pPr marL="0" indent="0">
              <a:buNone/>
            </a:pPr>
            <a:r>
              <a:rPr lang="en-US" sz="3200" b="1" dirty="0" smtClean="0"/>
              <a:t>NODE-MCU</a:t>
            </a:r>
            <a:r>
              <a:rPr lang="en-US" sz="3200" dirty="0"/>
              <a:t> is an open source </a:t>
            </a:r>
            <a:r>
              <a:rPr lang="en-US" sz="3200" dirty="0" smtClean="0"/>
              <a:t>IOT</a:t>
            </a:r>
            <a:r>
              <a:rPr lang="en-US" sz="3200" dirty="0"/>
              <a:t> </a:t>
            </a:r>
            <a:r>
              <a:rPr lang="en-US" sz="3200" dirty="0" smtClean="0"/>
              <a:t>platform.</a:t>
            </a:r>
          </a:p>
          <a:p>
            <a:pPr marL="0" indent="0">
              <a:buNone/>
            </a:pPr>
            <a:r>
              <a:rPr lang="en-US" sz="3200" dirty="0" smtClean="0"/>
              <a:t> It </a:t>
            </a:r>
            <a:r>
              <a:rPr lang="en-US" sz="3200" dirty="0"/>
              <a:t>includes </a:t>
            </a:r>
            <a:r>
              <a:rPr lang="en-US" sz="3200" dirty="0" smtClean="0"/>
              <a:t>firmware</a:t>
            </a:r>
            <a:r>
              <a:rPr lang="en-US" sz="3200" dirty="0"/>
              <a:t> which runs </a:t>
            </a:r>
            <a:r>
              <a:rPr lang="en-US" sz="3200" dirty="0" smtClean="0"/>
              <a:t>on </a:t>
            </a:r>
            <a:r>
              <a:rPr lang="en-US" sz="3200" dirty="0"/>
              <a:t>the </a:t>
            </a:r>
            <a:r>
              <a:rPr lang="en-US" sz="3200" dirty="0" smtClean="0"/>
              <a:t>ESP8266</a:t>
            </a:r>
            <a:r>
              <a:rPr lang="en-US" sz="3200" dirty="0"/>
              <a:t> </a:t>
            </a:r>
            <a:r>
              <a:rPr lang="en-US" sz="3200" dirty="0" smtClean="0"/>
              <a:t>Wi-Fi </a:t>
            </a:r>
            <a:r>
              <a:rPr lang="en-US" sz="3200" dirty="0" err="1" smtClean="0"/>
              <a:t>SoC</a:t>
            </a:r>
            <a:r>
              <a:rPr lang="en-US" sz="3200" dirty="0"/>
              <a:t> from </a:t>
            </a:r>
            <a:r>
              <a:rPr lang="en-US" sz="3200" dirty="0" err="1" smtClean="0"/>
              <a:t>Espressif</a:t>
            </a:r>
            <a:r>
              <a:rPr lang="en-US" sz="3200" dirty="0" smtClean="0"/>
              <a:t> systems, </a:t>
            </a:r>
            <a:r>
              <a:rPr lang="en-US" sz="3200" dirty="0"/>
              <a:t>and hardware which is based on the ESP-12 module.</a:t>
            </a:r>
            <a:endParaRPr lang="en-IN" sz="3200" dirty="0"/>
          </a:p>
        </p:txBody>
      </p:sp>
    </p:spTree>
    <p:extLst>
      <p:ext uri="{BB962C8B-B14F-4D97-AF65-F5344CB8AC3E}">
        <p14:creationId xmlns:p14="http://schemas.microsoft.com/office/powerpoint/2010/main" val="82731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674" y="843716"/>
            <a:ext cx="9466632" cy="5167326"/>
          </a:xfrm>
          <a:prstGeom prst="rect">
            <a:avLst/>
          </a:prstGeom>
        </p:spPr>
      </p:pic>
    </p:spTree>
    <p:extLst>
      <p:ext uri="{BB962C8B-B14F-4D97-AF65-F5344CB8AC3E}">
        <p14:creationId xmlns:p14="http://schemas.microsoft.com/office/powerpoint/2010/main" val="263859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ARDUINO </a:t>
            </a:r>
            <a:r>
              <a:rPr lang="en-US" sz="5400" b="1" dirty="0" smtClean="0"/>
              <a:t>IDE</a:t>
            </a:r>
            <a:endParaRPr lang="en-IN" sz="5400" b="1" dirty="0"/>
          </a:p>
        </p:txBody>
      </p:sp>
      <p:sp>
        <p:nvSpPr>
          <p:cNvPr id="3" name="Content Placeholder 2"/>
          <p:cNvSpPr>
            <a:spLocks noGrp="1"/>
          </p:cNvSpPr>
          <p:nvPr>
            <p:ph idx="1"/>
          </p:nvPr>
        </p:nvSpPr>
        <p:spPr/>
        <p:txBody>
          <a:bodyPr>
            <a:normAutofit/>
          </a:bodyPr>
          <a:lstStyle/>
          <a:p>
            <a:r>
              <a:rPr lang="en-US" sz="3200" dirty="0" smtClean="0"/>
              <a:t>The Arduino-IDE</a:t>
            </a:r>
            <a:r>
              <a:rPr lang="en-US" sz="3200" b="1" dirty="0"/>
              <a:t> integrated development environment </a:t>
            </a:r>
            <a:r>
              <a:rPr lang="en-US" sz="3200" b="1" dirty="0" smtClean="0"/>
              <a:t>(IDE)</a:t>
            </a:r>
            <a:r>
              <a:rPr lang="en-US" sz="3200" dirty="0"/>
              <a:t> is </a:t>
            </a:r>
            <a:r>
              <a:rPr lang="en-US" sz="3200" dirty="0" smtClean="0"/>
              <a:t>a platform</a:t>
            </a:r>
            <a:r>
              <a:rPr lang="en-US" sz="3200" dirty="0"/>
              <a:t> </a:t>
            </a:r>
            <a:r>
              <a:rPr lang="en-US" sz="3200" dirty="0" smtClean="0"/>
              <a:t>application </a:t>
            </a:r>
            <a:r>
              <a:rPr lang="en-US" sz="3200" dirty="0"/>
              <a:t>that is written in the programming language </a:t>
            </a:r>
            <a:r>
              <a:rPr lang="en-US" sz="3200" dirty="0" smtClean="0"/>
              <a:t>Java. </a:t>
            </a:r>
            <a:r>
              <a:rPr lang="en-US" sz="3200" dirty="0"/>
              <a:t>It is used to write and upload programs to Arduino compatible boards, but also, with the help of 3rd party cores, other vendor development </a:t>
            </a:r>
            <a:r>
              <a:rPr lang="en-US" sz="3200" dirty="0" smtClean="0"/>
              <a:t>boards.</a:t>
            </a:r>
            <a:endParaRPr lang="en-IN" sz="3200" dirty="0"/>
          </a:p>
        </p:txBody>
      </p:sp>
    </p:spTree>
    <p:extLst>
      <p:ext uri="{BB962C8B-B14F-4D97-AF65-F5344CB8AC3E}">
        <p14:creationId xmlns:p14="http://schemas.microsoft.com/office/powerpoint/2010/main" val="26957436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249</TotalTime>
  <Words>176</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Calibri</vt:lpstr>
      <vt:lpstr>Garamond</vt:lpstr>
      <vt:lpstr>Organic</vt:lpstr>
      <vt:lpstr>SMART HOME AUTOMATION</vt:lpstr>
      <vt:lpstr>INTRODUCTION TO SMART HOME AUTOMATION</vt:lpstr>
      <vt:lpstr>PowerPoint Presentation</vt:lpstr>
      <vt:lpstr>PowerPoint Presentation</vt:lpstr>
      <vt:lpstr>NODE RED</vt:lpstr>
      <vt:lpstr>IBM CLOUD</vt:lpstr>
      <vt:lpstr>NODE-MCU</vt:lpstr>
      <vt:lpstr>PowerPoint Presentation</vt:lpstr>
      <vt:lpstr>ARDUINO IDE</vt:lpstr>
      <vt:lpstr>WATSON SERVICES</vt:lpstr>
      <vt:lpstr>ADVANTAGES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AUTOMATION</dc:title>
  <dc:creator>MLRITM-EEE</dc:creator>
  <cp:lastModifiedBy>MLRITM-EEE</cp:lastModifiedBy>
  <cp:revision>32</cp:revision>
  <dcterms:created xsi:type="dcterms:W3CDTF">2019-06-17T06:35:56Z</dcterms:created>
  <dcterms:modified xsi:type="dcterms:W3CDTF">2019-06-22T09:28:12Z</dcterms:modified>
</cp:coreProperties>
</file>