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8" r:id="rId1"/>
  </p:sldMasterIdLst>
  <p:notesMasterIdLst>
    <p:notesMasterId r:id="rId23"/>
  </p:notesMasterIdLst>
  <p:sldIdLst>
    <p:sldId id="256" r:id="rId2"/>
    <p:sldId id="257" r:id="rId3"/>
    <p:sldId id="258" r:id="rId4"/>
    <p:sldId id="280" r:id="rId5"/>
    <p:sldId id="281" r:id="rId6"/>
    <p:sldId id="260" r:id="rId7"/>
    <p:sldId id="285" r:id="rId8"/>
    <p:sldId id="262" r:id="rId9"/>
    <p:sldId id="286" r:id="rId10"/>
    <p:sldId id="291" r:id="rId11"/>
    <p:sldId id="279" r:id="rId12"/>
    <p:sldId id="263" r:id="rId13"/>
    <p:sldId id="272" r:id="rId14"/>
    <p:sldId id="289" r:id="rId15"/>
    <p:sldId id="288" r:id="rId16"/>
    <p:sldId id="287" r:id="rId17"/>
    <p:sldId id="290" r:id="rId18"/>
    <p:sldId id="293" r:id="rId19"/>
    <p:sldId id="267" r:id="rId20"/>
    <p:sldId id="292"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YD3rq9tKIazcaGOKpZNmaGD5V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0" autoAdjust="0"/>
  </p:normalViewPr>
  <p:slideViewPr>
    <p:cSldViewPr snapToGrid="0">
      <p:cViewPr varScale="1">
        <p:scale>
          <a:sx n="98" d="100"/>
          <a:sy n="98" d="100"/>
        </p:scale>
        <p:origin x="1003"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4277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E1DD58AB-E5EE-B339-FA05-654253C06F9F}"/>
            </a:ext>
          </a:extLst>
        </p:cNvPr>
        <p:cNvGrpSpPr/>
        <p:nvPr/>
      </p:nvGrpSpPr>
      <p:grpSpPr>
        <a:xfrm>
          <a:off x="0" y="0"/>
          <a:ext cx="0" cy="0"/>
          <a:chOff x="0" y="0"/>
          <a:chExt cx="0" cy="0"/>
        </a:xfrm>
      </p:grpSpPr>
      <p:sp>
        <p:nvSpPr>
          <p:cNvPr id="152" name="Google Shape;152;p20:notes">
            <a:extLst>
              <a:ext uri="{FF2B5EF4-FFF2-40B4-BE49-F238E27FC236}">
                <a16:creationId xmlns:a16="http://schemas.microsoft.com/office/drawing/2014/main" id="{84A65F35-6008-CE47-3A73-6D6EC42D5D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a:extLst>
              <a:ext uri="{FF2B5EF4-FFF2-40B4-BE49-F238E27FC236}">
                <a16:creationId xmlns:a16="http://schemas.microsoft.com/office/drawing/2014/main" id="{22C3BA67-C513-5F9D-529E-78A28AA85D3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28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8FDB9805-6473-80AF-233C-D9DB5569C48D}"/>
            </a:ext>
          </a:extLst>
        </p:cNvPr>
        <p:cNvGrpSpPr/>
        <p:nvPr/>
      </p:nvGrpSpPr>
      <p:grpSpPr>
        <a:xfrm>
          <a:off x="0" y="0"/>
          <a:ext cx="0" cy="0"/>
          <a:chOff x="0" y="0"/>
          <a:chExt cx="0" cy="0"/>
        </a:xfrm>
      </p:grpSpPr>
      <p:sp>
        <p:nvSpPr>
          <p:cNvPr id="152" name="Google Shape;152;p20:notes">
            <a:extLst>
              <a:ext uri="{FF2B5EF4-FFF2-40B4-BE49-F238E27FC236}">
                <a16:creationId xmlns:a16="http://schemas.microsoft.com/office/drawing/2014/main" id="{B1584F41-C15E-15C6-F132-FC30C4BE0C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a:extLst>
              <a:ext uri="{FF2B5EF4-FFF2-40B4-BE49-F238E27FC236}">
                <a16:creationId xmlns:a16="http://schemas.microsoft.com/office/drawing/2014/main" id="{A47A2E4F-B37C-F58B-4506-5BDD88911A4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81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D4A41C43-27D3-B615-AEBF-CE973E38BC6E}"/>
            </a:ext>
          </a:extLst>
        </p:cNvPr>
        <p:cNvGrpSpPr/>
        <p:nvPr/>
      </p:nvGrpSpPr>
      <p:grpSpPr>
        <a:xfrm>
          <a:off x="0" y="0"/>
          <a:ext cx="0" cy="0"/>
          <a:chOff x="0" y="0"/>
          <a:chExt cx="0" cy="0"/>
        </a:xfrm>
      </p:grpSpPr>
      <p:sp>
        <p:nvSpPr>
          <p:cNvPr id="152" name="Google Shape;152;p20:notes">
            <a:extLst>
              <a:ext uri="{FF2B5EF4-FFF2-40B4-BE49-F238E27FC236}">
                <a16:creationId xmlns:a16="http://schemas.microsoft.com/office/drawing/2014/main" id="{2E4352F2-F527-79ED-3DE2-5D01C8130E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a:extLst>
              <a:ext uri="{FF2B5EF4-FFF2-40B4-BE49-F238E27FC236}">
                <a16:creationId xmlns:a16="http://schemas.microsoft.com/office/drawing/2014/main" id="{B2CD0EFC-B54E-A68B-1794-19A874C6B32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41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3AD4EC5C-F026-394D-ED13-2289A0FFC4EC}"/>
            </a:ext>
          </a:extLst>
        </p:cNvPr>
        <p:cNvGrpSpPr/>
        <p:nvPr/>
      </p:nvGrpSpPr>
      <p:grpSpPr>
        <a:xfrm>
          <a:off x="0" y="0"/>
          <a:ext cx="0" cy="0"/>
          <a:chOff x="0" y="0"/>
          <a:chExt cx="0" cy="0"/>
        </a:xfrm>
      </p:grpSpPr>
      <p:sp>
        <p:nvSpPr>
          <p:cNvPr id="152" name="Google Shape;152;p20:notes">
            <a:extLst>
              <a:ext uri="{FF2B5EF4-FFF2-40B4-BE49-F238E27FC236}">
                <a16:creationId xmlns:a16="http://schemas.microsoft.com/office/drawing/2014/main" id="{062F65F4-9949-D916-DD12-161F62251C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a:extLst>
              <a:ext uri="{FF2B5EF4-FFF2-40B4-BE49-F238E27FC236}">
                <a16:creationId xmlns:a16="http://schemas.microsoft.com/office/drawing/2014/main" id="{B6655131-E7BE-E800-D70D-72008C123F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2630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3AD4EC5C-F026-394D-ED13-2289A0FFC4EC}"/>
            </a:ext>
          </a:extLst>
        </p:cNvPr>
        <p:cNvGrpSpPr/>
        <p:nvPr/>
      </p:nvGrpSpPr>
      <p:grpSpPr>
        <a:xfrm>
          <a:off x="0" y="0"/>
          <a:ext cx="0" cy="0"/>
          <a:chOff x="0" y="0"/>
          <a:chExt cx="0" cy="0"/>
        </a:xfrm>
      </p:grpSpPr>
      <p:sp>
        <p:nvSpPr>
          <p:cNvPr id="152" name="Google Shape;152;p20:notes">
            <a:extLst>
              <a:ext uri="{FF2B5EF4-FFF2-40B4-BE49-F238E27FC236}">
                <a16:creationId xmlns:a16="http://schemas.microsoft.com/office/drawing/2014/main" id="{062F65F4-9949-D916-DD12-161F62251C1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20:notes">
            <a:extLst>
              <a:ext uri="{FF2B5EF4-FFF2-40B4-BE49-F238E27FC236}">
                <a16:creationId xmlns:a16="http://schemas.microsoft.com/office/drawing/2014/main" id="{B6655131-E7BE-E800-D70D-72008C123F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5913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2192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784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323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E985D017-3855-6B4E-DEA2-73A5DD3D7576}"/>
            </a:ext>
          </a:extLst>
        </p:cNvPr>
        <p:cNvGrpSpPr/>
        <p:nvPr/>
      </p:nvGrpSpPr>
      <p:grpSpPr>
        <a:xfrm>
          <a:off x="0" y="0"/>
          <a:ext cx="0" cy="0"/>
          <a:chOff x="0" y="0"/>
          <a:chExt cx="0" cy="0"/>
        </a:xfrm>
      </p:grpSpPr>
      <p:sp>
        <p:nvSpPr>
          <p:cNvPr id="123" name="Google Shape;123;p18:notes">
            <a:extLst>
              <a:ext uri="{FF2B5EF4-FFF2-40B4-BE49-F238E27FC236}">
                <a16:creationId xmlns:a16="http://schemas.microsoft.com/office/drawing/2014/main" id="{59E746C6-9537-A665-11EA-25249E4E77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8:notes">
            <a:extLst>
              <a:ext uri="{FF2B5EF4-FFF2-40B4-BE49-F238E27FC236}">
                <a16:creationId xmlns:a16="http://schemas.microsoft.com/office/drawing/2014/main" id="{54031FCE-EC8C-D27B-93A4-3CEAE9B47B9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43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28AC48EA-CA46-9967-636B-B28E4C5D1EC7}"/>
            </a:ext>
          </a:extLst>
        </p:cNvPr>
        <p:cNvGrpSpPr/>
        <p:nvPr/>
      </p:nvGrpSpPr>
      <p:grpSpPr>
        <a:xfrm>
          <a:off x="0" y="0"/>
          <a:ext cx="0" cy="0"/>
          <a:chOff x="0" y="0"/>
          <a:chExt cx="0" cy="0"/>
        </a:xfrm>
      </p:grpSpPr>
      <p:sp>
        <p:nvSpPr>
          <p:cNvPr id="143" name="Google Shape;143;p19:notes">
            <a:extLst>
              <a:ext uri="{FF2B5EF4-FFF2-40B4-BE49-F238E27FC236}">
                <a16:creationId xmlns:a16="http://schemas.microsoft.com/office/drawing/2014/main" id="{4A2241A9-F421-21CD-248A-CD2CED9831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9:notes">
            <a:extLst>
              <a:ext uri="{FF2B5EF4-FFF2-40B4-BE49-F238E27FC236}">
                <a16:creationId xmlns:a16="http://schemas.microsoft.com/office/drawing/2014/main" id="{A3FF705A-491F-88B5-EC24-1B8CED94097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4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637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r>
              <a:rPr lang="en-US"/>
              <a:t>26-8-2023</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592783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60301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23540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2864655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4664631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43477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77184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425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7675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26-8-2023</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8086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26-8-2023</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30887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26-8-2023</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191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26-8-2023</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5951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26-8-2023</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68414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26-8-2023</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265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26-8-2023</a:t>
            </a:r>
          </a:p>
        </p:txBody>
      </p:sp>
      <p:sp>
        <p:nvSpPr>
          <p:cNvPr id="6" name="Footer Placeholder 5"/>
          <p:cNvSpPr>
            <a:spLocks noGrp="1"/>
          </p:cNvSpPr>
          <p:nvPr>
            <p:ph type="ftr" sz="quarter" idx="11"/>
          </p:nvPr>
        </p:nvSpPr>
        <p:spPr>
          <a:xfrm>
            <a:off x="533400" y="6172200"/>
            <a:ext cx="5811724" cy="365125"/>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20068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r>
              <a:rPr lang="en-US"/>
              <a:t>26-8-2023</a:t>
            </a:r>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457746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670" y="2139991"/>
            <a:ext cx="8539992"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ct val="111111"/>
              <a:buFont typeface="Calibri"/>
              <a:buNone/>
            </a:pPr>
            <a:r>
              <a:rPr lang="en-US" sz="3200" b="1" dirty="0">
                <a:solidFill>
                  <a:schemeClr val="accent1"/>
                </a:solidFill>
                <a:latin typeface="Times New Roman"/>
                <a:ea typeface="Times New Roman"/>
                <a:cs typeface="Times New Roman"/>
                <a:sym typeface="Times New Roman"/>
              </a:rPr>
              <a:t>Cyberbullying Image Classification using Artificial Intelligence for Safer Online Platform</a:t>
            </a:r>
            <a:endParaRPr sz="3200" b="1"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C9D44-79E5-41EE-AE5B-FD02177417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21F1AE-A69E-2867-9D6F-241989A77A77}"/>
              </a:ext>
            </a:extLst>
          </p:cNvPr>
          <p:cNvSpPr>
            <a:spLocks noGrp="1"/>
          </p:cNvSpPr>
          <p:nvPr>
            <p:ph type="title"/>
          </p:nvPr>
        </p:nvSpPr>
        <p:spPr>
          <a:xfrm>
            <a:off x="1170963" y="205256"/>
            <a:ext cx="6554867" cy="1195705"/>
          </a:xfrm>
        </p:spPr>
        <p:txBody>
          <a:bodyPr>
            <a:normAutofit/>
          </a:bodyPr>
          <a:lstStyle/>
          <a:p>
            <a:pPr algn="ctr"/>
            <a:r>
              <a:rPr lang="en-IN" sz="28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ARCHITECTURE DIAGRAM  </a:t>
            </a:r>
          </a:p>
        </p:txBody>
      </p:sp>
      <p:pic>
        <p:nvPicPr>
          <p:cNvPr id="5" name="Picture 4">
            <a:extLst>
              <a:ext uri="{FF2B5EF4-FFF2-40B4-BE49-F238E27FC236}">
                <a16:creationId xmlns:a16="http://schemas.microsoft.com/office/drawing/2014/main" id="{7A79E9F7-1E25-CE97-E53F-1D2698FDF2B6}"/>
              </a:ext>
            </a:extLst>
          </p:cNvPr>
          <p:cNvPicPr>
            <a:picLocks noChangeAspect="1" noChangeArrowheads="1"/>
          </p:cNvPicPr>
          <p:nvPr/>
        </p:nvPicPr>
        <p:blipFill>
          <a:blip r:embed="rId2"/>
          <a:srcRect l="11995" r="4000"/>
          <a:stretch>
            <a:fillRect/>
          </a:stretch>
        </p:blipFill>
        <p:spPr bwMode="auto">
          <a:xfrm>
            <a:off x="723684" y="1400961"/>
            <a:ext cx="7885822" cy="4761725"/>
          </a:xfrm>
          <a:prstGeom prst="rect">
            <a:avLst/>
          </a:prstGeom>
          <a:noFill/>
        </p:spPr>
      </p:pic>
    </p:spTree>
    <p:extLst>
      <p:ext uri="{BB962C8B-B14F-4D97-AF65-F5344CB8AC3E}">
        <p14:creationId xmlns:p14="http://schemas.microsoft.com/office/powerpoint/2010/main" val="385629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786050" y="1928802"/>
            <a:ext cx="2071702" cy="6429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TRAINING DATA</a:t>
            </a:r>
          </a:p>
        </p:txBody>
      </p:sp>
      <p:sp>
        <p:nvSpPr>
          <p:cNvPr id="34" name="Rectangle 33"/>
          <p:cNvSpPr/>
          <p:nvPr/>
        </p:nvSpPr>
        <p:spPr>
          <a:xfrm>
            <a:off x="5286380" y="1928802"/>
            <a:ext cx="2071702" cy="64294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TESTING DATA</a:t>
            </a:r>
          </a:p>
        </p:txBody>
      </p:sp>
      <p:sp>
        <p:nvSpPr>
          <p:cNvPr id="38" name="Can 37"/>
          <p:cNvSpPr/>
          <p:nvPr/>
        </p:nvSpPr>
        <p:spPr>
          <a:xfrm>
            <a:off x="500034" y="3714752"/>
            <a:ext cx="1071570" cy="1428760"/>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t>Cyber</a:t>
            </a:r>
          </a:p>
          <a:p>
            <a:pPr algn="ctr"/>
            <a:r>
              <a:rPr lang="en-US" sz="1600" dirty="0"/>
              <a:t>bulling </a:t>
            </a:r>
          </a:p>
          <a:p>
            <a:pPr algn="ctr"/>
            <a:r>
              <a:rPr lang="en-US" sz="1600" dirty="0"/>
              <a:t>Image DATASET</a:t>
            </a:r>
          </a:p>
        </p:txBody>
      </p:sp>
      <p:sp>
        <p:nvSpPr>
          <p:cNvPr id="40" name="Flowchart: Multidocument 39"/>
          <p:cNvSpPr/>
          <p:nvPr/>
        </p:nvSpPr>
        <p:spPr>
          <a:xfrm>
            <a:off x="357158" y="1071546"/>
            <a:ext cx="1928826" cy="1357322"/>
          </a:xfrm>
          <a:prstGeom prst="flowChartMultidocumen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dirty="0"/>
              <a:t>DATA PREPROCESSING/DATA AUGUMENTATION</a:t>
            </a:r>
          </a:p>
        </p:txBody>
      </p:sp>
      <p:sp>
        <p:nvSpPr>
          <p:cNvPr id="53" name="Round Diagonal Corner Rectangle 52"/>
          <p:cNvSpPr/>
          <p:nvPr/>
        </p:nvSpPr>
        <p:spPr>
          <a:xfrm>
            <a:off x="6929454" y="4357694"/>
            <a:ext cx="1500198" cy="64294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model</a:t>
            </a:r>
          </a:p>
        </p:txBody>
      </p:sp>
      <p:pic>
        <p:nvPicPr>
          <p:cNvPr id="55" name="Picture 4" descr="Flask By Example Web Framework Python Bottle PNG, Clipart, Black, Black And  White, Bottle, Brand, Computer"/>
          <p:cNvPicPr>
            <a:picLocks noChangeAspect="1" noChangeArrowheads="1"/>
          </p:cNvPicPr>
          <p:nvPr/>
        </p:nvPicPr>
        <p:blipFill>
          <a:blip r:embed="rId2" cstate="print"/>
          <a:srcRect/>
          <a:stretch>
            <a:fillRect/>
          </a:stretch>
        </p:blipFill>
        <p:spPr bwMode="auto">
          <a:xfrm>
            <a:off x="5715008" y="5572140"/>
            <a:ext cx="857256" cy="1013870"/>
          </a:xfrm>
          <a:prstGeom prst="rect">
            <a:avLst/>
          </a:prstGeom>
          <a:ln/>
        </p:spPr>
        <p:style>
          <a:lnRef idx="1">
            <a:schemeClr val="accent5"/>
          </a:lnRef>
          <a:fillRef idx="2">
            <a:schemeClr val="accent5"/>
          </a:fillRef>
          <a:effectRef idx="1">
            <a:schemeClr val="accent5"/>
          </a:effectRef>
          <a:fontRef idx="minor">
            <a:schemeClr val="dk1"/>
          </a:fontRef>
        </p:style>
      </p:pic>
      <p:sp>
        <p:nvSpPr>
          <p:cNvPr id="56" name="Round Diagonal Corner Rectangle 55"/>
          <p:cNvSpPr/>
          <p:nvPr/>
        </p:nvSpPr>
        <p:spPr>
          <a:xfrm>
            <a:off x="7572396" y="5929330"/>
            <a:ext cx="1357290" cy="785794"/>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User </a:t>
            </a:r>
            <a:r>
              <a:rPr lang="en-US"/>
              <a:t>input image</a:t>
            </a:r>
            <a:endParaRPr lang="en-US" dirty="0"/>
          </a:p>
        </p:txBody>
      </p:sp>
      <p:sp>
        <p:nvSpPr>
          <p:cNvPr id="60" name="Rectangle 59"/>
          <p:cNvSpPr/>
          <p:nvPr/>
        </p:nvSpPr>
        <p:spPr>
          <a:xfrm>
            <a:off x="6858016" y="3286124"/>
            <a:ext cx="1571636" cy="5715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Evaluation metrics</a:t>
            </a:r>
          </a:p>
        </p:txBody>
      </p:sp>
      <p:sp>
        <p:nvSpPr>
          <p:cNvPr id="62" name="Rectangle 61"/>
          <p:cNvSpPr/>
          <p:nvPr/>
        </p:nvSpPr>
        <p:spPr>
          <a:xfrm>
            <a:off x="2714612" y="5572140"/>
            <a:ext cx="2000264" cy="10715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Output Prediction/</a:t>
            </a:r>
          </a:p>
          <a:p>
            <a:pPr algn="ctr"/>
            <a:r>
              <a:rPr lang="en-US" sz="1400" dirty="0"/>
              <a:t> </a:t>
            </a:r>
            <a:r>
              <a:rPr lang="en-US" sz="1400" dirty="0" err="1"/>
              <a:t>cyberbulling</a:t>
            </a:r>
            <a:r>
              <a:rPr lang="en-US" sz="1400" dirty="0"/>
              <a:t> prediction</a:t>
            </a:r>
          </a:p>
        </p:txBody>
      </p:sp>
      <p:cxnSp>
        <p:nvCxnSpPr>
          <p:cNvPr id="67" name="Straight Arrow Connector 66"/>
          <p:cNvCxnSpPr/>
          <p:nvPr/>
        </p:nvCxnSpPr>
        <p:spPr>
          <a:xfrm rot="5400000" flipH="1" flipV="1">
            <a:off x="428596" y="3143248"/>
            <a:ext cx="1143008"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40" idx="3"/>
          </p:cNvCxnSpPr>
          <p:nvPr/>
        </p:nvCxnSpPr>
        <p:spPr>
          <a:xfrm flipV="1">
            <a:off x="2285984" y="1714488"/>
            <a:ext cx="3357586" cy="35719"/>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rot="5400000">
            <a:off x="5537207" y="1820851"/>
            <a:ext cx="214314"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5400000">
            <a:off x="3965571" y="1820851"/>
            <a:ext cx="214314"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170" name="Picture 2" descr="Convolutional Neural Networks - Buff ML"/>
          <p:cNvPicPr>
            <a:picLocks noChangeAspect="1" noChangeArrowheads="1"/>
          </p:cNvPicPr>
          <p:nvPr/>
        </p:nvPicPr>
        <p:blipFill>
          <a:blip r:embed="rId3"/>
          <a:srcRect/>
          <a:stretch>
            <a:fillRect/>
          </a:stretch>
        </p:blipFill>
        <p:spPr bwMode="auto">
          <a:xfrm>
            <a:off x="4071934" y="3000372"/>
            <a:ext cx="2082499" cy="1143008"/>
          </a:xfrm>
          <a:prstGeom prst="rect">
            <a:avLst/>
          </a:prstGeom>
          <a:noFill/>
        </p:spPr>
      </p:pic>
      <p:cxnSp>
        <p:nvCxnSpPr>
          <p:cNvPr id="77" name="Shape 76"/>
          <p:cNvCxnSpPr>
            <a:endCxn id="7170" idx="1"/>
          </p:cNvCxnSpPr>
          <p:nvPr/>
        </p:nvCxnSpPr>
        <p:spPr>
          <a:xfrm rot="16200000" flipH="1">
            <a:off x="3321835" y="2821777"/>
            <a:ext cx="928694" cy="571504"/>
          </a:xfrm>
          <a:prstGeom prst="bentConnector2">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60" idx="1"/>
          </p:cNvCxnSpPr>
          <p:nvPr/>
        </p:nvCxnSpPr>
        <p:spPr>
          <a:xfrm>
            <a:off x="6215074" y="3571876"/>
            <a:ext cx="642942"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1" name="Shape 80"/>
          <p:cNvCxnSpPr>
            <a:stCxn id="34" idx="3"/>
          </p:cNvCxnSpPr>
          <p:nvPr/>
        </p:nvCxnSpPr>
        <p:spPr>
          <a:xfrm>
            <a:off x="7358082" y="2250273"/>
            <a:ext cx="357190" cy="964413"/>
          </a:xfrm>
          <a:prstGeom prst="bentConnector2">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rot="5400000">
            <a:off x="7500958" y="4143380"/>
            <a:ext cx="285752"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rot="10800000" flipV="1">
            <a:off x="6643702" y="5000636"/>
            <a:ext cx="1285884" cy="1000132"/>
          </a:xfrm>
          <a:prstGeom prst="bentConnector3">
            <a:avLst>
              <a:gd name="adj1" fmla="val 50000"/>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rot="10800000">
            <a:off x="6643702" y="6572272"/>
            <a:ext cx="1143008"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rot="10800000">
            <a:off x="4857752" y="6072206"/>
            <a:ext cx="714380" cy="1588"/>
          </a:xfrm>
          <a:prstGeom prst="straightConnector1">
            <a:avLst/>
          </a:prstGeom>
          <a:ln>
            <a:solidFill>
              <a:schemeClr val="bg1">
                <a:alpha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2C4476E5-C91A-E25C-4CE0-2B95C2D9DD14}"/>
              </a:ext>
            </a:extLst>
          </p:cNvPr>
          <p:cNvSpPr>
            <a:spLocks noGrp="1"/>
          </p:cNvSpPr>
          <p:nvPr>
            <p:ph type="title"/>
          </p:nvPr>
        </p:nvSpPr>
        <p:spPr>
          <a:xfrm>
            <a:off x="1294566" y="50054"/>
            <a:ext cx="6554867" cy="1092930"/>
          </a:xfrm>
        </p:spPr>
        <p:txBody>
          <a:bodyPr>
            <a:normAutofit/>
          </a:bodyPr>
          <a:lstStyle/>
          <a:p>
            <a:pPr algn="ctr"/>
            <a:r>
              <a:rPr lang="en-IN" sz="2800" cap="none"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BLOCK DIAGRAM </a:t>
            </a:r>
          </a:p>
        </p:txBody>
      </p:sp>
    </p:spTree>
    <p:extLst>
      <p:ext uri="{BB962C8B-B14F-4D97-AF65-F5344CB8AC3E}">
        <p14:creationId xmlns:p14="http://schemas.microsoft.com/office/powerpoint/2010/main" val="191161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0"/>
          <p:cNvSpPr txBox="1">
            <a:spLocks noGrp="1"/>
          </p:cNvSpPr>
          <p:nvPr>
            <p:ph idx="1"/>
          </p:nvPr>
        </p:nvSpPr>
        <p:spPr>
          <a:xfrm>
            <a:off x="457200" y="301006"/>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p:cNvSpPr txBox="1"/>
          <p:nvPr/>
        </p:nvSpPr>
        <p:spPr>
          <a:xfrm>
            <a:off x="348143" y="799051"/>
            <a:ext cx="8586132" cy="4838350"/>
          </a:xfrm>
          <a:prstGeom prst="rect">
            <a:avLst/>
          </a:prstGeom>
          <a:noFill/>
          <a:ln>
            <a:noFill/>
          </a:ln>
        </p:spPr>
        <p:txBody>
          <a:bodyPr spcFirstLastPara="1" wrap="square" lIns="91425" tIns="45700" rIns="91425" bIns="45700" anchor="t" anchorCtr="0">
            <a:normAutofit/>
          </a:bodyPr>
          <a:lstStyle/>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solidFill>
                  <a:schemeClr val="bg1"/>
                </a:solidFill>
                <a:latin typeface="Times New Roman"/>
                <a:ea typeface="Times New Roman"/>
                <a:cs typeface="Times New Roman"/>
                <a:sym typeface="Times New Roman"/>
              </a:rPr>
              <a:t>MODULES:</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Data collection</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Data preprocessing </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Model training</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Model testing</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Flask framework </a:t>
            </a:r>
          </a:p>
          <a:p>
            <a:pPr marL="457200" marR="0" lvl="0" indent="-342900" algn="l" rtl="0">
              <a:lnSpc>
                <a:spcPct val="150000"/>
              </a:lnSpc>
              <a:spcBef>
                <a:spcPts val="360"/>
              </a:spcBef>
              <a:spcAft>
                <a:spcPts val="0"/>
              </a:spcAft>
              <a:buClr>
                <a:schemeClr val="dk1"/>
              </a:buClr>
              <a:buSzPts val="1800"/>
              <a:buFont typeface="Arial"/>
              <a:buNone/>
            </a:pPr>
            <a:r>
              <a:rPr lang="en-US" sz="1600" b="0" i="0" u="none" strike="noStrike" cap="none" dirty="0">
                <a:latin typeface="Times New Roman"/>
                <a:ea typeface="Times New Roman"/>
                <a:cs typeface="Times New Roman"/>
                <a:sym typeface="Times New Roman"/>
              </a:rPr>
              <a:t>•	Output prediction</a:t>
            </a:r>
          </a:p>
          <a:p>
            <a:pPr marL="457200" marR="0" lvl="0" indent="-342900" algn="l" rtl="0">
              <a:lnSpc>
                <a:spcPct val="150000"/>
              </a:lnSpc>
              <a:spcBef>
                <a:spcPts val="360"/>
              </a:spcBef>
              <a:spcAft>
                <a:spcPts val="0"/>
              </a:spcAft>
              <a:buClr>
                <a:schemeClr val="dk1"/>
              </a:buClr>
              <a:buSzPts val="1800"/>
              <a:buFont typeface="Arial"/>
              <a:buNone/>
            </a:pPr>
            <a:r>
              <a:rPr lang="en-US" sz="1600" dirty="0">
                <a:latin typeface="Times New Roman"/>
                <a:ea typeface="Times New Roman"/>
                <a:cs typeface="Times New Roman"/>
                <a:sym typeface="Times New Roman"/>
              </a:rPr>
              <a:t>	</a:t>
            </a:r>
          </a:p>
          <a:p>
            <a:pPr marL="114300" marR="0" lvl="0" rtl="0">
              <a:lnSpc>
                <a:spcPct val="150000"/>
              </a:lnSpc>
              <a:spcBef>
                <a:spcPts val="360"/>
              </a:spcBef>
              <a:spcAft>
                <a:spcPts val="0"/>
              </a:spcAft>
              <a:buClr>
                <a:schemeClr val="dk1"/>
              </a:buClr>
              <a:buSzPts val="1800"/>
            </a:pPr>
            <a:r>
              <a:rPr lang="en-US" sz="1600" dirty="0">
                <a:latin typeface="Times New Roman"/>
                <a:ea typeface="Times New Roman"/>
                <a:cs typeface="Times New Roman"/>
                <a:sym typeface="Times New Roman"/>
              </a:rPr>
              <a:t>The above points are methodology of this project in executing the cyberbullying image classification using the </a:t>
            </a:r>
            <a:r>
              <a:rPr lang="en-US" sz="1600" b="0" i="0" u="none" strike="noStrike" cap="none" dirty="0">
                <a:latin typeface="Times New Roman"/>
                <a:ea typeface="Times New Roman"/>
                <a:cs typeface="Times New Roman"/>
                <a:sym typeface="Times New Roman"/>
              </a:rPr>
              <a:t>T</a:t>
            </a:r>
            <a:r>
              <a:rPr lang="en-US" sz="1600" dirty="0">
                <a:latin typeface="Times New Roman"/>
                <a:ea typeface="Times New Roman"/>
                <a:cs typeface="Times New Roman"/>
                <a:sym typeface="Times New Roman"/>
              </a:rPr>
              <a:t>ransfer learning </a:t>
            </a:r>
            <a:r>
              <a:rPr lang="en-US" sz="1600" b="0" i="0" u="none" strike="noStrike" cap="none" dirty="0">
                <a:latin typeface="Times New Roman"/>
                <a:ea typeface="Times New Roman"/>
                <a:cs typeface="Times New Roman"/>
                <a:sym typeface="Times New Roman"/>
              </a:rPr>
              <a:t> algorithm i.e</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MoblieNet</a:t>
            </a:r>
            <a:r>
              <a:rPr lang="en-US" sz="1600" dirty="0">
                <a:latin typeface="Times New Roman"/>
                <a:ea typeface="Times New Roman"/>
                <a:cs typeface="Times New Roman"/>
                <a:sym typeface="Times New Roman"/>
              </a:rPr>
              <a:t> V2</a:t>
            </a:r>
            <a:endParaRPr lang="en-US" sz="1600" b="0" i="0" u="none" strike="noStrike" cap="none" dirty="0">
              <a:latin typeface="Times New Roman"/>
              <a:ea typeface="Times New Roman"/>
              <a:cs typeface="Times New Roman"/>
              <a:sym typeface="Times New Roman"/>
            </a:endParaRPr>
          </a:p>
          <a:p>
            <a:pPr marL="457200" marR="0" lvl="0" indent="-342900" algn="l" rtl="0">
              <a:lnSpc>
                <a:spcPct val="150000"/>
              </a:lnSpc>
              <a:spcBef>
                <a:spcPts val="360"/>
              </a:spcBef>
              <a:spcAft>
                <a:spcPts val="0"/>
              </a:spcAft>
              <a:buClr>
                <a:schemeClr val="dk1"/>
              </a:buClr>
              <a:buSzPts val="1800"/>
              <a:buFont typeface="Arial"/>
              <a:buNone/>
            </a:pPr>
            <a:endParaRPr lang="en-IN"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0"/>
          <p:cNvSpPr txBox="1">
            <a:spLocks noGrp="1"/>
          </p:cNvSpPr>
          <p:nvPr>
            <p:ph idx="1"/>
          </p:nvPr>
        </p:nvSpPr>
        <p:spPr>
          <a:xfrm>
            <a:off x="457200" y="264304"/>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p:cNvSpPr txBox="1"/>
          <p:nvPr/>
        </p:nvSpPr>
        <p:spPr>
          <a:xfrm>
            <a:off x="457200" y="1082180"/>
            <a:ext cx="8229600" cy="5645791"/>
          </a:xfrm>
          <a:prstGeom prst="rect">
            <a:avLst/>
          </a:prstGeom>
          <a:noFill/>
          <a:ln>
            <a:noFill/>
          </a:ln>
        </p:spPr>
        <p:txBody>
          <a:bodyPr spcFirstLastPara="1" wrap="square" lIns="91425" tIns="45700" rIns="91425" bIns="45700" anchor="t" anchorCtr="0">
            <a:normAutofit/>
          </a:bodyPr>
          <a:lstStyle/>
          <a:p>
            <a:pPr algn="just">
              <a:lnSpc>
                <a:spcPct val="150000"/>
              </a:lnSpc>
              <a:spcAft>
                <a:spcPts val="800"/>
              </a:spcAft>
            </a:pPr>
            <a:r>
              <a:rPr lang="en-IN" sz="1600" kern="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kern="1800" dirty="0">
                <a:effectLst/>
                <a:latin typeface="Times New Roman" panose="02020603050405020304" pitchFamily="18" charset="0"/>
                <a:ea typeface="Calibri" panose="020F0502020204030204" pitchFamily="34" charset="0"/>
                <a:cs typeface="Times New Roman" panose="02020603050405020304" pitchFamily="18" charset="0"/>
              </a:rPr>
              <a:t>	The information was gathered to allow the model to identify every day and cyberbullying cases. For example, if obscene photographs with human faces are present, the example of a commonplace human face is about as bullying. To avoid this example, a sufficient range of records instances were added in every category.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8DB7737-8F51-6C41-88B1-43A226E9B256}"/>
              </a:ext>
            </a:extLst>
          </p:cNvPr>
          <p:cNvPicPr/>
          <p:nvPr/>
        </p:nvPicPr>
        <p:blipFill>
          <a:blip r:embed="rId3"/>
          <a:srcRect/>
          <a:stretch>
            <a:fillRect/>
          </a:stretch>
        </p:blipFill>
        <p:spPr bwMode="auto">
          <a:xfrm>
            <a:off x="382882" y="3502403"/>
            <a:ext cx="4189118" cy="2793534"/>
          </a:xfrm>
          <a:prstGeom prst="rect">
            <a:avLst/>
          </a:prstGeom>
          <a:noFill/>
          <a:ln w="9525">
            <a:noFill/>
            <a:miter lim="800000"/>
            <a:headEnd/>
            <a:tailEnd/>
          </a:ln>
        </p:spPr>
      </p:pic>
      <p:pic>
        <p:nvPicPr>
          <p:cNvPr id="3" name="Picture 2">
            <a:extLst>
              <a:ext uri="{FF2B5EF4-FFF2-40B4-BE49-F238E27FC236}">
                <a16:creationId xmlns:a16="http://schemas.microsoft.com/office/drawing/2014/main" id="{46171089-54FF-CAE7-C119-2202A84AA47E}"/>
              </a:ext>
            </a:extLst>
          </p:cNvPr>
          <p:cNvPicPr/>
          <p:nvPr/>
        </p:nvPicPr>
        <p:blipFill>
          <a:blip r:embed="rId4"/>
          <a:srcRect/>
          <a:stretch>
            <a:fillRect/>
          </a:stretch>
        </p:blipFill>
        <p:spPr bwMode="auto">
          <a:xfrm>
            <a:off x="4973490" y="3502403"/>
            <a:ext cx="4039297" cy="2793534"/>
          </a:xfrm>
          <a:prstGeom prst="rect">
            <a:avLst/>
          </a:prstGeom>
          <a:noFill/>
          <a:ln w="9525">
            <a:noFill/>
            <a:miter lim="800000"/>
            <a:headEnd/>
            <a:tailEnd/>
          </a:ln>
        </p:spPr>
      </p:pic>
    </p:spTree>
    <p:extLst>
      <p:ext uri="{BB962C8B-B14F-4D97-AF65-F5344CB8AC3E}">
        <p14:creationId xmlns:p14="http://schemas.microsoft.com/office/powerpoint/2010/main" val="169876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7151424B-B125-CAF6-9229-6455161BC4D6}"/>
            </a:ext>
          </a:extLst>
        </p:cNvPr>
        <p:cNvGrpSpPr/>
        <p:nvPr/>
      </p:nvGrpSpPr>
      <p:grpSpPr>
        <a:xfrm>
          <a:off x="0" y="0"/>
          <a:ext cx="0" cy="0"/>
          <a:chOff x="0" y="0"/>
          <a:chExt cx="0" cy="0"/>
        </a:xfrm>
      </p:grpSpPr>
      <p:sp>
        <p:nvSpPr>
          <p:cNvPr id="156" name="Google Shape;156;p20">
            <a:extLst>
              <a:ext uri="{FF2B5EF4-FFF2-40B4-BE49-F238E27FC236}">
                <a16:creationId xmlns:a16="http://schemas.microsoft.com/office/drawing/2014/main" id="{D95DCF42-4E86-4A7F-5047-F1E31FDF4D71}"/>
              </a:ext>
            </a:extLst>
          </p:cNvPr>
          <p:cNvSpPr txBox="1">
            <a:spLocks noGrp="1"/>
          </p:cNvSpPr>
          <p:nvPr>
            <p:ph idx="1"/>
          </p:nvPr>
        </p:nvSpPr>
        <p:spPr>
          <a:xfrm>
            <a:off x="457200" y="301006"/>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a:extLst>
              <a:ext uri="{FF2B5EF4-FFF2-40B4-BE49-F238E27FC236}">
                <a16:creationId xmlns:a16="http://schemas.microsoft.com/office/drawing/2014/main" id="{89BE9129-63B5-E314-AA3E-E67F4D607B52}"/>
              </a:ext>
            </a:extLst>
          </p:cNvPr>
          <p:cNvSpPr txBox="1"/>
          <p:nvPr/>
        </p:nvSpPr>
        <p:spPr>
          <a:xfrm>
            <a:off x="457200" y="880844"/>
            <a:ext cx="8229600" cy="5676149"/>
          </a:xfrm>
          <a:prstGeom prst="rect">
            <a:avLst/>
          </a:prstGeom>
          <a:noFill/>
          <a:ln>
            <a:noFill/>
          </a:ln>
        </p:spPr>
        <p:txBody>
          <a:bodyPr spcFirstLastPara="1" wrap="square" lIns="91425" tIns="45700" rIns="91425" bIns="45700" anchor="t" anchorCtr="0">
            <a:noAutofit/>
          </a:bodyPr>
          <a:lstStyle/>
          <a:p>
            <a:pPr algn="just">
              <a:lnSpc>
                <a:spcPct val="150000"/>
              </a:lnSpc>
              <a:spcAft>
                <a:spcPts val="800"/>
              </a:spcAft>
            </a:pPr>
            <a:r>
              <a:rPr lang="en-IN" kern="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p>
          <a:p>
            <a:pPr algn="just">
              <a:lnSpc>
                <a:spcPct val="150000"/>
              </a:lnSpc>
              <a:spcAft>
                <a:spcPts val="800"/>
              </a:spcAft>
            </a:pPr>
            <a:r>
              <a:rPr lang="en-US" sz="1600" dirty="0">
                <a:latin typeface="Times New Roman" panose="02020603050405020304" pitchFamily="18" charset="0"/>
                <a:cs typeface="Times New Roman" panose="02020603050405020304" pitchFamily="18" charset="0"/>
              </a:rPr>
              <a:t>	Before training the model, data preprocessing is performed on the collected images. This typically involves image augmentation techniques such as scaling, shifting, and rotation. These techniques help in increasing the diversity and variability of the dataset, enabling the model to learn and generalize better.</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Convert to array and normalize to interval of [0,1]</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Fetch images and class labels from files</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Arrange format as per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keras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Resize as per model</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Append image</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Append class label</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Make labels into categories - either 0 or 1, for our model</a:t>
            </a:r>
          </a:p>
          <a:p>
            <a:pPr marL="342900" indent="-342900" algn="just">
              <a:lnSpc>
                <a:spcPct val="150000"/>
              </a:lnSpc>
              <a:spcAft>
                <a:spcPts val="80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Label binarize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15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E9F36AFF-11C4-630D-EC68-8641066CC513}"/>
            </a:ext>
          </a:extLst>
        </p:cNvPr>
        <p:cNvGrpSpPr/>
        <p:nvPr/>
      </p:nvGrpSpPr>
      <p:grpSpPr>
        <a:xfrm>
          <a:off x="0" y="0"/>
          <a:ext cx="0" cy="0"/>
          <a:chOff x="0" y="0"/>
          <a:chExt cx="0" cy="0"/>
        </a:xfrm>
      </p:grpSpPr>
      <p:sp>
        <p:nvSpPr>
          <p:cNvPr id="156" name="Google Shape;156;p20">
            <a:extLst>
              <a:ext uri="{FF2B5EF4-FFF2-40B4-BE49-F238E27FC236}">
                <a16:creationId xmlns:a16="http://schemas.microsoft.com/office/drawing/2014/main" id="{43D6EF3B-B8E3-70C9-1152-723549889428}"/>
              </a:ext>
            </a:extLst>
          </p:cNvPr>
          <p:cNvSpPr txBox="1">
            <a:spLocks noGrp="1"/>
          </p:cNvSpPr>
          <p:nvPr>
            <p:ph idx="1"/>
          </p:nvPr>
        </p:nvSpPr>
        <p:spPr>
          <a:xfrm>
            <a:off x="457200" y="301006"/>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a:extLst>
              <a:ext uri="{FF2B5EF4-FFF2-40B4-BE49-F238E27FC236}">
                <a16:creationId xmlns:a16="http://schemas.microsoft.com/office/drawing/2014/main" id="{4D9B349F-1E5E-EC0F-2EFE-722CE9705729}"/>
              </a:ext>
            </a:extLst>
          </p:cNvPr>
          <p:cNvSpPr txBox="1"/>
          <p:nvPr/>
        </p:nvSpPr>
        <p:spPr>
          <a:xfrm>
            <a:off x="457200" y="1032843"/>
            <a:ext cx="8229600" cy="4504888"/>
          </a:xfrm>
          <a:prstGeom prst="rect">
            <a:avLst/>
          </a:prstGeom>
          <a:noFill/>
          <a:ln>
            <a:noFill/>
          </a:ln>
        </p:spPr>
        <p:txBody>
          <a:bodyPr spcFirstLastPara="1" wrap="square" lIns="91425" tIns="45700" rIns="91425" bIns="45700" anchor="t" anchorCtr="0">
            <a:norm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MODEL TRAINING:</a:t>
            </a:r>
          </a:p>
          <a:p>
            <a:pPr>
              <a:lnSpc>
                <a:spcPct val="150000"/>
              </a:lnSpc>
            </a:pPr>
            <a:endParaRPr lang="en-US" sz="8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The preprocessed images are used to train the model. Transfer learning is employed, which involves leveraging pre-trained convolutional neural network (CNN) models such as </a:t>
            </a:r>
            <a:r>
              <a:rPr lang="en-US" sz="1600" dirty="0" err="1">
                <a:latin typeface="Times New Roman" panose="02020603050405020304" pitchFamily="18" charset="0"/>
                <a:cs typeface="Times New Roman" panose="02020603050405020304" pitchFamily="18" charset="0"/>
              </a:rPr>
              <a:t>MobileNet</a:t>
            </a:r>
            <a:r>
              <a:rPr lang="en-US" sz="1600" dirty="0">
                <a:latin typeface="Times New Roman" panose="02020603050405020304" pitchFamily="18" charset="0"/>
                <a:cs typeface="Times New Roman" panose="02020603050405020304" pitchFamily="18" charset="0"/>
              </a:rPr>
              <a:t>. These pre-trained models have learned rich representations from a large dataset, and by utilizing transfer learning, the model can benefit from these learned features. </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a:p>
            <a:pPr marL="0" marR="0" lvl="0" indent="182563" algn="l" defTabSz="914400" rtl="0" eaLnBrk="1" fontAlgn="base" latinLnBrk="0" hangingPunct="1">
              <a:lnSpc>
                <a:spcPct val="150000"/>
              </a:lnSpc>
              <a:spcBef>
                <a:spcPct val="0"/>
              </a:spcBef>
              <a:spcAft>
                <a:spcPct val="0"/>
              </a:spcAft>
              <a:buClrTx/>
              <a:buSzTx/>
              <a:buFont typeface="Arial" pitchFamily="34" charset="0"/>
              <a:buChar char="•"/>
              <a:tabLst>
                <a:tab pos="182563" algn="l"/>
              </a:tabLst>
            </a:pPr>
            <a:r>
              <a:rPr kumimoji="0" lang="en-US" sz="1600" b="0" i="0" u="none" strike="noStrike" cap="none" normalizeH="0" baseline="0" dirty="0">
                <a:ln>
                  <a:noFill/>
                </a:ln>
                <a:effectLst/>
                <a:latin typeface="Times New Roman" pitchFamily="18" charset="0"/>
                <a:ea typeface="SimSun" pitchFamily="2" charset="-122"/>
                <a:cs typeface="Times New Roman" pitchFamily="18" charset="0"/>
              </a:rPr>
              <a:t>The MobileNetV2 architecture utilizes an inverted residual structure where the input and output of the residual blocks are thin bottleneck layers.</a:t>
            </a:r>
          </a:p>
          <a:p>
            <a:pPr marL="0" marR="0" lvl="0" indent="182563" algn="l" defTabSz="914400" rtl="0" eaLnBrk="1" fontAlgn="base" latinLnBrk="0" hangingPunct="1">
              <a:lnSpc>
                <a:spcPct val="150000"/>
              </a:lnSpc>
              <a:spcBef>
                <a:spcPct val="0"/>
              </a:spcBef>
              <a:spcAft>
                <a:spcPct val="0"/>
              </a:spcAft>
              <a:buClrTx/>
              <a:buSzTx/>
              <a:tabLst>
                <a:tab pos="182563" algn="l"/>
              </a:tabLst>
            </a:pPr>
            <a:endParaRPr kumimoji="0" lang="en-US" sz="1600" b="0" i="0" u="none" strike="noStrike" cap="none" normalizeH="0" baseline="0" dirty="0">
              <a:ln>
                <a:noFill/>
              </a:ln>
              <a:effectLst/>
              <a:latin typeface="Times New Roman" pitchFamily="18" charset="0"/>
              <a:ea typeface="SimSun" pitchFamily="2" charset="-122"/>
              <a:cs typeface="Times New Roman" pitchFamily="18" charset="0"/>
            </a:endParaRPr>
          </a:p>
          <a:p>
            <a:pPr marL="0" marR="0" lvl="0" indent="182563" algn="l" defTabSz="914400" rtl="0" eaLnBrk="0" fontAlgn="base" latinLnBrk="0" hangingPunct="0">
              <a:lnSpc>
                <a:spcPct val="150000"/>
              </a:lnSpc>
              <a:spcBef>
                <a:spcPct val="0"/>
              </a:spcBef>
              <a:spcAft>
                <a:spcPct val="0"/>
              </a:spcAft>
              <a:buClrTx/>
              <a:buSzTx/>
              <a:buFont typeface="Arial" pitchFamily="34" charset="0"/>
              <a:buChar char="•"/>
              <a:tabLst>
                <a:tab pos="182563" algn="l"/>
              </a:tabLst>
            </a:pPr>
            <a:r>
              <a:rPr kumimoji="0" lang="en-US" sz="1600" b="0" i="0" u="none" strike="noStrike" cap="none" normalizeH="0" baseline="0" dirty="0">
                <a:ln>
                  <a:noFill/>
                </a:ln>
                <a:effectLst/>
                <a:latin typeface="Times New Roman" pitchFamily="18" charset="0"/>
                <a:ea typeface="SimSun" pitchFamily="2" charset="-122"/>
                <a:cs typeface="Times New Roman" pitchFamily="18" charset="0"/>
              </a:rPr>
              <a:t>It also uses lightweight convolutions to filter features in the expansion layer. Finally, it removes non-linearities in the narrow layers</a:t>
            </a:r>
            <a:r>
              <a:rPr kumimoji="0" lang="en-US" sz="1600" b="0" i="0" u="none" strike="noStrike" cap="none" normalizeH="0" baseline="0" dirty="0">
                <a:ln>
                  <a:noFill/>
                </a:ln>
                <a:effectLst/>
                <a:latin typeface="Arial" pitchFamily="34" charset="0"/>
                <a:ea typeface="SimSun" pitchFamily="2" charset="-122"/>
                <a:cs typeface="Arial" pitchFamily="34" charset="0"/>
              </a:rPr>
              <a:t>.</a:t>
            </a:r>
            <a:endParaRPr kumimoji="0" lang="en-US" sz="1600" b="0" i="0" u="none" strike="noStrike" cap="none" normalizeH="0" baseline="0" dirty="0">
              <a:ln>
                <a:noFill/>
              </a:ln>
              <a:effectLst/>
              <a:latin typeface="Arial" pitchFamily="34" charset="0"/>
              <a:cs typeface="Arial" pitchFamily="34" charset="0"/>
            </a:endParaRPr>
          </a:p>
          <a:p>
            <a:pPr marL="0" marR="0" lvl="0" indent="182563" algn="l" defTabSz="914400" rtl="0" eaLnBrk="0" fontAlgn="base" latinLnBrk="0" hangingPunct="0">
              <a:lnSpc>
                <a:spcPct val="150000"/>
              </a:lnSpc>
              <a:spcBef>
                <a:spcPct val="0"/>
              </a:spcBef>
              <a:spcAft>
                <a:spcPct val="0"/>
              </a:spcAft>
              <a:buClrTx/>
              <a:buSzTx/>
              <a:buFont typeface="Arial" pitchFamily="34" charset="0"/>
              <a:buChar char="•"/>
              <a:tabLst>
                <a:tab pos="182563" algn="l"/>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40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85C77BBE-DDED-2ACD-2684-37D1230176AF}"/>
            </a:ext>
          </a:extLst>
        </p:cNvPr>
        <p:cNvGrpSpPr/>
        <p:nvPr/>
      </p:nvGrpSpPr>
      <p:grpSpPr>
        <a:xfrm>
          <a:off x="0" y="0"/>
          <a:ext cx="0" cy="0"/>
          <a:chOff x="0" y="0"/>
          <a:chExt cx="0" cy="0"/>
        </a:xfrm>
      </p:grpSpPr>
      <p:sp>
        <p:nvSpPr>
          <p:cNvPr id="156" name="Google Shape;156;p20">
            <a:extLst>
              <a:ext uri="{FF2B5EF4-FFF2-40B4-BE49-F238E27FC236}">
                <a16:creationId xmlns:a16="http://schemas.microsoft.com/office/drawing/2014/main" id="{B3DD4957-BB2A-558E-C410-B961651B9FCB}"/>
              </a:ext>
            </a:extLst>
          </p:cNvPr>
          <p:cNvSpPr txBox="1">
            <a:spLocks noGrp="1"/>
          </p:cNvSpPr>
          <p:nvPr>
            <p:ph idx="1"/>
          </p:nvPr>
        </p:nvSpPr>
        <p:spPr>
          <a:xfrm>
            <a:off x="457200" y="236580"/>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a:extLst>
              <a:ext uri="{FF2B5EF4-FFF2-40B4-BE49-F238E27FC236}">
                <a16:creationId xmlns:a16="http://schemas.microsoft.com/office/drawing/2014/main" id="{B2C5FCF1-23C1-2672-D1A8-FC608179AE2C}"/>
              </a:ext>
            </a:extLst>
          </p:cNvPr>
          <p:cNvSpPr txBox="1"/>
          <p:nvPr/>
        </p:nvSpPr>
        <p:spPr>
          <a:xfrm>
            <a:off x="457200" y="968417"/>
            <a:ext cx="8229600" cy="4504888"/>
          </a:xfrm>
          <a:prstGeom prst="rect">
            <a:avLst/>
          </a:prstGeom>
          <a:noFill/>
          <a:ln>
            <a:noFill/>
          </a:ln>
        </p:spPr>
        <p:txBody>
          <a:bodyPr spcFirstLastPara="1" wrap="square" lIns="91425" tIns="45700" rIns="91425" bIns="45700" anchor="t" anchorCtr="0">
            <a:normAutofit/>
          </a:bodyPr>
          <a:lstStyle/>
          <a:p>
            <a:r>
              <a:rPr lang="en-US" i="0" u="none" strike="noStrike" cap="none" dirty="0">
                <a:solidFill>
                  <a:schemeClr val="bg1"/>
                </a:solidFill>
                <a:latin typeface="Times New Roman"/>
                <a:ea typeface="Times New Roman"/>
                <a:cs typeface="Times New Roman"/>
                <a:sym typeface="Times New Roman"/>
              </a:rPr>
              <a:t>MODEL TESTING:</a:t>
            </a:r>
          </a:p>
          <a:p>
            <a:endParaRPr lang="en-US" sz="1600" dirty="0">
              <a:solidFill>
                <a:schemeClr val="bg1"/>
              </a:solidFill>
              <a:latin typeface="Times New Roman"/>
              <a:ea typeface="Times New Roman"/>
              <a:cs typeface="Times New Roman"/>
              <a:sym typeface="Times New Roman"/>
            </a:endParaRPr>
          </a:p>
          <a:p>
            <a:pPr>
              <a:lnSpc>
                <a:spcPct val="150000"/>
              </a:lnSpc>
            </a:pPr>
            <a:r>
              <a:rPr lang="en-US" sz="1600" dirty="0">
                <a:latin typeface="Times New Roman" panose="02020603050405020304" pitchFamily="18" charset="0"/>
                <a:cs typeface="Times New Roman" panose="02020603050405020304" pitchFamily="18" charset="0"/>
              </a:rPr>
              <a:t>	After training, the model is tested using a separate set of images. The performance of the model is evaluated based on various metrics such as accuracy, loss, and a confusion matrix.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Accuracy measures how well the model predicts the correct category (cyberbullying or non-cyberbullying). Loss indicates how well the model is able to minimize errors during training.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The confusion matrix provides insights into the true positives, true negatives, false positives, and false negatives, which helps evaluate the performance of the model in classifying different types of images.</a:t>
            </a:r>
          </a:p>
          <a:p>
            <a:endParaRPr lang="en-US" sz="1600" i="0" u="none" strike="noStrike" cap="none" dirty="0">
              <a:solidFill>
                <a:schemeClr val="bg1"/>
              </a:solidFill>
              <a:latin typeface="Times New Roman"/>
              <a:ea typeface="Times New Roman"/>
              <a:cs typeface="Times New Roman"/>
              <a:sym typeface="Times New Roman"/>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92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55C834A3-EB95-7AD1-78A4-7075EAB2360D}"/>
            </a:ext>
          </a:extLst>
        </p:cNvPr>
        <p:cNvGrpSpPr/>
        <p:nvPr/>
      </p:nvGrpSpPr>
      <p:grpSpPr>
        <a:xfrm>
          <a:off x="0" y="0"/>
          <a:ext cx="0" cy="0"/>
          <a:chOff x="0" y="0"/>
          <a:chExt cx="0" cy="0"/>
        </a:xfrm>
      </p:grpSpPr>
      <p:sp>
        <p:nvSpPr>
          <p:cNvPr id="156" name="Google Shape;156;p20">
            <a:extLst>
              <a:ext uri="{FF2B5EF4-FFF2-40B4-BE49-F238E27FC236}">
                <a16:creationId xmlns:a16="http://schemas.microsoft.com/office/drawing/2014/main" id="{AC5DBEEE-B576-9A4A-338F-F404D832ED20}"/>
              </a:ext>
            </a:extLst>
          </p:cNvPr>
          <p:cNvSpPr txBox="1">
            <a:spLocks noGrp="1"/>
          </p:cNvSpPr>
          <p:nvPr>
            <p:ph idx="1"/>
          </p:nvPr>
        </p:nvSpPr>
        <p:spPr>
          <a:xfrm>
            <a:off x="457200" y="256998"/>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a:extLst>
              <a:ext uri="{FF2B5EF4-FFF2-40B4-BE49-F238E27FC236}">
                <a16:creationId xmlns:a16="http://schemas.microsoft.com/office/drawing/2014/main" id="{6DCDC126-F030-B739-2A3C-40AC05375B6B}"/>
              </a:ext>
            </a:extLst>
          </p:cNvPr>
          <p:cNvSpPr txBox="1"/>
          <p:nvPr/>
        </p:nvSpPr>
        <p:spPr>
          <a:xfrm>
            <a:off x="449860" y="838200"/>
            <a:ext cx="8229600" cy="4504888"/>
          </a:xfrm>
          <a:prstGeom prst="rect">
            <a:avLst/>
          </a:prstGeom>
          <a:noFill/>
          <a:ln>
            <a:noFill/>
          </a:ln>
        </p:spPr>
        <p:txBody>
          <a:bodyPr spcFirstLastPara="1" wrap="square" lIns="91425" tIns="45700" rIns="91425" bIns="45700" anchor="t" anchorCtr="0">
            <a:normAutofit/>
          </a:bodyPr>
          <a:lstStyle/>
          <a:p>
            <a:r>
              <a:rPr lang="en-US" sz="1800" dirty="0">
                <a:solidFill>
                  <a:schemeClr val="bg1"/>
                </a:solidFill>
                <a:latin typeface="Times New Roman" panose="02020603050405020304" pitchFamily="18" charset="0"/>
                <a:cs typeface="Times New Roman" panose="02020603050405020304" pitchFamily="18" charset="0"/>
              </a:rPr>
              <a:t>FLASK FRAMEWORK:</a:t>
            </a:r>
          </a:p>
          <a:p>
            <a:endParaRPr lang="en-US" sz="1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Flask is a web framework for Python used to build web applications. In this system, Flask is utilized to develop a web interface or webpage where the model's output can be presented. The webpage can display the prediction results, visualize the metrics, and provide a user-friendly interface for interacting with the model.</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DFD08BC-10EA-7991-7F6E-D04A9F49F877}"/>
              </a:ext>
            </a:extLst>
          </p:cNvPr>
          <p:cNvPicPr>
            <a:picLocks noChangeAspect="1" noChangeArrowheads="1"/>
          </p:cNvPicPr>
          <p:nvPr/>
        </p:nvPicPr>
        <p:blipFill>
          <a:blip r:embed="rId3"/>
          <a:srcRect/>
          <a:stretch>
            <a:fillRect/>
          </a:stretch>
        </p:blipFill>
        <p:spPr bwMode="auto">
          <a:xfrm>
            <a:off x="2547675" y="3167092"/>
            <a:ext cx="3663406" cy="3233256"/>
          </a:xfrm>
          <a:prstGeom prst="rect">
            <a:avLst/>
          </a:prstGeom>
          <a:noFill/>
        </p:spPr>
      </p:pic>
    </p:spTree>
    <p:extLst>
      <p:ext uri="{BB962C8B-B14F-4D97-AF65-F5344CB8AC3E}">
        <p14:creationId xmlns:p14="http://schemas.microsoft.com/office/powerpoint/2010/main" val="203342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55C834A3-EB95-7AD1-78A4-7075EAB2360D}"/>
            </a:ext>
          </a:extLst>
        </p:cNvPr>
        <p:cNvGrpSpPr/>
        <p:nvPr/>
      </p:nvGrpSpPr>
      <p:grpSpPr>
        <a:xfrm>
          <a:off x="0" y="0"/>
          <a:ext cx="0" cy="0"/>
          <a:chOff x="0" y="0"/>
          <a:chExt cx="0" cy="0"/>
        </a:xfrm>
      </p:grpSpPr>
      <p:sp>
        <p:nvSpPr>
          <p:cNvPr id="156" name="Google Shape;156;p20">
            <a:extLst>
              <a:ext uri="{FF2B5EF4-FFF2-40B4-BE49-F238E27FC236}">
                <a16:creationId xmlns:a16="http://schemas.microsoft.com/office/drawing/2014/main" id="{AC5DBEEE-B576-9A4A-338F-F404D832ED20}"/>
              </a:ext>
            </a:extLst>
          </p:cNvPr>
          <p:cNvSpPr txBox="1">
            <a:spLocks noGrp="1"/>
          </p:cNvSpPr>
          <p:nvPr>
            <p:ph idx="1"/>
          </p:nvPr>
        </p:nvSpPr>
        <p:spPr>
          <a:xfrm>
            <a:off x="457200" y="256998"/>
            <a:ext cx="8229600" cy="73183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PROPOSED SYSTEM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60" name="Google Shape;160;p20">
            <a:extLst>
              <a:ext uri="{FF2B5EF4-FFF2-40B4-BE49-F238E27FC236}">
                <a16:creationId xmlns:a16="http://schemas.microsoft.com/office/drawing/2014/main" id="{6DCDC126-F030-B739-2A3C-40AC05375B6B}"/>
              </a:ext>
            </a:extLst>
          </p:cNvPr>
          <p:cNvSpPr txBox="1"/>
          <p:nvPr/>
        </p:nvSpPr>
        <p:spPr>
          <a:xfrm>
            <a:off x="449860" y="838200"/>
            <a:ext cx="8229600" cy="4504888"/>
          </a:xfrm>
          <a:prstGeom prst="rect">
            <a:avLst/>
          </a:prstGeom>
          <a:noFill/>
          <a:ln>
            <a:noFill/>
          </a:ln>
        </p:spPr>
        <p:txBody>
          <a:bodyPr spcFirstLastPara="1" wrap="square" lIns="91425" tIns="45700" rIns="91425" bIns="45700" anchor="t" anchorCtr="0">
            <a:normAutofit/>
          </a:bodyPr>
          <a:lstStyle/>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PREDICTION: </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	Once the model is trained and the web interface is set up, the system can make predictions on new images. The model takes an image as input and classifies it as either a cyberbullying image or a normal image. The prediction is based on the learned features and patterns from the training phase.</a:t>
            </a:r>
          </a:p>
        </p:txBody>
      </p:sp>
      <p:pic>
        <p:nvPicPr>
          <p:cNvPr id="8" name="Picture 7">
            <a:extLst>
              <a:ext uri="{FF2B5EF4-FFF2-40B4-BE49-F238E27FC236}">
                <a16:creationId xmlns:a16="http://schemas.microsoft.com/office/drawing/2014/main" id="{C005A2B8-B5ED-6D3C-1304-5736F3F2F0BD}"/>
              </a:ext>
            </a:extLst>
          </p:cNvPr>
          <p:cNvPicPr>
            <a:picLocks noChangeAspect="1"/>
          </p:cNvPicPr>
          <p:nvPr/>
        </p:nvPicPr>
        <p:blipFill>
          <a:blip r:embed="rId3"/>
          <a:stretch>
            <a:fillRect/>
          </a:stretch>
        </p:blipFill>
        <p:spPr>
          <a:xfrm>
            <a:off x="545283" y="3601587"/>
            <a:ext cx="3915825" cy="2418213"/>
          </a:xfrm>
          <a:prstGeom prst="rect">
            <a:avLst/>
          </a:prstGeom>
        </p:spPr>
      </p:pic>
      <p:pic>
        <p:nvPicPr>
          <p:cNvPr id="10" name="Picture 9">
            <a:extLst>
              <a:ext uri="{FF2B5EF4-FFF2-40B4-BE49-F238E27FC236}">
                <a16:creationId xmlns:a16="http://schemas.microsoft.com/office/drawing/2014/main" id="{111AD836-206A-5E56-F3CB-83CFEB15EA7B}"/>
              </a:ext>
            </a:extLst>
          </p:cNvPr>
          <p:cNvPicPr>
            <a:picLocks noChangeAspect="1"/>
          </p:cNvPicPr>
          <p:nvPr/>
        </p:nvPicPr>
        <p:blipFill>
          <a:blip r:embed="rId4"/>
          <a:stretch>
            <a:fillRect/>
          </a:stretch>
        </p:blipFill>
        <p:spPr>
          <a:xfrm>
            <a:off x="4986727" y="3601586"/>
            <a:ext cx="3915825" cy="2418213"/>
          </a:xfrm>
          <a:prstGeom prst="rect">
            <a:avLst/>
          </a:prstGeom>
        </p:spPr>
      </p:pic>
    </p:spTree>
    <p:extLst>
      <p:ext uri="{BB962C8B-B14F-4D97-AF65-F5344CB8AC3E}">
        <p14:creationId xmlns:p14="http://schemas.microsoft.com/office/powerpoint/2010/main" val="134158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idx="1"/>
          </p:nvPr>
        </p:nvSpPr>
        <p:spPr>
          <a:xfrm>
            <a:off x="457200" y="176169"/>
            <a:ext cx="8229600" cy="6459523"/>
          </a:xfrm>
          <a:prstGeom prst="rect">
            <a:avLst/>
          </a:prstGeom>
          <a:noFill/>
          <a:ln>
            <a:noFill/>
          </a:ln>
        </p:spPr>
        <p:txBody>
          <a:bodyPr spcFirstLastPara="1" wrap="square" lIns="91425" tIns="45700" rIns="91425" bIns="45700" anchor="t" anchorCtr="0">
            <a:normAutofit lnSpcReduction="10000"/>
          </a:bodyPr>
          <a:lstStyle/>
          <a:p>
            <a:pPr marL="571500" lvl="1" indent="0" algn="ctr" rtl="0">
              <a:lnSpc>
                <a:spcPct val="100000"/>
              </a:lnSpc>
              <a:spcBef>
                <a:spcPts val="360"/>
              </a:spcBef>
              <a:spcAft>
                <a:spcPts val="0"/>
              </a:spcAft>
              <a:buSzPts val="1800"/>
              <a:buNone/>
            </a:pPr>
            <a:r>
              <a:rPr lang="en-US" sz="2600" b="1" dirty="0">
                <a:latin typeface="Times New Roman"/>
                <a:ea typeface="Times New Roman"/>
                <a:cs typeface="Times New Roman"/>
                <a:sym typeface="Times New Roman"/>
              </a:rPr>
              <a:t>REFERENCES</a:t>
            </a:r>
          </a:p>
          <a:p>
            <a:pPr marL="571500" lvl="1" indent="0" algn="ctr" rtl="0">
              <a:lnSpc>
                <a:spcPct val="100000"/>
              </a:lnSpc>
              <a:spcBef>
                <a:spcPts val="360"/>
              </a:spcBef>
              <a:spcAft>
                <a:spcPts val="0"/>
              </a:spcAft>
              <a:buSzPts val="1800"/>
              <a:buNone/>
            </a:pPr>
            <a:endParaRPr sz="2600" b="1" dirty="0">
              <a:latin typeface="Times New Roman"/>
              <a:ea typeface="Times New Roman"/>
              <a:cs typeface="Times New Roman"/>
              <a:sym typeface="Times New Roman"/>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Chollet F (2017)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Xception</a:t>
            </a:r>
            <a:r>
              <a:rPr kumimoji="0" lang="en-US" sz="1800" b="0" i="0" u="none" strike="noStrike" kern="1200" cap="none" spc="0" normalizeH="0" baseline="0" noProof="0" dirty="0">
                <a:ln>
                  <a:noFill/>
                </a:ln>
                <a:solidFill>
                  <a:schemeClr val="tx1"/>
                </a:solidFill>
                <a:effectLst/>
                <a:uLnTx/>
                <a:uFillTx/>
                <a:latin typeface="Calibri"/>
                <a:ea typeface="+mn-ea"/>
                <a:cs typeface="+mn-cs"/>
              </a:rPr>
              <a:t>: Deep learning with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depthwise</a:t>
            </a:r>
            <a:r>
              <a:rPr kumimoji="0" lang="en-US" sz="1800" b="0" i="0" u="none" strike="noStrike" kern="1200" cap="none" spc="0" normalizeH="0" baseline="0" noProof="0" dirty="0">
                <a:ln>
                  <a:noFill/>
                </a:ln>
                <a:solidFill>
                  <a:schemeClr val="tx1"/>
                </a:solidFill>
                <a:effectLst/>
                <a:uLnTx/>
                <a:uFillTx/>
                <a:latin typeface="Calibri"/>
                <a:ea typeface="+mn-ea"/>
                <a:cs typeface="+mn-cs"/>
              </a:rPr>
              <a:t> separable convolutions. In Proceedings of the IEEE conference on computer vision and pattern recognition, pp. 1251–1258</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He K, Zhang X, Ren S, Sun J (2016) Deep residual learning for image recognition. In Proceedings of the IEEE conference on computer vision and pattern recognition, pp. 770–778</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Roy PK, Ahmad Z, Singh JP,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Alryalat</a:t>
            </a:r>
            <a:r>
              <a:rPr kumimoji="0" lang="en-US" sz="1800" b="0" i="0" u="none" strike="noStrike" kern="1200" cap="none" spc="0" normalizeH="0" baseline="0" noProof="0" dirty="0">
                <a:ln>
                  <a:noFill/>
                </a:ln>
                <a:solidFill>
                  <a:schemeClr val="tx1"/>
                </a:solidFill>
                <a:effectLst/>
                <a:uLnTx/>
                <a:uFillTx/>
                <a:latin typeface="Calibri"/>
                <a:ea typeface="+mn-ea"/>
                <a:cs typeface="+mn-cs"/>
              </a:rPr>
              <a:t> MAA, Rana NP, Dwivedi YK (2018) Finding and ranking high-quality answers in community question answering sites. Global J Flex Syst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Manag</a:t>
            </a:r>
            <a:r>
              <a:rPr kumimoji="0" lang="en-US" sz="1800" b="0" i="0" u="none" strike="noStrike" kern="1200" cap="none" spc="0" normalizeH="0" baseline="0" noProof="0" dirty="0">
                <a:ln>
                  <a:noFill/>
                </a:ln>
                <a:solidFill>
                  <a:schemeClr val="tx1"/>
                </a:solidFill>
                <a:effectLst/>
                <a:uLnTx/>
                <a:uFillTx/>
                <a:latin typeface="Calibri"/>
                <a:ea typeface="+mn-ea"/>
                <a:cs typeface="+mn-cs"/>
              </a:rPr>
              <a:t> 19(1):53–68</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Bhat S,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Koundal</a:t>
            </a:r>
            <a:r>
              <a:rPr kumimoji="0" lang="en-US" sz="1800" b="0" i="0" u="none" strike="noStrike" kern="1200" cap="none" spc="0" normalizeH="0" baseline="0" noProof="0" dirty="0">
                <a:ln>
                  <a:noFill/>
                </a:ln>
                <a:solidFill>
                  <a:schemeClr val="tx1"/>
                </a:solidFill>
                <a:effectLst/>
                <a:uLnTx/>
                <a:uFillTx/>
                <a:latin typeface="Calibri"/>
                <a:ea typeface="+mn-ea"/>
                <a:cs typeface="+mn-cs"/>
              </a:rPr>
              <a:t> D (2021) Multi-focus image fusion using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neutrosophic</a:t>
            </a:r>
            <a:r>
              <a:rPr kumimoji="0" lang="en-US" sz="1800" b="0" i="0" u="none" strike="noStrike" kern="1200" cap="none" spc="0" normalizeH="0" baseline="0" noProof="0" dirty="0">
                <a:ln>
                  <a:noFill/>
                </a:ln>
                <a:solidFill>
                  <a:schemeClr val="tx1"/>
                </a:solidFill>
                <a:effectLst/>
                <a:uLnTx/>
                <a:uFillTx/>
                <a:latin typeface="Calibri"/>
                <a:ea typeface="+mn-ea"/>
                <a:cs typeface="+mn-cs"/>
              </a:rPr>
              <a:t> based wavelet transform. Appl Soft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Comput</a:t>
            </a:r>
            <a:r>
              <a:rPr kumimoji="0" lang="en-US" sz="1800" b="0" i="0" u="none" strike="noStrike" kern="1200" cap="none" spc="0" normalizeH="0" baseline="0" noProof="0" dirty="0">
                <a:ln>
                  <a:noFill/>
                </a:ln>
                <a:solidFill>
                  <a:schemeClr val="tx1"/>
                </a:solidFill>
                <a:effectLst/>
                <a:uLnTx/>
                <a:uFillTx/>
                <a:latin typeface="Calibri"/>
                <a:ea typeface="+mn-ea"/>
                <a:cs typeface="+mn-cs"/>
              </a:rPr>
              <a:t> 106:107307</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Kumari K, Singh JP, Dwivedi YK, Rana NP (2021) Multi-modal aggression identification using convolutional neural network and binary particle swarm optimization. Future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Gener</a:t>
            </a:r>
            <a:r>
              <a:rPr kumimoji="0" lang="en-US" sz="1800" b="0" i="0" u="none" strike="noStrike" kern="1200" cap="none" spc="0" normalizeH="0" baseline="0" noProof="0" dirty="0">
                <a:ln>
                  <a:noFill/>
                </a:ln>
                <a:solidFill>
                  <a:schemeClr val="tx1"/>
                </a:solidFill>
                <a:effectLst/>
                <a:uLnTx/>
                <a:uFillTx/>
                <a:latin typeface="Calibri"/>
                <a:ea typeface="+mn-ea"/>
                <a:cs typeface="+mn-cs"/>
              </a:rPr>
              <a:t>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Comput</a:t>
            </a:r>
            <a:r>
              <a:rPr kumimoji="0" lang="en-US" sz="1800" b="0" i="0" u="none" strike="noStrike" kern="1200" cap="none" spc="0" normalizeH="0" baseline="0" noProof="0" dirty="0">
                <a:ln>
                  <a:noFill/>
                </a:ln>
                <a:solidFill>
                  <a:schemeClr val="tx1"/>
                </a:solidFill>
                <a:effectLst/>
                <a:uLnTx/>
                <a:uFillTx/>
                <a:latin typeface="Calibri"/>
                <a:ea typeface="+mn-ea"/>
                <a:cs typeface="+mn-cs"/>
              </a:rPr>
              <a:t> Syst 118:187–197.</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txBox="1">
            <a:spLocks noGrp="1"/>
          </p:cNvSpPr>
          <p:nvPr>
            <p:ph idx="1"/>
          </p:nvPr>
        </p:nvSpPr>
        <p:spPr>
          <a:xfrm>
            <a:off x="457199" y="117446"/>
            <a:ext cx="8229600" cy="573620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dirty="0">
                <a:latin typeface="Times New Roman"/>
                <a:ea typeface="Times New Roman"/>
                <a:cs typeface="Times New Roman"/>
                <a:sym typeface="Times New Roman"/>
              </a:rPr>
              <a:t>  </a:t>
            </a:r>
            <a:r>
              <a:rPr lang="en-US" sz="2600" b="1" dirty="0">
                <a:latin typeface="Times New Roman"/>
                <a:ea typeface="Times New Roman"/>
                <a:cs typeface="Times New Roman"/>
                <a:sym typeface="Times New Roman"/>
              </a:rPr>
              <a:t>ABSTRACT</a:t>
            </a: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01" name="Google Shape;101;p2"/>
          <p:cNvSpPr txBox="1"/>
          <p:nvPr/>
        </p:nvSpPr>
        <p:spPr>
          <a:xfrm>
            <a:off x="835499" y="587949"/>
            <a:ext cx="7851300" cy="6001603"/>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	The impact of cyber bullying is immeasurable on the life of victims as its very subjective to how the person would tackle this. The message may be a bully for victims, but it may be normal for others. The ambiguities in cyber bullying messages create a big challenge to find the bully content. Some research has been reported to address this issue with textual posts. However, image-based cyber bullying detection is received less attention. This Project aims to develop a model that helps to prevent image-based cyber bullying issues on social platforms posts. </a:t>
            </a:r>
          </a:p>
          <a:p>
            <a:pPr algn="just">
              <a:lnSpc>
                <a:spcPct val="150000"/>
              </a:lnSpc>
            </a:pPr>
            <a:r>
              <a:rPr lang="en-US" sz="1600" dirty="0">
                <a:latin typeface="Times New Roman" panose="02020603050405020304" pitchFamily="18" charset="0"/>
                <a:cs typeface="Times New Roman" panose="02020603050405020304" pitchFamily="18" charset="0"/>
              </a:rPr>
              <a:t>	We proposed a transfer learning-based automated model to detect image-based cyber bully posts from the social platform. The transfer learning models are capable of extracting hidden contextual features from cyber bullying posts. Our experiment consists of two sets of datasets (i.e.) images consisting of cyber bullying and non cyber bullying images. The datasets can be useful for future researchers to extend the research. Finding the best-suited model to detect the bully images is a challenging task, hence experimented with both DL and transfer learning models to find the best model. The experimental outcomes confirmed that the transfer learning models are the better choice for predicting image-based cyber bullying posts.</a:t>
            </a:r>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idx="1"/>
          </p:nvPr>
        </p:nvSpPr>
        <p:spPr>
          <a:xfrm>
            <a:off x="457200" y="176169"/>
            <a:ext cx="8229600" cy="6459523"/>
          </a:xfrm>
          <a:prstGeom prst="rect">
            <a:avLst/>
          </a:prstGeom>
          <a:noFill/>
          <a:ln>
            <a:noFill/>
          </a:ln>
        </p:spPr>
        <p:txBody>
          <a:bodyPr spcFirstLastPara="1" wrap="square" lIns="91425" tIns="45700" rIns="91425" bIns="45700" anchor="t" anchorCtr="0">
            <a:normAutofit lnSpcReduction="10000"/>
          </a:bodyPr>
          <a:lstStyle/>
          <a:p>
            <a:pPr marL="571500" lvl="1" indent="0" algn="ctr" rtl="0">
              <a:lnSpc>
                <a:spcPct val="150000"/>
              </a:lnSpc>
              <a:spcBef>
                <a:spcPts val="360"/>
              </a:spcBef>
              <a:spcAft>
                <a:spcPts val="0"/>
              </a:spcAft>
              <a:buSzPts val="1800"/>
              <a:buNone/>
            </a:pPr>
            <a:r>
              <a:rPr lang="en-US" sz="2600" b="1" dirty="0">
                <a:latin typeface="Times New Roman"/>
                <a:ea typeface="Times New Roman"/>
                <a:cs typeface="Times New Roman"/>
                <a:sym typeface="Times New Roman"/>
              </a:rPr>
              <a:t>REFERENCES</a:t>
            </a:r>
          </a:p>
          <a:p>
            <a:pPr marL="571500" lvl="1" indent="0" algn="ctr" rtl="0">
              <a:lnSpc>
                <a:spcPct val="150000"/>
              </a:lnSpc>
              <a:spcBef>
                <a:spcPts val="360"/>
              </a:spcBef>
              <a:spcAft>
                <a:spcPts val="0"/>
              </a:spcAft>
              <a:buSzPts val="1800"/>
              <a:buNone/>
            </a:pPr>
            <a:endParaRPr sz="400" b="1" dirty="0">
              <a:latin typeface="Times New Roman"/>
              <a:ea typeface="Times New Roman"/>
              <a:cs typeface="Times New Roman"/>
              <a:sym typeface="Times New Roman"/>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arenR" startAt="6"/>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Aggarwal S, Gupta S,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Alhudhaif</a:t>
            </a:r>
            <a:r>
              <a:rPr kumimoji="0" lang="en-US" sz="1800" b="0" i="0" u="none" strike="noStrike" kern="1200" cap="none" spc="0" normalizeH="0" baseline="0" noProof="0" dirty="0">
                <a:ln>
                  <a:noFill/>
                </a:ln>
                <a:solidFill>
                  <a:schemeClr val="tx1"/>
                </a:solidFill>
                <a:effectLst/>
                <a:uLnTx/>
                <a:uFillTx/>
                <a:latin typeface="Calibri"/>
                <a:ea typeface="+mn-ea"/>
                <a:cs typeface="+mn-cs"/>
              </a:rPr>
              <a:t> A,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Koundal</a:t>
            </a:r>
            <a:r>
              <a:rPr kumimoji="0" lang="en-US" sz="1800" b="0" i="0" u="none" strike="noStrike" kern="1200" cap="none" spc="0" normalizeH="0" baseline="0" noProof="0" dirty="0">
                <a:ln>
                  <a:noFill/>
                </a:ln>
                <a:solidFill>
                  <a:schemeClr val="tx1"/>
                </a:solidFill>
                <a:effectLst/>
                <a:uLnTx/>
                <a:uFillTx/>
                <a:latin typeface="Calibri"/>
                <a:ea typeface="+mn-ea"/>
                <a:cs typeface="+mn-cs"/>
              </a:rPr>
              <a:t> D, Gupta R,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Polat</a:t>
            </a:r>
            <a:r>
              <a:rPr kumimoji="0" lang="en-US" sz="1800" b="0" i="0" u="none" strike="noStrike" kern="1200" cap="none" spc="0" normalizeH="0" baseline="0" noProof="0" dirty="0">
                <a:ln>
                  <a:noFill/>
                </a:ln>
                <a:solidFill>
                  <a:schemeClr val="tx1"/>
                </a:solidFill>
                <a:effectLst/>
                <a:uLnTx/>
                <a:uFillTx/>
                <a:latin typeface="Calibri"/>
                <a:ea typeface="+mn-ea"/>
                <a:cs typeface="+mn-cs"/>
              </a:rPr>
              <a:t> K (2021) Automated COVID-19 detection in chest x-ray images using fine-tuned deep learning architectures. Expert Syst 39:e12749</a:t>
            </a:r>
            <a:endParaRPr kumimoji="0" lang="en-IN" sz="1400" b="0" i="0" u="none" strike="noStrike" kern="1200" cap="none" spc="0" normalizeH="0" baseline="0" noProof="0" dirty="0">
              <a:ln>
                <a:noFill/>
              </a:ln>
              <a:solidFill>
                <a:schemeClr val="tx1"/>
              </a:solidFill>
              <a:effectLst/>
              <a:uLnTx/>
              <a:uFillTx/>
              <a:latin typeface="Times New Roman"/>
              <a:cs typeface="Times New Roman"/>
              <a:sym typeface="Times New Roman"/>
            </a:endParaRPr>
          </a:p>
          <a:p>
            <a:pPr marL="342900" marR="0" lvl="0" indent="-342900" algn="l" defTabSz="914400" rtl="0" eaLnBrk="1" fontAlgn="auto" latinLnBrk="0" hangingPunct="1">
              <a:lnSpc>
                <a:spcPct val="150000"/>
              </a:lnSpc>
              <a:spcBef>
                <a:spcPts val="0"/>
              </a:spcBef>
              <a:spcAft>
                <a:spcPts val="0"/>
              </a:spcAft>
              <a:buClrTx/>
              <a:buSzTx/>
              <a:buFont typeface="+mj-lt"/>
              <a:buAutoNum type="arabicParenR" startAt="6"/>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Yadav, M. Kumar, and D. Yadav, ‘‘Cyberbullying detection from tweets using deep learning,’’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Kybernetes</a:t>
            </a:r>
            <a:r>
              <a:rPr kumimoji="0" lang="en-US" sz="1800" b="0" i="0" u="none" strike="noStrike" kern="1200" cap="none" spc="0" normalizeH="0" baseline="0" noProof="0" dirty="0">
                <a:ln>
                  <a:noFill/>
                </a:ln>
                <a:solidFill>
                  <a:schemeClr val="tx1"/>
                </a:solidFill>
                <a:effectLst/>
                <a:uLnTx/>
                <a:uFillTx/>
                <a:latin typeface="Calibri"/>
                <a:ea typeface="+mn-ea"/>
                <a:cs typeface="+mn-cs"/>
              </a:rPr>
              <a:t>, vol. 51, no. 9,pp. 2695–2711, Sep. 2022.</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startAt="6"/>
              <a:tabLst/>
              <a:defRPr/>
            </a:pPr>
            <a:r>
              <a:rPr kumimoji="0" lang="en-US" sz="1800" b="0" i="0" u="none" strike="noStrike" kern="1200" cap="none" spc="0" normalizeH="0" baseline="0" noProof="0" dirty="0" err="1">
                <a:ln>
                  <a:noFill/>
                </a:ln>
                <a:solidFill>
                  <a:schemeClr val="tx1"/>
                </a:solidFill>
                <a:effectLst/>
                <a:uLnTx/>
                <a:uFillTx/>
                <a:latin typeface="Calibri"/>
                <a:ea typeface="+mn-ea"/>
                <a:cs typeface="+mn-cs"/>
              </a:rPr>
              <a:t>Bozyiğit</a:t>
            </a:r>
            <a:r>
              <a:rPr kumimoji="0" lang="en-US" sz="1800" b="0" i="0" u="none" strike="noStrike" kern="1200" cap="none" spc="0" normalizeH="0" baseline="0" noProof="0" dirty="0">
                <a:ln>
                  <a:noFill/>
                </a:ln>
                <a:solidFill>
                  <a:schemeClr val="tx1"/>
                </a:solidFill>
                <a:effectLst/>
                <a:uLnTx/>
                <a:uFillTx/>
                <a:latin typeface="Calibri"/>
                <a:ea typeface="+mn-ea"/>
                <a:cs typeface="+mn-cs"/>
              </a:rPr>
              <a:t>, S.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Utku</a:t>
            </a:r>
            <a:r>
              <a:rPr kumimoji="0" lang="en-US" sz="1800" b="0" i="0" u="none" strike="noStrike" kern="1200" cap="none" spc="0" normalizeH="0" baseline="0" noProof="0" dirty="0">
                <a:ln>
                  <a:noFill/>
                </a:ln>
                <a:solidFill>
                  <a:schemeClr val="tx1"/>
                </a:solidFill>
                <a:effectLst/>
                <a:uLnTx/>
                <a:uFillTx/>
                <a:latin typeface="Calibri"/>
                <a:ea typeface="+mn-ea"/>
                <a:cs typeface="+mn-cs"/>
              </a:rPr>
              <a:t>, and E.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Nasibov</a:t>
            </a:r>
            <a:r>
              <a:rPr kumimoji="0" lang="en-US" sz="1800" b="0" i="0" u="none" strike="noStrike" kern="1200" cap="none" spc="0" normalizeH="0" baseline="0" noProof="0" dirty="0">
                <a:ln>
                  <a:noFill/>
                </a:ln>
                <a:solidFill>
                  <a:schemeClr val="tx1"/>
                </a:solidFill>
                <a:effectLst/>
                <a:uLnTx/>
                <a:uFillTx/>
                <a:latin typeface="Calibri"/>
                <a:ea typeface="+mn-ea"/>
                <a:cs typeface="+mn-cs"/>
              </a:rPr>
              <a:t>, ‘‘Cyberbullying detection: Utilizing social media features,’’ Expert Syst. Appl., vol. 179, Oct. 2021, Art. no. 115001,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doi</a:t>
            </a:r>
            <a:r>
              <a:rPr kumimoji="0" lang="en-US" sz="1800" b="0" i="0" u="none" strike="noStrike" kern="1200" cap="none" spc="0" normalizeH="0" baseline="0" noProof="0" dirty="0">
                <a:ln>
                  <a:noFill/>
                </a:ln>
                <a:solidFill>
                  <a:schemeClr val="tx1"/>
                </a:solidFill>
                <a:effectLst/>
                <a:uLnTx/>
                <a:uFillTx/>
                <a:latin typeface="Calibri"/>
                <a:ea typeface="+mn-ea"/>
                <a:cs typeface="+mn-cs"/>
              </a:rPr>
              <a:t>: 10.1016/j.eswa.2021.115001.</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startAt="6"/>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H.-S. Lee, H.-R. Lee, J.-U. Park, and Y.-S. Han, ‘‘An abusive text detection system based on enhanced abusive and non-abusive word lists,’’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Decis</a:t>
            </a:r>
            <a:r>
              <a:rPr kumimoji="0" lang="en-US" sz="1800" b="0" i="0" u="none" strike="noStrike" kern="1200" cap="none" spc="0" normalizeH="0" baseline="0" noProof="0" dirty="0">
                <a:ln>
                  <a:noFill/>
                </a:ln>
                <a:solidFill>
                  <a:schemeClr val="tx1"/>
                </a:solidFill>
                <a:effectLst/>
                <a:uLnTx/>
                <a:uFillTx/>
                <a:latin typeface="Calibri"/>
                <a:ea typeface="+mn-ea"/>
                <a:cs typeface="+mn-cs"/>
              </a:rPr>
              <a:t>. Support Syst., vol. 113, pp. 22–31, Sep. 2018,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doi</a:t>
            </a:r>
            <a:r>
              <a:rPr kumimoji="0" lang="en-US" sz="1800" b="0" i="0" u="none" strike="noStrike" kern="1200" cap="none" spc="0" normalizeH="0" baseline="0" noProof="0" dirty="0">
                <a:ln>
                  <a:noFill/>
                </a:ln>
                <a:solidFill>
                  <a:schemeClr val="tx1"/>
                </a:solidFill>
                <a:effectLst/>
                <a:uLnTx/>
                <a:uFillTx/>
                <a:latin typeface="Calibri"/>
                <a:ea typeface="+mn-ea"/>
                <a:cs typeface="+mn-cs"/>
              </a:rPr>
              <a:t>: 10.1016/j.dss.2018.06.009.</a:t>
            </a:r>
          </a:p>
          <a:p>
            <a:pPr marL="342900" marR="0" lvl="0" indent="-342900" algn="l" defTabSz="914400" rtl="0" eaLnBrk="1" fontAlgn="auto" latinLnBrk="0" hangingPunct="1">
              <a:lnSpc>
                <a:spcPct val="150000"/>
              </a:lnSpc>
              <a:spcBef>
                <a:spcPts val="0"/>
              </a:spcBef>
              <a:spcAft>
                <a:spcPts val="0"/>
              </a:spcAft>
              <a:buClrTx/>
              <a:buSzTx/>
              <a:buFont typeface="+mj-lt"/>
              <a:buAutoNum type="arabicParenR" startAt="6"/>
              <a:tabLst/>
              <a:defRPr/>
            </a:pPr>
            <a:r>
              <a:rPr kumimoji="0" lang="en-US" sz="1800" b="0" i="0" u="none" strike="noStrike" kern="1200" cap="none" spc="0" normalizeH="0" baseline="0" noProof="0" dirty="0">
                <a:ln>
                  <a:noFill/>
                </a:ln>
                <a:solidFill>
                  <a:schemeClr val="tx1"/>
                </a:solidFill>
                <a:effectLst/>
                <a:uLnTx/>
                <a:uFillTx/>
                <a:latin typeface="Calibri"/>
                <a:ea typeface="+mn-ea"/>
                <a:cs typeface="+mn-cs"/>
              </a:rPr>
              <a:t>Y. Fang, S. Yang, B. Zhao, and C. Huang, ‘‘Cyberbullying detection in social networks using bi-GRU with self-attention mechanism,’’ Information, vol. 12, no. 4, p. 171, Apr. 2021, </a:t>
            </a:r>
            <a:r>
              <a:rPr kumimoji="0" lang="en-US" sz="1800" b="0" i="0" u="none" strike="noStrike" kern="1200" cap="none" spc="0" normalizeH="0" baseline="0" noProof="0" dirty="0" err="1">
                <a:ln>
                  <a:noFill/>
                </a:ln>
                <a:solidFill>
                  <a:schemeClr val="tx1"/>
                </a:solidFill>
                <a:effectLst/>
                <a:uLnTx/>
                <a:uFillTx/>
                <a:latin typeface="Calibri"/>
                <a:ea typeface="+mn-ea"/>
                <a:cs typeface="+mn-cs"/>
              </a:rPr>
              <a:t>doi</a:t>
            </a:r>
            <a:r>
              <a:rPr kumimoji="0" lang="en-US" sz="1800" b="0" i="0" u="none" strike="noStrike" kern="1200" cap="none" spc="0" normalizeH="0" baseline="0" noProof="0" dirty="0">
                <a:ln>
                  <a:noFill/>
                </a:ln>
                <a:solidFill>
                  <a:schemeClr val="tx1"/>
                </a:solidFill>
                <a:effectLst/>
                <a:uLnTx/>
                <a:uFillTx/>
                <a:latin typeface="Calibri"/>
                <a:ea typeface="+mn-ea"/>
                <a:cs typeface="+mn-cs"/>
              </a:rPr>
              <a:t>: 10.3390/info12040171.</a:t>
            </a:r>
          </a:p>
          <a:p>
            <a:pPr marL="0" marR="0" lvl="0" indent="0" algn="l" defTabSz="914400" rtl="0" eaLnBrk="1" fontAlgn="auto" latinLnBrk="0" hangingPunct="1">
              <a:lnSpc>
                <a:spcPct val="150000"/>
              </a:lnSpc>
              <a:spcBef>
                <a:spcPts val="0"/>
              </a:spcBef>
              <a:spcAft>
                <a:spcPts val="0"/>
              </a:spcAft>
              <a:buClrTx/>
              <a:buSz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70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idx="1"/>
          </p:nvPr>
        </p:nvSpPr>
        <p:spPr>
          <a:xfrm>
            <a:off x="1294566" y="647543"/>
            <a:ext cx="6554867" cy="376767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endParaRPr sz="2800" dirty="0">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endParaRPr sz="2800" dirty="0">
              <a:solidFill>
                <a:srgbClr val="FF0000"/>
              </a:solidFill>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endParaRPr lang="en-US" sz="2800" dirty="0">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endParaRPr lang="en-US" sz="2800" dirty="0">
              <a:latin typeface="Times New Roman"/>
              <a:ea typeface="Times New Roman"/>
              <a:cs typeface="Times New Roman"/>
              <a:sym typeface="Times New Roman"/>
            </a:endParaRPr>
          </a:p>
          <a:p>
            <a:pPr marL="0" lvl="0" indent="0" algn="ctr" rtl="0">
              <a:lnSpc>
                <a:spcPct val="100000"/>
              </a:lnSpc>
              <a:spcBef>
                <a:spcPts val="640"/>
              </a:spcBef>
              <a:spcAft>
                <a:spcPts val="0"/>
              </a:spcAft>
              <a:buClr>
                <a:schemeClr val="dk1"/>
              </a:buClr>
              <a:buSzPts val="3200"/>
              <a:buNone/>
            </a:pPr>
            <a:r>
              <a:rPr lang="en-US" sz="2800" dirty="0">
                <a:latin typeface="Times New Roman"/>
                <a:ea typeface="Times New Roman"/>
                <a:cs typeface="Times New Roman"/>
                <a:sym typeface="Times New Roman"/>
              </a:rPr>
              <a:t>THANK YOU</a:t>
            </a:r>
            <a:endParaRPr sz="2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3"/>
          <p:cNvSpPr txBox="1">
            <a:spLocks noGrp="1"/>
          </p:cNvSpPr>
          <p:nvPr>
            <p:ph idx="1"/>
          </p:nvPr>
        </p:nvSpPr>
        <p:spPr>
          <a:xfrm>
            <a:off x="457200" y="402673"/>
            <a:ext cx="8229600" cy="547449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  INTRODUCTION                   </a:t>
            </a:r>
            <a:endParaRPr dirty="0"/>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r>
              <a:rPr lang="en-IN"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11" name="Google Shape;111;p3"/>
          <p:cNvSpPr txBox="1"/>
          <p:nvPr/>
        </p:nvSpPr>
        <p:spPr>
          <a:xfrm>
            <a:off x="708500" y="980829"/>
            <a:ext cx="7978300" cy="2834016"/>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600" dirty="0">
                <a:latin typeface="Times New Roman" panose="02020603050405020304" pitchFamily="18" charset="0"/>
                <a:cs typeface="Times New Roman" panose="02020603050405020304" pitchFamily="18" charset="0"/>
              </a:rPr>
              <a:t>	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pPr algn="just">
              <a:lnSpc>
                <a:spcPct val="150000"/>
              </a:lnSpc>
            </a:pPr>
            <a:r>
              <a:rPr lang="en-US" sz="1600" dirty="0">
                <a:latin typeface="Times New Roman" panose="02020603050405020304" pitchFamily="18" charset="0"/>
                <a:cs typeface="Times New Roman" panose="02020603050405020304" pitchFamily="18" charset="0"/>
              </a:rPr>
              <a:t>	Cyberbullying was a growing concern in India, especially among teenagers and young adults. It was estimated that a significant portion of Indian youth had experienced some form of cyberbullying or online harassment.</a:t>
            </a:r>
          </a:p>
          <a:p>
            <a:pPr algn="just">
              <a:lnSpc>
                <a:spcPct val="150000"/>
              </a:lnSpc>
            </a:pPr>
            <a:r>
              <a:rPr lang="en-US" sz="1600" dirty="0">
                <a:latin typeface="Times New Roman" panose="02020603050405020304" pitchFamily="18" charset="0"/>
                <a:cs typeface="Times New Roman" panose="02020603050405020304" pitchFamily="18" charset="0"/>
              </a:rPr>
              <a:t>	India had cyber laws in place to address online harassment and cyberbullying. The Information Technology Act, 2000, was amended to include provisions related to cyberbullying and online harassment.</a:t>
            </a:r>
          </a:p>
          <a:p>
            <a:pPr algn="just">
              <a:lnSpc>
                <a:spcPct val="150000"/>
              </a:lnSpc>
            </a:pPr>
            <a:r>
              <a:rPr lang="en-US" sz="1600" dirty="0">
                <a:latin typeface="Times New Roman" panose="02020603050405020304" pitchFamily="18" charset="0"/>
                <a:cs typeface="Times New Roman" panose="02020603050405020304" pitchFamily="18" charset="0"/>
              </a:rPr>
              <a:t>	Detecting cyberbullying in images can be a challenging task, but deep learning (DL) image processing techniques can be used to help identify and address this issue.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349820" y="79389"/>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sz="2600" b="1" cap="none" dirty="0">
                <a:ln w="0"/>
                <a:solidFill>
                  <a:schemeClr val="accent1"/>
                </a:solidFill>
                <a:latin typeface="Times New Roman"/>
                <a:ea typeface="Times New Roman"/>
                <a:cs typeface="Times New Roman"/>
                <a:sym typeface="Times New Roman"/>
              </a:rPr>
              <a:t>LITERATURE REVIEW</a:t>
            </a:r>
          </a:p>
        </p:txBody>
      </p:sp>
      <p:graphicFrame>
        <p:nvGraphicFramePr>
          <p:cNvPr id="2" name="Table 1">
            <a:extLst>
              <a:ext uri="{FF2B5EF4-FFF2-40B4-BE49-F238E27FC236}">
                <a16:creationId xmlns:a16="http://schemas.microsoft.com/office/drawing/2014/main" id="{7EFC6335-D3F4-EE4A-A1F5-23ADCCD6FA0B}"/>
              </a:ext>
            </a:extLst>
          </p:cNvPr>
          <p:cNvGraphicFramePr>
            <a:graphicFrameLocks noGrp="1"/>
          </p:cNvGraphicFramePr>
          <p:nvPr>
            <p:extLst>
              <p:ext uri="{D42A27DB-BD31-4B8C-83A1-F6EECF244321}">
                <p14:modId xmlns:p14="http://schemas.microsoft.com/office/powerpoint/2010/main" val="1569573031"/>
              </p:ext>
            </p:extLst>
          </p:nvPr>
        </p:nvGraphicFramePr>
        <p:xfrm>
          <a:off x="349820" y="1222389"/>
          <a:ext cx="8710292" cy="4466733"/>
        </p:xfrm>
        <a:graphic>
          <a:graphicData uri="http://schemas.openxmlformats.org/drawingml/2006/table">
            <a:tbl>
              <a:tblPr/>
              <a:tblGrid>
                <a:gridCol w="2177573">
                  <a:extLst>
                    <a:ext uri="{9D8B030D-6E8A-4147-A177-3AD203B41FA5}">
                      <a16:colId xmlns:a16="http://schemas.microsoft.com/office/drawing/2014/main" val="3492015178"/>
                    </a:ext>
                  </a:extLst>
                </a:gridCol>
                <a:gridCol w="2177573">
                  <a:extLst>
                    <a:ext uri="{9D8B030D-6E8A-4147-A177-3AD203B41FA5}">
                      <a16:colId xmlns:a16="http://schemas.microsoft.com/office/drawing/2014/main" val="1483814977"/>
                    </a:ext>
                  </a:extLst>
                </a:gridCol>
                <a:gridCol w="2177573">
                  <a:extLst>
                    <a:ext uri="{9D8B030D-6E8A-4147-A177-3AD203B41FA5}">
                      <a16:colId xmlns:a16="http://schemas.microsoft.com/office/drawing/2014/main" val="2475625251"/>
                    </a:ext>
                  </a:extLst>
                </a:gridCol>
                <a:gridCol w="2177573">
                  <a:extLst>
                    <a:ext uri="{9D8B030D-6E8A-4147-A177-3AD203B41FA5}">
                      <a16:colId xmlns:a16="http://schemas.microsoft.com/office/drawing/2014/main" val="2055885638"/>
                    </a:ext>
                  </a:extLst>
                </a:gridCol>
              </a:tblGrid>
              <a:tr h="480149">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Paper References</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Paper Name</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Type of Cyberbullying Approach</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Accuracy</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40864596"/>
                  </a:ext>
                </a:extLst>
              </a:tr>
              <a:tr h="629144">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Kansara and </a:t>
                      </a:r>
                      <a:r>
                        <a:rPr lang="en-IN" sz="1400" dirty="0" err="1">
                          <a:solidFill>
                            <a:schemeClr val="tx1"/>
                          </a:solidFill>
                          <a:effectLst/>
                          <a:latin typeface="Times New Roman" panose="02020603050405020304" pitchFamily="18" charset="0"/>
                          <a:cs typeface="Times New Roman" panose="02020603050405020304" pitchFamily="18" charset="0"/>
                        </a:rPr>
                        <a:t>Shekokar</a:t>
                      </a:r>
                      <a:r>
                        <a:rPr lang="en-IN" sz="1400" dirty="0">
                          <a:solidFill>
                            <a:schemeClr val="tx1"/>
                          </a:solidFill>
                          <a:effectLst/>
                          <a:latin typeface="Times New Roman" panose="02020603050405020304" pitchFamily="18" charset="0"/>
                          <a:cs typeface="Times New Roman" panose="02020603050405020304" pitchFamily="18" charset="0"/>
                        </a:rPr>
                        <a:t> (2015)</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A Framework for Cyberbullying Detection in Social Network</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Text and images, BOVW and (SVM) classifier</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10999048"/>
                  </a:ext>
                </a:extLst>
              </a:tr>
              <a:tr h="996144">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Zhong et al. (2016)</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Content-Driven Detection of Cyberbullying on the Instagram Social Network</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Images with text, NLP, BoW, Word2Vec classifying</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Overall: 68.55%, using captions: 95.00%</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42192455"/>
                  </a:ext>
                </a:extLst>
              </a:tr>
              <a:tr h="445644">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Ali et al. (2018)</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Cyberbullying Detection: An Overview</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Text, NLP and Machine Learning</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1342741"/>
                  </a:ext>
                </a:extLst>
              </a:tr>
              <a:tr h="1179646">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Hitkul et al. (2019)</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Maybe look closer? Detecting trolling-prone images on Instagram</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Images, Transfer Learning and Machine Learning (Inception V3: 65.62% </a:t>
                      </a:r>
                      <a:r>
                        <a:rPr lang="en-US" sz="1400" dirty="0" err="1">
                          <a:solidFill>
                            <a:schemeClr val="tx1"/>
                          </a:solidFill>
                          <a:effectLst/>
                          <a:latin typeface="Times New Roman" panose="02020603050405020304" pitchFamily="18" charset="0"/>
                          <a:cs typeface="Times New Roman" panose="02020603050405020304" pitchFamily="18" charset="0"/>
                        </a:rPr>
                        <a:t>val_acc</a:t>
                      </a:r>
                      <a:r>
                        <a:rPr lang="en-US" sz="1400" dirty="0">
                          <a:solidFill>
                            <a:schemeClr val="tx1"/>
                          </a:solidFill>
                          <a:effectLst/>
                          <a:latin typeface="Times New Roman" panose="02020603050405020304" pitchFamily="18" charset="0"/>
                          <a:cs typeface="Times New Roman" panose="02020603050405020304" pitchFamily="18" charset="0"/>
                        </a:rPr>
                        <a:t>, VGG16: 61.81% test acc)</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502112199"/>
                  </a:ext>
                </a:extLst>
              </a:tr>
              <a:tr h="629144">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Talpur and O’Sullivan (2020)</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Cyberbullying severity detection: A machine learning approach</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Text, Machine Learning classifiers (SVM &amp; Random Forest)</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89% to 91%</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770076234"/>
                  </a:ext>
                </a:extLst>
              </a:tr>
            </a:tbl>
          </a:graphicData>
        </a:graphic>
      </p:graphicFrame>
    </p:spTree>
    <p:extLst>
      <p:ext uri="{BB962C8B-B14F-4D97-AF65-F5344CB8AC3E}">
        <p14:creationId xmlns:p14="http://schemas.microsoft.com/office/powerpoint/2010/main" val="1739272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57200" y="12133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IN" sz="2600" b="1" dirty="0">
                <a:solidFill>
                  <a:schemeClr val="accent1"/>
                </a:solidFill>
                <a:latin typeface="Times New Roman"/>
                <a:ea typeface="Times New Roman"/>
                <a:cs typeface="Times New Roman"/>
                <a:sym typeface="Times New Roman"/>
              </a:rPr>
              <a:t>LITERATURE REVIEW</a:t>
            </a:r>
          </a:p>
        </p:txBody>
      </p:sp>
      <p:graphicFrame>
        <p:nvGraphicFramePr>
          <p:cNvPr id="2" name="Table 1">
            <a:extLst>
              <a:ext uri="{FF2B5EF4-FFF2-40B4-BE49-F238E27FC236}">
                <a16:creationId xmlns:a16="http://schemas.microsoft.com/office/drawing/2014/main" id="{7EFC6335-D3F4-EE4A-A1F5-23ADCCD6FA0B}"/>
              </a:ext>
            </a:extLst>
          </p:cNvPr>
          <p:cNvGraphicFramePr>
            <a:graphicFrameLocks noGrp="1"/>
          </p:cNvGraphicFramePr>
          <p:nvPr>
            <p:extLst>
              <p:ext uri="{D42A27DB-BD31-4B8C-83A1-F6EECF244321}">
                <p14:modId xmlns:p14="http://schemas.microsoft.com/office/powerpoint/2010/main" val="391192269"/>
              </p:ext>
            </p:extLst>
          </p:nvPr>
        </p:nvGraphicFramePr>
        <p:xfrm>
          <a:off x="342690" y="1188833"/>
          <a:ext cx="8659956" cy="4862263"/>
        </p:xfrm>
        <a:graphic>
          <a:graphicData uri="http://schemas.openxmlformats.org/drawingml/2006/table">
            <a:tbl>
              <a:tblPr/>
              <a:tblGrid>
                <a:gridCol w="2164989">
                  <a:extLst>
                    <a:ext uri="{9D8B030D-6E8A-4147-A177-3AD203B41FA5}">
                      <a16:colId xmlns:a16="http://schemas.microsoft.com/office/drawing/2014/main" val="3492015178"/>
                    </a:ext>
                  </a:extLst>
                </a:gridCol>
                <a:gridCol w="2164989">
                  <a:extLst>
                    <a:ext uri="{9D8B030D-6E8A-4147-A177-3AD203B41FA5}">
                      <a16:colId xmlns:a16="http://schemas.microsoft.com/office/drawing/2014/main" val="1483814977"/>
                    </a:ext>
                  </a:extLst>
                </a:gridCol>
                <a:gridCol w="2164989">
                  <a:extLst>
                    <a:ext uri="{9D8B030D-6E8A-4147-A177-3AD203B41FA5}">
                      <a16:colId xmlns:a16="http://schemas.microsoft.com/office/drawing/2014/main" val="2475625251"/>
                    </a:ext>
                  </a:extLst>
                </a:gridCol>
                <a:gridCol w="2164989">
                  <a:extLst>
                    <a:ext uri="{9D8B030D-6E8A-4147-A177-3AD203B41FA5}">
                      <a16:colId xmlns:a16="http://schemas.microsoft.com/office/drawing/2014/main" val="2055885638"/>
                    </a:ext>
                  </a:extLst>
                </a:gridCol>
              </a:tblGrid>
              <a:tr h="498242">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Paper References</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Paper Name</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Type of Cyberbullying Approach</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
                      <a:r>
                        <a:rPr lang="en-IN" sz="1400" b="1" dirty="0">
                          <a:solidFill>
                            <a:schemeClr val="bg1"/>
                          </a:solidFill>
                          <a:effectLst/>
                          <a:latin typeface="Times New Roman" panose="02020603050405020304" pitchFamily="18" charset="0"/>
                          <a:cs typeface="Times New Roman" panose="02020603050405020304" pitchFamily="18" charset="0"/>
                        </a:rPr>
                        <a:t>Accuracy</a:t>
                      </a:r>
                    </a:p>
                  </a:txBody>
                  <a:tcPr marL="34637" marR="34637" marT="17319" marB="17319"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40864596"/>
                  </a:ext>
                </a:extLst>
              </a:tr>
              <a:tr h="956431">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Muneer and </a:t>
                      </a:r>
                      <a:r>
                        <a:rPr lang="en-IN" sz="1400" dirty="0" err="1">
                          <a:solidFill>
                            <a:schemeClr val="tx1"/>
                          </a:solidFill>
                          <a:effectLst/>
                          <a:latin typeface="Times New Roman" panose="02020603050405020304" pitchFamily="18" charset="0"/>
                          <a:cs typeface="Times New Roman" panose="02020603050405020304" pitchFamily="18" charset="0"/>
                        </a:rPr>
                        <a:t>Fati</a:t>
                      </a:r>
                      <a:r>
                        <a:rPr lang="en-IN" sz="1400" dirty="0">
                          <a:solidFill>
                            <a:schemeClr val="tx1"/>
                          </a:solidFill>
                          <a:effectLst/>
                          <a:latin typeface="Times New Roman" panose="02020603050405020304" pitchFamily="18" charset="0"/>
                          <a:cs typeface="Times New Roman" panose="02020603050405020304" pitchFamily="18" charset="0"/>
                        </a:rPr>
                        <a:t> (2020)</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A comparative analysis of machine learning techniques for cyberbullying detection on Twitter</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Text, Machine learning (Logistic Regression)</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90.57%</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978032770"/>
                  </a:ext>
                </a:extLst>
              </a:tr>
              <a:tr h="727337">
                <a:tc>
                  <a:txBody>
                    <a:bodyPr/>
                    <a:lstStyle/>
                    <a:p>
                      <a:pPr fontAlgn="base"/>
                      <a:r>
                        <a:rPr lang="en-IN" sz="1400" dirty="0" err="1">
                          <a:solidFill>
                            <a:schemeClr val="tx1"/>
                          </a:solidFill>
                          <a:effectLst/>
                          <a:latin typeface="Times New Roman" panose="02020603050405020304" pitchFamily="18" charset="0"/>
                          <a:cs typeface="Times New Roman" panose="02020603050405020304" pitchFamily="18" charset="0"/>
                        </a:rPr>
                        <a:t>Chakravarthi</a:t>
                      </a:r>
                      <a:r>
                        <a:rPr lang="en-IN" sz="1400" dirty="0">
                          <a:solidFill>
                            <a:schemeClr val="tx1"/>
                          </a:solidFill>
                          <a:effectLst/>
                          <a:latin typeface="Times New Roman" panose="02020603050405020304" pitchFamily="18" charset="0"/>
                          <a:cs typeface="Times New Roman" panose="02020603050405020304" pitchFamily="18" charset="0"/>
                        </a:rPr>
                        <a:t> et al. (2021)</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Meme classification using deep learning</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Images, Transfer Learning (resnet50: training 0.87, validation 0.92)</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endParaRPr lang="en-IN" sz="1400">
                        <a:solidFill>
                          <a:schemeClr val="tx1"/>
                        </a:solidFill>
                        <a:effectLst/>
                        <a:latin typeface="Times New Roman" panose="02020603050405020304" pitchFamily="18" charset="0"/>
                        <a:cs typeface="Times New Roman" panose="02020603050405020304" pitchFamily="18" charset="0"/>
                      </a:endParaRP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304580524"/>
                  </a:ext>
                </a:extLst>
              </a:tr>
              <a:tr h="727337">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Lopez-</a:t>
                      </a:r>
                      <a:r>
                        <a:rPr lang="en-IN" sz="1400" dirty="0" err="1">
                          <a:solidFill>
                            <a:schemeClr val="tx1"/>
                          </a:solidFill>
                          <a:effectLst/>
                          <a:latin typeface="Times New Roman" panose="02020603050405020304" pitchFamily="18" charset="0"/>
                          <a:cs typeface="Times New Roman" panose="02020603050405020304" pitchFamily="18" charset="0"/>
                        </a:rPr>
                        <a:t>Vizcaíno</a:t>
                      </a:r>
                      <a:r>
                        <a:rPr lang="en-IN" sz="1400" dirty="0">
                          <a:solidFill>
                            <a:schemeClr val="tx1"/>
                          </a:solidFill>
                          <a:effectLst/>
                          <a:latin typeface="Times New Roman" panose="02020603050405020304" pitchFamily="18" charset="0"/>
                          <a:cs typeface="Times New Roman" panose="02020603050405020304" pitchFamily="18" charset="0"/>
                        </a:rPr>
                        <a:t> ´ et al. (2021)</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Early detection of cyberbullying on social media networks</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Text, Supervised Learning</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749976617"/>
                  </a:ext>
                </a:extLst>
              </a:tr>
              <a:tr h="727337">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Vishwamitra et al. (2021)</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a:solidFill>
                            <a:schemeClr val="tx1"/>
                          </a:solidFill>
                          <a:effectLst/>
                          <a:latin typeface="Times New Roman" panose="02020603050405020304" pitchFamily="18" charset="0"/>
                          <a:cs typeface="Times New Roman" panose="02020603050405020304" pitchFamily="18" charset="0"/>
                        </a:rPr>
                        <a:t>Towards Understanding and Detecting Cyberbullying in Real-world Images</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Images based on text, Multimodal classification</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93.36%</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57879804"/>
                  </a:ext>
                </a:extLst>
              </a:tr>
              <a:tr h="498242">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Jadhav et al. (2023)</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CYBERBULLYING DETECTION</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Text, LSTM, CNN, LSTM</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66%</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083510075"/>
                  </a:ext>
                </a:extLst>
              </a:tr>
              <a:tr h="727337">
                <a:tc>
                  <a:txBody>
                    <a:bodyPr/>
                    <a:lstStyle/>
                    <a:p>
                      <a:pPr fontAlgn="base"/>
                      <a:r>
                        <a:rPr lang="en-IN" sz="1400">
                          <a:solidFill>
                            <a:schemeClr val="tx1"/>
                          </a:solidFill>
                          <a:effectLst/>
                          <a:latin typeface="Times New Roman" panose="02020603050405020304" pitchFamily="18" charset="0"/>
                          <a:cs typeface="Times New Roman" panose="02020603050405020304" pitchFamily="18" charset="0"/>
                        </a:rPr>
                        <a:t>Arathi Unni et al. (2021)</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Detecting the Presence of Cyberbullying using Machine Learning</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US" sz="1400" dirty="0">
                          <a:solidFill>
                            <a:schemeClr val="tx1"/>
                          </a:solidFill>
                          <a:effectLst/>
                          <a:latin typeface="Times New Roman" panose="02020603050405020304" pitchFamily="18" charset="0"/>
                          <a:cs typeface="Times New Roman" panose="02020603050405020304" pitchFamily="18" charset="0"/>
                        </a:rPr>
                        <a:t>Text, SVM, Logistic Regression, and Perceptron models</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fontAlgn="base"/>
                      <a:r>
                        <a:rPr lang="en-IN" sz="1400" dirty="0">
                          <a:solidFill>
                            <a:schemeClr val="tx1"/>
                          </a:solidFill>
                          <a:effectLst/>
                          <a:latin typeface="Times New Roman" panose="02020603050405020304" pitchFamily="18" charset="0"/>
                          <a:cs typeface="Times New Roman" panose="02020603050405020304" pitchFamily="18" charset="0"/>
                        </a:rPr>
                        <a:t>94%</a:t>
                      </a:r>
                    </a:p>
                  </a:txBody>
                  <a:tcPr marL="34637" marR="34637" marT="17319" marB="17319"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86800200"/>
                  </a:ext>
                </a:extLst>
              </a:tr>
            </a:tbl>
          </a:graphicData>
        </a:graphic>
      </p:graphicFrame>
    </p:spTree>
    <p:extLst>
      <p:ext uri="{BB962C8B-B14F-4D97-AF65-F5344CB8AC3E}">
        <p14:creationId xmlns:p14="http://schemas.microsoft.com/office/powerpoint/2010/main" val="396173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18"/>
          <p:cNvSpPr txBox="1">
            <a:spLocks noGrp="1"/>
          </p:cNvSpPr>
          <p:nvPr>
            <p:ph idx="1"/>
          </p:nvPr>
        </p:nvSpPr>
        <p:spPr>
          <a:xfrm>
            <a:off x="457200" y="302005"/>
            <a:ext cx="8229600" cy="5587248"/>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EXISTING SYSTEM</a:t>
            </a:r>
            <a:endParaRPr dirty="0"/>
          </a:p>
          <a:p>
            <a:pPr marL="0" lvl="0" indent="0" algn="ctr" rtl="0">
              <a:lnSpc>
                <a:spcPct val="100000"/>
              </a:lnSpc>
              <a:spcBef>
                <a:spcPts val="0"/>
              </a:spcBef>
              <a:spcAft>
                <a:spcPts val="0"/>
              </a:spcAft>
              <a:buClr>
                <a:schemeClr val="dk1"/>
              </a:buClr>
              <a:buSzPts val="3200"/>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342900" lvl="0" indent="-139700" algn="ctr"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ctr"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31" name="Google Shape;131;p18"/>
          <p:cNvSpPr txBox="1"/>
          <p:nvPr/>
        </p:nvSpPr>
        <p:spPr>
          <a:xfrm>
            <a:off x="816795" y="968747"/>
            <a:ext cx="7510409" cy="4212592"/>
          </a:xfrm>
          <a:prstGeom prst="rect">
            <a:avLst/>
          </a:prstGeom>
          <a:noFill/>
          <a:ln>
            <a:noFill/>
          </a:ln>
        </p:spPr>
        <p:txBody>
          <a:bodyPr spcFirstLastPara="1" wrap="square" lIns="91425" tIns="45700" rIns="91425" bIns="45700" anchor="t" anchorCtr="0">
            <a:noAutofit/>
          </a:bodyPr>
          <a:lstStyle/>
          <a:p>
            <a:pPr algn="l">
              <a:lnSpc>
                <a:spcPct val="150000"/>
              </a:lnSpc>
            </a:pPr>
            <a:r>
              <a:rPr lang="en-US" sz="1600" i="0" dirty="0">
                <a:solidFill>
                  <a:schemeClr val="bg1"/>
                </a:solidFill>
                <a:effectLst/>
                <a:latin typeface="Times New Roman" panose="02020603050405020304" pitchFamily="18" charset="0"/>
                <a:cs typeface="Times New Roman" panose="02020603050405020304" pitchFamily="18" charset="0"/>
              </a:rPr>
              <a:t>1.Frequency-Inverse Method:</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Challenge: The frequency-inverse method relies heavily on textual content analysis. It may struggle with the nuances of language, such as sarcasm or context-specific meanings, leading to potential misinterpretations.</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Limitation: This method may not effectively capture the subtleties of cyberbullying expressed through visual content in images, limiting its applicability to comprehensive cyberbullying detection.</a:t>
            </a:r>
          </a:p>
          <a:p>
            <a:pPr lvl="1" algn="l">
              <a:lnSpc>
                <a:spcPct val="150000"/>
              </a:lnSpc>
            </a:pPr>
            <a:endParaRPr lang="en-US" sz="1400" dirty="0">
              <a:solidFill>
                <a:schemeClr val="bg1"/>
              </a:solidFill>
              <a:latin typeface="Times New Roman" panose="02020603050405020304" pitchFamily="18" charset="0"/>
              <a:cs typeface="Times New Roman" panose="02020603050405020304" pitchFamily="18" charset="0"/>
            </a:endParaRPr>
          </a:p>
          <a:p>
            <a:pPr algn="l">
              <a:lnSpc>
                <a:spcPct val="150000"/>
              </a:lnSpc>
            </a:pPr>
            <a:r>
              <a:rPr lang="en-US" sz="1600" i="0" dirty="0">
                <a:solidFill>
                  <a:schemeClr val="bg1"/>
                </a:solidFill>
                <a:effectLst/>
                <a:latin typeface="Times New Roman" panose="02020603050405020304" pitchFamily="18" charset="0"/>
                <a:cs typeface="Times New Roman" panose="02020603050405020304" pitchFamily="18" charset="0"/>
              </a:rPr>
              <a:t>2.Support Vector Machine (SVM):</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Challenge: SVM models heavily depend on labeled training data. If the training data is biased or does not adequately represent the diversity of cyberbullying instances, the model may generalize poorly.</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Limitation: SVM may not adapt well to the evolving tactics of cyberbullies, and its effectiveness can diminish over time as new cyberbullying behaviors emerge.</a:t>
            </a:r>
          </a:p>
          <a:p>
            <a:pPr algn="just">
              <a:lnSpc>
                <a:spcPct val="150000"/>
              </a:lnSpc>
            </a:pPr>
            <a:endParaRPr sz="1600" i="0" u="none" strike="noStrike" cap="none" dirty="0">
              <a:solidFill>
                <a:schemeClr val="tx1"/>
              </a:solidFill>
              <a:latin typeface="+mn-lt"/>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AD42AA6-6D49-3DBA-EF8F-71E0460DC47E}"/>
            </a:ext>
          </a:extLst>
        </p:cNvPr>
        <p:cNvGrpSpPr/>
        <p:nvPr/>
      </p:nvGrpSpPr>
      <p:grpSpPr>
        <a:xfrm>
          <a:off x="0" y="0"/>
          <a:ext cx="0" cy="0"/>
          <a:chOff x="0" y="0"/>
          <a:chExt cx="0" cy="0"/>
        </a:xfrm>
      </p:grpSpPr>
      <p:sp>
        <p:nvSpPr>
          <p:cNvPr id="127" name="Google Shape;127;p18">
            <a:extLst>
              <a:ext uri="{FF2B5EF4-FFF2-40B4-BE49-F238E27FC236}">
                <a16:creationId xmlns:a16="http://schemas.microsoft.com/office/drawing/2014/main" id="{0ACA5E70-0FC7-93B9-FF0A-D0008F86C6DD}"/>
              </a:ext>
            </a:extLst>
          </p:cNvPr>
          <p:cNvSpPr txBox="1">
            <a:spLocks noGrp="1"/>
          </p:cNvSpPr>
          <p:nvPr>
            <p:ph idx="1"/>
          </p:nvPr>
        </p:nvSpPr>
        <p:spPr>
          <a:xfrm>
            <a:off x="457200" y="184559"/>
            <a:ext cx="8229600" cy="57046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3200"/>
              <a:buNone/>
            </a:pPr>
            <a:r>
              <a:rPr lang="en-US" sz="2600" b="1" dirty="0">
                <a:latin typeface="Times New Roman"/>
                <a:ea typeface="Times New Roman"/>
                <a:cs typeface="Times New Roman"/>
                <a:sym typeface="Times New Roman"/>
              </a:rPr>
              <a:t>EXISTING SYSTEM</a:t>
            </a:r>
            <a:endParaRPr dirty="0"/>
          </a:p>
          <a:p>
            <a:pPr marL="0" lvl="0" indent="0" algn="ctr" rtl="0">
              <a:lnSpc>
                <a:spcPct val="100000"/>
              </a:lnSpc>
              <a:spcBef>
                <a:spcPts val="0"/>
              </a:spcBef>
              <a:spcAft>
                <a:spcPts val="0"/>
              </a:spcAft>
              <a:buClr>
                <a:schemeClr val="dk1"/>
              </a:buClr>
              <a:buSzPts val="3200"/>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a:p>
            <a:pPr marL="342900" lvl="0" indent="-139700" algn="ctr"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a:p>
            <a:pPr marL="342900" lvl="0" indent="-139700" algn="ctr" rtl="0">
              <a:lnSpc>
                <a:spcPct val="100000"/>
              </a:lnSpc>
              <a:spcBef>
                <a:spcPts val="640"/>
              </a:spcBef>
              <a:spcAft>
                <a:spcPts val="0"/>
              </a:spcAft>
              <a:buClr>
                <a:schemeClr val="dk1"/>
              </a:buClr>
              <a:buSzPts val="3200"/>
              <a:buNone/>
            </a:pPr>
            <a:endParaRPr dirty="0">
              <a:latin typeface="Times New Roman"/>
              <a:ea typeface="Times New Roman"/>
              <a:cs typeface="Times New Roman"/>
              <a:sym typeface="Times New Roman"/>
            </a:endParaRPr>
          </a:p>
        </p:txBody>
      </p:sp>
      <p:sp>
        <p:nvSpPr>
          <p:cNvPr id="131" name="Google Shape;131;p18">
            <a:extLst>
              <a:ext uri="{FF2B5EF4-FFF2-40B4-BE49-F238E27FC236}">
                <a16:creationId xmlns:a16="http://schemas.microsoft.com/office/drawing/2014/main" id="{AA5A57F7-320C-7382-65D0-796977CF13C2}"/>
              </a:ext>
            </a:extLst>
          </p:cNvPr>
          <p:cNvSpPr txBox="1"/>
          <p:nvPr/>
        </p:nvSpPr>
        <p:spPr>
          <a:xfrm>
            <a:off x="816795" y="751501"/>
            <a:ext cx="7510409" cy="4550341"/>
          </a:xfrm>
          <a:prstGeom prst="rect">
            <a:avLst/>
          </a:prstGeom>
          <a:noFill/>
          <a:ln>
            <a:noFill/>
          </a:ln>
        </p:spPr>
        <p:txBody>
          <a:bodyPr spcFirstLastPara="1" wrap="square" lIns="91425" tIns="45700" rIns="91425" bIns="45700" anchor="t" anchorCtr="0">
            <a:noAutofit/>
          </a:bodyPr>
          <a:lstStyle/>
          <a:p>
            <a:pPr algn="l">
              <a:lnSpc>
                <a:spcPct val="150000"/>
              </a:lnSpc>
            </a:pPr>
            <a:r>
              <a:rPr lang="en-US" sz="1600" i="0" dirty="0">
                <a:solidFill>
                  <a:schemeClr val="bg1"/>
                </a:solidFill>
                <a:effectLst/>
                <a:latin typeface="Times New Roman" panose="02020603050405020304" pitchFamily="18" charset="0"/>
                <a:cs typeface="Times New Roman" panose="02020603050405020304" pitchFamily="18" charset="0"/>
              </a:rPr>
              <a:t>3.NLTK (Natural Language Toolkit):</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Challenge: NLTK's effectiveness is influenced by language and cultural variations. It may not generalize well to different languages and cultural contexts, limiting its applicability in diverse online environments.</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Limitation: NLTK primarily focuses on textual preprocessing, and its capacity to handle the complex semantics of cyberbullying scenarios, especially in multimodal content, may be limited.</a:t>
            </a:r>
          </a:p>
          <a:p>
            <a:pPr lvl="1" algn="l">
              <a:lnSpc>
                <a:spcPct val="150000"/>
              </a:lnSpc>
            </a:pPr>
            <a:endParaRPr lang="en-US" sz="1400" dirty="0">
              <a:latin typeface="Times New Roman" panose="02020603050405020304" pitchFamily="18" charset="0"/>
              <a:cs typeface="Times New Roman" panose="02020603050405020304" pitchFamily="18" charset="0"/>
            </a:endParaRPr>
          </a:p>
          <a:p>
            <a:pPr algn="l">
              <a:lnSpc>
                <a:spcPct val="150000"/>
              </a:lnSpc>
            </a:pPr>
            <a:r>
              <a:rPr lang="en-US" sz="1600" i="0" dirty="0">
                <a:solidFill>
                  <a:schemeClr val="bg1"/>
                </a:solidFill>
                <a:effectLst/>
                <a:latin typeface="Times New Roman" panose="02020603050405020304" pitchFamily="18" charset="0"/>
                <a:cs typeface="Times New Roman" panose="02020603050405020304" pitchFamily="18" charset="0"/>
              </a:rPr>
              <a:t>4.Filtering:</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Challenge: Determining what content to filter requires careful consideration and may raise ethical concerns. Automated filtering may inadvertently suppress legitimate expressions or be prone to biases.</a:t>
            </a:r>
          </a:p>
          <a:p>
            <a:pPr marL="742950" lvl="1" indent="-285750" algn="l">
              <a:lnSpc>
                <a:spcPct val="150000"/>
              </a:lnSpc>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Limitation: Filtering methods may struggle to keep pace with the dynamic nature of cyberbullying tactics, and an overreliance on filtering might lead to false positives or negatives.</a:t>
            </a:r>
          </a:p>
          <a:p>
            <a:pPr algn="just">
              <a:lnSpc>
                <a:spcPct val="150000"/>
              </a:lnSpc>
            </a:pPr>
            <a:endParaRPr sz="160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39609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282708" y="2301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600" b="1" dirty="0">
                <a:solidFill>
                  <a:schemeClr val="accent1"/>
                </a:solidFill>
                <a:latin typeface="Times New Roman"/>
                <a:ea typeface="Times New Roman"/>
                <a:cs typeface="Times New Roman"/>
                <a:sym typeface="Times New Roman"/>
              </a:rPr>
              <a:t>OBJECTIVES</a:t>
            </a:r>
            <a:endParaRPr sz="2600" b="1" dirty="0">
              <a:solidFill>
                <a:schemeClr val="accent1"/>
              </a:solidFill>
              <a:latin typeface="Times New Roman"/>
              <a:ea typeface="Times New Roman"/>
              <a:cs typeface="Times New Roman"/>
              <a:sym typeface="Times New Roman"/>
            </a:endParaRPr>
          </a:p>
        </p:txBody>
      </p:sp>
      <p:sp>
        <p:nvSpPr>
          <p:cNvPr id="147" name="Google Shape;147;p19"/>
          <p:cNvSpPr txBox="1">
            <a:spLocks noGrp="1"/>
          </p:cNvSpPr>
          <p:nvPr>
            <p:ph idx="1"/>
          </p:nvPr>
        </p:nvSpPr>
        <p:spPr>
          <a:xfrm>
            <a:off x="365760" y="1090517"/>
            <a:ext cx="8412480" cy="4525963"/>
          </a:xfrm>
          <a:prstGeom prst="rect">
            <a:avLst/>
          </a:prstGeom>
          <a:noFill/>
          <a:ln>
            <a:noFill/>
          </a:ln>
        </p:spPr>
        <p:txBody>
          <a:bodyPr spcFirstLastPara="1" wrap="square" lIns="91425" tIns="45700" rIns="91425" bIns="45700" anchor="t" anchorCtr="0">
            <a:normAutofit/>
          </a:bodyPr>
          <a:lstStyle/>
          <a:p>
            <a:pPr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Primary goal is to create a model that aids in preventing concerns with image-based cyberbullying on social media sites.</a:t>
            </a:r>
          </a:p>
          <a:p>
            <a:pPr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Initially, the convolutional neural network based on deep learning is employed for model building. Later, this study makes use of transfer learning models. </a:t>
            </a:r>
          </a:p>
          <a:p>
            <a:pPr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transfer learning-based model is the superior option for this problem, as demonstrated by the experimental results obtained with different hyper-parameter settings.</a:t>
            </a:r>
          </a:p>
          <a:p>
            <a:pPr algn="just">
              <a:lnSpc>
                <a:spcPct val="150000"/>
              </a:lnSpc>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In the best scenario, the suggested model’s accuracy was adequate, showing that the system can identify the majority of posts that involve cyberbullying.</a:t>
            </a:r>
          </a:p>
          <a:p>
            <a:pPr marL="457200" lvl="0" indent="-228600" algn="l" rtl="0">
              <a:lnSpc>
                <a:spcPct val="200000"/>
              </a:lnSpc>
              <a:spcBef>
                <a:spcPts val="360"/>
              </a:spcBef>
              <a:spcAft>
                <a:spcPts val="0"/>
              </a:spcAft>
              <a:buSzPts val="180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a:extLst>
            <a:ext uri="{FF2B5EF4-FFF2-40B4-BE49-F238E27FC236}">
              <a16:creationId xmlns:a16="http://schemas.microsoft.com/office/drawing/2014/main" id="{CAB3F06E-E216-A016-904A-104EADFCA2F2}"/>
            </a:ext>
          </a:extLst>
        </p:cNvPr>
        <p:cNvGrpSpPr/>
        <p:nvPr/>
      </p:nvGrpSpPr>
      <p:grpSpPr>
        <a:xfrm>
          <a:off x="0" y="0"/>
          <a:ext cx="0" cy="0"/>
          <a:chOff x="0" y="0"/>
          <a:chExt cx="0" cy="0"/>
        </a:xfrm>
      </p:grpSpPr>
      <p:sp>
        <p:nvSpPr>
          <p:cNvPr id="146" name="Google Shape;146;p19">
            <a:extLst>
              <a:ext uri="{FF2B5EF4-FFF2-40B4-BE49-F238E27FC236}">
                <a16:creationId xmlns:a16="http://schemas.microsoft.com/office/drawing/2014/main" id="{4DE7C5E9-F21D-AB3A-BEE6-5641276C5DEC}"/>
              </a:ext>
            </a:extLst>
          </p:cNvPr>
          <p:cNvSpPr txBox="1">
            <a:spLocks noGrp="1"/>
          </p:cNvSpPr>
          <p:nvPr>
            <p:ph type="title"/>
          </p:nvPr>
        </p:nvSpPr>
        <p:spPr>
          <a:xfrm>
            <a:off x="457200" y="8204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600" b="1" dirty="0">
                <a:solidFill>
                  <a:schemeClr val="accent1"/>
                </a:solidFill>
                <a:latin typeface="Times New Roman"/>
                <a:ea typeface="Times New Roman"/>
                <a:cs typeface="Times New Roman"/>
                <a:sym typeface="Times New Roman"/>
              </a:rPr>
              <a:t>SCOPE AND APPLICATION OF THE PROJECT</a:t>
            </a:r>
          </a:p>
        </p:txBody>
      </p:sp>
      <p:sp>
        <p:nvSpPr>
          <p:cNvPr id="147" name="Google Shape;147;p19">
            <a:extLst>
              <a:ext uri="{FF2B5EF4-FFF2-40B4-BE49-F238E27FC236}">
                <a16:creationId xmlns:a16="http://schemas.microsoft.com/office/drawing/2014/main" id="{9B34FB88-A62D-E49B-A3D1-4B66552B535D}"/>
              </a:ext>
            </a:extLst>
          </p:cNvPr>
          <p:cNvSpPr txBox="1">
            <a:spLocks noGrp="1"/>
          </p:cNvSpPr>
          <p:nvPr>
            <p:ph idx="1"/>
          </p:nvPr>
        </p:nvSpPr>
        <p:spPr>
          <a:xfrm>
            <a:off x="365760" y="819997"/>
            <a:ext cx="8412480" cy="5572413"/>
          </a:xfrm>
          <a:prstGeom prst="rect">
            <a:avLst/>
          </a:prstGeom>
          <a:noFill/>
          <a:ln>
            <a:noFill/>
          </a:ln>
        </p:spPr>
        <p:txBody>
          <a:bodyPr spcFirstLastPara="1" wrap="square" lIns="91425" tIns="45700" rIns="91425" bIns="45700" anchor="t" anchorCtr="0">
            <a:normAutofit fontScale="85000" lnSpcReduction="10000"/>
          </a:bodyPr>
          <a:lstStyle/>
          <a:p>
            <a:pPr marL="457200" lvl="0" indent="-228600" algn="l" rtl="0">
              <a:lnSpc>
                <a:spcPct val="170000"/>
              </a:lnSpc>
              <a:spcBef>
                <a:spcPts val="360"/>
              </a:spcBef>
              <a:spcAft>
                <a:spcPts val="0"/>
              </a:spcAft>
              <a:buSzPts val="1800"/>
              <a:buNone/>
            </a:pPr>
            <a:r>
              <a:rPr lang="en-US" sz="2000" dirty="0">
                <a:solidFill>
                  <a:schemeClr val="bg1"/>
                </a:solidFill>
                <a:latin typeface="Times New Roman" panose="02020603050405020304" pitchFamily="18" charset="0"/>
                <a:cs typeface="Times New Roman" panose="02020603050405020304" pitchFamily="18" charset="0"/>
              </a:rPr>
              <a:t>SCOPE</a:t>
            </a:r>
            <a:r>
              <a:rPr lang="en-US" sz="2000" dirty="0">
                <a:solidFill>
                  <a:schemeClr val="bg1"/>
                </a:solidFill>
              </a:rPr>
              <a:t>:</a:t>
            </a:r>
          </a:p>
          <a:p>
            <a:pPr marL="514350" indent="-285750">
              <a:lnSpc>
                <a:spcPct val="17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Development of a model for detecting image-based cyberbullying on social media platforms.</a:t>
            </a:r>
          </a:p>
          <a:p>
            <a:pPr marL="514350" indent="-285750">
              <a:lnSpc>
                <a:spcPct val="17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Exploration of transfer learning techniques to extract hidden contextual features from cyberbullying posts.</a:t>
            </a:r>
          </a:p>
          <a:p>
            <a:pPr marL="514350" indent="-285750">
              <a:lnSpc>
                <a:spcPct val="17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Addressing the ambiguity in cyberbullying messages by focusing on image-based content.</a:t>
            </a:r>
          </a:p>
          <a:p>
            <a:pPr marL="514350" indent="-285750">
              <a:lnSpc>
                <a:spcPct val="17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Creation of two datasets containing cyberbullying and non-cyberbullying images for future research.</a:t>
            </a:r>
          </a:p>
          <a:p>
            <a:pPr marL="514350" indent="-285750">
              <a:lnSpc>
                <a:spcPct val="17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Experimentation with deep learning and transfer learning models to find the most effective approach</a:t>
            </a:r>
            <a:r>
              <a:rPr lang="en-US" sz="1700" dirty="0">
                <a:solidFill>
                  <a:schemeClr val="tx1"/>
                </a:solidFill>
              </a:rPr>
              <a:t>.</a:t>
            </a:r>
          </a:p>
          <a:p>
            <a:pPr marL="228600" indent="0">
              <a:lnSpc>
                <a:spcPct val="160000"/>
              </a:lnSpc>
              <a:buNone/>
            </a:pPr>
            <a:r>
              <a:rPr lang="en-US" sz="2000" dirty="0">
                <a:solidFill>
                  <a:schemeClr val="bg1"/>
                </a:solidFill>
                <a:latin typeface="Times New Roman" panose="02020603050405020304" pitchFamily="18" charset="0"/>
                <a:cs typeface="Times New Roman" panose="02020603050405020304" pitchFamily="18" charset="0"/>
              </a:rPr>
              <a:t>APPLICATIONS:</a:t>
            </a:r>
          </a:p>
          <a:p>
            <a:pPr marL="514350">
              <a:lnSpc>
                <a:spcPct val="16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Integration into social media platforms for automated detection and flagging of image-based cyberbullying.</a:t>
            </a:r>
          </a:p>
          <a:p>
            <a:pPr marL="514350">
              <a:lnSpc>
                <a:spcPct val="16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Use in educational institutions to monitor online interactions and identify cyberbullying among students.</a:t>
            </a:r>
          </a:p>
          <a:p>
            <a:pPr marL="514350">
              <a:lnSpc>
                <a:spcPct val="16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Implementation in online forums and community platforms for content moderation.</a:t>
            </a:r>
          </a:p>
          <a:p>
            <a:pPr marL="514350">
              <a:lnSpc>
                <a:spcPct val="16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Utilization by law enforcement agencies to investigate and address cases of cyberbullying.</a:t>
            </a:r>
          </a:p>
          <a:p>
            <a:pPr marL="514350">
              <a:lnSpc>
                <a:spcPct val="160000"/>
              </a:lnSpc>
              <a:buFont typeface="Arial" panose="020B0604020202020204" pitchFamily="34" charset="0"/>
              <a:buChar char="•"/>
            </a:pPr>
            <a:r>
              <a:rPr lang="en-US" sz="1700" dirty="0">
                <a:solidFill>
                  <a:schemeClr val="tx1"/>
                </a:solidFill>
                <a:latin typeface="Times New Roman" panose="02020603050405020304" pitchFamily="18" charset="0"/>
                <a:cs typeface="Times New Roman" panose="02020603050405020304" pitchFamily="18" charset="0"/>
              </a:rPr>
              <a:t>Contribution to ongoing research in the field of image-based cyberbullying detection.</a:t>
            </a:r>
            <a:endParaRPr lang="en-IN"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8484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612</TotalTime>
  <Words>2243</Words>
  <Application>Microsoft Office PowerPoint</Application>
  <PresentationFormat>On-screen Show (4:3)</PresentationFormat>
  <Paragraphs>181</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Times New Roman</vt:lpstr>
      <vt:lpstr>Wingdings 3</vt:lpstr>
      <vt:lpstr>Slice</vt:lpstr>
      <vt:lpstr>Cyberbullying Image Classification using Artificial Intelligence for Safer Online Platform</vt:lpstr>
      <vt:lpstr>PowerPoint Presentation</vt:lpstr>
      <vt:lpstr>PowerPoint Presentation</vt:lpstr>
      <vt:lpstr>LITERATURE REVIEW</vt:lpstr>
      <vt:lpstr>LITERATURE REVIEW</vt:lpstr>
      <vt:lpstr>PowerPoint Presentation</vt:lpstr>
      <vt:lpstr>PowerPoint Presentation</vt:lpstr>
      <vt:lpstr>OBJECTIVES</vt:lpstr>
      <vt:lpstr>SCOPE AND APPLICATION OF THE PROJECT</vt:lpstr>
      <vt:lpstr>ARCHITECTURE DIAGRAM  </vt:lpstr>
      <vt:lpstr>BLOCK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Discovering Knee Osteoarthritis using CNN enhanced with AlexNet</dc:title>
  <dc:creator>Kevin</dc:creator>
  <cp:lastModifiedBy>muniganti vamshi krishna</cp:lastModifiedBy>
  <cp:revision>22</cp:revision>
  <dcterms:created xsi:type="dcterms:W3CDTF">2020-05-13T07:00:09Z</dcterms:created>
  <dcterms:modified xsi:type="dcterms:W3CDTF">2025-03-13T04:50:45Z</dcterms:modified>
</cp:coreProperties>
</file>