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5"/>
  </p:notesMasterIdLst>
  <p:sldIdLst>
    <p:sldId id="256" r:id="rId2"/>
    <p:sldId id="270" r:id="rId3"/>
    <p:sldId id="257" r:id="rId4"/>
    <p:sldId id="269" r:id="rId5"/>
    <p:sldId id="259" r:id="rId6"/>
    <p:sldId id="265" r:id="rId7"/>
    <p:sldId id="266" r:id="rId8"/>
    <p:sldId id="267" r:id="rId9"/>
    <p:sldId id="261" r:id="rId10"/>
    <p:sldId id="263" r:id="rId11"/>
    <p:sldId id="262" r:id="rId12"/>
    <p:sldId id="258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88"/>
    <p:restoredTop sz="94599"/>
  </p:normalViewPr>
  <p:slideViewPr>
    <p:cSldViewPr snapToGrid="0">
      <p:cViewPr varScale="1">
        <p:scale>
          <a:sx n="62" d="100"/>
          <a:sy n="62" d="100"/>
        </p:scale>
        <p:origin x="10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8DDAF-F9BD-5043-A9D7-91246A7EB29C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683D67-0C91-9648-BC00-4B77D5049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725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683D67-0C91-9648-BC00-4B77D50490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577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7B509-F4BB-4EEA-A308-B62D6E9621BE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4AAA-436A-4577-AF35-0866ED285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94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7B509-F4BB-4EEA-A308-B62D6E9621BE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4AAA-436A-4577-AF35-0866ED285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5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7B509-F4BB-4EEA-A308-B62D6E9621BE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4AAA-436A-4577-AF35-0866ED285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40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7B509-F4BB-4EEA-A308-B62D6E9621BE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4AAA-436A-4577-AF35-0866ED285C4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4657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7B509-F4BB-4EEA-A308-B62D6E9621BE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4AAA-436A-4577-AF35-0866ED285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46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7B509-F4BB-4EEA-A308-B62D6E9621BE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4AAA-436A-4577-AF35-0866ED285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924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7B509-F4BB-4EEA-A308-B62D6E9621BE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4AAA-436A-4577-AF35-0866ED285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34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7B509-F4BB-4EEA-A308-B62D6E9621BE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4AAA-436A-4577-AF35-0866ED285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712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7B509-F4BB-4EEA-A308-B62D6E9621BE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4AAA-436A-4577-AF35-0866ED285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99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7B509-F4BB-4EEA-A308-B62D6E9621BE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4AAA-436A-4577-AF35-0866ED285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64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7B509-F4BB-4EEA-A308-B62D6E9621BE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4AAA-436A-4577-AF35-0866ED285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27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7B509-F4BB-4EEA-A308-B62D6E9621BE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4AAA-436A-4577-AF35-0866ED285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15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7B509-F4BB-4EEA-A308-B62D6E9621BE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4AAA-436A-4577-AF35-0866ED285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896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7B509-F4BB-4EEA-A308-B62D6E9621BE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4AAA-436A-4577-AF35-0866ED285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43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7B509-F4BB-4EEA-A308-B62D6E9621BE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4AAA-436A-4577-AF35-0866ED285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927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7B509-F4BB-4EEA-A308-B62D6E9621BE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4AAA-436A-4577-AF35-0866ED285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00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7B509-F4BB-4EEA-A308-B62D6E9621BE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4AAA-436A-4577-AF35-0866ED285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15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897B509-F4BB-4EEA-A308-B62D6E9621BE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7D84AAA-436A-4577-AF35-0866ED285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6279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4312" y="1308100"/>
            <a:ext cx="8689976" cy="11557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Malaria DETECTION In Human cells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OR-610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50100" y="2628900"/>
            <a:ext cx="4305300" cy="2082800"/>
          </a:xfrm>
        </p:spPr>
        <p:txBody>
          <a:bodyPr>
            <a:normAutofit/>
          </a:bodyPr>
          <a:lstStyle/>
          <a:p>
            <a:r>
              <a:rPr lang="en-US" dirty="0"/>
              <a:t>Presented By:</a:t>
            </a:r>
          </a:p>
          <a:p>
            <a:r>
              <a:rPr lang="en-US" sz="1600" dirty="0"/>
              <a:t>Vamshidhar reddy gunnala</a:t>
            </a:r>
          </a:p>
          <a:p>
            <a:r>
              <a:rPr lang="en-US" sz="1600" dirty="0"/>
              <a:t>Manideep mittapalli</a:t>
            </a:r>
          </a:p>
          <a:p>
            <a:r>
              <a:rPr lang="en-US" sz="1600" dirty="0"/>
              <a:t>Sujan chava</a:t>
            </a:r>
          </a:p>
        </p:txBody>
      </p:sp>
    </p:spTree>
    <p:extLst>
      <p:ext uri="{BB962C8B-B14F-4D97-AF65-F5344CB8AC3E}">
        <p14:creationId xmlns:p14="http://schemas.microsoft.com/office/powerpoint/2010/main" val="2911698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927100"/>
            <a:ext cx="10363826" cy="4864099"/>
          </a:xfrm>
        </p:spPr>
        <p:txBody>
          <a:bodyPr/>
          <a:lstStyle/>
          <a:p>
            <a:r>
              <a:rPr lang="en-US" b="1" dirty="0"/>
              <a:t>VGG Results</a:t>
            </a:r>
          </a:p>
          <a:p>
            <a:pPr marL="0" indent="0">
              <a:buNone/>
            </a:pP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dropout and SGD optimization using same learning rate:</a:t>
            </a:r>
          </a:p>
          <a:p>
            <a:pPr marL="0" indent="0">
              <a:buNone/>
            </a:pP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 descr="A picture containing bird&#10;&#10;Description automatically generated">
            <a:extLst>
              <a:ext uri="{FF2B5EF4-FFF2-40B4-BE49-F238E27FC236}">
                <a16:creationId xmlns:a16="http://schemas.microsoft.com/office/drawing/2014/main" id="{569AF90D-7484-8540-8CAD-0556865E4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4" y="2214562"/>
            <a:ext cx="6248784" cy="202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011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42900" y="990600"/>
            <a:ext cx="11061700" cy="5638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Resnet-18 with </a:t>
            </a:r>
            <a:r>
              <a:rPr lang="en-US" dirty="0" err="1"/>
              <a:t>sgd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Train loss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Resnet-18 with </a:t>
            </a:r>
            <a:r>
              <a:rPr lang="en-US" dirty="0" err="1"/>
              <a:t>adam’s</a:t>
            </a:r>
            <a:r>
              <a:rPr lang="en-US" dirty="0"/>
              <a:t> optimization:</a:t>
            </a:r>
          </a:p>
          <a:p>
            <a:pPr marL="0" indent="0">
              <a:buNone/>
            </a:pPr>
            <a:r>
              <a:rPr lang="en-US" dirty="0"/>
              <a:t>Train loss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3" y="1980406"/>
            <a:ext cx="5946776" cy="130968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623" y="4870450"/>
            <a:ext cx="5946776" cy="1301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542" y="228600"/>
            <a:ext cx="3216275" cy="1181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2542" y="1295400"/>
            <a:ext cx="3216275" cy="1076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82542" y="2366806"/>
            <a:ext cx="3216275" cy="755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900" y="1943895"/>
            <a:ext cx="2114550" cy="17391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2900" y="4870450"/>
            <a:ext cx="20955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46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838200"/>
            <a:ext cx="10471150" cy="526638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Techniques</a:t>
            </a:r>
          </a:p>
          <a:p>
            <a:pPr marL="0" indent="0">
              <a:buNone/>
            </a:pPr>
            <a:r>
              <a:rPr lang="en-US" sz="16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stacking :</a:t>
            </a:r>
          </a:p>
          <a:p>
            <a:pPr marL="0" indent="0">
              <a:buNone/>
            </a:pPr>
            <a:r>
              <a:rPr lang="en-US" sz="16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a  digital image processing technique which combines multiple images taken at different focus </a:t>
            </a:r>
          </a:p>
          <a:p>
            <a:pPr marL="0" indent="0">
              <a:buNone/>
            </a:pPr>
            <a:r>
              <a:rPr lang="en-US" sz="16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distances to give a resulting image with a greater depth of field (</a:t>
            </a:r>
            <a:r>
              <a:rPr lang="en-US" sz="1600" cap="non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dof</a:t>
            </a:r>
            <a:r>
              <a:rPr lang="en-US" sz="16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than any of the individual </a:t>
            </a:r>
          </a:p>
          <a:p>
            <a:pPr marL="0" indent="0">
              <a:buNone/>
            </a:pPr>
            <a:r>
              <a:rPr lang="en-US" sz="16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source images.</a:t>
            </a:r>
          </a:p>
          <a:p>
            <a:pPr marL="0" indent="0">
              <a:buNone/>
            </a:pPr>
            <a:endParaRPr lang="en-US" sz="16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Region-based convolution neural network :</a:t>
            </a:r>
          </a:p>
          <a:p>
            <a:pPr marL="0" indent="0">
              <a:buNone/>
            </a:pPr>
            <a:r>
              <a:rPr lang="en-US" sz="16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R-CNN models first select several proposed regions from an image and  label their categories then, they use a CNN to perform forward computation to extract features from each proposed area. This features of each proposed region are used predict their categories.</a:t>
            </a:r>
            <a:endParaRPr lang="en-US" sz="16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picture containing white&#10;&#10;Description automatically generated">
            <a:extLst>
              <a:ext uri="{FF2B5EF4-FFF2-40B4-BE49-F238E27FC236}">
                <a16:creationId xmlns:a16="http://schemas.microsoft.com/office/drawing/2014/main" id="{2D1AD721-CB17-1B4B-9FDB-0A81CBB11C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366" y="929527"/>
            <a:ext cx="1250724" cy="238233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3201A8AD-D9D4-8E42-91EB-C681FA39D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82939" y="4506330"/>
            <a:ext cx="5039127" cy="13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551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77274" y="1041400"/>
            <a:ext cx="10363826" cy="4749799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286000" lvl="5" indent="0">
              <a:buNone/>
            </a:pPr>
            <a:r>
              <a:rPr lang="en-US" dirty="0"/>
              <a:t>		</a:t>
            </a:r>
            <a:r>
              <a:rPr lang="en-US" sz="3600" dirty="0"/>
              <a:t>Questions?</a:t>
            </a:r>
          </a:p>
        </p:txBody>
      </p:sp>
      <p:pic>
        <p:nvPicPr>
          <p:cNvPr id="1026" name="Picture 2" descr="Image result for questions sli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575" y="2273298"/>
            <a:ext cx="17145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081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E5C51-A01A-0046-99E5-6CE6102BA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537DF-3639-EE40-B3EB-6F0D72A2307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149" y="1803042"/>
            <a:ext cx="10364451" cy="3988157"/>
          </a:xfrm>
        </p:spPr>
        <p:txBody>
          <a:bodyPr/>
          <a:lstStyle/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Deadly parasites causing Malaria can live in our body for over a year without any problems thus, a delay in the right treatment can lead to complications and even death. Hence early and effective testing and detection of malaria can save lives.</a:t>
            </a:r>
          </a:p>
          <a:p>
            <a:r>
              <a:rPr lang="en-US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Malaria detection is an intensive manual process and needs expertise which can perhaps be automated using deep learning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99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225" y="1090612"/>
            <a:ext cx="1352550" cy="1552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956" y="1090611"/>
            <a:ext cx="1209675" cy="15525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812" y="1090612"/>
            <a:ext cx="1323975" cy="15525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54100" y="1270000"/>
            <a:ext cx="22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Parasitized</a:t>
            </a:r>
            <a:endParaRPr lang="en-US" sz="2400" dirty="0"/>
          </a:p>
        </p:txBody>
      </p:sp>
      <p:sp>
        <p:nvSpPr>
          <p:cNvPr id="9" name="Right Arrow 8"/>
          <p:cNvSpPr/>
          <p:nvPr/>
        </p:nvSpPr>
        <p:spPr>
          <a:xfrm>
            <a:off x="2857500" y="1411932"/>
            <a:ext cx="1778000" cy="23083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54100" y="490635"/>
            <a:ext cx="472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Classification Problem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226" y="2819400"/>
            <a:ext cx="1352550" cy="13985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956" y="2819399"/>
            <a:ext cx="1209675" cy="139858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812" y="2819399"/>
            <a:ext cx="1323976" cy="139858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54100" y="3149600"/>
            <a:ext cx="22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Uninfected</a:t>
            </a:r>
            <a:endParaRPr lang="en-US" sz="2400" dirty="0"/>
          </a:p>
        </p:txBody>
      </p:sp>
      <p:sp>
        <p:nvSpPr>
          <p:cNvPr id="15" name="Right Arrow 14"/>
          <p:cNvSpPr/>
          <p:nvPr/>
        </p:nvSpPr>
        <p:spPr>
          <a:xfrm>
            <a:off x="2857500" y="3303115"/>
            <a:ext cx="1778000" cy="23083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54100" y="5977705"/>
            <a:ext cx="71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Classification problem which has only two different classes to predict.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9500" y="4977283"/>
            <a:ext cx="7210425" cy="990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79500" y="4419600"/>
            <a:ext cx="298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 of dataset:</a:t>
            </a:r>
          </a:p>
        </p:txBody>
      </p:sp>
    </p:spTree>
    <p:extLst>
      <p:ext uri="{BB962C8B-B14F-4D97-AF65-F5344CB8AC3E}">
        <p14:creationId xmlns:p14="http://schemas.microsoft.com/office/powerpoint/2010/main" val="277613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26474" y="762000"/>
            <a:ext cx="10363826" cy="5778500"/>
          </a:xfrm>
        </p:spPr>
        <p:txBody>
          <a:bodyPr/>
          <a:lstStyle/>
          <a:p>
            <a:r>
              <a:rPr lang="en-US" sz="1600" cap="none" dirty="0"/>
              <a:t>Each image size is different from each other therefore all the images are converted to the size of 150*150 and normalized with a mean and standard deviation of 0.5</a:t>
            </a:r>
          </a:p>
          <a:p>
            <a:r>
              <a:rPr lang="en-US" sz="1600" cap="none" dirty="0"/>
              <a:t>Images after applying transformations.</a:t>
            </a:r>
          </a:p>
          <a:p>
            <a:endParaRPr lang="en-US" cap="non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2243137"/>
            <a:ext cx="746760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091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51874" y="1041400"/>
            <a:ext cx="10363826" cy="5206999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Modelling Techniques used </a:t>
            </a:r>
          </a:p>
          <a:p>
            <a:pPr marL="0" indent="0">
              <a:buNone/>
            </a:pP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it is a classification problem and we know that convolution neural networks are the best networks for image classification and image processing. We tried to use few CNN using the following architectures. </a:t>
            </a:r>
          </a:p>
          <a:p>
            <a:pPr marL="0" indent="0">
              <a:buNone/>
            </a:pP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1) Customized CNN using random architecture with Drop-out, Adam's optimization and without dropout and SGD.</a:t>
            </a:r>
          </a:p>
          <a:p>
            <a:pPr marL="0" indent="0">
              <a:buNone/>
            </a:pP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2) Pre-trained VGG model</a:t>
            </a:r>
          </a:p>
          <a:p>
            <a:pPr marL="0" indent="0">
              <a:buNone/>
            </a:pP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3) Pre-trained model RESNET-18 </a:t>
            </a:r>
          </a:p>
          <a:p>
            <a:pPr marL="0" indent="0">
              <a:buNone/>
            </a:pPr>
            <a:r>
              <a:rPr lang="en-US" sz="1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92380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44F6F6-21D7-4147-9777-F9FDD3340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3200" b="1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VGG NET(Karen </a:t>
            </a:r>
            <a:r>
              <a:rPr lang="en-US" sz="3200" b="1" i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Simonyan</a:t>
            </a:r>
            <a:r>
              <a:rPr lang="en-US" sz="3200" b="1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Andrew Zisserman)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5D987-33B0-4894-96D5-738E485FB83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31958" y="605896"/>
            <a:ext cx="5923721" cy="5646208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word VGG(Visual GEOMETRY GROUP) comes from the team headed by Andrew Zisserman at the “University of Oxford”.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VGG is basically a simplified and a better version of Alex Net.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aim of the VGG was to simplify the network, by only </a:t>
            </a:r>
            <a:r>
              <a:rPr lang="en-US" sz="1600" b="1" dirty="0">
                <a:highlight>
                  <a:srgbClr val="8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using 3*3 Kernel Size, Stride 1, and Padding the ‘same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max pooling </a:t>
            </a:r>
            <a:r>
              <a:rPr lang="en-US" sz="1600" b="1" dirty="0">
                <a:highlight>
                  <a:srgbClr val="8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kernel size 2*2 and we use stride value 2.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Variants: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VGG – 16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VGG – 19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VGG – 16 there are total of 16 layers, in VGG – 19 there are a total of 19 layers.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0127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36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F109A7-085C-4889-B8B5-32F77758C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1688" y="365071"/>
            <a:ext cx="2994815" cy="1666501"/>
          </a:xfrm>
        </p:spPr>
        <p:txBody>
          <a:bodyPr vert="horz" lIns="91440" tIns="45720" rIns="91440" bIns="45720" rtlCol="0">
            <a:noAutofit/>
          </a:bodyPr>
          <a:lstStyle/>
          <a:p>
            <a:br>
              <a:rPr lang="en-US" sz="1200" dirty="0">
                <a:solidFill>
                  <a:schemeClr val="tx1"/>
                </a:solidFill>
              </a:rPr>
            </a:br>
            <a:br>
              <a:rPr lang="en-US" sz="1200" dirty="0">
                <a:solidFill>
                  <a:schemeClr val="tx1"/>
                </a:solidFill>
              </a:rPr>
            </a:br>
            <a:br>
              <a:rPr lang="en-US" sz="1200" dirty="0">
                <a:solidFill>
                  <a:schemeClr val="tx1"/>
                </a:solidFill>
              </a:rPr>
            </a:b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b="1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 View at an Image Level.</a:t>
            </a:r>
            <a:br>
              <a:rPr lang="en-US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224X224X3</a:t>
            </a:r>
            <a:b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224X224X64</a:t>
            </a:r>
            <a:b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112X112X128</a:t>
            </a:r>
            <a:b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56X56X256</a:t>
            </a:r>
            <a:b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28X28X512</a:t>
            </a:r>
            <a:b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14X14X512</a:t>
            </a:r>
            <a:b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7X7X512</a:t>
            </a:r>
            <a:b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Flatten with 4096 nodes.</a:t>
            </a:r>
            <a:b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200" b="1" dirty="0">
                <a:solidFill>
                  <a:schemeClr val="tx1"/>
                </a:solidFill>
              </a:rPr>
            </a:br>
            <a:br>
              <a:rPr lang="en-US" sz="1200" b="1" dirty="0">
                <a:solidFill>
                  <a:schemeClr val="tx1"/>
                </a:solidFill>
              </a:rPr>
            </a:b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A89B48A0-A44C-4502-92A9-04BAC56E8E1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23686" y="3445155"/>
            <a:ext cx="6559129" cy="2810061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br>
              <a:rPr lang="en-US" sz="2400" b="1" i="1" u="sng" dirty="0">
                <a:solidFill>
                  <a:srgbClr val="FFFFFF"/>
                </a:solidFill>
              </a:rPr>
            </a:br>
            <a:r>
              <a:rPr lang="en-US" sz="1800" b="1" i="1" u="sng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of VGG 16</a:t>
            </a:r>
            <a:br>
              <a:rPr lang="en-US" sz="1800" b="1" i="1" u="sng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the convolutions kernel size are of size 3*3, stride 1, padding same and all max pool have kernel size of 2*2, stride 2. Therefore Simplifying the model.</a:t>
            </a:r>
            <a:br>
              <a:rPr lang="en-US" sz="2400" dirty="0">
                <a:solidFill>
                  <a:srgbClr val="FFFFFF"/>
                </a:solidFill>
              </a:rPr>
            </a:br>
            <a:br>
              <a:rPr lang="en-US" sz="2400" dirty="0">
                <a:solidFill>
                  <a:srgbClr val="FFFFFF"/>
                </a:solidFill>
              </a:rPr>
            </a:br>
            <a:br>
              <a:rPr lang="en-US" sz="2400" dirty="0">
                <a:solidFill>
                  <a:srgbClr val="FFFFFF"/>
                </a:solidFill>
              </a:rPr>
            </a:br>
            <a:br>
              <a:rPr lang="en-US" sz="2400" dirty="0">
                <a:solidFill>
                  <a:srgbClr val="FFFFFF"/>
                </a:solidFill>
              </a:rPr>
            </a:br>
            <a:br>
              <a:rPr lang="en-US" sz="2400" dirty="0">
                <a:solidFill>
                  <a:srgbClr val="FFFFFF"/>
                </a:solidFill>
              </a:rPr>
            </a:br>
            <a:br>
              <a:rPr lang="en-US" sz="2400" dirty="0">
                <a:solidFill>
                  <a:srgbClr val="FFFFFF"/>
                </a:solidFill>
              </a:rPr>
            </a:br>
            <a:br>
              <a:rPr lang="en-US" sz="2400" dirty="0">
                <a:solidFill>
                  <a:srgbClr val="FFFFFF"/>
                </a:solidFill>
              </a:rPr>
            </a:br>
            <a:br>
              <a:rPr lang="en-US" sz="2400" dirty="0">
                <a:solidFill>
                  <a:srgbClr val="FFFFFF"/>
                </a:solidFill>
              </a:rPr>
            </a:b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029" name="Straight Connector 138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28346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AE5AE71D-8C50-4471-ABB6-CDFF15D19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7512" y="209482"/>
            <a:ext cx="4350756" cy="287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DE10562A-C737-4BEA-B3B0-3B9F7135B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6006" y="382449"/>
            <a:ext cx="3566490" cy="587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205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6AE927-8465-41F5-90DA-A4F6B2FC7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561" y="250977"/>
            <a:ext cx="2994815" cy="1898572"/>
          </a:xfrm>
        </p:spPr>
        <p:txBody>
          <a:bodyPr>
            <a:noAutofit/>
          </a:bodyPr>
          <a:lstStyle/>
          <a:p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RESNET (Deep Residual Learning for Image Recognition)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ECD77-5577-4BE5-957E-C3F0AB07D59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3006" y="1954276"/>
            <a:ext cx="3556000" cy="4578726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plain N/w, the training, testing error after a time was increasing rapidly even after using RELU, Dropouts, etc. and so on..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comes the concept of Residual Networks(Skip Connection) acting as an identity Block.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output of a previous layers is added to the output function F(x) before applying RELU, which acts as an Identity function (F(x)=x))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F(x)=0, then F(x)+x = x, that means if there is a strong regularizer where it makes all the convolutions/Weight Layers 0, and which are of no use then we can skip those. If they have some value, they will increase the performance. 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538728"/>
            <a:ext cx="28346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6787FA3-721A-4227-9B14-093C86B4B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347" y="2353653"/>
            <a:ext cx="2953902" cy="17884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D7BF9E-236E-41BC-8989-B49FC5917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922" y="107963"/>
            <a:ext cx="3852050" cy="20415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454C03-6B2C-458C-983C-8ED312F2E5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7032" y="119485"/>
            <a:ext cx="2760689" cy="55771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B103C1F-397C-4EAD-8DFE-9D168936AC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4764" y="4479265"/>
            <a:ext cx="5027990" cy="225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226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723900"/>
            <a:ext cx="9310688" cy="56896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Results</a:t>
            </a:r>
          </a:p>
          <a:p>
            <a:pPr algn="just"/>
            <a:r>
              <a:rPr lang="en-US" sz="1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Customized CNN with 16,32,64 &amp; 128 filters, Re-LU activation and batch Normalization:</a:t>
            </a:r>
          </a:p>
          <a:p>
            <a:pPr algn="just"/>
            <a:endParaRPr lang="en-US" sz="1400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Without dropout using SGD and learning rate of 0.001:  </a:t>
            </a:r>
          </a:p>
          <a:p>
            <a:pPr algn="just"/>
            <a:endParaRPr lang="en-US" sz="1400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400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400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400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400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dropout and Adams optimization using same learning rate:</a:t>
            </a:r>
          </a:p>
          <a:p>
            <a:pPr algn="just"/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00" y="2443162"/>
            <a:ext cx="7248525" cy="1666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300" y="4746625"/>
            <a:ext cx="7239000" cy="1666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9776" y="154546"/>
            <a:ext cx="2391844" cy="21695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9775" y="4746625"/>
            <a:ext cx="2257425" cy="178593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673305" y="5395395"/>
            <a:ext cx="1108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 loss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29775" y="2443162"/>
            <a:ext cx="2247900" cy="17891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673306" y="3236395"/>
            <a:ext cx="1108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 loss</a:t>
            </a:r>
          </a:p>
        </p:txBody>
      </p:sp>
    </p:spTree>
    <p:extLst>
      <p:ext uri="{BB962C8B-B14F-4D97-AF65-F5344CB8AC3E}">
        <p14:creationId xmlns:p14="http://schemas.microsoft.com/office/powerpoint/2010/main" val="287673319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658</TotalTime>
  <Words>714</Words>
  <Application>Microsoft Office PowerPoint</Application>
  <PresentationFormat>Widescreen</PresentationFormat>
  <Paragraphs>79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Times New Roman</vt:lpstr>
      <vt:lpstr>Tw Cen MT</vt:lpstr>
      <vt:lpstr>Wingdings</vt:lpstr>
      <vt:lpstr>Droplet</vt:lpstr>
      <vt:lpstr>Malaria DETECTION In Human cells  OR-610 </vt:lpstr>
      <vt:lpstr>Motivation</vt:lpstr>
      <vt:lpstr>PowerPoint Presentation</vt:lpstr>
      <vt:lpstr>PowerPoint Presentation</vt:lpstr>
      <vt:lpstr>PowerPoint Presentation</vt:lpstr>
      <vt:lpstr>VGG NET(Karen Simonyan &amp; Andrew Zisserman)</vt:lpstr>
      <vt:lpstr>    Full View at an Image Level. 224X224X3 224X224X64 112X112X128 56X56X256 28X28X512 14X14X512 7X7X512 Flatten with 4096 nodes.    </vt:lpstr>
      <vt:lpstr>RESNET (Deep Residual Learning for Image Recognition)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Malaria DETECTION</dc:title>
  <dc:creator>Chava Sujan</dc:creator>
  <cp:lastModifiedBy>mittapalli manideep</cp:lastModifiedBy>
  <cp:revision>143</cp:revision>
  <dcterms:created xsi:type="dcterms:W3CDTF">2019-12-02T00:32:55Z</dcterms:created>
  <dcterms:modified xsi:type="dcterms:W3CDTF">2019-12-05T00:00:13Z</dcterms:modified>
</cp:coreProperties>
</file>