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7" r:id="rId5"/>
    <p:sldMasterId id="2147483682" r:id="rId6"/>
  </p:sldMasterIdLst>
  <p:notesMasterIdLst>
    <p:notesMasterId r:id="rId40"/>
  </p:notesMasterIdLst>
  <p:sldIdLst>
    <p:sldId id="378" r:id="rId7"/>
    <p:sldId id="390" r:id="rId8"/>
    <p:sldId id="362" r:id="rId9"/>
    <p:sldId id="373" r:id="rId10"/>
    <p:sldId id="393" r:id="rId11"/>
    <p:sldId id="388" r:id="rId12"/>
    <p:sldId id="358" r:id="rId13"/>
    <p:sldId id="359" r:id="rId14"/>
    <p:sldId id="360" r:id="rId15"/>
    <p:sldId id="391" r:id="rId16"/>
    <p:sldId id="349" r:id="rId17"/>
    <p:sldId id="386" r:id="rId18"/>
    <p:sldId id="323" r:id="rId19"/>
    <p:sldId id="324" r:id="rId20"/>
    <p:sldId id="328" r:id="rId21"/>
    <p:sldId id="329" r:id="rId22"/>
    <p:sldId id="330" r:id="rId23"/>
    <p:sldId id="331" r:id="rId24"/>
    <p:sldId id="332" r:id="rId25"/>
    <p:sldId id="333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57" r:id="rId35"/>
    <p:sldId id="347" r:id="rId36"/>
    <p:sldId id="377" r:id="rId37"/>
    <p:sldId id="355" r:id="rId38"/>
    <p:sldId id="292" r:id="rId39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38">
          <p15:clr>
            <a:srgbClr val="A4A3A4"/>
          </p15:clr>
        </p15:guide>
        <p15:guide id="3" orient="horz" pos="418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80"/>
    <a:srgbClr val="642566"/>
    <a:srgbClr val="72246C"/>
    <a:srgbClr val="8DC63F"/>
    <a:srgbClr val="009273"/>
    <a:srgbClr val="F3D03E"/>
    <a:srgbClr val="00AEC7"/>
    <a:srgbClr val="C4D600"/>
    <a:srgbClr val="005F83"/>
    <a:srgbClr val="007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685D8-7A52-4895-BAC8-C3E51B3CABEF}" v="49" dt="2019-03-20T18:32:48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99494" autoAdjust="0"/>
  </p:normalViewPr>
  <p:slideViewPr>
    <p:cSldViewPr snapToGrid="0">
      <p:cViewPr varScale="1">
        <p:scale>
          <a:sx n="72" d="100"/>
          <a:sy n="72" d="100"/>
        </p:scale>
        <p:origin x="1140" y="78"/>
      </p:cViewPr>
      <p:guideLst>
        <p:guide orient="horz" pos="2160"/>
        <p:guide orient="horz" pos="938"/>
        <p:guide orient="horz" pos="4180"/>
        <p:guide pos="2880"/>
      </p:guideLst>
    </p:cSldViewPr>
  </p:slideViewPr>
  <p:outlineViewPr>
    <p:cViewPr>
      <p:scale>
        <a:sx n="33" d="100"/>
        <a:sy n="33" d="100"/>
      </p:scale>
      <p:origin x="206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94"/>
    </p:cViewPr>
  </p:sorterViewPr>
  <p:notesViewPr>
    <p:cSldViewPr snapToGrid="0">
      <p:cViewPr varScale="1">
        <p:scale>
          <a:sx n="82" d="100"/>
          <a:sy n="82" d="100"/>
        </p:scale>
        <p:origin x="-3132" y="-96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22.xml"/><Relationship Id="rId18" Type="http://schemas.openxmlformats.org/officeDocument/2006/relationships/slide" Target="slides/slide27.xml"/><Relationship Id="rId3" Type="http://schemas.openxmlformats.org/officeDocument/2006/relationships/slide" Target="slides/slide9.xml"/><Relationship Id="rId21" Type="http://schemas.openxmlformats.org/officeDocument/2006/relationships/slide" Target="slides/slide31.xml"/><Relationship Id="rId7" Type="http://schemas.openxmlformats.org/officeDocument/2006/relationships/slide" Target="slides/slide16.xml"/><Relationship Id="rId12" Type="http://schemas.openxmlformats.org/officeDocument/2006/relationships/slide" Target="slides/slide21.xml"/><Relationship Id="rId17" Type="http://schemas.openxmlformats.org/officeDocument/2006/relationships/slide" Target="slides/slide26.xml"/><Relationship Id="rId2" Type="http://schemas.openxmlformats.org/officeDocument/2006/relationships/slide" Target="slides/slide8.xml"/><Relationship Id="rId16" Type="http://schemas.openxmlformats.org/officeDocument/2006/relationships/slide" Target="slides/slide25.xml"/><Relationship Id="rId20" Type="http://schemas.openxmlformats.org/officeDocument/2006/relationships/slide" Target="slides/slide30.xml"/><Relationship Id="rId1" Type="http://schemas.openxmlformats.org/officeDocument/2006/relationships/slide" Target="slides/slide7.xml"/><Relationship Id="rId6" Type="http://schemas.openxmlformats.org/officeDocument/2006/relationships/slide" Target="slides/slide15.xml"/><Relationship Id="rId11" Type="http://schemas.openxmlformats.org/officeDocument/2006/relationships/slide" Target="slides/slide20.xml"/><Relationship Id="rId5" Type="http://schemas.openxmlformats.org/officeDocument/2006/relationships/slide" Target="slides/slide14.xml"/><Relationship Id="rId15" Type="http://schemas.openxmlformats.org/officeDocument/2006/relationships/slide" Target="slides/slide24.xml"/><Relationship Id="rId10" Type="http://schemas.openxmlformats.org/officeDocument/2006/relationships/slide" Target="slides/slide19.xml"/><Relationship Id="rId19" Type="http://schemas.openxmlformats.org/officeDocument/2006/relationships/slide" Target="slides/slide28.xml"/><Relationship Id="rId4" Type="http://schemas.openxmlformats.org/officeDocument/2006/relationships/slide" Target="slides/slide13.xml"/><Relationship Id="rId9" Type="http://schemas.openxmlformats.org/officeDocument/2006/relationships/slide" Target="slides/slide18.xml"/><Relationship Id="rId14" Type="http://schemas.openxmlformats.org/officeDocument/2006/relationships/slide" Target="slides/slide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anen, Amber" userId="15b51f8c-3328-4dbb-bc7f-bfacb4fc93b0" providerId="ADAL" clId="{B3E4F512-8951-4E32-BCB6-844106F5566D}"/>
    <pc:docChg chg="custSel delSld modSld">
      <pc:chgData name="Puranen, Amber" userId="15b51f8c-3328-4dbb-bc7f-bfacb4fc93b0" providerId="ADAL" clId="{B3E4F512-8951-4E32-BCB6-844106F5566D}" dt="2019-01-18T21:29:07.430" v="47" actId="20578"/>
      <pc:docMkLst>
        <pc:docMk/>
      </pc:docMkLst>
      <pc:sldChg chg="addSp delSp modSp">
        <pc:chgData name="Puranen, Amber" userId="15b51f8c-3328-4dbb-bc7f-bfacb4fc93b0" providerId="ADAL" clId="{B3E4F512-8951-4E32-BCB6-844106F5566D}" dt="2019-01-18T17:28:48.249" v="10" actId="14100"/>
        <pc:sldMkLst>
          <pc:docMk/>
          <pc:sldMk cId="1757457991" sldId="292"/>
        </pc:sldMkLst>
        <pc:spChg chg="mod">
          <ac:chgData name="Puranen, Amber" userId="15b51f8c-3328-4dbb-bc7f-bfacb4fc93b0" providerId="ADAL" clId="{B3E4F512-8951-4E32-BCB6-844106F5566D}" dt="2019-01-18T17:28:20.818" v="4" actId="1076"/>
          <ac:spMkLst>
            <pc:docMk/>
            <pc:sldMk cId="1757457991" sldId="292"/>
            <ac:spMk id="3" creationId="{00000000-0000-0000-0000-000000000000}"/>
          </ac:spMkLst>
        </pc:spChg>
        <pc:spChg chg="del mod">
          <ac:chgData name="Puranen, Amber" userId="15b51f8c-3328-4dbb-bc7f-bfacb4fc93b0" providerId="ADAL" clId="{B3E4F512-8951-4E32-BCB6-844106F5566D}" dt="2019-01-18T17:27:57.481" v="2" actId="478"/>
          <ac:spMkLst>
            <pc:docMk/>
            <pc:sldMk cId="1757457991" sldId="292"/>
            <ac:spMk id="4" creationId="{00000000-0000-0000-0000-000000000000}"/>
          </ac:spMkLst>
        </pc:spChg>
        <pc:spChg chg="add mod">
          <ac:chgData name="Puranen, Amber" userId="15b51f8c-3328-4dbb-bc7f-bfacb4fc93b0" providerId="ADAL" clId="{B3E4F512-8951-4E32-BCB6-844106F5566D}" dt="2019-01-18T17:28:48.249" v="10" actId="14100"/>
          <ac:spMkLst>
            <pc:docMk/>
            <pc:sldMk cId="1757457991" sldId="292"/>
            <ac:spMk id="5" creationId="{20066B1D-9145-45FF-855D-36412A408911}"/>
          </ac:spMkLst>
        </pc:spChg>
      </pc:sldChg>
      <pc:sldChg chg="delSp modSp">
        <pc:chgData name="Puranen, Amber" userId="15b51f8c-3328-4dbb-bc7f-bfacb4fc93b0" providerId="ADAL" clId="{B3E4F512-8951-4E32-BCB6-844106F5566D}" dt="2019-01-18T21:29:07.430" v="47" actId="20578"/>
        <pc:sldMkLst>
          <pc:docMk/>
          <pc:sldMk cId="3053152371" sldId="378"/>
        </pc:sldMkLst>
        <pc:spChg chg="mod">
          <ac:chgData name="Puranen, Amber" userId="15b51f8c-3328-4dbb-bc7f-bfacb4fc93b0" providerId="ADAL" clId="{B3E4F512-8951-4E32-BCB6-844106F5566D}" dt="2019-01-18T21:29:07.430" v="47" actId="20578"/>
          <ac:spMkLst>
            <pc:docMk/>
            <pc:sldMk cId="3053152371" sldId="378"/>
            <ac:spMk id="6" creationId="{00000000-0000-0000-0000-000000000000}"/>
          </ac:spMkLst>
        </pc:spChg>
        <pc:spChg chg="del">
          <ac:chgData name="Puranen, Amber" userId="15b51f8c-3328-4dbb-bc7f-bfacb4fc93b0" providerId="ADAL" clId="{B3E4F512-8951-4E32-BCB6-844106F5566D}" dt="2019-01-18T17:27:23.205" v="0" actId="478"/>
          <ac:spMkLst>
            <pc:docMk/>
            <pc:sldMk cId="3053152371" sldId="378"/>
            <ac:spMk id="7" creationId="{00000000-0000-0000-0000-000000000000}"/>
          </ac:spMkLst>
        </pc:spChg>
      </pc:sldChg>
      <pc:sldMasterChg chg="delSldLayout">
        <pc:chgData name="Puranen, Amber" userId="15b51f8c-3328-4dbb-bc7f-bfacb4fc93b0" providerId="ADAL" clId="{B3E4F512-8951-4E32-BCB6-844106F5566D}" dt="2019-01-18T21:18:34.014" v="14" actId="2696"/>
        <pc:sldMasterMkLst>
          <pc:docMk/>
          <pc:sldMasterMk cId="0" sldId="2147483648"/>
        </pc:sldMasterMkLst>
      </pc:sldMasterChg>
    </pc:docChg>
  </pc:docChgLst>
  <pc:docChgLst>
    <pc:chgData name="Puranen, Amber" userId="15b51f8c-3328-4dbb-bc7f-bfacb4fc93b0" providerId="ADAL" clId="{0C1685D8-7A52-4895-BAC8-C3E51B3CABEF}"/>
    <pc:docChg chg="undo custSel delSld modSld">
      <pc:chgData name="Puranen, Amber" userId="15b51f8c-3328-4dbb-bc7f-bfacb4fc93b0" providerId="ADAL" clId="{0C1685D8-7A52-4895-BAC8-C3E51B3CABEF}" dt="2019-03-20T18:32:48.859" v="47" actId="20577"/>
      <pc:docMkLst>
        <pc:docMk/>
      </pc:docMkLst>
      <pc:sldChg chg="addSp delSp modSp">
        <pc:chgData name="Puranen, Amber" userId="15b51f8c-3328-4dbb-bc7f-bfacb4fc93b0" providerId="ADAL" clId="{0C1685D8-7A52-4895-BAC8-C3E51B3CABEF}" dt="2019-03-20T18:30:32.100" v="8" actId="1076"/>
        <pc:sldMkLst>
          <pc:docMk/>
          <pc:sldMk cId="1757457991" sldId="292"/>
        </pc:sldMkLst>
        <pc:spChg chg="del">
          <ac:chgData name="Puranen, Amber" userId="15b51f8c-3328-4dbb-bc7f-bfacb4fc93b0" providerId="ADAL" clId="{0C1685D8-7A52-4895-BAC8-C3E51B3CABEF}" dt="2019-03-20T18:30:11.019" v="3" actId="478"/>
          <ac:spMkLst>
            <pc:docMk/>
            <pc:sldMk cId="1757457991" sldId="292"/>
            <ac:spMk id="3" creationId="{00000000-0000-0000-0000-000000000000}"/>
          </ac:spMkLst>
        </pc:spChg>
        <pc:spChg chg="add mod">
          <ac:chgData name="Puranen, Amber" userId="15b51f8c-3328-4dbb-bc7f-bfacb4fc93b0" providerId="ADAL" clId="{0C1685D8-7A52-4895-BAC8-C3E51B3CABEF}" dt="2019-03-20T18:30:32.100" v="8" actId="1076"/>
          <ac:spMkLst>
            <pc:docMk/>
            <pc:sldMk cId="1757457991" sldId="292"/>
            <ac:spMk id="4" creationId="{2BFCA32F-786F-4581-B2F4-F1A6C51D2ECD}"/>
          </ac:spMkLst>
        </pc:spChg>
        <pc:spChg chg="mod">
          <ac:chgData name="Puranen, Amber" userId="15b51f8c-3328-4dbb-bc7f-bfacb4fc93b0" providerId="ADAL" clId="{0C1685D8-7A52-4895-BAC8-C3E51B3CABEF}" dt="2019-03-20T18:30:24.140" v="5" actId="1076"/>
          <ac:spMkLst>
            <pc:docMk/>
            <pc:sldMk cId="1757457991" sldId="292"/>
            <ac:spMk id="5" creationId="{20066B1D-9145-45FF-855D-36412A408911}"/>
          </ac:spMkLst>
        </pc:spChg>
      </pc:sldChg>
      <pc:sldChg chg="modSp">
        <pc:chgData name="Puranen, Amber" userId="15b51f8c-3328-4dbb-bc7f-bfacb4fc93b0" providerId="ADAL" clId="{0C1685D8-7A52-4895-BAC8-C3E51B3CABEF}" dt="2019-03-20T18:32:48.859" v="47" actId="20577"/>
        <pc:sldMkLst>
          <pc:docMk/>
          <pc:sldMk cId="3053152371" sldId="378"/>
        </pc:sldMkLst>
        <pc:spChg chg="mod">
          <ac:chgData name="Puranen, Amber" userId="15b51f8c-3328-4dbb-bc7f-bfacb4fc93b0" providerId="ADAL" clId="{0C1685D8-7A52-4895-BAC8-C3E51B3CABEF}" dt="2019-03-20T18:32:48.859" v="47" actId="20577"/>
          <ac:spMkLst>
            <pc:docMk/>
            <pc:sldMk cId="3053152371" sldId="378"/>
            <ac:spMk id="3" creationId="{00000000-0000-0000-0000-000000000000}"/>
          </ac:spMkLst>
        </pc:spChg>
      </pc:sldChg>
      <pc:sldChg chg="del">
        <pc:chgData name="Puranen, Amber" userId="15b51f8c-3328-4dbb-bc7f-bfacb4fc93b0" providerId="ADAL" clId="{0C1685D8-7A52-4895-BAC8-C3E51B3CABEF}" dt="2019-03-20T18:30:53.018" v="9" actId="2696"/>
        <pc:sldMkLst>
          <pc:docMk/>
          <pc:sldMk cId="4257206907" sldId="387"/>
        </pc:sldMkLst>
      </pc:sldChg>
      <pc:sldChg chg="modSp">
        <pc:chgData name="Puranen, Amber" userId="15b51f8c-3328-4dbb-bc7f-bfacb4fc93b0" providerId="ADAL" clId="{0C1685D8-7A52-4895-BAC8-C3E51B3CABEF}" dt="2019-03-20T18:32:18.965" v="35"/>
        <pc:sldMkLst>
          <pc:docMk/>
          <pc:sldMk cId="499295147" sldId="390"/>
        </pc:sldMkLst>
        <pc:spChg chg="mod">
          <ac:chgData name="Puranen, Amber" userId="15b51f8c-3328-4dbb-bc7f-bfacb4fc93b0" providerId="ADAL" clId="{0C1685D8-7A52-4895-BAC8-C3E51B3CABEF}" dt="2019-03-20T18:32:18.965" v="35"/>
          <ac:spMkLst>
            <pc:docMk/>
            <pc:sldMk cId="499295147" sldId="390"/>
            <ac:spMk id="4" creationId="{00000000-0000-0000-0000-000000000000}"/>
          </ac:spMkLst>
        </pc:spChg>
      </pc:sldChg>
      <pc:sldChg chg="modSp">
        <pc:chgData name="Puranen, Amber" userId="15b51f8c-3328-4dbb-bc7f-bfacb4fc93b0" providerId="ADAL" clId="{0C1685D8-7A52-4895-BAC8-C3E51B3CABEF}" dt="2019-03-20T18:29:04.791" v="2" actId="20577"/>
        <pc:sldMkLst>
          <pc:docMk/>
          <pc:sldMk cId="1453735559" sldId="393"/>
        </pc:sldMkLst>
        <pc:spChg chg="mod">
          <ac:chgData name="Puranen, Amber" userId="15b51f8c-3328-4dbb-bc7f-bfacb4fc93b0" providerId="ADAL" clId="{0C1685D8-7A52-4895-BAC8-C3E51B3CABEF}" dt="2019-03-20T18:29:04.791" v="2" actId="20577"/>
          <ac:spMkLst>
            <pc:docMk/>
            <pc:sldMk cId="1453735559" sldId="393"/>
            <ac:spMk id="7" creationId="{DE01D2A1-4B14-40B1-8C56-CF5E30DDCD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B904F7-B3AE-4150-848F-DE7C9137B812}" type="datetimeFigureOut">
              <a:rPr lang="en-US"/>
              <a:pPr>
                <a:defRPr/>
              </a:pPr>
              <a:t>3/20/2019</a:t>
            </a:fld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8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964F34-BF8D-4C55-85D5-09C073D647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E658E5-F2B4-4D11-A557-7FDC7CB3148D}" type="slidenum">
              <a:rPr lang="en-US" smtClean="0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64F34-BF8D-4C55-85D5-09C073D6472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4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2" y="0"/>
            <a:ext cx="91440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:\Users\e1031437\Desktop\ELLYN APPROVED\shutterstock_7808232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16981" r="6287" b="16121"/>
          <a:stretch/>
        </p:blipFill>
        <p:spPr bwMode="auto">
          <a:xfrm>
            <a:off x="-1" y="1175657"/>
            <a:ext cx="9144001" cy="46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2386939"/>
            <a:ext cx="9144000" cy="1964669"/>
          </a:xfrm>
          <a:prstGeom prst="rect">
            <a:avLst/>
          </a:prstGeom>
          <a:gradFill>
            <a:gsLst>
              <a:gs pos="50000">
                <a:srgbClr val="007E80"/>
              </a:gs>
              <a:gs pos="100000">
                <a:srgbClr val="72246C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4102" y="2694955"/>
            <a:ext cx="6064204" cy="1042002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58" y="3677583"/>
            <a:ext cx="4807369" cy="640064"/>
          </a:xfrm>
        </p:spPr>
        <p:txBody>
          <a:bodyPr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349630"/>
            <a:ext cx="9144000" cy="560120"/>
          </a:xfrm>
          <a:prstGeom prst="rect">
            <a:avLst/>
          </a:prstGeom>
          <a:gradFill>
            <a:gsLst>
              <a:gs pos="50000">
                <a:srgbClr val="642566"/>
              </a:gs>
              <a:gs pos="100000">
                <a:srgbClr val="8DC63F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 bwMode="auto">
          <a:xfrm>
            <a:off x="535253" y="4328746"/>
            <a:ext cx="4807369" cy="56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None/>
              <a:defRPr sz="1800" b="0" kern="1200" baseline="0">
                <a:solidFill>
                  <a:srgbClr val="F3D03E"/>
                </a:solidFill>
                <a:latin typeface="+mj-lt"/>
                <a:ea typeface="+mn-ea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913" y="4315983"/>
            <a:ext cx="4916487" cy="58152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35253" y="6515333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7E80"/>
                </a:solidFill>
                <a:latin typeface="+mj-lt"/>
              </a:rPr>
              <a:t>©2014 FIS  and/or its subsidiaries. All Rights Reserved.</a:t>
            </a:r>
            <a:endParaRPr lang="en-US" sz="800" dirty="0">
              <a:solidFill>
                <a:srgbClr val="007E80"/>
              </a:solidFill>
              <a:latin typeface="+mj-lt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02" y="318201"/>
            <a:ext cx="1258784" cy="5165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36735-6116-4563-AE1D-388BD3C3C0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2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" y="0"/>
            <a:ext cx="91440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C:\Users\e1031437\Desktop\ELLYN APPROVED\shutterstock_7808232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16981" r="6287" b="16121"/>
          <a:stretch/>
        </p:blipFill>
        <p:spPr bwMode="auto">
          <a:xfrm>
            <a:off x="-1" y="1175657"/>
            <a:ext cx="9144001" cy="46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2386939"/>
            <a:ext cx="9144000" cy="1964669"/>
          </a:xfrm>
          <a:prstGeom prst="rect">
            <a:avLst/>
          </a:prstGeom>
          <a:gradFill>
            <a:gsLst>
              <a:gs pos="50000">
                <a:srgbClr val="007E80"/>
              </a:gs>
              <a:gs pos="100000">
                <a:srgbClr val="72246C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349630"/>
            <a:ext cx="9144000" cy="560120"/>
          </a:xfrm>
          <a:prstGeom prst="rect">
            <a:avLst/>
          </a:prstGeom>
          <a:gradFill>
            <a:gsLst>
              <a:gs pos="50000">
                <a:srgbClr val="642566"/>
              </a:gs>
              <a:gs pos="100000">
                <a:srgbClr val="8DC63F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02" y="318201"/>
            <a:ext cx="1258784" cy="51650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35253" y="2753272"/>
            <a:ext cx="6064204" cy="10420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Slide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81000" y="237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927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381000" y="1378007"/>
            <a:ext cx="83058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381000" y="1378007"/>
            <a:ext cx="83058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2772" y="819332"/>
            <a:ext cx="8324666" cy="339617"/>
          </a:xfrm>
        </p:spPr>
        <p:txBody>
          <a:bodyPr/>
          <a:lstStyle>
            <a:lvl1pPr marL="0" indent="0">
              <a:buNone/>
              <a:defRPr sz="2000" b="0">
                <a:solidFill>
                  <a:srgbClr val="8DC63F"/>
                </a:solidFill>
              </a:defRPr>
            </a:lvl1pPr>
          </a:lstStyle>
          <a:p>
            <a:pPr lvl="0"/>
            <a:r>
              <a:rPr lang="en-US" dirty="0"/>
              <a:t>Content slide with subhead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81000" y="237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927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79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81000" y="237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927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381000" y="1378007"/>
            <a:ext cx="406341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 bwMode="auto">
          <a:xfrm>
            <a:off x="4657060" y="1378007"/>
            <a:ext cx="402974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81000" y="237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9273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403761" y="1401288"/>
            <a:ext cx="8229600" cy="4750130"/>
          </a:xfrm>
          <a:solidFill>
            <a:srgbClr val="E2E2E3"/>
          </a:solidFill>
          <a:ln>
            <a:noFill/>
          </a:ln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the film icon below to add video.</a:t>
            </a:r>
          </a:p>
        </p:txBody>
      </p:sp>
    </p:spTree>
    <p:extLst>
      <p:ext uri="{BB962C8B-B14F-4D97-AF65-F5344CB8AC3E}">
        <p14:creationId xmlns:p14="http://schemas.microsoft.com/office/powerpoint/2010/main" val="230815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9317" y="6541773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" y="0"/>
            <a:ext cx="91440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8" descr="C:\Users\e1031437\Desktop\ELLYN APPROVED\shutterstock_7808232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16981" r="6287" b="16121"/>
          <a:stretch/>
        </p:blipFill>
        <p:spPr bwMode="auto">
          <a:xfrm>
            <a:off x="-1" y="1175657"/>
            <a:ext cx="9144001" cy="46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2386939"/>
            <a:ext cx="9144000" cy="1964669"/>
          </a:xfrm>
          <a:prstGeom prst="rect">
            <a:avLst/>
          </a:prstGeom>
          <a:gradFill>
            <a:gsLst>
              <a:gs pos="50000">
                <a:srgbClr val="007E80"/>
              </a:gs>
              <a:gs pos="100000">
                <a:srgbClr val="72246C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4349630"/>
            <a:ext cx="9144000" cy="560120"/>
          </a:xfrm>
          <a:prstGeom prst="rect">
            <a:avLst/>
          </a:prstGeom>
          <a:gradFill>
            <a:gsLst>
              <a:gs pos="50000">
                <a:srgbClr val="642566"/>
              </a:gs>
              <a:gs pos="100000">
                <a:srgbClr val="8DC63F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5253" y="2327271"/>
            <a:ext cx="6064204" cy="1042002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253" y="3316429"/>
            <a:ext cx="4807369" cy="1033201"/>
          </a:xfrm>
        </p:spPr>
        <p:txBody>
          <a:bodyPr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E-mail address</a:t>
            </a:r>
          </a:p>
          <a:p>
            <a:r>
              <a:rPr lang="en-US" dirty="0"/>
              <a:t>Telephone number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02" y="318201"/>
            <a:ext cx="1258784" cy="5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7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Tex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28675"/>
            <a:ext cx="8229600" cy="4604562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ante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99063"/>
            <a:ext cx="4284921" cy="638175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chemeClr val="bg1"/>
                </a:solidFill>
              </a:defRPr>
            </a:lvl1pPr>
            <a:lvl2pPr marL="169862" indent="0">
              <a:buNone/>
              <a:defRPr>
                <a:solidFill>
                  <a:schemeClr val="bg1"/>
                </a:solidFill>
              </a:defRPr>
            </a:lvl2pPr>
            <a:lvl3pPr marL="396875" indent="0">
              <a:buNone/>
              <a:defRPr>
                <a:solidFill>
                  <a:schemeClr val="bg1"/>
                </a:solidFill>
              </a:defRPr>
            </a:lvl3pPr>
            <a:lvl4pPr marL="509587" indent="0">
              <a:buNone/>
              <a:defRPr>
                <a:solidFill>
                  <a:schemeClr val="bg1"/>
                </a:solidFill>
              </a:defRPr>
            </a:lvl4pPr>
            <a:lvl5pPr marL="68103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Citation, if required</a:t>
            </a:r>
          </a:p>
        </p:txBody>
      </p:sp>
    </p:spTree>
    <p:extLst>
      <p:ext uri="{BB962C8B-B14F-4D97-AF65-F5344CB8AC3E}">
        <p14:creationId xmlns:p14="http://schemas.microsoft.com/office/powerpoint/2010/main" val="2879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05DCB-34F5-4BFE-959D-69C990478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6456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378007"/>
            <a:ext cx="83058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6475" y="6446080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9E19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8" r:id="rId2"/>
    <p:sldLayoutId id="2147483686" r:id="rId3"/>
    <p:sldLayoutId id="2147483681" r:id="rId4"/>
    <p:sldLayoutId id="2147483688" r:id="rId5"/>
    <p:sldLayoutId id="2147483667" r:id="rId6"/>
    <p:sldLayoutId id="2147483684" r:id="rId7"/>
    <p:sldLayoutId id="2147483685" r:id="rId8"/>
    <p:sldLayoutId id="2147483690" r:id="rId9"/>
    <p:sldLayoutId id="2147483691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642566"/>
          </a:solidFill>
          <a:latin typeface="+mj-lt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3038" indent="-173038" algn="l" defTabSz="457200" rtl="0" eaLnBrk="1" fontAlgn="base" hangingPunct="1">
        <a:spcBef>
          <a:spcPct val="20000"/>
        </a:spcBef>
        <a:spcAft>
          <a:spcPct val="0"/>
        </a:spcAft>
        <a:buClrTx/>
        <a:buSzPct val="120000"/>
        <a:buFont typeface="Arial" charset="0"/>
        <a:buChar char="•"/>
        <a:defRPr sz="18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400050" indent="-230188" algn="l" defTabSz="457200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Arial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514350" indent="-117475" algn="l" defTabSz="457200" rtl="0" eaLnBrk="1" fontAlgn="base" hangingPunct="1">
        <a:spcBef>
          <a:spcPct val="20000"/>
        </a:spcBef>
        <a:spcAft>
          <a:spcPct val="0"/>
        </a:spcAft>
        <a:buClrTx/>
        <a:buFont typeface="Arial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682625" indent="-173038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803275" indent="-122238" algn="l" defTabSz="457200" rtl="0" eaLnBrk="1" fontAlgn="base" hangingPunct="1">
        <a:spcBef>
          <a:spcPct val="20000"/>
        </a:spcBef>
        <a:spcAft>
          <a:spcPct val="0"/>
        </a:spcAft>
        <a:buClrTx/>
        <a:buFont typeface="Arial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6456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378007"/>
            <a:ext cx="8305800" cy="44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6475" y="6446080"/>
            <a:ext cx="942531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9E19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642566"/>
          </a:solidFill>
          <a:latin typeface="+mj-lt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3038" indent="-173038" algn="l" defTabSz="457200" rtl="0" eaLnBrk="1" fontAlgn="base" hangingPunct="1">
        <a:spcBef>
          <a:spcPct val="20000"/>
        </a:spcBef>
        <a:spcAft>
          <a:spcPct val="0"/>
        </a:spcAft>
        <a:buClrTx/>
        <a:buSzPct val="120000"/>
        <a:buFont typeface="Arial" charset="0"/>
        <a:buChar char="•"/>
        <a:defRPr sz="18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400050" indent="-230188" algn="l" defTabSz="457200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Arial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514350" indent="-117475" algn="l" defTabSz="457200" rtl="0" eaLnBrk="1" fontAlgn="base" hangingPunct="1">
        <a:spcBef>
          <a:spcPct val="20000"/>
        </a:spcBef>
        <a:spcAft>
          <a:spcPct val="0"/>
        </a:spcAft>
        <a:buClrTx/>
        <a:buFont typeface="Arial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682625" indent="-173038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803275" indent="-122238" algn="l" defTabSz="457200" rtl="0" eaLnBrk="1" fontAlgn="base" hangingPunct="1">
        <a:spcBef>
          <a:spcPct val="20000"/>
        </a:spcBef>
        <a:spcAft>
          <a:spcPct val="0"/>
        </a:spcAft>
        <a:buClrTx/>
        <a:buFont typeface="Arial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" y="0"/>
            <a:ext cx="91440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C:\Users\e1031437\Desktop\ELLYN APPROVED\shutterstock_78082324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16981" r="6287" b="16121"/>
          <a:stretch/>
        </p:blipFill>
        <p:spPr bwMode="auto">
          <a:xfrm>
            <a:off x="-1" y="1175657"/>
            <a:ext cx="9144001" cy="46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2386939"/>
            <a:ext cx="9144000" cy="1964669"/>
          </a:xfrm>
          <a:prstGeom prst="rect">
            <a:avLst/>
          </a:prstGeom>
          <a:gradFill>
            <a:gsLst>
              <a:gs pos="50000">
                <a:srgbClr val="007E80"/>
              </a:gs>
              <a:gs pos="100000">
                <a:srgbClr val="72246C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349630"/>
            <a:ext cx="9144000" cy="560120"/>
          </a:xfrm>
          <a:prstGeom prst="rect">
            <a:avLst/>
          </a:prstGeom>
          <a:gradFill>
            <a:gsLst>
              <a:gs pos="50000">
                <a:srgbClr val="642566"/>
              </a:gs>
              <a:gs pos="100000">
                <a:srgbClr val="8DC63F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7D8A"/>
          </a:solidFill>
          <a:latin typeface="Calibri" pitchFamily="34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3038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3E5C10"/>
        </a:buClr>
        <a:buSzPct val="120000"/>
        <a:buFont typeface="Arial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7ABB2B"/>
        </a:buClr>
        <a:buSzPct val="110000"/>
        <a:buFont typeface="Arial" charset="0"/>
        <a:buChar char="•"/>
        <a:defRPr sz="1200">
          <a:solidFill>
            <a:schemeClr val="tx2"/>
          </a:solidFill>
          <a:latin typeface="+mn-lt"/>
          <a:cs typeface="+mn-cs"/>
        </a:defRPr>
      </a:lvl2pPr>
      <a:lvl3pPr marL="742950" indent="-112713" algn="l" defTabSz="457200" rtl="0" eaLnBrk="0" fontAlgn="base" hangingPunct="0">
        <a:spcBef>
          <a:spcPct val="20000"/>
        </a:spcBef>
        <a:spcAft>
          <a:spcPct val="0"/>
        </a:spcAft>
        <a:buClr>
          <a:srgbClr val="6D6C70"/>
        </a:buClr>
        <a:buFont typeface="Arial" charset="0"/>
        <a:buChar char="•"/>
        <a:defRPr sz="1100">
          <a:solidFill>
            <a:schemeClr val="tx2"/>
          </a:solidFill>
          <a:latin typeface="+mn-lt"/>
          <a:cs typeface="+mn-cs"/>
        </a:defRPr>
      </a:lvl3pPr>
      <a:lvl4pPr marL="968375" indent="-112713" algn="l" defTabSz="457200" rtl="0" eaLnBrk="0" fontAlgn="base" hangingPunct="0">
        <a:spcBef>
          <a:spcPct val="20000"/>
        </a:spcBef>
        <a:spcAft>
          <a:spcPct val="0"/>
        </a:spcAft>
        <a:buClr>
          <a:srgbClr val="ABD274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4pPr>
      <a:lvl5pPr marL="126206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5pPr>
      <a:lvl6pPr marL="17192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6pPr>
      <a:lvl7pPr marL="21764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7pPr>
      <a:lvl8pPr marL="26336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8pPr>
      <a:lvl9pPr marL="3090863" indent="-122238" algn="l" defTabSz="457200" rtl="0" fontAlgn="base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12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3.xml"/><Relationship Id="rId11" Type="http://schemas.openxmlformats.org/officeDocument/2006/relationships/slide" Target="slide31.xml"/><Relationship Id="rId5" Type="http://schemas.openxmlformats.org/officeDocument/2006/relationships/slide" Target="slide11.xml"/><Relationship Id="rId10" Type="http://schemas.openxmlformats.org/officeDocument/2006/relationships/slide" Target="slide28.xml"/><Relationship Id="rId4" Type="http://schemas.openxmlformats.org/officeDocument/2006/relationships/slide" Target="slide6.xml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DataNavigator® - Workshop</a:t>
            </a:r>
            <a:br>
              <a:rPr lang="en-US" sz="3200" dirty="0"/>
            </a:br>
            <a:r>
              <a:rPr lang="en-US" sz="3200" dirty="0"/>
              <a:t>Web Client </a:t>
            </a:r>
            <a:r>
              <a:rPr lang="en-US" dirty="0"/>
              <a:t>Tools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en-US" dirty="0"/>
              <a:t>Amber Puranen, Business Analyst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Denise Vielehr, Business Systems Analyst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January 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315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 bwMode="auto">
          <a:xfrm>
            <a:off x="8039100" y="6477000"/>
            <a:ext cx="685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D7C661F0-9B33-46BA-9051-F3BEB0B58133}" type="slidenum">
              <a:rPr lang="en-US" smtClean="0"/>
              <a:pPr eaLnBrk="1" hangingPunct="1"/>
              <a:t>10</a:t>
            </a:fld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1147124" y="5104046"/>
            <a:ext cx="7738533" cy="943272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173038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Char char="•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000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514350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682625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803275" indent="-1222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latin typeface="Arial" charset="0"/>
                <a:cs typeface="Arial" charset="0"/>
              </a:rPr>
              <a:t>The list of transactions is returned based on the search criteria.</a:t>
            </a:r>
          </a:p>
          <a:p>
            <a:r>
              <a:rPr lang="en-US" sz="1600" b="0" dirty="0">
                <a:latin typeface="Arial" charset="0"/>
                <a:cs typeface="Arial" charset="0"/>
              </a:rPr>
              <a:t>The Date/Time range can be modified for the next transaction search.</a:t>
            </a:r>
          </a:p>
          <a:p>
            <a:r>
              <a:rPr lang="en-US" sz="1600" b="0" dirty="0">
                <a:latin typeface="Arial" charset="0"/>
                <a:cs typeface="Arial" charset="0"/>
              </a:rPr>
              <a:t>User Profile determines the access to the networks: ‘PLS’ issuing network.</a:t>
            </a:r>
          </a:p>
          <a:p>
            <a:pPr marL="0" indent="0">
              <a:buFont typeface="Arial" charset="0"/>
              <a:buNone/>
            </a:pP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5" name="Picture 3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0" y="1009183"/>
            <a:ext cx="63166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17" y="2015067"/>
            <a:ext cx="7833077" cy="302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529667" y="1727200"/>
            <a:ext cx="2345266" cy="2006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54201" y="2540000"/>
            <a:ext cx="16592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1366" y="3796413"/>
            <a:ext cx="404828" cy="127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123034"/>
            <a:ext cx="8305800" cy="8382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 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Transaction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8262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7713" y="5111875"/>
            <a:ext cx="8031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 research list can be built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Transaction Search Results – right-click on desired transaction to get menu options and select ‘Add to Research List’.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Transaction Details – click on ‘Add to Research List’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Research List</a:t>
            </a: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5" y="1067150"/>
            <a:ext cx="78486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081039" y="2713388"/>
            <a:ext cx="995661" cy="16399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689" y="3036475"/>
            <a:ext cx="6289675" cy="199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019925" y="3600450"/>
            <a:ext cx="990600" cy="25255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3" name="Straight Arrow Connector 2"/>
          <p:cNvCxnSpPr>
            <a:stCxn id="18" idx="2"/>
          </p:cNvCxnSpPr>
          <p:nvPr/>
        </p:nvCxnSpPr>
        <p:spPr>
          <a:xfrm flipH="1">
            <a:off x="3933825" y="1818541"/>
            <a:ext cx="474056" cy="8948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7324725" y="2795385"/>
            <a:ext cx="1034180" cy="805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076700" y="1295321"/>
            <a:ext cx="6623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Right</a:t>
            </a:r>
            <a:br>
              <a:rPr lang="en-US" sz="1400" b="1" dirty="0">
                <a:solidFill>
                  <a:srgbClr val="FF3300"/>
                </a:solidFill>
              </a:rPr>
            </a:br>
            <a:r>
              <a:rPr lang="en-US" sz="1400" b="1" dirty="0">
                <a:solidFill>
                  <a:srgbClr val="FF3300"/>
                </a:solidFill>
              </a:rPr>
              <a:t>click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217503" y="2486371"/>
            <a:ext cx="61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05998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199" y="5111875"/>
            <a:ext cx="8031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Select ‘View Research List’ from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Selected transactions are display using last used transaction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List can be exported and printed for later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List is refreshed at each logon. 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Research List</a:t>
            </a: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5" y="1243013"/>
            <a:ext cx="80295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0" y="2757488"/>
            <a:ext cx="784225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762125" y="2124075"/>
            <a:ext cx="419100" cy="1019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3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t="45456" r="50564" b="38660"/>
          <a:stretch/>
        </p:blipFill>
        <p:spPr bwMode="auto">
          <a:xfrm>
            <a:off x="2062960" y="3881101"/>
            <a:ext cx="5281638" cy="12768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9" t="29963" r="45534" b="38971"/>
          <a:stretch/>
        </p:blipFill>
        <p:spPr bwMode="auto">
          <a:xfrm>
            <a:off x="2449804" y="1391192"/>
            <a:ext cx="4249271" cy="177315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421539" y="144466"/>
            <a:ext cx="8305800" cy="838200"/>
          </a:xfrm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Compare This Transaction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85938" y="5326009"/>
            <a:ext cx="6757857" cy="457200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2. Select Transactions, then Compare this Transaction.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3. Repeat Steps 1 and 2 for a second transaction.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   (Note:  Up to 10 transactions can be compared.)</a:t>
            </a:r>
          </a:p>
        </p:txBody>
      </p:sp>
      <p:sp>
        <p:nvSpPr>
          <p:cNvPr id="37894" name="Text Box 10"/>
          <p:cNvSpPr txBox="1">
            <a:spLocks noChangeArrowheads="1"/>
          </p:cNvSpPr>
          <p:nvPr/>
        </p:nvSpPr>
        <p:spPr bwMode="auto">
          <a:xfrm>
            <a:off x="7696200" y="3641877"/>
            <a:ext cx="712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2A. </a:t>
            </a:r>
            <a:br>
              <a:rPr lang="en-US" sz="1400" b="1" dirty="0">
                <a:solidFill>
                  <a:srgbClr val="FF3300"/>
                </a:solidFill>
              </a:rPr>
            </a:br>
            <a:r>
              <a:rPr lang="en-US" sz="1400" b="1" dirty="0">
                <a:solidFill>
                  <a:srgbClr val="FF3300"/>
                </a:solidFill>
              </a:rPr>
              <a:t>Select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628509" y="953584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1C3A"/>
                </a:solidFill>
                <a:latin typeface="Arial" pitchFamily="34" charset="0"/>
                <a:cs typeface="Arial" pitchFamily="34" charset="0"/>
              </a:rPr>
              <a:t>Note:  </a:t>
            </a:r>
            <a:r>
              <a:rPr lang="en-US" kern="0" dirty="0">
                <a:solidFill>
                  <a:srgbClr val="001C3A"/>
                </a:solidFill>
                <a:latin typeface="Arial" pitchFamily="34" charset="0"/>
                <a:cs typeface="Arial" pitchFamily="34" charset="0"/>
              </a:rPr>
              <a:t>Comparing transactions can be done in </a:t>
            </a:r>
            <a:r>
              <a:rPr lang="en-US" u="sng" kern="0" dirty="0">
                <a:solidFill>
                  <a:srgbClr val="001C3A"/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en-US" kern="0" dirty="0">
                <a:solidFill>
                  <a:srgbClr val="001C3A"/>
                </a:solidFill>
                <a:latin typeface="Arial" pitchFamily="34" charset="0"/>
                <a:cs typeface="Arial" pitchFamily="34" charset="0"/>
              </a:rPr>
              <a:t> view.</a:t>
            </a:r>
          </a:p>
        </p:txBody>
      </p:sp>
      <p:cxnSp>
        <p:nvCxnSpPr>
          <p:cNvPr id="37898" name="Straight Connector 14"/>
          <p:cNvCxnSpPr>
            <a:cxnSpLocks noChangeShapeType="1"/>
          </p:cNvCxnSpPr>
          <p:nvPr/>
        </p:nvCxnSpPr>
        <p:spPr bwMode="auto">
          <a:xfrm>
            <a:off x="4369133" y="4139004"/>
            <a:ext cx="731520" cy="1588"/>
          </a:xfrm>
          <a:prstGeom prst="line">
            <a:avLst/>
          </a:prstGeom>
          <a:noFill/>
          <a:ln w="254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Straight Arrow Connector 10"/>
          <p:cNvCxnSpPr>
            <a:cxnSpLocks noChangeShapeType="1"/>
          </p:cNvCxnSpPr>
          <p:nvPr/>
        </p:nvCxnSpPr>
        <p:spPr bwMode="auto">
          <a:xfrm rot="10800000">
            <a:off x="5074603" y="4021290"/>
            <a:ext cx="2651760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Rectangle 4"/>
          <p:cNvSpPr txBox="1">
            <a:spLocks noChangeArrowheads="1"/>
          </p:cNvSpPr>
          <p:nvPr/>
        </p:nvSpPr>
        <p:spPr bwMode="auto">
          <a:xfrm>
            <a:off x="1972498" y="3242021"/>
            <a:ext cx="537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4F6F19"/>
              </a:buClr>
              <a:buSzPct val="120000"/>
            </a:pPr>
            <a:r>
              <a:rPr lang="en-US" sz="2000" dirty="0">
                <a:cs typeface="Arial" charset="0"/>
              </a:rPr>
              <a:t>1. From the list of transactions, right click on the first transaction you want to compare.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554758" y="1685965"/>
            <a:ext cx="6623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Right</a:t>
            </a:r>
            <a:br>
              <a:rPr lang="en-US" sz="1400" b="1" dirty="0">
                <a:solidFill>
                  <a:srgbClr val="FF3300"/>
                </a:solidFill>
              </a:rPr>
            </a:br>
            <a:r>
              <a:rPr lang="en-US" sz="1400" b="1" dirty="0">
                <a:solidFill>
                  <a:srgbClr val="FF3300"/>
                </a:solidFill>
              </a:rPr>
              <a:t>click</a:t>
            </a:r>
          </a:p>
        </p:txBody>
      </p:sp>
      <p:cxnSp>
        <p:nvCxnSpPr>
          <p:cNvPr id="18" name="Straight Arrow Connector 10"/>
          <p:cNvCxnSpPr>
            <a:cxnSpLocks noChangeShapeType="1"/>
          </p:cNvCxnSpPr>
          <p:nvPr/>
        </p:nvCxnSpPr>
        <p:spPr bwMode="auto">
          <a:xfrm>
            <a:off x="2138741" y="2104331"/>
            <a:ext cx="1624006" cy="6456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4"/>
          <p:cNvCxnSpPr>
            <a:cxnSpLocks noChangeShapeType="1"/>
          </p:cNvCxnSpPr>
          <p:nvPr/>
        </p:nvCxnSpPr>
        <p:spPr bwMode="auto">
          <a:xfrm>
            <a:off x="3762747" y="2841409"/>
            <a:ext cx="822960" cy="1588"/>
          </a:xfrm>
          <a:prstGeom prst="line">
            <a:avLst/>
          </a:prstGeom>
          <a:noFill/>
          <a:ln w="254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4"/>
          <p:cNvCxnSpPr>
            <a:cxnSpLocks noChangeShapeType="1"/>
          </p:cNvCxnSpPr>
          <p:nvPr/>
        </p:nvCxnSpPr>
        <p:spPr bwMode="auto">
          <a:xfrm>
            <a:off x="5435943" y="4369782"/>
            <a:ext cx="1371600" cy="1588"/>
          </a:xfrm>
          <a:prstGeom prst="line">
            <a:avLst/>
          </a:prstGeom>
          <a:noFill/>
          <a:ln w="254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7744096" y="4186167"/>
            <a:ext cx="712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2B. </a:t>
            </a:r>
            <a:br>
              <a:rPr lang="en-US" sz="1400" b="1" dirty="0">
                <a:solidFill>
                  <a:srgbClr val="FF3300"/>
                </a:solidFill>
              </a:rPr>
            </a:br>
            <a:r>
              <a:rPr lang="en-US" sz="1400" b="1" dirty="0">
                <a:solidFill>
                  <a:srgbClr val="FF3300"/>
                </a:solidFill>
              </a:rPr>
              <a:t>Select</a:t>
            </a:r>
          </a:p>
        </p:txBody>
      </p:sp>
      <p:cxnSp>
        <p:nvCxnSpPr>
          <p:cNvPr id="23" name="Straight Arrow Connector 10"/>
          <p:cNvCxnSpPr>
            <a:cxnSpLocks noChangeShapeType="1"/>
          </p:cNvCxnSpPr>
          <p:nvPr/>
        </p:nvCxnSpPr>
        <p:spPr bwMode="auto">
          <a:xfrm flipH="1" flipV="1">
            <a:off x="6781417" y="4310507"/>
            <a:ext cx="1005840" cy="23053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7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1" t="19382" r="13121" b="36399"/>
          <a:stretch/>
        </p:blipFill>
        <p:spPr bwMode="auto">
          <a:xfrm>
            <a:off x="1397711" y="3664982"/>
            <a:ext cx="6361611" cy="21088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30020" r="42232" b="45590"/>
          <a:stretch/>
        </p:blipFill>
        <p:spPr bwMode="auto">
          <a:xfrm>
            <a:off x="1946364" y="1476099"/>
            <a:ext cx="5126191" cy="15528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91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179719" y="3182971"/>
            <a:ext cx="3314700" cy="457200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  4. Click Compare.</a:t>
            </a:r>
          </a:p>
        </p:txBody>
      </p:sp>
      <p:sp>
        <p:nvSpPr>
          <p:cNvPr id="38918" name="Text Box 11"/>
          <p:cNvSpPr txBox="1">
            <a:spLocks noChangeArrowheads="1"/>
          </p:cNvSpPr>
          <p:nvPr/>
        </p:nvSpPr>
        <p:spPr bwMode="auto">
          <a:xfrm>
            <a:off x="7169334" y="1697163"/>
            <a:ext cx="1190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Click</a:t>
            </a:r>
          </a:p>
        </p:txBody>
      </p:sp>
      <p:cxnSp>
        <p:nvCxnSpPr>
          <p:cNvPr id="38919" name="Straight Arrow Connector 11"/>
          <p:cNvCxnSpPr>
            <a:cxnSpLocks noChangeShapeType="1"/>
          </p:cNvCxnSpPr>
          <p:nvPr/>
        </p:nvCxnSpPr>
        <p:spPr bwMode="auto">
          <a:xfrm flipH="1">
            <a:off x="4799520" y="1843576"/>
            <a:ext cx="258594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0" name="Rectangle 8"/>
          <p:cNvSpPr txBox="1">
            <a:spLocks noChangeArrowheads="1"/>
          </p:cNvSpPr>
          <p:nvPr/>
        </p:nvSpPr>
        <p:spPr bwMode="auto">
          <a:xfrm>
            <a:off x="2991407" y="5900055"/>
            <a:ext cx="333102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4F6F19"/>
              </a:buClr>
              <a:buSzPct val="120000"/>
            </a:pPr>
            <a:r>
              <a:rPr lang="en-US" sz="2000" dirty="0">
                <a:cs typeface="Arial" charset="0"/>
              </a:rPr>
              <a:t>  5. View the comparison.</a:t>
            </a: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3026185" y="3848172"/>
            <a:ext cx="1190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View</a:t>
            </a:r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4282451" y="1891937"/>
            <a:ext cx="48549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Compare This Transaction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2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232" y="1243542"/>
            <a:ext cx="6397568" cy="189970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000" b="0" dirty="0">
                <a:latin typeface="Arial" charset="0"/>
                <a:cs typeface="Arial" charset="0"/>
              </a:rPr>
              <a:t>A user can create up to a combination of 6 custom grids or views.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>
                <a:latin typeface="Arial" charset="0"/>
                <a:cs typeface="Arial" charset="0"/>
              </a:rPr>
              <a:t>Pre-defined grids and views cannot be edited.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>
                <a:latin typeface="Arial" charset="0"/>
                <a:cs typeface="Arial" charset="0"/>
              </a:rPr>
              <a:t>Customized grids and views can be edited.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>
                <a:latin typeface="Arial" charset="0"/>
                <a:cs typeface="Arial" charset="0"/>
              </a:rPr>
              <a:t>The “Views” function can be accessed from the Transaction Research Menu or Results screens.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="0" dirty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250142"/>
            <a:ext cx="6269037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29595" r="41509" b="44424"/>
          <a:stretch/>
        </p:blipFill>
        <p:spPr bwMode="auto">
          <a:xfrm>
            <a:off x="2584296" y="4276117"/>
            <a:ext cx="5665741" cy="1816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2151187" y="3742077"/>
            <a:ext cx="365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4792787" y="4766544"/>
            <a:ext cx="365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Custom Views/Grids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5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6" t="32311" r="35319" b="33740"/>
          <a:stretch/>
        </p:blipFill>
        <p:spPr bwMode="auto">
          <a:xfrm>
            <a:off x="2024766" y="3670681"/>
            <a:ext cx="5199350" cy="2063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29595" r="41509" b="44424"/>
          <a:stretch/>
        </p:blipFill>
        <p:spPr bwMode="auto">
          <a:xfrm>
            <a:off x="1864629" y="1267051"/>
            <a:ext cx="5665741" cy="1816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06750"/>
            <a:ext cx="74676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1. On the Transaction Search Result screen, click the Views link.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4783226" y="1543582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Click</a:t>
            </a:r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4039254" y="1752411"/>
            <a:ext cx="365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883230" y="5876107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2.  Optionally click the “+” to display Page Hints.</a:t>
            </a:r>
          </a:p>
        </p:txBody>
      </p:sp>
      <p:cxnSp>
        <p:nvCxnSpPr>
          <p:cNvPr id="44042" name="Straight Arrow Connector 12"/>
          <p:cNvCxnSpPr>
            <a:cxnSpLocks noChangeShapeType="1"/>
          </p:cNvCxnSpPr>
          <p:nvPr/>
        </p:nvCxnSpPr>
        <p:spPr bwMode="auto">
          <a:xfrm flipH="1">
            <a:off x="4436744" y="1700159"/>
            <a:ext cx="485503" cy="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3" name="Text Box 6"/>
          <p:cNvSpPr txBox="1">
            <a:spLocks noChangeArrowheads="1"/>
          </p:cNvSpPr>
          <p:nvPr/>
        </p:nvSpPr>
        <p:spPr bwMode="auto">
          <a:xfrm>
            <a:off x="1016537" y="3857886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Click</a:t>
            </a:r>
          </a:p>
        </p:txBody>
      </p:sp>
      <p:cxnSp>
        <p:nvCxnSpPr>
          <p:cNvPr id="44044" name="Straight Arrow Connector 12"/>
          <p:cNvCxnSpPr>
            <a:cxnSpLocks noChangeShapeType="1"/>
          </p:cNvCxnSpPr>
          <p:nvPr/>
        </p:nvCxnSpPr>
        <p:spPr bwMode="auto">
          <a:xfrm>
            <a:off x="1748238" y="4034825"/>
            <a:ext cx="2377440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5" name="Oval 16"/>
          <p:cNvSpPr>
            <a:spLocks noChangeArrowheads="1"/>
          </p:cNvSpPr>
          <p:nvPr/>
        </p:nvSpPr>
        <p:spPr bwMode="auto">
          <a:xfrm>
            <a:off x="4123512" y="3995365"/>
            <a:ext cx="182563" cy="1365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Custom Views/Grids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8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9" t="32651" r="33333" b="20127"/>
          <a:stretch/>
        </p:blipFill>
        <p:spPr bwMode="auto">
          <a:xfrm>
            <a:off x="2403587" y="3601003"/>
            <a:ext cx="4365425" cy="231157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32399" r="33206" b="32763"/>
          <a:stretch/>
        </p:blipFill>
        <p:spPr bwMode="auto">
          <a:xfrm>
            <a:off x="2338273" y="1230494"/>
            <a:ext cx="4598106" cy="178374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124200"/>
            <a:ext cx="60198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3. After reading the instructions, click Create Grid.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754698" y="2756263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Click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3962400" y="2664822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1752600" y="598714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4. Click and drag Available Fields into the Grid area.</a:t>
            </a:r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3866613" y="4896392"/>
            <a:ext cx="1005840" cy="41148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45066" name="Straight Arrow Connector 12"/>
          <p:cNvCxnSpPr>
            <a:cxnSpLocks noChangeShapeType="1"/>
          </p:cNvCxnSpPr>
          <p:nvPr/>
        </p:nvCxnSpPr>
        <p:spPr bwMode="auto">
          <a:xfrm flipH="1" flipV="1">
            <a:off x="4445726" y="2667000"/>
            <a:ext cx="533400" cy="228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Straight Arrow Connector 12"/>
          <p:cNvCxnSpPr>
            <a:cxnSpLocks noChangeShapeType="1"/>
            <a:stCxn id="21" idx="3"/>
          </p:cNvCxnSpPr>
          <p:nvPr/>
        </p:nvCxnSpPr>
        <p:spPr bwMode="auto">
          <a:xfrm>
            <a:off x="3606355" y="4948010"/>
            <a:ext cx="274320" cy="1143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Text Box 6"/>
          <p:cNvSpPr txBox="1">
            <a:spLocks noChangeArrowheads="1"/>
          </p:cNvSpPr>
          <p:nvPr/>
        </p:nvSpPr>
        <p:spPr bwMode="auto">
          <a:xfrm>
            <a:off x="1621980" y="4463595"/>
            <a:ext cx="612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Click</a:t>
            </a:r>
          </a:p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and</a:t>
            </a:r>
          </a:p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drag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39555" y="4147910"/>
            <a:ext cx="1066800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Custom Grid Feature</a:t>
            </a:r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7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6" t="32444" r="33723" b="20936"/>
          <a:stretch/>
        </p:blipFill>
        <p:spPr bwMode="auto">
          <a:xfrm>
            <a:off x="1136474" y="1946357"/>
            <a:ext cx="6453052" cy="33719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748" y="1425028"/>
            <a:ext cx="74676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5. Enter a name for the new grid, then click Save Grid as.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3411591" y="5586732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5A. Enter</a:t>
            </a:r>
          </a:p>
        </p:txBody>
      </p:sp>
      <p:cxnSp>
        <p:nvCxnSpPr>
          <p:cNvPr id="46086" name="Straight Arrow Connector 12"/>
          <p:cNvCxnSpPr>
            <a:cxnSpLocks noChangeShapeType="1"/>
          </p:cNvCxnSpPr>
          <p:nvPr/>
        </p:nvCxnSpPr>
        <p:spPr bwMode="auto">
          <a:xfrm flipV="1">
            <a:off x="4021191" y="5195844"/>
            <a:ext cx="0" cy="384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8" name="Straight Connector 15"/>
          <p:cNvCxnSpPr>
            <a:cxnSpLocks noChangeShapeType="1"/>
          </p:cNvCxnSpPr>
          <p:nvPr/>
        </p:nvCxnSpPr>
        <p:spPr bwMode="auto">
          <a:xfrm>
            <a:off x="4939357" y="5195844"/>
            <a:ext cx="8223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9" name="Straight Connector 17"/>
          <p:cNvCxnSpPr>
            <a:cxnSpLocks noChangeShapeType="1"/>
          </p:cNvCxnSpPr>
          <p:nvPr/>
        </p:nvCxnSpPr>
        <p:spPr bwMode="auto">
          <a:xfrm>
            <a:off x="3405056" y="5182781"/>
            <a:ext cx="1005840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0" name="Straight Arrow Connector 12"/>
          <p:cNvCxnSpPr>
            <a:cxnSpLocks noChangeShapeType="1"/>
          </p:cNvCxnSpPr>
          <p:nvPr/>
        </p:nvCxnSpPr>
        <p:spPr bwMode="auto">
          <a:xfrm flipV="1">
            <a:off x="5394969" y="5195844"/>
            <a:ext cx="0" cy="384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1" name="Text Box 6"/>
          <p:cNvSpPr txBox="1">
            <a:spLocks noChangeArrowheads="1"/>
          </p:cNvSpPr>
          <p:nvPr/>
        </p:nvSpPr>
        <p:spPr bwMode="auto">
          <a:xfrm>
            <a:off x="4709169" y="5576844"/>
            <a:ext cx="1090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5B. Click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Custom Grid Feature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62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t="32048" r="17319" b="10947"/>
          <a:stretch/>
        </p:blipFill>
        <p:spPr bwMode="auto">
          <a:xfrm>
            <a:off x="831606" y="1489160"/>
            <a:ext cx="7345750" cy="356398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833" y="5255617"/>
            <a:ext cx="76962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6. Use the pull-down menu to verify that the new grid was added.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4321446" y="383176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View</a:t>
            </a:r>
          </a:p>
        </p:txBody>
      </p:sp>
      <p:cxnSp>
        <p:nvCxnSpPr>
          <p:cNvPr id="47110" name="Straight Arrow Connector 12"/>
          <p:cNvCxnSpPr>
            <a:cxnSpLocks noChangeShapeType="1"/>
          </p:cNvCxnSpPr>
          <p:nvPr/>
        </p:nvCxnSpPr>
        <p:spPr bwMode="auto">
          <a:xfrm flipH="1">
            <a:off x="3670663" y="4047297"/>
            <a:ext cx="833818" cy="457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2" name="Straight Connector 17"/>
          <p:cNvCxnSpPr>
            <a:cxnSpLocks noChangeShapeType="1"/>
          </p:cNvCxnSpPr>
          <p:nvPr/>
        </p:nvCxnSpPr>
        <p:spPr bwMode="auto">
          <a:xfrm>
            <a:off x="2725781" y="4579110"/>
            <a:ext cx="914400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Custom Grid Feature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5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1075800"/>
            <a:ext cx="7772400" cy="3289955"/>
          </a:xfrm>
        </p:spPr>
        <p:txBody>
          <a:bodyPr/>
          <a:lstStyle/>
          <a:p>
            <a:r>
              <a:rPr lang="en-US" sz="4000" dirty="0"/>
              <a:t>Contents</a:t>
            </a:r>
          </a:p>
          <a:p>
            <a:r>
              <a:rPr lang="en-US" sz="1400" dirty="0">
                <a:hlinkClick r:id="rId2" action="ppaction://hlinksldjump"/>
              </a:rPr>
              <a:t>Overview</a:t>
            </a:r>
            <a:endParaRPr lang="en-US" sz="1400" dirty="0"/>
          </a:p>
          <a:p>
            <a:r>
              <a:rPr lang="en-US" sz="1400" dirty="0">
                <a:hlinkClick r:id="rId3" action="ppaction://hlinksldjump"/>
              </a:rPr>
              <a:t>Getting Started</a:t>
            </a:r>
            <a:endParaRPr lang="en-US" sz="1400" dirty="0"/>
          </a:p>
          <a:p>
            <a:r>
              <a:rPr lang="en-US" sz="1400" dirty="0">
                <a:hlinkClick r:id="rId4" action="ppaction://hlinksldjump"/>
              </a:rPr>
              <a:t>Transaction Search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5" action="ppaction://hlinksldjump"/>
              </a:rPr>
              <a:t>Research List</a:t>
            </a:r>
            <a:endParaRPr lang="en-US" sz="1400" dirty="0"/>
          </a:p>
          <a:p>
            <a:r>
              <a:rPr lang="en-US" sz="1400" dirty="0">
                <a:hlinkClick r:id="rId6" action="ppaction://hlinksldjump"/>
              </a:rPr>
              <a:t>Compare This Transaction</a:t>
            </a:r>
            <a:endParaRPr lang="en-US" sz="1400" dirty="0"/>
          </a:p>
          <a:p>
            <a:r>
              <a:rPr lang="en-US" sz="1400" dirty="0">
                <a:hlinkClick r:id="rId7" action="ppaction://hlinksldjump"/>
              </a:rPr>
              <a:t>Custom Views/Grids Overview</a:t>
            </a:r>
            <a:endParaRPr lang="en-US" sz="1400" dirty="0"/>
          </a:p>
          <a:p>
            <a:r>
              <a:rPr lang="en-US" sz="1400" dirty="0">
                <a:hlinkClick r:id="rId8" action="ppaction://hlinksldjump"/>
              </a:rPr>
              <a:t>Custom Grids</a:t>
            </a:r>
            <a:endParaRPr lang="en-US" sz="1400" dirty="0"/>
          </a:p>
          <a:p>
            <a:r>
              <a:rPr lang="en-US" sz="1400" dirty="0">
                <a:hlinkClick r:id="rId9" action="ppaction://hlinksldjump"/>
              </a:rPr>
              <a:t>Custom Views</a:t>
            </a:r>
            <a:endParaRPr lang="en-US" sz="1400" dirty="0"/>
          </a:p>
          <a:p>
            <a:r>
              <a:rPr lang="en-US" sz="1400" dirty="0">
                <a:hlinkClick r:id="rId10" action="ppaction://hlinksldjump"/>
              </a:rPr>
              <a:t>Favorites</a:t>
            </a:r>
            <a:endParaRPr lang="en-US" sz="1400" dirty="0"/>
          </a:p>
          <a:p>
            <a:r>
              <a:rPr lang="en-US" sz="1400" dirty="0">
                <a:hlinkClick r:id="rId11" action="ppaction://hlinksldjump"/>
              </a:rPr>
              <a:t>Exporting Data</a:t>
            </a:r>
            <a:endParaRPr lang="en-US" sz="1400" dirty="0"/>
          </a:p>
          <a:p>
            <a:r>
              <a:rPr lang="en-US" sz="1400" dirty="0">
                <a:hlinkClick r:id="rId12" action="ppaction://hlinksldjump"/>
              </a:rPr>
              <a:t>Research Tips</a:t>
            </a:r>
            <a:endParaRPr lang="en-US" sz="1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Grp="1" noChangeArrowheads="1"/>
          </p:cNvSpPr>
          <p:nvPr>
            <p:ph type="title"/>
          </p:nvPr>
        </p:nvSpPr>
        <p:spPr>
          <a:xfrm>
            <a:off x="381000" y="237600"/>
            <a:ext cx="8305800" cy="8382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endParaRPr lang="en-US" sz="24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9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8" t="33111" r="14175" b="25989"/>
          <a:stretch/>
        </p:blipFill>
        <p:spPr bwMode="auto">
          <a:xfrm>
            <a:off x="744596" y="3560718"/>
            <a:ext cx="7236823" cy="227839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5" t="30416" r="14630" b="38233"/>
          <a:stretch/>
        </p:blipFill>
        <p:spPr bwMode="auto">
          <a:xfrm>
            <a:off x="775038" y="1295374"/>
            <a:ext cx="7171354" cy="17352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9841" y="3069770"/>
            <a:ext cx="47244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7. Select the newly created grid.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946391" y="2457992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Click</a:t>
            </a:r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1053732" y="5989318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8.  Transaction information is displayed in the new format.</a:t>
            </a:r>
          </a:p>
        </p:txBody>
      </p:sp>
      <p:cxnSp>
        <p:nvCxnSpPr>
          <p:cNvPr id="48136" name="Straight Arrow Connector 12"/>
          <p:cNvCxnSpPr>
            <a:cxnSpLocks noChangeShapeType="1"/>
          </p:cNvCxnSpPr>
          <p:nvPr/>
        </p:nvCxnSpPr>
        <p:spPr bwMode="auto">
          <a:xfrm flipH="1">
            <a:off x="5828026" y="2597329"/>
            <a:ext cx="22860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8" name="Rectangle 14"/>
          <p:cNvSpPr>
            <a:spLocks noChangeArrowheads="1"/>
          </p:cNvSpPr>
          <p:nvPr/>
        </p:nvSpPr>
        <p:spPr bwMode="auto">
          <a:xfrm>
            <a:off x="920881" y="4480560"/>
            <a:ext cx="6655576" cy="1349192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8139" name="Straight Connector 16"/>
          <p:cNvCxnSpPr>
            <a:cxnSpLocks noChangeShapeType="1"/>
          </p:cNvCxnSpPr>
          <p:nvPr/>
        </p:nvCxnSpPr>
        <p:spPr bwMode="auto">
          <a:xfrm>
            <a:off x="4926868" y="2662644"/>
            <a:ext cx="822960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Straight Connector 16"/>
          <p:cNvCxnSpPr>
            <a:cxnSpLocks noChangeShapeType="1"/>
          </p:cNvCxnSpPr>
          <p:nvPr/>
        </p:nvCxnSpPr>
        <p:spPr bwMode="auto">
          <a:xfrm>
            <a:off x="4905094" y="4193173"/>
            <a:ext cx="82296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Custom Grid Feature</a:t>
            </a: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1207" y="3201353"/>
            <a:ext cx="6693618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1.  From the Views screen, the views menu is displayed.</a:t>
            </a:r>
          </a:p>
        </p:txBody>
      </p:sp>
      <p:sp>
        <p:nvSpPr>
          <p:cNvPr id="50183" name="Rectangle 12"/>
          <p:cNvSpPr>
            <a:spLocks noChangeArrowheads="1"/>
          </p:cNvSpPr>
          <p:nvPr/>
        </p:nvSpPr>
        <p:spPr bwMode="auto">
          <a:xfrm>
            <a:off x="3276600" y="4953000"/>
            <a:ext cx="3505200" cy="7620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Rectangle 9"/>
          <p:cNvSpPr>
            <a:spLocks noChangeArrowheads="1"/>
          </p:cNvSpPr>
          <p:nvPr/>
        </p:nvSpPr>
        <p:spPr bwMode="auto">
          <a:xfrm>
            <a:off x="1524000" y="6026329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cs typeface="Arial" charset="0"/>
              </a:rPr>
              <a:t>2. After reading the instructions, click Create View.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4" t="32524" r="17847" b="20869"/>
          <a:stretch/>
        </p:blipFill>
        <p:spPr bwMode="auto">
          <a:xfrm>
            <a:off x="1802682" y="3658553"/>
            <a:ext cx="5669280" cy="230004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81" y="1139016"/>
            <a:ext cx="5547617" cy="206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103894" y="2172304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Click</a:t>
            </a:r>
          </a:p>
        </p:txBody>
      </p:sp>
      <p:cxnSp>
        <p:nvCxnSpPr>
          <p:cNvPr id="14" name="Straight Arrow Connector 12"/>
          <p:cNvCxnSpPr>
            <a:cxnSpLocks noChangeShapeType="1"/>
          </p:cNvCxnSpPr>
          <p:nvPr/>
        </p:nvCxnSpPr>
        <p:spPr bwMode="auto">
          <a:xfrm rot="10800000">
            <a:off x="5636622" y="2336420"/>
            <a:ext cx="54927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</p:cNvCxnSpPr>
          <p:nvPr/>
        </p:nvCxnSpPr>
        <p:spPr bwMode="auto">
          <a:xfrm>
            <a:off x="3276600" y="2540408"/>
            <a:ext cx="457200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Custom View Feature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61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4" t="31939" r="17980" b="19993"/>
          <a:stretch/>
        </p:blipFill>
        <p:spPr bwMode="auto">
          <a:xfrm>
            <a:off x="1280174" y="1711705"/>
            <a:ext cx="7106184" cy="291253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1203" name="Straight Connector 16"/>
          <p:cNvCxnSpPr>
            <a:cxnSpLocks noChangeShapeType="1"/>
          </p:cNvCxnSpPr>
          <p:nvPr/>
        </p:nvCxnSpPr>
        <p:spPr bwMode="auto">
          <a:xfrm>
            <a:off x="3148013" y="4450072"/>
            <a:ext cx="1097280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4794061"/>
            <a:ext cx="73152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3. Drag a field into a Column. Repeat the process as needed.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0" dirty="0">
                <a:latin typeface="Arial" charset="0"/>
                <a:cs typeface="Arial" charset="0"/>
              </a:rPr>
              <a:t>4.  Enter a name for the View, then click Save View as.</a:t>
            </a:r>
          </a:p>
        </p:txBody>
      </p:sp>
      <p:cxnSp>
        <p:nvCxnSpPr>
          <p:cNvPr id="51206" name="Straight Arrow Connector 12"/>
          <p:cNvCxnSpPr>
            <a:cxnSpLocks noChangeShapeType="1"/>
          </p:cNvCxnSpPr>
          <p:nvPr/>
        </p:nvCxnSpPr>
        <p:spPr bwMode="auto">
          <a:xfrm rot="10800000">
            <a:off x="5210674" y="4409886"/>
            <a:ext cx="3810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8" name="Rectangle 14"/>
          <p:cNvSpPr>
            <a:spLocks noChangeArrowheads="1"/>
          </p:cNvSpPr>
          <p:nvPr/>
        </p:nvSpPr>
        <p:spPr bwMode="auto">
          <a:xfrm>
            <a:off x="3124200" y="3348439"/>
            <a:ext cx="4297680" cy="73152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51209" name="Straight Connector 16"/>
          <p:cNvCxnSpPr>
            <a:cxnSpLocks noChangeShapeType="1"/>
          </p:cNvCxnSpPr>
          <p:nvPr/>
        </p:nvCxnSpPr>
        <p:spPr bwMode="auto">
          <a:xfrm>
            <a:off x="4470129" y="4486086"/>
            <a:ext cx="731520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0" name="Text Box 6"/>
          <p:cNvSpPr txBox="1">
            <a:spLocks noChangeArrowheads="1"/>
          </p:cNvSpPr>
          <p:nvPr/>
        </p:nvSpPr>
        <p:spPr bwMode="auto">
          <a:xfrm>
            <a:off x="7144297" y="3230872"/>
            <a:ext cx="1638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4B. </a:t>
            </a:r>
            <a:br>
              <a:rPr lang="en-US" sz="1400" b="1" dirty="0">
                <a:solidFill>
                  <a:srgbClr val="FF3300"/>
                </a:solidFill>
              </a:rPr>
            </a:br>
            <a:r>
              <a:rPr lang="en-US" sz="1400" b="1" dirty="0">
                <a:solidFill>
                  <a:srgbClr val="FF3300"/>
                </a:solidFill>
              </a:rPr>
              <a:t>Drag the</a:t>
            </a:r>
            <a:br>
              <a:rPr lang="en-US" sz="1400" b="1" dirty="0">
                <a:solidFill>
                  <a:srgbClr val="FF3300"/>
                </a:solidFill>
              </a:rPr>
            </a:br>
            <a:r>
              <a:rPr lang="en-US" sz="1400" b="1" dirty="0">
                <a:solidFill>
                  <a:srgbClr val="FF3300"/>
                </a:solidFill>
              </a:rPr>
              <a:t>field here </a:t>
            </a:r>
          </a:p>
        </p:txBody>
      </p:sp>
      <p:cxnSp>
        <p:nvCxnSpPr>
          <p:cNvPr id="51211" name="Straight Arrow Connector 12"/>
          <p:cNvCxnSpPr>
            <a:cxnSpLocks noChangeShapeType="1"/>
          </p:cNvCxnSpPr>
          <p:nvPr/>
        </p:nvCxnSpPr>
        <p:spPr bwMode="auto">
          <a:xfrm flipV="1">
            <a:off x="2720975" y="4413060"/>
            <a:ext cx="427038" cy="9144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2" name="Text Box 6"/>
          <p:cNvSpPr txBox="1">
            <a:spLocks noChangeArrowheads="1"/>
          </p:cNvSpPr>
          <p:nvPr/>
        </p:nvSpPr>
        <p:spPr bwMode="auto">
          <a:xfrm>
            <a:off x="1600200" y="4352102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5A. Enter</a:t>
            </a:r>
          </a:p>
        </p:txBody>
      </p:sp>
      <p:sp>
        <p:nvSpPr>
          <p:cNvPr id="51213" name="Text Box 6"/>
          <p:cNvSpPr txBox="1">
            <a:spLocks noChangeArrowheads="1"/>
          </p:cNvSpPr>
          <p:nvPr/>
        </p:nvSpPr>
        <p:spPr bwMode="auto">
          <a:xfrm>
            <a:off x="5417184" y="4257486"/>
            <a:ext cx="1090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5B. Click</a:t>
            </a:r>
          </a:p>
        </p:txBody>
      </p:sp>
      <p:sp>
        <p:nvSpPr>
          <p:cNvPr id="51214" name="Text Box 6"/>
          <p:cNvSpPr txBox="1">
            <a:spLocks noChangeArrowheads="1"/>
          </p:cNvSpPr>
          <p:nvPr/>
        </p:nvSpPr>
        <p:spPr bwMode="auto">
          <a:xfrm>
            <a:off x="152400" y="2868976"/>
            <a:ext cx="1143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4A. </a:t>
            </a:r>
            <a:br>
              <a:rPr lang="en-US" sz="1400" b="1" dirty="0">
                <a:solidFill>
                  <a:srgbClr val="FF3300"/>
                </a:solidFill>
              </a:rPr>
            </a:br>
            <a:r>
              <a:rPr lang="en-US" sz="1400" b="1" dirty="0">
                <a:solidFill>
                  <a:srgbClr val="FF3300"/>
                </a:solidFill>
              </a:rPr>
              <a:t>Select a field from here</a:t>
            </a:r>
          </a:p>
        </p:txBody>
      </p:sp>
      <p:sp>
        <p:nvSpPr>
          <p:cNvPr id="51215" name="Rectangle 14"/>
          <p:cNvSpPr>
            <a:spLocks noChangeArrowheads="1"/>
          </p:cNvSpPr>
          <p:nvPr/>
        </p:nvSpPr>
        <p:spPr bwMode="auto">
          <a:xfrm>
            <a:off x="1500188" y="2373080"/>
            <a:ext cx="1371600" cy="201168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Custom View Feature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8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t="29544" r="14003" b="19029"/>
          <a:stretch/>
        </p:blipFill>
        <p:spPr bwMode="auto">
          <a:xfrm>
            <a:off x="877384" y="1907169"/>
            <a:ext cx="7053979" cy="278238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7994016" y="3057559"/>
            <a:ext cx="860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Select</a:t>
            </a:r>
          </a:p>
        </p:txBody>
      </p:sp>
      <p:cxnSp>
        <p:nvCxnSpPr>
          <p:cNvPr id="52229" name="Straight Arrow Connector 12"/>
          <p:cNvCxnSpPr>
            <a:cxnSpLocks noChangeShapeType="1"/>
          </p:cNvCxnSpPr>
          <p:nvPr/>
        </p:nvCxnSpPr>
        <p:spPr bwMode="auto">
          <a:xfrm flipH="1">
            <a:off x="6148246" y="3213134"/>
            <a:ext cx="201168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Custom View Feature</a:t>
            </a:r>
          </a:p>
        </p:txBody>
      </p:sp>
      <p:cxnSp>
        <p:nvCxnSpPr>
          <p:cNvPr id="52231" name="Straight Connector 16"/>
          <p:cNvCxnSpPr>
            <a:cxnSpLocks noChangeShapeType="1"/>
          </p:cNvCxnSpPr>
          <p:nvPr/>
        </p:nvCxnSpPr>
        <p:spPr bwMode="auto">
          <a:xfrm>
            <a:off x="4902921" y="3287746"/>
            <a:ext cx="123507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95400" y="4869947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1C3A"/>
                </a:solidFill>
                <a:latin typeface="Arial" pitchFamily="34" charset="0"/>
                <a:cs typeface="Arial" pitchFamily="34" charset="0"/>
              </a:rPr>
              <a:t>5.  From the View menu, select the newly created view.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2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2" t="30066" r="13753" b="11380"/>
          <a:stretch/>
        </p:blipFill>
        <p:spPr bwMode="auto">
          <a:xfrm>
            <a:off x="744584" y="1495020"/>
            <a:ext cx="7602583" cy="342124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253" name="Rectangle 9"/>
          <p:cNvSpPr>
            <a:spLocks noChangeArrowheads="1"/>
          </p:cNvSpPr>
          <p:nvPr/>
        </p:nvSpPr>
        <p:spPr bwMode="auto">
          <a:xfrm>
            <a:off x="744581" y="5166359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Transaction information is displayed in the new column format.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761995" y="2989161"/>
            <a:ext cx="7271662" cy="78600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Custom View Feature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8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32372" r="17484" b="22490"/>
          <a:stretch/>
        </p:blipFill>
        <p:spPr bwMode="auto">
          <a:xfrm>
            <a:off x="1606738" y="3540051"/>
            <a:ext cx="5826034" cy="223374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4283" name="Text Box 6"/>
          <p:cNvSpPr txBox="1">
            <a:spLocks noChangeArrowheads="1"/>
          </p:cNvSpPr>
          <p:nvPr/>
        </p:nvSpPr>
        <p:spPr bwMode="auto">
          <a:xfrm>
            <a:off x="4726578" y="5193661"/>
            <a:ext cx="860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Select</a:t>
            </a:r>
          </a:p>
        </p:txBody>
      </p:sp>
      <p:cxnSp>
        <p:nvCxnSpPr>
          <p:cNvPr id="54284" name="Straight Arrow Connector 12"/>
          <p:cNvCxnSpPr>
            <a:cxnSpLocks noChangeShapeType="1"/>
          </p:cNvCxnSpPr>
          <p:nvPr/>
        </p:nvCxnSpPr>
        <p:spPr bwMode="auto">
          <a:xfrm flipH="1">
            <a:off x="3862247" y="5346424"/>
            <a:ext cx="109728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7" name="Rectangle 9"/>
          <p:cNvSpPr>
            <a:spLocks noChangeArrowheads="1"/>
          </p:cNvSpPr>
          <p:nvPr/>
        </p:nvSpPr>
        <p:spPr bwMode="auto">
          <a:xfrm>
            <a:off x="1826622" y="3043644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1. From the Views tab click Edit Customizations.</a:t>
            </a:r>
          </a:p>
        </p:txBody>
      </p:sp>
      <p:sp>
        <p:nvSpPr>
          <p:cNvPr id="54278" name="Rectangle 9"/>
          <p:cNvSpPr>
            <a:spLocks noChangeArrowheads="1"/>
          </p:cNvSpPr>
          <p:nvPr/>
        </p:nvSpPr>
        <p:spPr bwMode="auto">
          <a:xfrm>
            <a:off x="1147340" y="5902233"/>
            <a:ext cx="738269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2. From the pull-down menu select the View to be modified.</a:t>
            </a: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4495800" y="2549433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Click</a:t>
            </a:r>
          </a:p>
        </p:txBody>
      </p:sp>
      <p:cxnSp>
        <p:nvCxnSpPr>
          <p:cNvPr id="54280" name="Straight Arrow Connector 12"/>
          <p:cNvCxnSpPr>
            <a:cxnSpLocks noChangeShapeType="1"/>
          </p:cNvCxnSpPr>
          <p:nvPr/>
        </p:nvCxnSpPr>
        <p:spPr bwMode="auto">
          <a:xfrm flipH="1">
            <a:off x="4191000" y="2701833"/>
            <a:ext cx="4572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1" name="Straight Connector 18"/>
          <p:cNvCxnSpPr>
            <a:cxnSpLocks noChangeShapeType="1"/>
          </p:cNvCxnSpPr>
          <p:nvPr/>
        </p:nvCxnSpPr>
        <p:spPr bwMode="auto">
          <a:xfrm>
            <a:off x="3276600" y="2776446"/>
            <a:ext cx="914400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Straight Connector 14"/>
          <p:cNvCxnSpPr>
            <a:cxnSpLocks noChangeShapeType="1"/>
          </p:cNvCxnSpPr>
          <p:nvPr/>
        </p:nvCxnSpPr>
        <p:spPr bwMode="auto">
          <a:xfrm>
            <a:off x="3163384" y="5382482"/>
            <a:ext cx="685800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32522" r="38784" b="44869"/>
          <a:stretch/>
        </p:blipFill>
        <p:spPr bwMode="auto">
          <a:xfrm>
            <a:off x="1653823" y="1273679"/>
            <a:ext cx="5753804" cy="1639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Editing a Custom View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15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9" t="32354" r="17528" b="44783"/>
          <a:stretch/>
        </p:blipFill>
        <p:spPr bwMode="auto">
          <a:xfrm>
            <a:off x="1933283" y="4323813"/>
            <a:ext cx="5904413" cy="11495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8" t="32032" r="17459" b="21819"/>
          <a:stretch/>
        </p:blipFill>
        <p:spPr bwMode="auto">
          <a:xfrm>
            <a:off x="1985551" y="1472022"/>
            <a:ext cx="5486401" cy="214637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6768694" y="2105286"/>
            <a:ext cx="131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4A. </a:t>
            </a:r>
            <a:br>
              <a:rPr lang="en-US" sz="1400" b="1" dirty="0">
                <a:solidFill>
                  <a:srgbClr val="FF3300"/>
                </a:solidFill>
              </a:rPr>
            </a:br>
            <a:r>
              <a:rPr lang="en-US" sz="1400" b="1" dirty="0">
                <a:solidFill>
                  <a:srgbClr val="FF3300"/>
                </a:solidFill>
              </a:rPr>
              <a:t>Modify</a:t>
            </a:r>
          </a:p>
        </p:txBody>
      </p:sp>
      <p:cxnSp>
        <p:nvCxnSpPr>
          <p:cNvPr id="55302" name="Straight Arrow Connector 12"/>
          <p:cNvCxnSpPr>
            <a:cxnSpLocks noChangeShapeType="1"/>
          </p:cNvCxnSpPr>
          <p:nvPr/>
        </p:nvCxnSpPr>
        <p:spPr bwMode="auto">
          <a:xfrm flipV="1">
            <a:off x="6358257" y="1951299"/>
            <a:ext cx="28575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3" name="Straight Connector 18"/>
          <p:cNvCxnSpPr>
            <a:cxnSpLocks noChangeShapeType="1"/>
          </p:cNvCxnSpPr>
          <p:nvPr/>
        </p:nvCxnSpPr>
        <p:spPr bwMode="auto">
          <a:xfrm>
            <a:off x="4982621" y="3014924"/>
            <a:ext cx="256032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2819400" y="3740324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3. Alter the grid, then click Save.</a:t>
            </a:r>
          </a:p>
        </p:txBody>
      </p:sp>
      <p:cxnSp>
        <p:nvCxnSpPr>
          <p:cNvPr id="55305" name="Straight Arrow Connector 12"/>
          <p:cNvCxnSpPr>
            <a:cxnSpLocks noChangeShapeType="1"/>
          </p:cNvCxnSpPr>
          <p:nvPr/>
        </p:nvCxnSpPr>
        <p:spPr bwMode="auto">
          <a:xfrm flipV="1">
            <a:off x="5072063" y="3016511"/>
            <a:ext cx="1" cy="3079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6" name="Text Box 6"/>
          <p:cNvSpPr txBox="1">
            <a:spLocks noChangeArrowheads="1"/>
          </p:cNvSpPr>
          <p:nvPr/>
        </p:nvSpPr>
        <p:spPr bwMode="auto">
          <a:xfrm>
            <a:off x="4336856" y="3277771"/>
            <a:ext cx="1176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 4B. Click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3281" y="2025910"/>
            <a:ext cx="3383280" cy="731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5309" name="Rectangle 9"/>
          <p:cNvSpPr>
            <a:spLocks noChangeArrowheads="1"/>
          </p:cNvSpPr>
          <p:nvPr/>
        </p:nvSpPr>
        <p:spPr bwMode="auto">
          <a:xfrm>
            <a:off x="2362200" y="5612669"/>
            <a:ext cx="47701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The modified view has been saved.</a:t>
            </a:r>
          </a:p>
        </p:txBody>
      </p:sp>
      <p:cxnSp>
        <p:nvCxnSpPr>
          <p:cNvPr id="55310" name="Straight Connector 19"/>
          <p:cNvCxnSpPr>
            <a:cxnSpLocks noChangeShapeType="1"/>
          </p:cNvCxnSpPr>
          <p:nvPr/>
        </p:nvCxnSpPr>
        <p:spPr bwMode="auto">
          <a:xfrm>
            <a:off x="3679374" y="4833250"/>
            <a:ext cx="2560320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 </a:t>
            </a:r>
            <a:b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Editing a Custom View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7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3" name="Rectangle 9"/>
          <p:cNvSpPr>
            <a:spLocks noChangeArrowheads="1"/>
          </p:cNvSpPr>
          <p:nvPr/>
        </p:nvSpPr>
        <p:spPr bwMode="auto">
          <a:xfrm>
            <a:off x="978523" y="5026818"/>
            <a:ext cx="7380383" cy="8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AutoNum type="arabicPeriod"/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Select search criteria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AutoNum type="arabicPeriod"/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Enter a name for this favorite and click Save.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AutoNum type="arabicPeriod"/>
            </a:pPr>
            <a:endParaRPr lang="en-US" sz="2000" dirty="0">
              <a:solidFill>
                <a:srgbClr val="001C3A"/>
              </a:solidFill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Note:  PANs or partial PANs cannot be saved as a favorite.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74" y="1169193"/>
            <a:ext cx="86296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718808" y="2015338"/>
            <a:ext cx="1828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Selected Criteria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5610224" y="1856599"/>
            <a:ext cx="217168" cy="5956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81551" y="4169275"/>
            <a:ext cx="3237001" cy="231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Favorites Link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771775" y="2533650"/>
            <a:ext cx="2200275" cy="1438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09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9"/>
          <p:cNvSpPr>
            <a:spLocks noChangeArrowheads="1"/>
          </p:cNvSpPr>
          <p:nvPr/>
        </p:nvSpPr>
        <p:spPr bwMode="auto">
          <a:xfrm>
            <a:off x="2377542" y="5353863"/>
            <a:ext cx="496242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001C3A"/>
              </a:solidFill>
              <a:cs typeface="Arial" charset="0"/>
            </a:endParaRPr>
          </a:p>
        </p:txBody>
      </p:sp>
      <p:sp>
        <p:nvSpPr>
          <p:cNvPr id="57351" name="Rectangle 9"/>
          <p:cNvSpPr>
            <a:spLocks noChangeArrowheads="1"/>
          </p:cNvSpPr>
          <p:nvPr/>
        </p:nvSpPr>
        <p:spPr bwMode="auto">
          <a:xfrm>
            <a:off x="1783715" y="4965605"/>
            <a:ext cx="555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3. Verify the favorite view has been saved.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4.  To view your choices, click Favorites.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srgbClr val="001C3A"/>
              </a:solidFill>
              <a:cs typeface="Arial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1372412"/>
            <a:ext cx="8229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flipH="1">
            <a:off x="3659472" y="1862852"/>
            <a:ext cx="143640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095875" y="1477842"/>
            <a:ext cx="7588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Verify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30792" y="2239188"/>
            <a:ext cx="590550" cy="231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107573" y="2162976"/>
            <a:ext cx="21307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Click Favorites link.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Favorites Link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03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1444" y="2670220"/>
            <a:ext cx="7782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Click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63" y="1164126"/>
            <a:ext cx="7677150" cy="25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" y="3033661"/>
            <a:ext cx="7143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8" y="2977997"/>
            <a:ext cx="154305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237859" y="3236284"/>
            <a:ext cx="65864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810778" y="3082396"/>
            <a:ext cx="7782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  Click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535702" y="4908393"/>
            <a:ext cx="543917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AutoNum type="arabicPeriod" startAt="5"/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View criteria in Favorites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AutoNum type="arabicPeriod" startAt="5"/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Click ‘arrow’ to view criteria list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7.  Click “Select Search” from the Task menu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81000" y="237600"/>
            <a:ext cx="8305800" cy="8382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Favorites Link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5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158932"/>
            <a:ext cx="7572375" cy="4841818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There are several tools that can be used to aid investigating a problem transaction.  These tools, combined with over 30 search criteria, can quickly locate and display key details of the transaction or exception (case) history.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Overview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83080"/>
              </p:ext>
            </p:extLst>
          </p:nvPr>
        </p:nvGraphicFramePr>
        <p:xfrm>
          <a:off x="534092" y="2159000"/>
          <a:ext cx="8066983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in Transaction Research to set aside</a:t>
                      </a:r>
                      <a:r>
                        <a:rPr lang="en-US" baseline="0" dirty="0"/>
                        <a:t> one or more transactions to review.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Compare This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in Transaction</a:t>
                      </a:r>
                      <a:r>
                        <a:rPr lang="en-US" baseline="0" dirty="0"/>
                        <a:t> Research to determine similarities or differences.  Useful for locating dispute transactions.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user can create custom views* </a:t>
                      </a:r>
                      <a:r>
                        <a:rPr lang="en-US" dirty="0"/>
                        <a:t>as</a:t>
                      </a:r>
                      <a:r>
                        <a:rPr lang="en-US" baseline="0" dirty="0"/>
                        <a:t> a quick view of data prior to selecting detail view.  Columnar format allows grouping by field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 Grids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user can create custom grids* </a:t>
                      </a:r>
                      <a:r>
                        <a:rPr lang="en-US" dirty="0"/>
                        <a:t>as</a:t>
                      </a:r>
                      <a:r>
                        <a:rPr lang="en-US" baseline="0" dirty="0"/>
                        <a:t> a quick view of groups of transactions prior to selecting detail view.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*Note:  Up to 6 custom views and/or grids are allowed.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85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10788" y="5198433"/>
            <a:ext cx="503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8. Click Search.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1C3A"/>
                </a:solidFill>
                <a:cs typeface="Arial" charset="0"/>
              </a:rPr>
              <a:t>Note:  Additional criteria may also be added at this time.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23974"/>
            <a:ext cx="8687904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311004" y="3810000"/>
            <a:ext cx="6667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Favorites Link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62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010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sz="28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Exporting Data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22" y="5178875"/>
            <a:ext cx="8133918" cy="1490542"/>
          </a:xfrm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000" b="0" dirty="0">
                <a:cs typeface="Arial" panose="020B0604020202020204" pitchFamily="34" charset="0"/>
              </a:rPr>
              <a:t>The list of transactions </a:t>
            </a:r>
            <a:r>
              <a:rPr lang="en-US" sz="2000" b="0" dirty="0">
                <a:solidFill>
                  <a:srgbClr val="001C3A"/>
                </a:solidFill>
                <a:cs typeface="Arial" charset="0"/>
              </a:rPr>
              <a:t>up to 11,000 transactions is returned.  If more transactions, an informational message displays with further instructions.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0" dirty="0">
                <a:cs typeface="Arial" panose="020B0604020202020204" pitchFamily="34" charset="0"/>
              </a:rPr>
              <a:t>The spreadsheet displayed can be exported saved to the user’s personal computer or printed for later use.</a:t>
            </a:r>
          </a:p>
          <a:p>
            <a:pPr eaLnBrk="1" hangingPunct="1">
              <a:lnSpc>
                <a:spcPct val="80000"/>
              </a:lnSpc>
            </a:pPr>
            <a:endParaRPr lang="en-US" sz="2000" b="0" dirty="0">
              <a:latin typeface="Arial" charset="0"/>
              <a:cs typeface="Arial" charset="0"/>
            </a:endParaRPr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8299834" y="1753500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3300"/>
                </a:solidFill>
              </a:rPr>
              <a:t>Click</a:t>
            </a:r>
          </a:p>
        </p:txBody>
      </p:sp>
      <p:cxnSp>
        <p:nvCxnSpPr>
          <p:cNvPr id="29705" name="Straight Arrow Connector 11"/>
          <p:cNvCxnSpPr>
            <a:cxnSpLocks noChangeShapeType="1"/>
          </p:cNvCxnSpPr>
          <p:nvPr/>
        </p:nvCxnSpPr>
        <p:spPr bwMode="auto">
          <a:xfrm rot="5400000">
            <a:off x="4105295" y="2883916"/>
            <a:ext cx="457200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Straight Connector 19"/>
          <p:cNvCxnSpPr>
            <a:cxnSpLocks noChangeShapeType="1"/>
          </p:cNvCxnSpPr>
          <p:nvPr/>
        </p:nvCxnSpPr>
        <p:spPr bwMode="auto">
          <a:xfrm>
            <a:off x="6511833" y="2277288"/>
            <a:ext cx="27432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9768"/>
            <a:ext cx="786765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1"/>
          <p:cNvCxnSpPr>
            <a:cxnSpLocks noChangeShapeType="1"/>
          </p:cNvCxnSpPr>
          <p:nvPr/>
        </p:nvCxnSpPr>
        <p:spPr bwMode="auto">
          <a:xfrm flipH="1">
            <a:off x="7029300" y="1930390"/>
            <a:ext cx="1249445" cy="1406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91" y="3113310"/>
            <a:ext cx="7617155" cy="194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638800" y="1930390"/>
            <a:ext cx="1010193" cy="1831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48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1267" y="1305342"/>
            <a:ext cx="75191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Listed below are tips for improving the response time of your searches: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Limit the scope of your query by using specific values in the </a:t>
            </a:r>
            <a:r>
              <a:rPr lang="en-US" b="1" dirty="0"/>
              <a:t>Primary Search Criteria </a:t>
            </a:r>
            <a:r>
              <a:rPr lang="en-US" dirty="0"/>
              <a:t>or </a:t>
            </a:r>
            <a:r>
              <a:rPr lang="en-US" b="1" dirty="0"/>
              <a:t>Primary Selections </a:t>
            </a:r>
            <a:r>
              <a:rPr lang="en-US" dirty="0"/>
              <a:t>fields.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Specify as much of the PAN as possible.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Specify as short a range as possible in the </a:t>
            </a:r>
            <a:r>
              <a:rPr lang="en-US" b="1" dirty="0"/>
              <a:t>Start Date/Time </a:t>
            </a:r>
            <a:r>
              <a:rPr lang="en-US" dirty="0"/>
              <a:t>and </a:t>
            </a:r>
            <a:r>
              <a:rPr lang="en-US" b="1" dirty="0"/>
              <a:t>End Date/Time </a:t>
            </a:r>
            <a:r>
              <a:rPr lang="en-US" dirty="0"/>
              <a:t>fields, especially when performing searches using </a:t>
            </a:r>
            <a:r>
              <a:rPr lang="en-US" b="1" dirty="0"/>
              <a:t>Device ID</a:t>
            </a:r>
            <a:r>
              <a:rPr lang="en-US" dirty="0"/>
              <a:t>, </a:t>
            </a:r>
            <a:r>
              <a:rPr lang="en-US" b="1" dirty="0"/>
              <a:t>Issuer Recon Inst ID</a:t>
            </a:r>
            <a:r>
              <a:rPr lang="en-US" dirty="0"/>
              <a:t>, or </a:t>
            </a:r>
            <a:r>
              <a:rPr lang="en-US" b="1" dirty="0"/>
              <a:t>pseudo (intercept) terminals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Queries on more recent transactions or cases will be quicker than queries on older data.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237600"/>
            <a:ext cx="8305800" cy="8382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Research Tips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79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0066B1D-9145-45FF-855D-36412A40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458136"/>
            <a:ext cx="685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charset="0"/>
              <a:buNone/>
              <a:defRPr sz="1800" b="0" kern="1200" baseline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1600" b="1" i="1" dirty="0">
                <a:solidFill>
                  <a:schemeClr val="tx1"/>
                </a:solidFill>
                <a:latin typeface="Arial" charset="0"/>
                <a:cs typeface="Arial" charset="0"/>
              </a:rPr>
              <a:t>Copyright © 2018 by FIS</a:t>
            </a:r>
            <a:br>
              <a:rPr lang="en-US" sz="1600" b="1" i="1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1600" b="1" dirty="0">
                <a:solidFill>
                  <a:schemeClr val="tx1"/>
                </a:solidFill>
                <a:latin typeface="Arial" charset="0"/>
                <a:cs typeface="Arial" charset="0"/>
              </a:rPr>
              <a:t>All Rights Reserved</a:t>
            </a:r>
          </a:p>
          <a:p>
            <a:pPr algn="ctr">
              <a:buFontTx/>
              <a:buNone/>
            </a:pPr>
            <a:r>
              <a:rPr lang="en-US" sz="1600" b="1" i="1" dirty="0">
                <a:solidFill>
                  <a:schemeClr val="tx1"/>
                </a:solidFill>
                <a:latin typeface="Arial" charset="0"/>
                <a:cs typeface="Arial" charset="0"/>
              </a:rPr>
              <a:t>This document is intended only for the use of  FIS Corporation customers in connection with the products and services FIS Corporation has authorized. Any other use is not authorized.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FCA32F-786F-4581-B2F4-F1A6C51D2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57289"/>
            <a:ext cx="6064204" cy="10420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Overview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46312"/>
              </p:ext>
            </p:extLst>
          </p:nvPr>
        </p:nvGraphicFramePr>
        <p:xfrm>
          <a:off x="838892" y="1397000"/>
          <a:ext cx="72009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Favorites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</a:t>
                      </a:r>
                      <a:r>
                        <a:rPr lang="en-US" baseline="0" dirty="0"/>
                        <a:t> to save frequently used search criteria.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Favorite definitions are defined by user and will be saved until deleted by the user. All search criteria, except the PAN may be used as favorites.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Exporting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Ability to create an extract of the search results for supporting documentation or to perform additional calculations or sorting. 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BC5E2-5B7E-4857-A06D-513317901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A1FF39-7F96-4911-801E-19BF7EA9357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Preferences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1D2A1-4B14-40B1-8C56-CF5E30DDCDE6}"/>
              </a:ext>
            </a:extLst>
          </p:cNvPr>
          <p:cNvSpPr txBox="1"/>
          <p:nvPr/>
        </p:nvSpPr>
        <p:spPr>
          <a:xfrm>
            <a:off x="214410" y="1076762"/>
            <a:ext cx="8062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/>
              </a:rPr>
              <a:t>Search screens can be customized by changing:</a:t>
            </a:r>
          </a:p>
          <a:p>
            <a:pPr marL="457200" indent="-457200">
              <a:buAutoNum type="alphaUcPeriod"/>
            </a:pPr>
            <a:r>
              <a:rPr lang="en-US" dirty="0">
                <a:latin typeface="+mj-lt"/>
                <a:cs typeface="Arial"/>
              </a:rPr>
              <a:t>The date range to view transactions using the “# days to search by”</a:t>
            </a:r>
          </a:p>
          <a:p>
            <a:pPr marL="457200" indent="-457200">
              <a:buAutoNum type="alphaUcPeriod"/>
            </a:pPr>
            <a:r>
              <a:rPr lang="en-US" dirty="0">
                <a:latin typeface="+mj-lt"/>
                <a:cs typeface="Arial"/>
              </a:rPr>
              <a:t>To search the newest transactions first or oldest</a:t>
            </a:r>
          </a:p>
          <a:p>
            <a:r>
              <a:rPr lang="en-US" dirty="0">
                <a:latin typeface="+mj-lt"/>
                <a:cs typeface="Arial"/>
              </a:rPr>
              <a:t>C.     The number of transactions per page by setting “# results in a set”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E742F-5260-4B08-95AF-B50F1F7A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0565"/>
            <a:ext cx="8991848" cy="3215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619F2-7533-4F42-888D-4A449DF08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8" y="2248496"/>
            <a:ext cx="6867525" cy="857250"/>
          </a:xfrm>
          <a:prstGeom prst="rect">
            <a:avLst/>
          </a:prstGeom>
        </p:spPr>
      </p:pic>
      <p:cxnSp>
        <p:nvCxnSpPr>
          <p:cNvPr id="12" name="Straight Arrow Connector 22">
            <a:extLst>
              <a:ext uri="{FF2B5EF4-FFF2-40B4-BE49-F238E27FC236}">
                <a16:creationId xmlns:a16="http://schemas.microsoft.com/office/drawing/2014/main" id="{5B0FAA9F-4534-498B-9AB4-F4741456CE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04974" y="2808745"/>
            <a:ext cx="2630076" cy="54719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373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682614-2917-43EC-8DD5-4144BBD4E79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1539" y="144466"/>
            <a:ext cx="8305800" cy="8382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Transaction Research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947" y="5762345"/>
            <a:ext cx="7820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Arial"/>
              </a:rPr>
              <a:t>Once logged on, from the Home page, use the menu bar to navigate to Transaction Search.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1" y="935621"/>
            <a:ext cx="6774041" cy="1806775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17" y="2673531"/>
            <a:ext cx="6127530" cy="31305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17"/>
          <p:cNvCxnSpPr>
            <a:cxnSpLocks noChangeShapeType="1"/>
          </p:cNvCxnSpPr>
          <p:nvPr/>
        </p:nvCxnSpPr>
        <p:spPr bwMode="auto">
          <a:xfrm>
            <a:off x="1159205" y="1772233"/>
            <a:ext cx="73152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22"/>
          <p:cNvCxnSpPr>
            <a:cxnSpLocks noChangeShapeType="1"/>
          </p:cNvCxnSpPr>
          <p:nvPr/>
        </p:nvCxnSpPr>
        <p:spPr bwMode="auto">
          <a:xfrm>
            <a:off x="2037806" y="1924594"/>
            <a:ext cx="844731" cy="14978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859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41041" y="1339850"/>
            <a:ext cx="2520042" cy="437042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Primary Search Data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</a:rPr>
              <a:t>The Start Date/Time and End Date/Time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PAN -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enter the entire card number or PAN prefix </a:t>
            </a: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(NNNNNN*).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 Multiples: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link to enter more than one full PAN.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PAN Prefix/Suffix –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first six digits and last four digits of the card number.  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Device ID -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Device (ATM or POS)</a:t>
            </a:r>
          </a:p>
          <a:p>
            <a:pPr marL="227013" indent="-227013">
              <a:defRPr/>
            </a:pPr>
            <a:endParaRPr lang="en-US" sz="1600" dirty="0"/>
          </a:p>
          <a:p>
            <a:pPr marL="227013" indent="-227013"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Note:  In partial PAN search only one partial Pan can be used at a time.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03299" y="4648199"/>
            <a:ext cx="6192837" cy="16435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27013" indent="-227013" eaLnBrk="0" hangingPunct="0">
              <a:spcBef>
                <a:spcPct val="20000"/>
              </a:spcBef>
              <a:buClr>
                <a:srgbClr val="4F6F19"/>
              </a:buClr>
              <a:buSzPct val="12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DC63F"/>
              </a:buClr>
              <a:buSzPct val="110000"/>
              <a:buFont typeface="Arial" charset="0"/>
              <a:buChar char="–"/>
              <a:defRPr sz="12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07F83"/>
              </a:buClr>
              <a:buFont typeface="Arial" charset="0"/>
              <a:buChar char="•"/>
              <a:defRPr sz="11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3CF63"/>
              </a:buClr>
              <a:buFont typeface="Arial" charset="0"/>
              <a:buChar char="–"/>
              <a:defRPr sz="10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9DA89"/>
              </a:buClr>
              <a:buFont typeface="Arial" charset="0"/>
              <a:buChar char="•"/>
              <a:defRPr sz="10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9DA89"/>
              </a:buClr>
              <a:buFont typeface="Arial" charset="0"/>
              <a:buChar char="•"/>
              <a:defRPr sz="1000">
                <a:solidFill>
                  <a:srgbClr val="807F83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9DA89"/>
              </a:buClr>
              <a:buFont typeface="Arial" charset="0"/>
              <a:buChar char="•"/>
              <a:defRPr sz="1000">
                <a:solidFill>
                  <a:srgbClr val="807F83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9DA89"/>
              </a:buClr>
              <a:buFont typeface="Arial" charset="0"/>
              <a:buChar char="•"/>
              <a:defRPr sz="1000">
                <a:solidFill>
                  <a:srgbClr val="807F83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9DA89"/>
              </a:buClr>
              <a:buFont typeface="Arial" charset="0"/>
              <a:buChar char="•"/>
              <a:defRPr sz="1000">
                <a:solidFill>
                  <a:srgbClr val="807F8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6.  </a:t>
            </a:r>
            <a:r>
              <a:rPr lang="en-US" altLang="en-US" b="1" dirty="0">
                <a:solidFill>
                  <a:srgbClr val="000000"/>
                </a:solidFill>
              </a:rPr>
              <a:t>Acq Recon Inst ID - </a:t>
            </a:r>
            <a:r>
              <a:rPr lang="en-US" altLang="en-US" dirty="0">
                <a:solidFill>
                  <a:srgbClr val="000000"/>
                </a:solidFill>
              </a:rPr>
              <a:t>institution to which the transaction is reconciled.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Tx/>
              <a:buAutoNum type="arabicPeriod" startAt="7"/>
            </a:pPr>
            <a:r>
              <a:rPr lang="en-US" altLang="en-US" b="1" dirty="0">
                <a:solidFill>
                  <a:srgbClr val="000000"/>
                </a:solidFill>
              </a:rPr>
              <a:t>Iss Recon Inst ID - </a:t>
            </a:r>
            <a:r>
              <a:rPr lang="en-US" altLang="en-US" dirty="0">
                <a:solidFill>
                  <a:srgbClr val="000000"/>
                </a:solidFill>
              </a:rPr>
              <a:t>Identifies the institution to which this transaction is reconciled and settled.</a:t>
            </a: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Matches – inst is acquiring or issuing recon inst.</a:t>
            </a: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Does not match – inst is not acquirer or issuing recon inst.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8.  Merch Rpting Level - </a:t>
            </a:r>
            <a:r>
              <a:rPr lang="en-US" altLang="en-US" dirty="0">
                <a:solidFill>
                  <a:srgbClr val="000000"/>
                </a:solidFill>
              </a:rPr>
              <a:t>Identifies merchant or institution ID defined as the primary entity for totals management.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21539" y="144466"/>
            <a:ext cx="8305800" cy="8382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Transaction Research – 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Primary Search Criteria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9" y="1038797"/>
            <a:ext cx="6076979" cy="35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74780" y="2551110"/>
            <a:ext cx="2773362" cy="2097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5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16413" y="1120734"/>
            <a:ext cx="4697413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013" indent="-227013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  Account ID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Customer account</a:t>
            </a:r>
          </a:p>
          <a:p>
            <a:pPr marL="227013" indent="-227013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 Account Type Group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A code for a group of account types.  </a:t>
            </a:r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27013" indent="-227013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 Action Code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The response, approved or denied, returned by the authorizing network</a:t>
            </a:r>
            <a:endParaRPr lang="en-US" sz="1400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FontTx/>
              <a:buAutoNum type="arabicPeriod" startAt="4"/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Actual Terminal ID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unique# to the terminal owner identifying the actual terminal used for this transaction.</a:t>
            </a:r>
          </a:p>
          <a:p>
            <a:pPr marL="171450" indent="-171450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5.  Authorized By –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The list of authorizers who are permitted to authorize the transaction.  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FontTx/>
              <a:buAutoNum type="arabicPeriod" startAt="6"/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MCC –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The list of merchant category codes.</a:t>
            </a:r>
            <a:endParaRPr lang="en-US" sz="1400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FontTx/>
              <a:buAutoNum type="arabicPeriod" startAt="7"/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Country Code Acq -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Country of acquirer.</a:t>
            </a:r>
            <a:endParaRPr lang="en-US" sz="1400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eriod" startAt="8"/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Institution ID </a:t>
            </a:r>
          </a:p>
          <a:p>
            <a:pPr marL="342900" indent="-342900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Acq: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institution that acquired the transaction.</a:t>
            </a:r>
          </a:p>
          <a:p>
            <a:pPr marL="171450" lvl="1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Iss: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institution that holds the cardholder's account.</a:t>
            </a:r>
          </a:p>
          <a:p>
            <a:pPr marL="227013" indent="-227013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9.  Retrieval Reference # -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local sequence number</a:t>
            </a:r>
          </a:p>
          <a:p>
            <a:pPr marL="227013" indent="-227013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10.  System Trace # -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switch terminal sequence #</a:t>
            </a:r>
          </a:p>
          <a:p>
            <a:pPr marL="227013" indent="-227013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11.  Transaction Disposition -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Transaction was authorized, denied, disputed or reversed.  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82575" indent="-282575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12.  Tran Type Group -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user-defined description for a group of transaction types (based on Function Type).  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13.  Tran Type ID -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Indicates the transaction type.  </a:t>
            </a:r>
            <a:r>
              <a:rPr lang="en-US" sz="1400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14.  Merchant Name –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The name of the merchant where the transaction has taken place.</a:t>
            </a:r>
            <a:endParaRPr lang="en-US" sz="1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23034"/>
            <a:ext cx="8305800" cy="8382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 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Transaction Research -  Additional Search Data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062037"/>
            <a:ext cx="4057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8125" y="1062037"/>
            <a:ext cx="1676400" cy="261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888" y="5491162"/>
            <a:ext cx="4200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15"/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 Code -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 code that further defines </a:t>
            </a:r>
            <a:r>
              <a:rPr lang="en-US" sz="1400" dirty="0"/>
              <a:t>the transaction message</a:t>
            </a:r>
          </a:p>
          <a:p>
            <a:pPr marL="342900" indent="-342900">
              <a:buAutoNum type="arabicPeriod" startAt="15"/>
              <a:defRPr/>
            </a:pPr>
            <a:r>
              <a:rPr lang="en-US" sz="1400" b="1" dirty="0"/>
              <a:t>Network Recon Amount </a:t>
            </a:r>
            <a:r>
              <a:rPr lang="en-US" sz="1400" dirty="0"/>
              <a:t>– amount transferred between issuer and acquirer.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4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7790" y="3538907"/>
            <a:ext cx="84695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CPP Search Data</a:t>
            </a:r>
          </a:p>
          <a:p>
            <a:r>
              <a:rPr lang="en-US" sz="1600" dirty="0"/>
              <a:t>CPP Search Data is used to help identify a possible common point of purchase (CPP) from your list of compromised PANs.</a:t>
            </a:r>
          </a:p>
          <a:p>
            <a:r>
              <a:rPr lang="en-US" sz="1600" b="1" dirty="0"/>
              <a:t>CPP Threshold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Indicates the number of cards needed to consider a terminal or merchant as a possible point of compromise. The default value is two.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CPP Threshold Indicator </a:t>
            </a:r>
            <a:r>
              <a:rPr lang="en-US" sz="1600" dirty="0"/>
              <a:t>field is enabled only if you choose either the CPP by Merchant or the CPP by Terminal option from the </a:t>
            </a:r>
            <a:r>
              <a:rPr lang="en-US" sz="1600" b="1" dirty="0"/>
              <a:t>Search Results View </a:t>
            </a:r>
            <a:r>
              <a:rPr lang="en-US" sz="1600" dirty="0"/>
              <a:t>drop-down list.</a:t>
            </a:r>
            <a:endParaRPr lang="en-US" sz="1600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21539" y="135039"/>
            <a:ext cx="8305800" cy="83820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642566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807F83"/>
                </a:solidFill>
                <a:latin typeface="Arial" charset="0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DataNavigator</a:t>
            </a:r>
            <a:r>
              <a:rPr lang="en-US" baseline="30000" dirty="0">
                <a:solidFill>
                  <a:srgbClr val="007E80"/>
                </a:solidFill>
                <a:latin typeface="Arial" charset="0"/>
                <a:cs typeface="Arial" charset="0"/>
              </a:rPr>
              <a:t>®</a:t>
            </a:r>
            <a:r>
              <a:rPr lang="en-US" dirty="0">
                <a:solidFill>
                  <a:srgbClr val="007E80"/>
                </a:solidFill>
                <a:latin typeface="Arial" charset="0"/>
                <a:cs typeface="Arial" charset="0"/>
              </a:rPr>
              <a:t> Web Client Tools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Transaction Research – Additional Search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  <a:cs typeface="Arial" charset="0"/>
              </a:rPr>
              <a:t>con’t</a:t>
            </a:r>
            <a:endParaRPr lang="en-US" sz="24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887640" y="6440817"/>
            <a:ext cx="942531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7682614-2917-43EC-8DD5-4144BBD4E795}" type="slidenum">
              <a:rPr lang="en-US" smtClean="0">
                <a:solidFill>
                  <a:schemeClr val="bg1"/>
                </a:solidFill>
              </a:rPr>
              <a:pPr algn="r"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B7267A-1B7E-45AE-9C3E-F5F0E58D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0" y="1380472"/>
            <a:ext cx="4782057" cy="21584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21B69-35CF-415D-BB6A-C010E85A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39" y="1084067"/>
            <a:ext cx="4369962" cy="23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8480"/>
      </p:ext>
    </p:extLst>
  </p:cSld>
  <p:clrMapOvr>
    <a:masterClrMapping/>
  </p:clrMapOvr>
</p:sld>
</file>

<file path=ppt/theme/theme1.xml><?xml version="1.0" encoding="utf-8"?>
<a:theme xmlns:a="http://schemas.openxmlformats.org/drawingml/2006/main" name="FIS Corporate Presentation Template 1">
  <a:themeElements>
    <a:clrScheme name="FIS COLORS 1">
      <a:dk1>
        <a:sysClr val="windowText" lastClr="000000"/>
      </a:dk1>
      <a:lt1>
        <a:sysClr val="window" lastClr="FFFFFF"/>
      </a:lt1>
      <a:dk2>
        <a:srgbClr val="72246C"/>
      </a:dk2>
      <a:lt2>
        <a:srgbClr val="FFFFFF"/>
      </a:lt2>
      <a:accent1>
        <a:srgbClr val="8DC63F"/>
      </a:accent1>
      <a:accent2>
        <a:srgbClr val="009273"/>
      </a:accent2>
      <a:accent3>
        <a:srgbClr val="007E80"/>
      </a:accent3>
      <a:accent4>
        <a:srgbClr val="00AEC7"/>
      </a:accent4>
      <a:accent5>
        <a:srgbClr val="005F83"/>
      </a:accent5>
      <a:accent6>
        <a:srgbClr val="72246C"/>
      </a:accent6>
      <a:hlink>
        <a:srgbClr val="470A68"/>
      </a:hlink>
      <a:folHlink>
        <a:srgbClr val="F3D03E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IS Corporate Presentation Template 1">
  <a:themeElements>
    <a:clrScheme name="FIS COLORS 1">
      <a:dk1>
        <a:sysClr val="windowText" lastClr="000000"/>
      </a:dk1>
      <a:lt1>
        <a:sysClr val="window" lastClr="FFFFFF"/>
      </a:lt1>
      <a:dk2>
        <a:srgbClr val="72246C"/>
      </a:dk2>
      <a:lt2>
        <a:srgbClr val="FFFFFF"/>
      </a:lt2>
      <a:accent1>
        <a:srgbClr val="8DC63F"/>
      </a:accent1>
      <a:accent2>
        <a:srgbClr val="009273"/>
      </a:accent2>
      <a:accent3>
        <a:srgbClr val="007E80"/>
      </a:accent3>
      <a:accent4>
        <a:srgbClr val="00AEC7"/>
      </a:accent4>
      <a:accent5>
        <a:srgbClr val="005F83"/>
      </a:accent5>
      <a:accent6>
        <a:srgbClr val="72246C"/>
      </a:accent6>
      <a:hlink>
        <a:srgbClr val="470A68"/>
      </a:hlink>
      <a:folHlink>
        <a:srgbClr val="F3D03E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1_Office Theme 1">
      <a:dk1>
        <a:srgbClr val="262626"/>
      </a:dk1>
      <a:lt1>
        <a:srgbClr val="FFFFFF"/>
      </a:lt1>
      <a:dk2>
        <a:srgbClr val="6E6F70"/>
      </a:dk2>
      <a:lt2>
        <a:srgbClr val="EEECE1"/>
      </a:lt2>
      <a:accent1>
        <a:srgbClr val="3F5D12"/>
      </a:accent1>
      <a:accent2>
        <a:srgbClr val="7BBE30"/>
      </a:accent2>
      <a:accent3>
        <a:srgbClr val="FFFFFF"/>
      </a:accent3>
      <a:accent4>
        <a:srgbClr val="1F1F1F"/>
      </a:accent4>
      <a:accent5>
        <a:srgbClr val="AFB6AA"/>
      </a:accent5>
      <a:accent6>
        <a:srgbClr val="6FAC2A"/>
      </a:accent6>
      <a:hlink>
        <a:srgbClr val="6D6E72"/>
      </a:hlink>
      <a:folHlink>
        <a:srgbClr val="ADADA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rgbClr val="007D8A"/>
            </a:solidFill>
            <a:latin typeface="+mj-lt"/>
          </a:defRPr>
        </a:defPPr>
      </a:lstStyle>
    </a:txDef>
  </a:objectDefaults>
  <a:extraClrSchemeLst>
    <a:extraClrScheme>
      <a:clrScheme name="1_Office Theme 1">
        <a:dk1>
          <a:srgbClr val="262626"/>
        </a:dk1>
        <a:lt1>
          <a:srgbClr val="FFFFFF"/>
        </a:lt1>
        <a:dk2>
          <a:srgbClr val="6E6F70"/>
        </a:dk2>
        <a:lt2>
          <a:srgbClr val="EEECE1"/>
        </a:lt2>
        <a:accent1>
          <a:srgbClr val="3F5D12"/>
        </a:accent1>
        <a:accent2>
          <a:srgbClr val="7BBE30"/>
        </a:accent2>
        <a:accent3>
          <a:srgbClr val="FFFFFF"/>
        </a:accent3>
        <a:accent4>
          <a:srgbClr val="1F1F1F"/>
        </a:accent4>
        <a:accent5>
          <a:srgbClr val="AFB6AA"/>
        </a:accent5>
        <a:accent6>
          <a:srgbClr val="6FAC2A"/>
        </a:accent6>
        <a:hlink>
          <a:srgbClr val="6D6E72"/>
        </a:hlink>
        <a:folHlink>
          <a:srgbClr val="AD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6FA06DBD6E6418AD49F023C1EFD04" ma:contentTypeVersion="4" ma:contentTypeDescription="Create a new document." ma:contentTypeScope="" ma:versionID="413b0667ac5e2d0a0696fd9ede7e345d">
  <xsd:schema xmlns:xsd="http://www.w3.org/2001/XMLSchema" xmlns:xs="http://www.w3.org/2001/XMLSchema" xmlns:p="http://schemas.microsoft.com/office/2006/metadata/properties" xmlns:ns2="8177493b-ff6b-4d36-9fe8-29f15b5aaaa8" targetNamespace="http://schemas.microsoft.com/office/2006/metadata/properties" ma:root="true" ma:fieldsID="fd3aafd6d657aaa9d6a8ada1f01b0f92" ns2:_="">
    <xsd:import namespace="8177493b-ff6b-4d36-9fe8-29f15b5aa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7493b-ff6b-4d36-9fe8-29f15b5aa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51AC913-F8D0-4FB4-92D1-D4B2C0F03F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991FA5-4BE9-4BBF-B938-B4DB1F359F1A}"/>
</file>

<file path=customXml/itemProps3.xml><?xml version="1.0" encoding="utf-8"?>
<ds:datastoreItem xmlns:ds="http://schemas.openxmlformats.org/officeDocument/2006/customXml" ds:itemID="{C326B81F-E82C-4BB0-9DE0-EF106BA375B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 Corporate Presentation Template 1</Template>
  <TotalTime>4867</TotalTime>
  <Words>1734</Words>
  <Application>Microsoft Office PowerPoint</Application>
  <PresentationFormat>On-screen Show (4:3)</PresentationFormat>
  <Paragraphs>241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Wingdings</vt:lpstr>
      <vt:lpstr>FIS Corporate Presentation Template 1</vt:lpstr>
      <vt:lpstr>1_FIS Corporate Presentation Template 1</vt:lpstr>
      <vt:lpstr>1_Office Theme</vt:lpstr>
      <vt:lpstr>DataNavigator® - Workshop Web Client Tools</vt:lpstr>
      <vt:lpstr>DataNavigator® Web Client Tools</vt:lpstr>
      <vt:lpstr>DataNavigator® Web Client Tools Overview</vt:lpstr>
      <vt:lpstr>DataNavigator® Web Client Tools Overview</vt:lpstr>
      <vt:lpstr>DataNavigator® Web Client Tools Preferences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DataNavigator® Web Client Tools Research List</vt:lpstr>
      <vt:lpstr>DataNavigator® Web Client Tools Research List</vt:lpstr>
      <vt:lpstr>DataNavigator® Web Client Tools Compare This Transaction</vt:lpstr>
      <vt:lpstr>DataNavigator® Web Client Tools Compare This Transaction</vt:lpstr>
      <vt:lpstr>DataNavigator® Web Client Tools Custom Views/Grids</vt:lpstr>
      <vt:lpstr>DataNavigator® Web Client Tools Custom Views/Grids</vt:lpstr>
      <vt:lpstr>DataNavigator® Web Client Tools Custom Grid Feature</vt:lpstr>
      <vt:lpstr>DataNavigator® Web Client Tools Custom Grid Feature</vt:lpstr>
      <vt:lpstr>DataNavigator® Web Client Tools Custom Grid Feature</vt:lpstr>
      <vt:lpstr>DataNavigator® Web Client Tools Custom Grid Feature</vt:lpstr>
      <vt:lpstr>DataNavigator® Web Client Tools Custom View Feature</vt:lpstr>
      <vt:lpstr>DataNavigator® Web Client Tools Custom View Feature</vt:lpstr>
      <vt:lpstr>DataNavigator® Web Client Tools Custom View Feature</vt:lpstr>
      <vt:lpstr>DataNavigator® Web Client Tools Custom View Feature</vt:lpstr>
      <vt:lpstr>DataNavigator® Web Client Tools Editing a Custom View</vt:lpstr>
      <vt:lpstr>DataNavigator® Web Client Tools  Editing a Custom View</vt:lpstr>
      <vt:lpstr>DataNavigator® Web Client Tools Favorites Link</vt:lpstr>
      <vt:lpstr>DataNavigator® Web Client Tools Favorites Link</vt:lpstr>
      <vt:lpstr>PowerPoint Presentation</vt:lpstr>
      <vt:lpstr>DataNavigator® Web Client Tools Favorites Link</vt:lpstr>
      <vt:lpstr>DataNavigator® Web Client Tools Exporting Data</vt:lpstr>
      <vt:lpstr>PowerPoint Presentation</vt:lpstr>
      <vt:lpstr>PowerPoint Presentation</vt:lpstr>
    </vt:vector>
  </TitlesOfParts>
  <Company>Fidelity National Information Services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 PPT Template Full Photo</dc:title>
  <dc:creator>Lutz, Richard</dc:creator>
  <cp:lastModifiedBy>Puranen, Amber</cp:lastModifiedBy>
  <cp:revision>514</cp:revision>
  <cp:lastPrinted>2014-11-24T17:55:18Z</cp:lastPrinted>
  <dcterms:created xsi:type="dcterms:W3CDTF">2010-02-17T19:37:21Z</dcterms:created>
  <dcterms:modified xsi:type="dcterms:W3CDTF">2019-03-20T18:32:54Z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0x010100E226FA06DBD6E6418AD49F023C1EFD04</vt:lpwstr>
  </property>
  <property fmtid="{D5CDD505-2E9C-101B-9397-08002B2CF9AE}" pid="3" name="FIS Official Record">
    <vt:lpwstr>1;#Project Documentation|0cbf3a3e-41b7-42b5-b755-ddb430fe1601</vt:lpwstr>
  </property>
  <property fmtid="{D5CDD505-2E9C-101B-9397-08002B2CF9AE}" pid="4" name="Data Classification">
    <vt:lpwstr>2;#Internal Use|c3cad031-fee6-47a9-aad0-2ffea30ffed6</vt:lpwstr>
  </property>
</Properties>
</file>