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s/slide57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9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6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4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revisionInfo.xml" ContentType="application/vnd.ms-powerpoint.revisioninfo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</p:sldMasterIdLst>
  <p:notesMasterIdLst>
    <p:notesMasterId r:id="rId72"/>
  </p:notesMasterIdLst>
  <p:handoutMasterIdLst>
    <p:handoutMasterId r:id="rId73"/>
  </p:handoutMasterIdLst>
  <p:sldIdLst>
    <p:sldId id="256" r:id="rId3"/>
    <p:sldId id="258" r:id="rId4"/>
    <p:sldId id="358" r:id="rId5"/>
    <p:sldId id="297" r:id="rId6"/>
    <p:sldId id="298" r:id="rId7"/>
    <p:sldId id="299" r:id="rId8"/>
    <p:sldId id="308" r:id="rId9"/>
    <p:sldId id="309" r:id="rId10"/>
    <p:sldId id="302" r:id="rId11"/>
    <p:sldId id="303" r:id="rId12"/>
    <p:sldId id="304" r:id="rId13"/>
    <p:sldId id="290" r:id="rId14"/>
    <p:sldId id="361" r:id="rId15"/>
    <p:sldId id="339" r:id="rId16"/>
    <p:sldId id="340" r:id="rId17"/>
    <p:sldId id="266" r:id="rId18"/>
    <p:sldId id="347" r:id="rId19"/>
    <p:sldId id="269" r:id="rId20"/>
    <p:sldId id="286" r:id="rId21"/>
    <p:sldId id="341" r:id="rId22"/>
    <p:sldId id="268" r:id="rId23"/>
    <p:sldId id="342" r:id="rId24"/>
    <p:sldId id="264" r:id="rId25"/>
    <p:sldId id="343" r:id="rId26"/>
    <p:sldId id="267" r:id="rId27"/>
    <p:sldId id="345" r:id="rId28"/>
    <p:sldId id="344" r:id="rId29"/>
    <p:sldId id="346" r:id="rId30"/>
    <p:sldId id="294" r:id="rId31"/>
    <p:sldId id="363" r:id="rId32"/>
    <p:sldId id="349" r:id="rId33"/>
    <p:sldId id="313" r:id="rId34"/>
    <p:sldId id="364" r:id="rId35"/>
    <p:sldId id="365" r:id="rId36"/>
    <p:sldId id="305" r:id="rId37"/>
    <p:sldId id="350" r:id="rId38"/>
    <p:sldId id="306" r:id="rId39"/>
    <p:sldId id="351" r:id="rId40"/>
    <p:sldId id="353" r:id="rId41"/>
    <p:sldId id="354" r:id="rId42"/>
    <p:sldId id="355" r:id="rId43"/>
    <p:sldId id="357" r:id="rId44"/>
    <p:sldId id="362" r:id="rId45"/>
    <p:sldId id="356" r:id="rId46"/>
    <p:sldId id="314" r:id="rId47"/>
    <p:sldId id="337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28" r:id="rId62"/>
    <p:sldId id="329" r:id="rId63"/>
    <p:sldId id="330" r:id="rId64"/>
    <p:sldId id="331" r:id="rId65"/>
    <p:sldId id="332" r:id="rId66"/>
    <p:sldId id="333" r:id="rId67"/>
    <p:sldId id="334" r:id="rId68"/>
    <p:sldId id="335" r:id="rId69"/>
    <p:sldId id="336" r:id="rId70"/>
    <p:sldId id="366" r:id="rId71"/>
  </p:sldIdLst>
  <p:sldSz cx="9144000" cy="6858000" type="letter"/>
  <p:notesSz cx="68580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B4B"/>
    <a:srgbClr val="FF0000"/>
    <a:srgbClr val="5BD4FF"/>
    <a:srgbClr val="FFF489"/>
    <a:srgbClr val="FFF597"/>
    <a:srgbClr val="FF7979"/>
    <a:srgbClr val="4F6F19"/>
    <a:srgbClr val="807F83"/>
    <a:srgbClr val="3D5D13"/>
    <a:srgbClr val="C5E0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405" autoAdjust="0"/>
    <p:restoredTop sz="94620" autoAdjust="0"/>
  </p:normalViewPr>
  <p:slideViewPr>
    <p:cSldViewPr snapToObjects="1">
      <p:cViewPr varScale="1">
        <p:scale>
          <a:sx n="68" d="100"/>
          <a:sy n="68" d="100"/>
        </p:scale>
        <p:origin x="182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presProps" Target="presProps.xml"/><Relationship Id="rId79" Type="http://schemas.openxmlformats.org/officeDocument/2006/relationships/customXml" Target="../customXml/item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80" Type="http://schemas.openxmlformats.org/officeDocument/2006/relationships/customXml" Target="../customXml/item2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handoutMaster" Target="handoutMasters/handoutMaster1.xml"/><Relationship Id="rId78" Type="http://schemas.microsoft.com/office/2015/10/relationships/revisionInfo" Target="revisionInfo.xml"/><Relationship Id="rId81" Type="http://schemas.openxmlformats.org/officeDocument/2006/relationships/customXml" Target="../customXml/item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703F5-4A33-441B-ADEA-F17F8318EE66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17DFB-77C5-4075-8D22-E8E6A38D4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3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2794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89" tIns="46145" rIns="92289" bIns="46145" numCol="1" anchor="t" anchorCtr="0" compatLnSpc="1">
            <a:prstTxWarp prst="textNoShape">
              <a:avLst/>
            </a:prstTxWarp>
          </a:bodyPr>
          <a:lstStyle>
            <a:lvl1pPr defTabSz="46151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716" y="0"/>
            <a:ext cx="2972794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89" tIns="46145" rIns="92289" bIns="46145" numCol="1" anchor="t" anchorCtr="0" compatLnSpc="1">
            <a:prstTxWarp prst="textNoShape">
              <a:avLst/>
            </a:prstTxWarp>
          </a:bodyPr>
          <a:lstStyle>
            <a:lvl1pPr algn="r" defTabSz="461510">
              <a:defRPr sz="1200"/>
            </a:lvl1pPr>
          </a:lstStyle>
          <a:p>
            <a:pPr>
              <a:defRPr/>
            </a:pPr>
            <a:fld id="{7EDD9A2A-AAF6-40B9-A5AF-D9E8209D4B90}" type="datetimeFigureOut">
              <a:rPr lang="en-US"/>
              <a:pPr>
                <a:defRPr/>
              </a:pPr>
              <a:t>9/26/2017</a:t>
            </a:fld>
            <a:endParaRPr lang="en-US" dirty="0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5791"/>
            <a:ext cx="548640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89" tIns="46145" rIns="92289" bIns="461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042"/>
            <a:ext cx="2972794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89" tIns="46145" rIns="92289" bIns="46145" numCol="1" anchor="b" anchorCtr="0" compatLnSpc="1">
            <a:prstTxWarp prst="textNoShape">
              <a:avLst/>
            </a:prstTxWarp>
          </a:bodyPr>
          <a:lstStyle>
            <a:lvl1pPr defTabSz="46151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716" y="8830042"/>
            <a:ext cx="2972794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89" tIns="46145" rIns="92289" bIns="46145" numCol="1" anchor="b" anchorCtr="0" compatLnSpc="1">
            <a:prstTxWarp prst="textNoShape">
              <a:avLst/>
            </a:prstTxWarp>
          </a:bodyPr>
          <a:lstStyle>
            <a:lvl1pPr algn="r" defTabSz="461510">
              <a:defRPr sz="1200"/>
            </a:lvl1pPr>
          </a:lstStyle>
          <a:p>
            <a:pPr>
              <a:defRPr/>
            </a:pPr>
            <a:fld id="{827A65CA-9CF0-49BD-B923-308A5187BE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25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A65CA-9CF0-49BD-B923-308A5187BEB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683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1400" y="4318001"/>
            <a:ext cx="4876800" cy="1008841"/>
          </a:xfrm>
        </p:spPr>
        <p:txBody>
          <a:bodyPr anchor="b">
            <a:normAutofit/>
          </a:bodyPr>
          <a:lstStyle>
            <a:lvl1pPr algn="l">
              <a:defRPr sz="2400">
                <a:solidFill>
                  <a:srgbClr val="5864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1400" y="5326842"/>
            <a:ext cx="4876800" cy="1202765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A84CA-E28E-48E4-B29C-0C80A8B659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F2D03-8231-4D15-A131-A7A3B08F7B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buFont typeface="Arial" pitchFamily="34" charset="0"/>
              <a:buChar char="–"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03982-FE81-42BC-AD19-E6BD9B6658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5987A-F08A-4615-BAAF-94124D60E4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A34EF-BA52-4EF0-9108-306C34B665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D2B54-D175-45F8-A547-823ACC2532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Arial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16B57-93FD-4EF7-AB44-D4C6EB003B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383A2-B21B-431A-9EEE-FD8097AA87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5263"/>
            <a:ext cx="6096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0767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0767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208A1-B3B0-4207-9037-1108BFEF3E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4289A-BFCF-4570-BBFE-E9D32A9450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>
              <a:buFont typeface="Arial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078CE-BCC1-4614-A278-FE8DDDC6ED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6128E-05D4-4761-ABB1-76C4A08F12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buFont typeface="Arial" pitchFamily="34" charset="0"/>
              <a:buChar char="–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buFont typeface="Arial" pitchFamily="34" charset="0"/>
              <a:buChar char="–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714FA-DAC4-4856-9CC2-6139F05479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buFont typeface="Arial" pitchFamily="34" charset="0"/>
              <a:buChar char="–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buFont typeface="Arial" pitchFamily="34" charset="0"/>
              <a:buChar char="–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38E63-15E4-475C-AC91-ED473BCC22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81000" y="195263"/>
            <a:ext cx="6096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219200"/>
            <a:ext cx="8305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39100" y="6224588"/>
            <a:ext cx="6858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6E6F70"/>
                </a:solidFill>
                <a:cs typeface="Arial" charset="0"/>
              </a:defRPr>
            </a:lvl1pPr>
          </a:lstStyle>
          <a:p>
            <a:pPr>
              <a:defRPr/>
            </a:pPr>
            <a:fld id="{4DBA18CD-102B-4FFF-B99C-B55BD6E366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6537325" y="6338888"/>
            <a:ext cx="2378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500" dirty="0">
                <a:solidFill>
                  <a:srgbClr val="807F83"/>
                </a:solidFill>
              </a:rPr>
              <a:t>© 2009-2010 Fidelity National Information Services, Inc. and its subsidiaries.</a:t>
            </a:r>
            <a:r>
              <a:rPr lang="en-US" dirty="0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53" r:id="rId3"/>
    <p:sldLayoutId id="2147483652" r:id="rId4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807F83"/>
          </a:solidFill>
          <a:latin typeface="Arial"/>
          <a:ea typeface="+mj-ea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807F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807F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807F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807F83"/>
          </a:solidFill>
          <a:latin typeface="Arial" charset="0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73038" indent="-173038" algn="l" defTabSz="457200" rtl="0" eaLnBrk="0" fontAlgn="base" hangingPunct="0">
        <a:spcBef>
          <a:spcPct val="20000"/>
        </a:spcBef>
        <a:spcAft>
          <a:spcPct val="0"/>
        </a:spcAft>
        <a:buClr>
          <a:srgbClr val="4F6F19"/>
        </a:buClr>
        <a:buSzPct val="120000"/>
        <a:buFont typeface="Arial" charset="0"/>
        <a:buChar char="•"/>
        <a:defRPr sz="1400" kern="1200">
          <a:solidFill>
            <a:schemeClr val="tx1"/>
          </a:solidFill>
          <a:latin typeface="Arial"/>
          <a:ea typeface="+mn-ea"/>
          <a:cs typeface="Arial"/>
        </a:defRPr>
      </a:lvl1pPr>
      <a:lvl2pPr marL="627063" indent="-230188" algn="l" defTabSz="457200" rtl="0" eaLnBrk="0" fontAlgn="base" hangingPunct="0">
        <a:spcBef>
          <a:spcPct val="20000"/>
        </a:spcBef>
        <a:spcAft>
          <a:spcPct val="0"/>
        </a:spcAft>
        <a:buClr>
          <a:srgbClr val="8DC63F"/>
        </a:buClr>
        <a:buSzPct val="110000"/>
        <a:buFont typeface="Arial" charset="0"/>
        <a:buChar char="–"/>
        <a:defRPr sz="1200" kern="1200">
          <a:solidFill>
            <a:srgbClr val="807F83"/>
          </a:solidFill>
          <a:latin typeface="Arial"/>
          <a:ea typeface="+mn-ea"/>
          <a:cs typeface="Arial"/>
        </a:defRPr>
      </a:lvl2pPr>
      <a:lvl3pPr marL="858838" indent="-117475" algn="l" defTabSz="457200" rtl="0" eaLnBrk="0" fontAlgn="base" hangingPunct="0">
        <a:spcBef>
          <a:spcPct val="20000"/>
        </a:spcBef>
        <a:spcAft>
          <a:spcPct val="0"/>
        </a:spcAft>
        <a:buClr>
          <a:srgbClr val="807F83"/>
        </a:buClr>
        <a:buFont typeface="Arial" charset="0"/>
        <a:buChar char="•"/>
        <a:defRPr sz="1100" kern="1200">
          <a:solidFill>
            <a:srgbClr val="807F83"/>
          </a:solidFill>
          <a:latin typeface="Arial"/>
          <a:ea typeface="+mn-ea"/>
          <a:cs typeface="Arial"/>
        </a:defRPr>
      </a:lvl3pPr>
      <a:lvl4pPr marL="1201738" indent="-173038" algn="l" defTabSz="457200" rtl="0" eaLnBrk="0" fontAlgn="base" hangingPunct="0">
        <a:spcBef>
          <a:spcPct val="20000"/>
        </a:spcBef>
        <a:spcAft>
          <a:spcPct val="0"/>
        </a:spcAft>
        <a:buClr>
          <a:srgbClr val="A3CF63"/>
        </a:buClr>
        <a:buFont typeface="Arial" charset="0"/>
        <a:buChar char="–"/>
        <a:defRPr sz="1000" kern="1200">
          <a:solidFill>
            <a:srgbClr val="807F83"/>
          </a:solidFill>
          <a:latin typeface="Arial"/>
          <a:ea typeface="+mn-ea"/>
          <a:cs typeface="Arial"/>
        </a:defRPr>
      </a:lvl4pPr>
      <a:lvl5pPr marL="1438275" indent="-122238" algn="l" defTabSz="457200" rtl="0" eaLnBrk="0" fontAlgn="base" hangingPunct="0">
        <a:spcBef>
          <a:spcPct val="20000"/>
        </a:spcBef>
        <a:spcAft>
          <a:spcPct val="0"/>
        </a:spcAft>
        <a:buClr>
          <a:srgbClr val="B9DA89"/>
        </a:buClr>
        <a:buFont typeface="Arial" charset="0"/>
        <a:buChar char="•"/>
        <a:defRPr sz="1000" kern="1200">
          <a:solidFill>
            <a:srgbClr val="807F83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6" descr="FNI17269 Cover5.jpg"/>
          <p:cNvPicPr>
            <a:picLocks noChangeAspect="1"/>
          </p:cNvPicPr>
          <p:nvPr userDrawn="1"/>
        </p:nvPicPr>
        <p:blipFill>
          <a:blip r:embed="rId14"/>
          <a:srcRect b="54443"/>
          <a:stretch>
            <a:fillRect/>
          </a:stretch>
        </p:blipFill>
        <p:spPr bwMode="auto">
          <a:xfrm>
            <a:off x="0" y="0"/>
            <a:ext cx="9144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39100" y="6224588"/>
            <a:ext cx="6858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6E6F70"/>
                </a:solidFill>
                <a:cs typeface="Arial" charset="0"/>
              </a:defRPr>
            </a:lvl1pPr>
          </a:lstStyle>
          <a:p>
            <a:pPr>
              <a:defRPr/>
            </a:pPr>
            <a:fld id="{A099B0D4-86AC-4E4E-AB10-0C4C434434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6537325" y="6338888"/>
            <a:ext cx="2378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500" dirty="0">
                <a:solidFill>
                  <a:srgbClr val="807F83"/>
                </a:solidFill>
              </a:rPr>
              <a:t>© 2009-2010 Fidelity National Information Services, Inc. and its subsidiaries.</a:t>
            </a:r>
            <a:r>
              <a:rPr lang="en-US" dirty="0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  <p:sldLayoutId id="2147483662" r:id="rId4"/>
    <p:sldLayoutId id="2147483661" r:id="rId5"/>
    <p:sldLayoutId id="2147483660" r:id="rId6"/>
    <p:sldLayoutId id="2147483659" r:id="rId7"/>
    <p:sldLayoutId id="2147483658" r:id="rId8"/>
    <p:sldLayoutId id="2147483657" r:id="rId9"/>
    <p:sldLayoutId id="2147483656" r:id="rId10"/>
    <p:sldLayoutId id="2147483655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73038" indent="-173038" algn="l" defTabSz="457200" rtl="0" eaLnBrk="0" fontAlgn="base" hangingPunct="0">
        <a:spcBef>
          <a:spcPct val="20000"/>
        </a:spcBef>
        <a:spcAft>
          <a:spcPct val="0"/>
        </a:spcAft>
        <a:buClr>
          <a:srgbClr val="3E5C10"/>
        </a:buClr>
        <a:buSzPct val="120000"/>
        <a:buFont typeface="Arial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519113" indent="-122238" algn="l" defTabSz="457200" rtl="0" eaLnBrk="0" fontAlgn="base" hangingPunct="0">
        <a:spcBef>
          <a:spcPct val="20000"/>
        </a:spcBef>
        <a:spcAft>
          <a:spcPct val="0"/>
        </a:spcAft>
        <a:buClr>
          <a:srgbClr val="7ABB2B"/>
        </a:buClr>
        <a:buSzPct val="110000"/>
        <a:buFont typeface="Arial" charset="0"/>
        <a:buChar char="•"/>
        <a:defRPr sz="1200">
          <a:solidFill>
            <a:schemeClr val="tx2"/>
          </a:solidFill>
          <a:latin typeface="+mn-lt"/>
          <a:cs typeface="+mn-cs"/>
        </a:defRPr>
      </a:lvl2pPr>
      <a:lvl3pPr marL="742950" indent="-112713" algn="l" defTabSz="457200" rtl="0" eaLnBrk="0" fontAlgn="base" hangingPunct="0">
        <a:spcBef>
          <a:spcPct val="20000"/>
        </a:spcBef>
        <a:spcAft>
          <a:spcPct val="0"/>
        </a:spcAft>
        <a:buClr>
          <a:srgbClr val="6D6C70"/>
        </a:buClr>
        <a:buFont typeface="Arial" charset="0"/>
        <a:buChar char="•"/>
        <a:defRPr sz="1100">
          <a:solidFill>
            <a:schemeClr val="tx2"/>
          </a:solidFill>
          <a:latin typeface="+mn-lt"/>
          <a:cs typeface="+mn-cs"/>
        </a:defRPr>
      </a:lvl3pPr>
      <a:lvl4pPr marL="968375" indent="-112713" algn="l" defTabSz="457200" rtl="0" eaLnBrk="0" fontAlgn="base" hangingPunct="0">
        <a:spcBef>
          <a:spcPct val="20000"/>
        </a:spcBef>
        <a:spcAft>
          <a:spcPct val="0"/>
        </a:spcAft>
        <a:buClr>
          <a:srgbClr val="ABD274"/>
        </a:buClr>
        <a:buFont typeface="Arial" charset="0"/>
        <a:buChar char="•"/>
        <a:defRPr sz="1000">
          <a:solidFill>
            <a:schemeClr val="tx2"/>
          </a:solidFill>
          <a:latin typeface="+mn-lt"/>
          <a:cs typeface="+mn-cs"/>
        </a:defRPr>
      </a:lvl4pPr>
      <a:lvl5pPr marL="1262063" indent="-122238" algn="l" defTabSz="457200" rtl="0" eaLnBrk="0" fontAlgn="base" hangingPunct="0">
        <a:spcBef>
          <a:spcPct val="20000"/>
        </a:spcBef>
        <a:spcAft>
          <a:spcPct val="0"/>
        </a:spcAft>
        <a:buClr>
          <a:srgbClr val="C5E09D"/>
        </a:buClr>
        <a:buFont typeface="Arial" charset="0"/>
        <a:buChar char="•"/>
        <a:defRPr sz="1000">
          <a:solidFill>
            <a:schemeClr val="tx2"/>
          </a:solidFill>
          <a:latin typeface="+mn-lt"/>
          <a:cs typeface="+mn-cs"/>
        </a:defRPr>
      </a:lvl5pPr>
      <a:lvl6pPr marL="1719263" indent="-122238" algn="l" defTabSz="457200" rtl="0" fontAlgn="base">
        <a:spcBef>
          <a:spcPct val="20000"/>
        </a:spcBef>
        <a:spcAft>
          <a:spcPct val="0"/>
        </a:spcAft>
        <a:buClr>
          <a:srgbClr val="C5E09D"/>
        </a:buClr>
        <a:buFont typeface="Arial" charset="0"/>
        <a:buChar char="•"/>
        <a:defRPr sz="1000">
          <a:solidFill>
            <a:schemeClr val="tx2"/>
          </a:solidFill>
          <a:latin typeface="+mn-lt"/>
          <a:cs typeface="+mn-cs"/>
        </a:defRPr>
      </a:lvl6pPr>
      <a:lvl7pPr marL="2176463" indent="-122238" algn="l" defTabSz="457200" rtl="0" fontAlgn="base">
        <a:spcBef>
          <a:spcPct val="20000"/>
        </a:spcBef>
        <a:spcAft>
          <a:spcPct val="0"/>
        </a:spcAft>
        <a:buClr>
          <a:srgbClr val="C5E09D"/>
        </a:buClr>
        <a:buFont typeface="Arial" charset="0"/>
        <a:buChar char="•"/>
        <a:defRPr sz="1000">
          <a:solidFill>
            <a:schemeClr val="tx2"/>
          </a:solidFill>
          <a:latin typeface="+mn-lt"/>
          <a:cs typeface="+mn-cs"/>
        </a:defRPr>
      </a:lvl7pPr>
      <a:lvl8pPr marL="2633663" indent="-122238" algn="l" defTabSz="457200" rtl="0" fontAlgn="base">
        <a:spcBef>
          <a:spcPct val="20000"/>
        </a:spcBef>
        <a:spcAft>
          <a:spcPct val="0"/>
        </a:spcAft>
        <a:buClr>
          <a:srgbClr val="C5E09D"/>
        </a:buClr>
        <a:buFont typeface="Arial" charset="0"/>
        <a:buChar char="•"/>
        <a:defRPr sz="1000">
          <a:solidFill>
            <a:schemeClr val="tx2"/>
          </a:solidFill>
          <a:latin typeface="+mn-lt"/>
          <a:cs typeface="+mn-cs"/>
        </a:defRPr>
      </a:lvl8pPr>
      <a:lvl9pPr marL="3090863" indent="-122238" algn="l" defTabSz="457200" rtl="0" fontAlgn="base">
        <a:spcBef>
          <a:spcPct val="20000"/>
        </a:spcBef>
        <a:spcAft>
          <a:spcPct val="0"/>
        </a:spcAft>
        <a:buClr>
          <a:srgbClr val="C5E09D"/>
        </a:buClr>
        <a:buFont typeface="Arial" charset="0"/>
        <a:buChar char="•"/>
        <a:defRPr sz="1000">
          <a:solidFill>
            <a:schemeClr val="tx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www.nyce.net/index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hyperlink" Target="http://classroomclipart.com/clipart-view/Clipart/Money/money%20_bank_213_jpg.htm" TargetMode="Externa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classroomclipart.com/clipart-view/Clipart/Money/money%20_bank_213_jpg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classroomclipart.com/clipart-view/Clipart/Money/money%20_bank_213_jpg.ht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www.nyce.net/index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4.jpeg"/><Relationship Id="rId4" Type="http://schemas.openxmlformats.org/officeDocument/2006/relationships/hyperlink" Target="http://classroomclipart.com/clipart-view/Clipart/Money/money%20_bank_213_jpg.htm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classroomclipart.com/clipart-view/Clipart/Money/money%20_bank_213_jpg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classroomclipart.com/clipart-view/Clipart/Money/money%20_bank_213_jpg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classroomclipart.com/clipart-view/Clipart/Money/money%20_bank_213_jpg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classroomclipart.com/clipart-view/Clipart/Money/money%20_bank_213_jpg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classroomclipart.com/clipart-view/Clipart/Money/money%20_bank_213_jpg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classroomclipart.com/clipart-view/Clipart/Money/money%20_bank_213_jpg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4.jpeg"/><Relationship Id="rId7" Type="http://schemas.openxmlformats.org/officeDocument/2006/relationships/image" Target="../media/image4.jpeg"/><Relationship Id="rId2" Type="http://schemas.openxmlformats.org/officeDocument/2006/relationships/hyperlink" Target="http://www.nyce.net/index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lassroomclipart.com/clipart-view/Clipart/Money/money%20_bank_213_jpg.htm" TargetMode="External"/><Relationship Id="rId5" Type="http://schemas.openxmlformats.org/officeDocument/2006/relationships/image" Target="file:///C:\LAG\Starlogo.jpg" TargetMode="External"/><Relationship Id="rId4" Type="http://schemas.openxmlformats.org/officeDocument/2006/relationships/image" Target="../media/image15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hyperlink" Target="http://classroomclipart.com/clipart-view/Clipart/Money/debit_card_23_jpg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emf"/><Relationship Id="rId4" Type="http://schemas.openxmlformats.org/officeDocument/2006/relationships/hyperlink" Target="http://classroomclipart.com/clipart-view/Clipart/Money/money%20_bank_213_jpg.htm" TargetMode="External"/><Relationship Id="rId9" Type="http://schemas.openxmlformats.org/officeDocument/2006/relationships/image" Target="../media/image8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file:///C:\LAG\Starlogo.jpg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classroomclipart.com/clipart-view/Clipart/Money/money%20_bank_213_jpg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gif"/><Relationship Id="rId4" Type="http://schemas.openxmlformats.org/officeDocument/2006/relationships/image" Target="../media/image23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classroomclipart.com/clipart-view/Clipart/Money/money%20_bank_213_jpg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classroomclipart.com/clipart-view/Clipart/Money/debit_card_23_jpg.htm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hyperlink" Target="http://classroomclipart.com/clipart-view/Clipart/Money/money%20_bank_213_jpg.htm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image" Target="../media/image9.emf"/><Relationship Id="rId5" Type="http://schemas.openxmlformats.org/officeDocument/2006/relationships/image" Target="../media/image5.png"/><Relationship Id="rId10" Type="http://schemas.openxmlformats.org/officeDocument/2006/relationships/image" Target="../media/image4.jpeg"/><Relationship Id="rId4" Type="http://schemas.openxmlformats.org/officeDocument/2006/relationships/image" Target="../media/image10.wmf"/><Relationship Id="rId9" Type="http://schemas.openxmlformats.org/officeDocument/2006/relationships/hyperlink" Target="http://classroomclipart.com/clipart-view/Clipart/Money/money%20_bank_213_jpg.htm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12.wmf"/><Relationship Id="rId18" Type="http://schemas.openxmlformats.org/officeDocument/2006/relationships/image" Target="../media/image6.png"/><Relationship Id="rId3" Type="http://schemas.openxmlformats.org/officeDocument/2006/relationships/hyperlink" Target="http://classroomclipart.com/clipart-view/Clipart/Money/money%20_bank_213_jpg.htm" TargetMode="External"/><Relationship Id="rId21" Type="http://schemas.openxmlformats.org/officeDocument/2006/relationships/image" Target="../media/image9.emf"/><Relationship Id="rId7" Type="http://schemas.openxmlformats.org/officeDocument/2006/relationships/image" Target="../media/image14.jpeg"/><Relationship Id="rId12" Type="http://schemas.openxmlformats.org/officeDocument/2006/relationships/oleObject" Target="../embeddings/oleObject3.bin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20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6" Type="http://schemas.openxmlformats.org/officeDocument/2006/relationships/hyperlink" Target="http://www.nyce.net/index.htm" TargetMode="External"/><Relationship Id="rId11" Type="http://schemas.openxmlformats.org/officeDocument/2006/relationships/image" Target="file:///C:\LAG\Starlogo.jpg" TargetMode="External"/><Relationship Id="rId5" Type="http://schemas.openxmlformats.org/officeDocument/2006/relationships/image" Target="../media/image13.wmf"/><Relationship Id="rId15" Type="http://schemas.openxmlformats.org/officeDocument/2006/relationships/oleObject" Target="../embeddings/oleObject4.bin"/><Relationship Id="rId10" Type="http://schemas.openxmlformats.org/officeDocument/2006/relationships/image" Target="../media/image15.jpeg"/><Relationship Id="rId19" Type="http://schemas.openxmlformats.org/officeDocument/2006/relationships/image" Target="../media/image7.png"/><Relationship Id="rId4" Type="http://schemas.openxmlformats.org/officeDocument/2006/relationships/image" Target="../media/image4.jpeg"/><Relationship Id="rId9" Type="http://schemas.openxmlformats.org/officeDocument/2006/relationships/image" Target="../media/image11.wmf"/><Relationship Id="rId14" Type="http://schemas.openxmlformats.org/officeDocument/2006/relationships/image" Target="../media/image1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2.wmf"/><Relationship Id="rId18" Type="http://schemas.openxmlformats.org/officeDocument/2006/relationships/image" Target="../media/image5.png"/><Relationship Id="rId3" Type="http://schemas.openxmlformats.org/officeDocument/2006/relationships/hyperlink" Target="http://classroomclipart.com/clipart-view/Clipart/Money/money%20_bank_213_jpg.htm" TargetMode="External"/><Relationship Id="rId21" Type="http://schemas.openxmlformats.org/officeDocument/2006/relationships/image" Target="../media/image8.wmf"/><Relationship Id="rId7" Type="http://schemas.openxmlformats.org/officeDocument/2006/relationships/image" Target="../media/image14.jpeg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image" Target="../media/image7.png"/><Relationship Id="rId1" Type="http://schemas.openxmlformats.org/officeDocument/2006/relationships/vmlDrawing" Target="../drawings/vmlDrawing3.vml"/><Relationship Id="rId6" Type="http://schemas.openxmlformats.org/officeDocument/2006/relationships/hyperlink" Target="http://www.nyce.net/index.htm" TargetMode="External"/><Relationship Id="rId11" Type="http://schemas.openxmlformats.org/officeDocument/2006/relationships/image" Target="file:///C:\LAG\Starlogo.jpg" TargetMode="External"/><Relationship Id="rId5" Type="http://schemas.openxmlformats.org/officeDocument/2006/relationships/image" Target="../media/image13.wmf"/><Relationship Id="rId15" Type="http://schemas.openxmlformats.org/officeDocument/2006/relationships/image" Target="../media/image17.png"/><Relationship Id="rId10" Type="http://schemas.openxmlformats.org/officeDocument/2006/relationships/image" Target="../media/image15.jpeg"/><Relationship Id="rId19" Type="http://schemas.openxmlformats.org/officeDocument/2006/relationships/image" Target="../media/image6.png"/><Relationship Id="rId4" Type="http://schemas.openxmlformats.org/officeDocument/2006/relationships/image" Target="../media/image4.jpeg"/><Relationship Id="rId9" Type="http://schemas.openxmlformats.org/officeDocument/2006/relationships/image" Target="../media/image11.wmf"/><Relationship Id="rId14" Type="http://schemas.openxmlformats.org/officeDocument/2006/relationships/image" Target="../media/image16.png"/><Relationship Id="rId22" Type="http://schemas.openxmlformats.org/officeDocument/2006/relationships/image" Target="../media/image9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2.wmf"/><Relationship Id="rId3" Type="http://schemas.openxmlformats.org/officeDocument/2006/relationships/hyperlink" Target="http://classroomclipart.com/clipart-view/Clipart/Money/money%20_bank_213_jpg.htm" TargetMode="External"/><Relationship Id="rId7" Type="http://schemas.openxmlformats.org/officeDocument/2006/relationships/image" Target="../media/image14.jpeg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6" Type="http://schemas.openxmlformats.org/officeDocument/2006/relationships/hyperlink" Target="http://www.nyce.net/index.htm" TargetMode="External"/><Relationship Id="rId11" Type="http://schemas.openxmlformats.org/officeDocument/2006/relationships/image" Target="file:///C:\LAG\Starlogo.jpg" TargetMode="External"/><Relationship Id="rId5" Type="http://schemas.openxmlformats.org/officeDocument/2006/relationships/image" Target="../media/image13.wmf"/><Relationship Id="rId15" Type="http://schemas.openxmlformats.org/officeDocument/2006/relationships/image" Target="../media/image17.png"/><Relationship Id="rId10" Type="http://schemas.openxmlformats.org/officeDocument/2006/relationships/image" Target="../media/image15.jpeg"/><Relationship Id="rId4" Type="http://schemas.openxmlformats.org/officeDocument/2006/relationships/image" Target="../media/image4.jpeg"/><Relationship Id="rId9" Type="http://schemas.openxmlformats.org/officeDocument/2006/relationships/image" Target="../media/image11.wmf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9.emf"/><Relationship Id="rId2" Type="http://schemas.openxmlformats.org/officeDocument/2006/relationships/hyperlink" Target="http://www.nyce.net/index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hyperlink" Target="http://classroomclipart.com/clipart-view/Clipart/Money/money%20_bank_213_jpg.htm" TargetMode="Externa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www.nyce.net/index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hyperlink" Target="http://classroomclipart.com/clipart-view/Clipart/Money/money%20_bank_213_jpg.htm" TargetMode="Externa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>
          <a:xfrm>
            <a:off x="3505200" y="4191000"/>
            <a:ext cx="4876800" cy="1008063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EFT, Switching and Milwaukee Products Overview</a:t>
            </a:r>
          </a:p>
        </p:txBody>
      </p:sp>
      <p:sp>
        <p:nvSpPr>
          <p:cNvPr id="19458" name="Subtitle 2"/>
          <p:cNvSpPr>
            <a:spLocks noGrp="1"/>
          </p:cNvSpPr>
          <p:nvPr>
            <p:ph type="subTitle" idx="1"/>
          </p:nvPr>
        </p:nvSpPr>
        <p:spPr>
          <a:xfrm>
            <a:off x="3581400" y="5326063"/>
            <a:ext cx="4876800" cy="1203325"/>
          </a:xfrm>
        </p:spPr>
        <p:txBody>
          <a:bodyPr/>
          <a:lstStyle/>
          <a:p>
            <a:pPr eaLnBrk="1" hangingPunct="1">
              <a:buClr>
                <a:srgbClr val="3E5C10"/>
              </a:buClr>
            </a:pPr>
            <a:r>
              <a:rPr lang="en-US" dirty="0">
                <a:solidFill>
                  <a:srgbClr val="4F6F19"/>
                </a:solidFill>
                <a:latin typeface="Arial" charset="0"/>
                <a:cs typeface="Arial" charset="0"/>
              </a:rPr>
              <a:t>February 2,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D711F8-AE31-4118-985E-956E8F7646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Every Night – Files and Reports</a:t>
            </a:r>
          </a:p>
        </p:txBody>
      </p:sp>
      <p:sp>
        <p:nvSpPr>
          <p:cNvPr id="5" name="AutoShape 7" descr="Image result for Clipart PC user"/>
          <p:cNvSpPr>
            <a:spLocks noChangeAspect="1" noChangeArrowheads="1"/>
          </p:cNvSpPr>
          <p:nvPr/>
        </p:nvSpPr>
        <p:spPr bwMode="auto">
          <a:xfrm>
            <a:off x="114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9" descr="Image result for Clipart PC user"/>
          <p:cNvSpPr>
            <a:spLocks noChangeAspect="1" noChangeArrowheads="1"/>
          </p:cNvSpPr>
          <p:nvPr/>
        </p:nvSpPr>
        <p:spPr bwMode="auto">
          <a:xfrm>
            <a:off x="2667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6" name="Picture 126" descr="NYC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877" y="2402559"/>
            <a:ext cx="1707523" cy="70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5647456" y="1905000"/>
            <a:ext cx="1544040" cy="1600200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w="127000" h="190500"/>
            <a:bevelB w="2286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7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189288"/>
            <a:ext cx="1394610" cy="574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762000" y="2322025"/>
            <a:ext cx="1371600" cy="877996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w="127000" h="190500"/>
            <a:bevelB w="2286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Merchant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Processor</a:t>
            </a:r>
          </a:p>
        </p:txBody>
      </p:sp>
      <p:pic>
        <p:nvPicPr>
          <p:cNvPr id="32" name="Picture 17" descr="Click to view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00" y="2451052"/>
            <a:ext cx="837082" cy="74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1143000" y="4267200"/>
            <a:ext cx="7086600" cy="0"/>
          </a:xfrm>
          <a:prstGeom prst="straightConnector1">
            <a:avLst/>
          </a:prstGeom>
          <a:ln w="53975">
            <a:headEnd type="triangl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51225" y="4001280"/>
            <a:ext cx="460414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/>
                <a:cs typeface="Arial"/>
              </a:rPr>
              <a:t>Nightly Operational Reports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143000" y="5029200"/>
            <a:ext cx="7086600" cy="0"/>
          </a:xfrm>
          <a:prstGeom prst="straightConnector1">
            <a:avLst/>
          </a:prstGeom>
          <a:ln w="53975">
            <a:headEnd type="triangl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55730" y="4776850"/>
            <a:ext cx="469019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/>
                <a:cs typeface="Arial"/>
              </a:rPr>
              <a:t>Transaction and Maint. Files</a:t>
            </a:r>
          </a:p>
        </p:txBody>
      </p:sp>
    </p:spTree>
    <p:extLst>
      <p:ext uri="{BB962C8B-B14F-4D97-AF65-F5344CB8AC3E}">
        <p14:creationId xmlns:p14="http://schemas.microsoft.com/office/powerpoint/2010/main" val="4193243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52400" y="1"/>
            <a:ext cx="9421091" cy="684810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542"/>
            <a:ext cx="9144000" cy="6664916"/>
          </a:xfrm>
          <a:prstGeom prst="rect">
            <a:avLst/>
          </a:prstGeom>
        </p:spPr>
      </p:pic>
      <p:sp>
        <p:nvSpPr>
          <p:cNvPr id="2048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D711F8-AE31-4118-985E-956E8F7646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AutoShape 7" descr="Image result for Clipart PC user"/>
          <p:cNvSpPr>
            <a:spLocks noChangeAspect="1" noChangeArrowheads="1"/>
          </p:cNvSpPr>
          <p:nvPr/>
        </p:nvSpPr>
        <p:spPr bwMode="auto">
          <a:xfrm>
            <a:off x="114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9" descr="Image result for Clipart PC user"/>
          <p:cNvSpPr>
            <a:spLocks noChangeAspect="1" noChangeArrowheads="1"/>
          </p:cNvSpPr>
          <p:nvPr/>
        </p:nvSpPr>
        <p:spPr bwMode="auto">
          <a:xfrm>
            <a:off x="2667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05612" y="3581400"/>
            <a:ext cx="4109588" cy="107721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Arial"/>
                <a:cs typeface="Arial"/>
              </a:rPr>
              <a:t>Average 60,000,000 </a:t>
            </a:r>
          </a:p>
          <a:p>
            <a:pPr algn="ctr"/>
            <a:r>
              <a:rPr lang="en-US" sz="3200" dirty="0">
                <a:latin typeface="Arial"/>
                <a:cs typeface="Arial"/>
              </a:rPr>
              <a:t>Transactions Per Day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0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17" descr="Click to view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358" y="1340656"/>
            <a:ext cx="579284" cy="5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Straight Connector 57"/>
          <p:cNvCxnSpPr>
            <a:cxnSpLocks noChangeShapeType="1"/>
          </p:cNvCxnSpPr>
          <p:nvPr/>
        </p:nvCxnSpPr>
        <p:spPr bwMode="auto">
          <a:xfrm flipH="1" flipV="1">
            <a:off x="4011289" y="5537559"/>
            <a:ext cx="1155700" cy="5556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cxnSp>
        <p:nvCxnSpPr>
          <p:cNvPr id="5156" name="Straight Connector 39"/>
          <p:cNvCxnSpPr>
            <a:cxnSpLocks noChangeShapeType="1"/>
          </p:cNvCxnSpPr>
          <p:nvPr/>
        </p:nvCxnSpPr>
        <p:spPr bwMode="auto">
          <a:xfrm flipH="1" flipV="1">
            <a:off x="2211865" y="5534025"/>
            <a:ext cx="557213" cy="3175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304800" y="195263"/>
            <a:ext cx="6096000" cy="8382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Milwaukee Configuration</a:t>
            </a:r>
            <a:endParaRPr lang="en-US" baseline="300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5123" name="Slide Number Placeholder 5"/>
          <p:cNvSpPr txBox="1">
            <a:spLocks noGrp="1"/>
          </p:cNvSpPr>
          <p:nvPr/>
        </p:nvSpPr>
        <p:spPr bwMode="auto">
          <a:xfrm>
            <a:off x="8039100" y="63246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355CC510-A376-4684-A7B5-561A239DF40A}" type="slidenum">
              <a:rPr lang="en-US" sz="900">
                <a:solidFill>
                  <a:srgbClr val="6E6F70"/>
                </a:solidFill>
                <a:cs typeface="Arial" charset="0"/>
              </a:rPr>
              <a:pPr algn="r"/>
              <a:t>12</a:t>
            </a:fld>
            <a:endParaRPr lang="en-US" sz="900" dirty="0">
              <a:solidFill>
                <a:srgbClr val="6E6F70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79613" y="1973263"/>
            <a:ext cx="2286000" cy="12954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400" b="1" dirty="0">
                <a:solidFill>
                  <a:schemeClr val="tx1"/>
                </a:solidFill>
              </a:rPr>
              <a:t>Connex on HP</a:t>
            </a:r>
          </a:p>
          <a:p>
            <a:pPr algn="ctr" defTabSz="914400">
              <a:defRPr/>
            </a:pPr>
            <a:endParaRPr lang="en-US" sz="1200" b="1" dirty="0">
              <a:solidFill>
                <a:schemeClr val="tx1"/>
              </a:solidFill>
            </a:endParaRPr>
          </a:p>
          <a:p>
            <a:pPr algn="ctr" defTabSz="914400">
              <a:defRPr/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83137" y="1951038"/>
            <a:ext cx="2286000" cy="382587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200" b="1" dirty="0">
                <a:solidFill>
                  <a:schemeClr val="tx1"/>
                </a:solidFill>
              </a:rPr>
              <a:t>Debit Auth</a:t>
            </a:r>
          </a:p>
        </p:txBody>
      </p:sp>
      <p:sp>
        <p:nvSpPr>
          <p:cNvPr id="9" name="Rectangle 8"/>
          <p:cNvSpPr/>
          <p:nvPr/>
        </p:nvSpPr>
        <p:spPr>
          <a:xfrm>
            <a:off x="4883137" y="2330450"/>
            <a:ext cx="2286000" cy="384175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200" b="1" dirty="0">
                <a:solidFill>
                  <a:schemeClr val="tx1"/>
                </a:solidFill>
              </a:rPr>
              <a:t>PrePaid Auth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7875" y="1531938"/>
            <a:ext cx="658813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Visa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1525" y="1911350"/>
            <a:ext cx="658813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Plus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2638" y="2263775"/>
            <a:ext cx="654050" cy="293688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NYCE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2638" y="2632075"/>
            <a:ext cx="654050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MCI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7875" y="4081463"/>
            <a:ext cx="654050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STAR NE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63501" y="5222875"/>
            <a:ext cx="1789113" cy="622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200" b="1" dirty="0">
                <a:solidFill>
                  <a:schemeClr val="tx1"/>
                </a:solidFill>
              </a:rPr>
              <a:t>DataNavigator</a:t>
            </a:r>
          </a:p>
          <a:p>
            <a:pPr marL="171450" indent="-171450" defTabSz="914400">
              <a:buFontTx/>
              <a:buChar char="-"/>
              <a:defRPr/>
            </a:pPr>
            <a:r>
              <a:rPr lang="en-US" sz="1050" b="1" dirty="0">
                <a:solidFill>
                  <a:schemeClr val="tx1"/>
                </a:solidFill>
              </a:rPr>
              <a:t>Tran Research</a:t>
            </a:r>
          </a:p>
          <a:p>
            <a:pPr marL="171450" indent="-171450" defTabSz="914400">
              <a:buFontTx/>
              <a:buChar char="-"/>
              <a:defRPr/>
            </a:pPr>
            <a:r>
              <a:rPr lang="en-US" sz="1050" b="1" dirty="0">
                <a:solidFill>
                  <a:schemeClr val="tx1"/>
                </a:solidFill>
              </a:rPr>
              <a:t>Exception Processing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562600" y="4191000"/>
            <a:ext cx="1371600" cy="304800"/>
          </a:xfrm>
          <a:prstGeom prst="rect">
            <a:avLst/>
          </a:prstGeom>
          <a:gradFill rotWithShape="0">
            <a:gsLst>
              <a:gs pos="0">
                <a:srgbClr val="EAECF1"/>
              </a:gs>
              <a:gs pos="50000">
                <a:schemeClr val="bg1"/>
              </a:gs>
              <a:gs pos="100000">
                <a:srgbClr val="EAECF1"/>
              </a:gs>
            </a:gsLst>
            <a:lin ang="5400000"/>
          </a:gradFill>
          <a:ln w="25400" algn="ctr">
            <a:solidFill>
              <a:srgbClr val="566583"/>
            </a:solidFill>
            <a:miter lim="800000"/>
            <a:headEnd/>
            <a:tailEnd/>
          </a:ln>
        </p:spPr>
        <p:txBody>
          <a:bodyPr lIns="45720" rIns="45720" anchor="ctr"/>
          <a:lstStyle/>
          <a:p>
            <a:pPr algn="ctr" defTabSz="914400">
              <a:defRPr/>
            </a:pPr>
            <a:r>
              <a:rPr lang="en-US" sz="1200" b="1" dirty="0">
                <a:latin typeface="Century Gothic" pitchFamily="34" charset="0"/>
              </a:rPr>
              <a:t>Settlement Mgr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5562600" y="4495800"/>
            <a:ext cx="457200" cy="304800"/>
          </a:xfrm>
          <a:prstGeom prst="rect">
            <a:avLst/>
          </a:prstGeom>
          <a:gradFill rotWithShape="0">
            <a:gsLst>
              <a:gs pos="0">
                <a:srgbClr val="EAECF1"/>
              </a:gs>
              <a:gs pos="50000">
                <a:schemeClr val="bg1"/>
              </a:gs>
              <a:gs pos="100000">
                <a:srgbClr val="EAECF1"/>
              </a:gs>
            </a:gsLst>
            <a:lin ang="5400000"/>
          </a:gradFill>
          <a:ln w="25400" algn="ctr">
            <a:solidFill>
              <a:srgbClr val="566583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 defTabSz="914400">
              <a:defRPr/>
            </a:pPr>
            <a:r>
              <a:rPr lang="en-US" sz="900" b="1" dirty="0">
                <a:latin typeface="Century Gothic" pitchFamily="34" charset="0"/>
              </a:rPr>
              <a:t>Recon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19800" y="4495800"/>
            <a:ext cx="457200" cy="3048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900" b="1" dirty="0">
                <a:solidFill>
                  <a:schemeClr val="tx1"/>
                </a:solidFill>
              </a:rPr>
              <a:t>Settl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77000" y="4495800"/>
            <a:ext cx="457200" cy="3048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900" b="1" dirty="0">
                <a:solidFill>
                  <a:schemeClr val="tx1"/>
                </a:solidFill>
              </a:rPr>
              <a:t>Fee Bill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910593" y="2667133"/>
            <a:ext cx="1343026" cy="502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AP</a:t>
            </a:r>
          </a:p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Authorization Processor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38400" y="1066800"/>
            <a:ext cx="533400" cy="3048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ATMs</a:t>
            </a:r>
          </a:p>
        </p:txBody>
      </p:sp>
      <p:cxnSp>
        <p:nvCxnSpPr>
          <p:cNvPr id="32" name="Straight Connector 31"/>
          <p:cNvCxnSpPr>
            <a:stCxn id="10" idx="3"/>
          </p:cNvCxnSpPr>
          <p:nvPr/>
        </p:nvCxnSpPr>
        <p:spPr>
          <a:xfrm>
            <a:off x="1436688" y="1677988"/>
            <a:ext cx="515937" cy="338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1" idx="3"/>
          </p:cNvCxnSpPr>
          <p:nvPr/>
        </p:nvCxnSpPr>
        <p:spPr>
          <a:xfrm>
            <a:off x="1430338" y="2057400"/>
            <a:ext cx="534987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3"/>
          </p:cNvCxnSpPr>
          <p:nvPr/>
        </p:nvCxnSpPr>
        <p:spPr>
          <a:xfrm flipV="1">
            <a:off x="1436688" y="2114550"/>
            <a:ext cx="515937" cy="296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3"/>
          </p:cNvCxnSpPr>
          <p:nvPr/>
        </p:nvCxnSpPr>
        <p:spPr>
          <a:xfrm flipV="1">
            <a:off x="1436688" y="2141538"/>
            <a:ext cx="528637" cy="636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2" idx="3"/>
          </p:cNvCxnSpPr>
          <p:nvPr/>
        </p:nvCxnSpPr>
        <p:spPr>
          <a:xfrm flipV="1">
            <a:off x="1427163" y="2333625"/>
            <a:ext cx="538162" cy="1174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4" name="Straight Connector 36"/>
          <p:cNvCxnSpPr>
            <a:cxnSpLocks noChangeShapeType="1"/>
          </p:cNvCxnSpPr>
          <p:nvPr/>
        </p:nvCxnSpPr>
        <p:spPr bwMode="auto">
          <a:xfrm>
            <a:off x="2209800" y="3303587"/>
            <a:ext cx="0" cy="2230438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cxnSp>
        <p:nvCxnSpPr>
          <p:cNvPr id="5155" name="Straight Connector 38"/>
          <p:cNvCxnSpPr>
            <a:cxnSpLocks noChangeShapeType="1"/>
          </p:cNvCxnSpPr>
          <p:nvPr/>
        </p:nvCxnSpPr>
        <p:spPr bwMode="auto">
          <a:xfrm flipH="1">
            <a:off x="2209800" y="4490244"/>
            <a:ext cx="631825" cy="5556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cxnSp>
        <p:nvCxnSpPr>
          <p:cNvPr id="41" name="Straight Arrow Connector 40"/>
          <p:cNvCxnSpPr>
            <a:cxnSpLocks/>
          </p:cNvCxnSpPr>
          <p:nvPr/>
        </p:nvCxnSpPr>
        <p:spPr>
          <a:xfrm>
            <a:off x="4265613" y="2354263"/>
            <a:ext cx="611187" cy="1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9" name="Straight Connector 43"/>
          <p:cNvCxnSpPr>
            <a:cxnSpLocks noChangeShapeType="1"/>
            <a:stCxn id="29" idx="2"/>
          </p:cNvCxnSpPr>
          <p:nvPr/>
        </p:nvCxnSpPr>
        <p:spPr bwMode="auto">
          <a:xfrm>
            <a:off x="2705100" y="1371600"/>
            <a:ext cx="4762" cy="374650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sp>
        <p:nvSpPr>
          <p:cNvPr id="46" name="Rectangle 45"/>
          <p:cNvSpPr/>
          <p:nvPr/>
        </p:nvSpPr>
        <p:spPr>
          <a:xfrm>
            <a:off x="4876800" y="1752600"/>
            <a:ext cx="22860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600" b="1" dirty="0">
                <a:solidFill>
                  <a:schemeClr val="bg1"/>
                </a:solidFill>
              </a:rPr>
              <a:t>Cardbase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979613" y="1744663"/>
            <a:ext cx="2286000" cy="2286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200" b="1" dirty="0">
              <a:solidFill>
                <a:schemeClr val="tx1"/>
              </a:solidFill>
            </a:endParaRPr>
          </a:p>
          <a:p>
            <a:pPr algn="ctr" defTabSz="914400">
              <a:defRPr/>
            </a:pPr>
            <a:r>
              <a:rPr lang="en-US" sz="1200" b="1" dirty="0">
                <a:solidFill>
                  <a:schemeClr val="tx1"/>
                </a:solidFill>
              </a:rPr>
              <a:t>*BCFS</a:t>
            </a:r>
          </a:p>
          <a:p>
            <a:pPr algn="ctr" defTabSz="914400">
              <a:defRPr/>
            </a:pP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5166" name="Straight Connector 50"/>
          <p:cNvCxnSpPr>
            <a:cxnSpLocks noChangeShapeType="1"/>
          </p:cNvCxnSpPr>
          <p:nvPr/>
        </p:nvCxnSpPr>
        <p:spPr bwMode="auto">
          <a:xfrm flipH="1" flipV="1">
            <a:off x="2197100" y="3603625"/>
            <a:ext cx="546100" cy="9525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sp>
        <p:nvSpPr>
          <p:cNvPr id="56" name="Rectangle 55"/>
          <p:cNvSpPr/>
          <p:nvPr/>
        </p:nvSpPr>
        <p:spPr>
          <a:xfrm>
            <a:off x="2636838" y="4313238"/>
            <a:ext cx="1770062" cy="354012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Connex Settlement Interface</a:t>
            </a:r>
          </a:p>
        </p:txBody>
      </p:sp>
      <p:cxnSp>
        <p:nvCxnSpPr>
          <p:cNvPr id="5173" name="Straight Connector 57"/>
          <p:cNvCxnSpPr>
            <a:cxnSpLocks noChangeShapeType="1"/>
            <a:endCxn id="56" idx="3"/>
          </p:cNvCxnSpPr>
          <p:nvPr/>
        </p:nvCxnSpPr>
        <p:spPr bwMode="auto">
          <a:xfrm flipH="1" flipV="1">
            <a:off x="4406900" y="4490244"/>
            <a:ext cx="1155700" cy="5556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sp>
        <p:nvSpPr>
          <p:cNvPr id="60" name="Rectangle 59"/>
          <p:cNvSpPr/>
          <p:nvPr/>
        </p:nvSpPr>
        <p:spPr>
          <a:xfrm>
            <a:off x="2606675" y="3375025"/>
            <a:ext cx="1404614" cy="327025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Falcon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77875" y="4437063"/>
            <a:ext cx="657225" cy="293687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STAR SE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71525" y="4808538"/>
            <a:ext cx="660400" cy="295275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STAR W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69938" y="5156200"/>
            <a:ext cx="660400" cy="295275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NETS</a:t>
            </a:r>
          </a:p>
        </p:txBody>
      </p:sp>
      <p:sp>
        <p:nvSpPr>
          <p:cNvPr id="81" name="Rectangle 80"/>
          <p:cNvSpPr/>
          <p:nvPr/>
        </p:nvSpPr>
        <p:spPr>
          <a:xfrm>
            <a:off x="773113" y="2990850"/>
            <a:ext cx="654050" cy="293688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Cirrus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73113" y="3362325"/>
            <a:ext cx="654050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Interlink</a:t>
            </a:r>
          </a:p>
        </p:txBody>
      </p:sp>
      <p:sp>
        <p:nvSpPr>
          <p:cNvPr id="84" name="Rectangle 83"/>
          <p:cNvSpPr/>
          <p:nvPr/>
        </p:nvSpPr>
        <p:spPr>
          <a:xfrm>
            <a:off x="776288" y="3722688"/>
            <a:ext cx="654050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Discover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66763" y="5503863"/>
            <a:ext cx="660400" cy="295275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Pulse</a:t>
            </a:r>
          </a:p>
        </p:txBody>
      </p:sp>
      <p:cxnSp>
        <p:nvCxnSpPr>
          <p:cNvPr id="91" name="Straight Connector 90"/>
          <p:cNvCxnSpPr>
            <a:stCxn id="81" idx="3"/>
          </p:cNvCxnSpPr>
          <p:nvPr/>
        </p:nvCxnSpPr>
        <p:spPr>
          <a:xfrm flipV="1">
            <a:off x="1427163" y="2201863"/>
            <a:ext cx="538162" cy="936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84" idx="3"/>
          </p:cNvCxnSpPr>
          <p:nvPr/>
        </p:nvCxnSpPr>
        <p:spPr>
          <a:xfrm flipV="1">
            <a:off x="1430338" y="2525713"/>
            <a:ext cx="522287" cy="134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4" idx="3"/>
          </p:cNvCxnSpPr>
          <p:nvPr/>
        </p:nvCxnSpPr>
        <p:spPr>
          <a:xfrm flipV="1">
            <a:off x="1431925" y="2713038"/>
            <a:ext cx="520700" cy="151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6" idx="3"/>
          </p:cNvCxnSpPr>
          <p:nvPr/>
        </p:nvCxnSpPr>
        <p:spPr>
          <a:xfrm flipV="1">
            <a:off x="1435100" y="2947988"/>
            <a:ext cx="517525" cy="1636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68" idx="3"/>
          </p:cNvCxnSpPr>
          <p:nvPr/>
        </p:nvCxnSpPr>
        <p:spPr>
          <a:xfrm flipV="1">
            <a:off x="1431925" y="3109913"/>
            <a:ext cx="520700" cy="1846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79" idx="3"/>
          </p:cNvCxnSpPr>
          <p:nvPr/>
        </p:nvCxnSpPr>
        <p:spPr>
          <a:xfrm flipV="1">
            <a:off x="1430338" y="3284538"/>
            <a:ext cx="534987" cy="201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85" idx="3"/>
          </p:cNvCxnSpPr>
          <p:nvPr/>
        </p:nvCxnSpPr>
        <p:spPr>
          <a:xfrm flipV="1">
            <a:off x="1427163" y="3268663"/>
            <a:ext cx="577850" cy="2382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52388" y="1724025"/>
            <a:ext cx="657225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Visa LAC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52388" y="2087563"/>
            <a:ext cx="657225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CU24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52388" y="2447925"/>
            <a:ext cx="657225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Citishare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52388" y="2817813"/>
            <a:ext cx="657225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AFFN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52388" y="3192463"/>
            <a:ext cx="657225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Allpoint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52388" y="3556000"/>
            <a:ext cx="657225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ATH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4884725" y="2725738"/>
            <a:ext cx="2281237" cy="384175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200" b="1" dirty="0">
                <a:solidFill>
                  <a:schemeClr val="tx1"/>
                </a:solidFill>
              </a:rPr>
              <a:t>Healthcare</a:t>
            </a:r>
          </a:p>
        </p:txBody>
      </p:sp>
      <p:cxnSp>
        <p:nvCxnSpPr>
          <p:cNvPr id="110" name="Straight Connector 43"/>
          <p:cNvCxnSpPr>
            <a:cxnSpLocks noChangeShapeType="1"/>
          </p:cNvCxnSpPr>
          <p:nvPr/>
        </p:nvCxnSpPr>
        <p:spPr bwMode="auto">
          <a:xfrm>
            <a:off x="3848100" y="1377950"/>
            <a:ext cx="4762" cy="374650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pic>
        <p:nvPicPr>
          <p:cNvPr id="112" name="Picture 17" descr="Click to view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517" y="889639"/>
            <a:ext cx="579284" cy="5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Computer User Person Desktop Party Lab Pictogram Lan vector, free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54288" y="5213986"/>
            <a:ext cx="568325" cy="62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Straight Connector 50"/>
          <p:cNvCxnSpPr>
            <a:cxnSpLocks noChangeShapeType="1"/>
          </p:cNvCxnSpPr>
          <p:nvPr/>
        </p:nvCxnSpPr>
        <p:spPr bwMode="auto">
          <a:xfrm flipH="1" flipV="1">
            <a:off x="2209800" y="3904014"/>
            <a:ext cx="546100" cy="9525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sp>
        <p:nvSpPr>
          <p:cNvPr id="77" name="Rectangle 76"/>
          <p:cNvSpPr/>
          <p:nvPr/>
        </p:nvSpPr>
        <p:spPr>
          <a:xfrm>
            <a:off x="2606675" y="3766344"/>
            <a:ext cx="1404614" cy="327025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Fraud Navigator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31926" y="5429806"/>
            <a:ext cx="26669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/>
                <a:cs typeface="Arial"/>
              </a:rPr>
              <a:t>*BCFS:</a:t>
            </a:r>
          </a:p>
          <a:p>
            <a:pPr algn="ctr"/>
            <a:r>
              <a:rPr lang="en-US" sz="1400" i="1" dirty="0">
                <a:latin typeface="Arial"/>
                <a:cs typeface="Arial"/>
              </a:rPr>
              <a:t>Brown Deer Core Financial Services</a:t>
            </a:r>
          </a:p>
        </p:txBody>
      </p:sp>
      <p:sp>
        <p:nvSpPr>
          <p:cNvPr id="70" name="Oval 69"/>
          <p:cNvSpPr/>
          <p:nvPr/>
        </p:nvSpPr>
        <p:spPr>
          <a:xfrm>
            <a:off x="7795870" y="1901826"/>
            <a:ext cx="1143000" cy="546100"/>
          </a:xfrm>
          <a:prstGeom prst="ellipse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200" b="1" dirty="0">
                <a:solidFill>
                  <a:schemeClr val="tx1"/>
                </a:solidFill>
              </a:rPr>
              <a:t>IBS Core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/>
          <p:cNvCxnSpPr>
            <a:cxnSpLocks/>
          </p:cNvCxnSpPr>
          <p:nvPr/>
        </p:nvCxnSpPr>
        <p:spPr>
          <a:xfrm>
            <a:off x="7165962" y="2286000"/>
            <a:ext cx="619112" cy="6778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n 113"/>
          <p:cNvSpPr/>
          <p:nvPr/>
        </p:nvSpPr>
        <p:spPr>
          <a:xfrm>
            <a:off x="7655448" y="2954560"/>
            <a:ext cx="533400" cy="643749"/>
          </a:xfrm>
          <a:prstGeom prst="can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cxnSpLocks/>
          </p:cNvCxnSpPr>
          <p:nvPr/>
        </p:nvCxnSpPr>
        <p:spPr>
          <a:xfrm flipH="1">
            <a:off x="8039100" y="2438400"/>
            <a:ext cx="181320" cy="509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304800" y="195263"/>
            <a:ext cx="6096000" cy="8382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Core Processor</a:t>
            </a:r>
            <a:endParaRPr lang="en-US" baseline="300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5123" name="Slide Number Placeholder 5"/>
          <p:cNvSpPr txBox="1">
            <a:spLocks noGrp="1"/>
          </p:cNvSpPr>
          <p:nvPr/>
        </p:nvSpPr>
        <p:spPr bwMode="auto">
          <a:xfrm>
            <a:off x="8039100" y="63246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355CC510-A376-4684-A7B5-561A239DF40A}" type="slidenum">
              <a:rPr lang="en-US" sz="900">
                <a:solidFill>
                  <a:srgbClr val="6E6F70"/>
                </a:solidFill>
                <a:cs typeface="Arial" charset="0"/>
              </a:rPr>
              <a:pPr algn="r"/>
              <a:t>13</a:t>
            </a:fld>
            <a:endParaRPr lang="en-US" sz="900" dirty="0">
              <a:solidFill>
                <a:srgbClr val="6E6F70"/>
              </a:solidFill>
              <a:cs typeface="Arial" charset="0"/>
            </a:endParaRPr>
          </a:p>
        </p:txBody>
      </p:sp>
      <p:sp>
        <p:nvSpPr>
          <p:cNvPr id="69" name="Rectangle 3"/>
          <p:cNvSpPr txBox="1">
            <a:spLocks/>
          </p:cNvSpPr>
          <p:nvPr/>
        </p:nvSpPr>
        <p:spPr bwMode="auto">
          <a:xfrm>
            <a:off x="414787" y="1519418"/>
            <a:ext cx="8305800" cy="3662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F19"/>
              </a:buClr>
              <a:buSzPct val="120000"/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27063" indent="-23018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C63F"/>
              </a:buClr>
              <a:buSzPct val="110000"/>
              <a:buFont typeface="Arial" charset="0"/>
              <a:buChar char="–"/>
              <a:defRPr sz="1200" kern="1200">
                <a:solidFill>
                  <a:srgbClr val="807F83"/>
                </a:solidFill>
                <a:latin typeface="Arial"/>
                <a:ea typeface="+mn-ea"/>
                <a:cs typeface="Arial"/>
              </a:defRPr>
            </a:lvl2pPr>
            <a:lvl3pPr marL="858838" indent="-11747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7F83"/>
              </a:buClr>
              <a:buFont typeface="Arial" charset="0"/>
              <a:buChar char="•"/>
              <a:defRPr sz="1100" kern="1200">
                <a:solidFill>
                  <a:srgbClr val="807F83"/>
                </a:solidFill>
                <a:latin typeface="Arial"/>
                <a:ea typeface="+mn-ea"/>
                <a:cs typeface="Arial"/>
              </a:defRPr>
            </a:lvl3pPr>
            <a:lvl4pPr marL="1201738" indent="-17303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CF63"/>
              </a:buClr>
              <a:buFont typeface="Arial" charset="0"/>
              <a:buChar char="–"/>
              <a:defRPr sz="1000" kern="1200">
                <a:solidFill>
                  <a:srgbClr val="807F83"/>
                </a:solidFill>
                <a:latin typeface="Arial"/>
                <a:ea typeface="+mn-ea"/>
                <a:cs typeface="Arial"/>
              </a:defRPr>
            </a:lvl4pPr>
            <a:lvl5pPr marL="1438275" indent="-12223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9DA89"/>
              </a:buClr>
              <a:buFont typeface="Arial" charset="0"/>
              <a:buChar char="•"/>
              <a:defRPr sz="1000" kern="1200">
                <a:solidFill>
                  <a:srgbClr val="807F83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>
                <a:solidFill>
                  <a:schemeClr val="tx1"/>
                </a:solidFill>
              </a:rPr>
              <a:t>Core Processors (FIS is one player with multiple applications)</a:t>
            </a:r>
          </a:p>
          <a:p>
            <a:pPr lvl="2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</a:rPr>
              <a:t>Provide banking functionality</a:t>
            </a:r>
          </a:p>
          <a:p>
            <a:pPr lvl="2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</a:rPr>
              <a:t>Maintain bank customer databases </a:t>
            </a:r>
          </a:p>
          <a:p>
            <a:pPr lvl="2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</a:rPr>
              <a:t>Process checking, savings, other typical bank transactions</a:t>
            </a:r>
          </a:p>
          <a:p>
            <a:pPr lvl="2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</a:rPr>
              <a:t>Receive information from payment processors that affect the deposit accounts</a:t>
            </a:r>
          </a:p>
          <a:p>
            <a:pPr lvl="1" eaLnBrk="1" hangingPunct="1">
              <a:buFont typeface="Arial" charset="0"/>
              <a:buNone/>
            </a:pPr>
            <a:r>
              <a:rPr lang="en-US" sz="2000" dirty="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buFont typeface="Arial" charset="0"/>
              <a:buNone/>
            </a:pPr>
            <a:endParaRPr lang="en-US" sz="1800" dirty="0">
              <a:latin typeface="Arial" charset="0"/>
              <a:cs typeface="Arial" charset="0"/>
            </a:endParaRPr>
          </a:p>
        </p:txBody>
      </p:sp>
      <p:pic>
        <p:nvPicPr>
          <p:cNvPr id="5" name="Picture 17" descr="Click to view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799" y="4572000"/>
            <a:ext cx="136263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153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039100" y="6248400"/>
            <a:ext cx="685800" cy="2286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46D711F8-AE31-4118-985E-956E8F7646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381000" y="219075"/>
            <a:ext cx="6096000" cy="838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One Typical Routing Scenario</a:t>
            </a:r>
          </a:p>
        </p:txBody>
      </p:sp>
      <p:sp>
        <p:nvSpPr>
          <p:cNvPr id="5" name="AutoShape 7" descr="Image result for Clipart PC user"/>
          <p:cNvSpPr>
            <a:spLocks noChangeAspect="1" noChangeArrowheads="1"/>
          </p:cNvSpPr>
          <p:nvPr/>
        </p:nvSpPr>
        <p:spPr bwMode="auto">
          <a:xfrm>
            <a:off x="114300" y="-12065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9" descr="Image result for Clipart PC user"/>
          <p:cNvSpPr>
            <a:spLocks noChangeAspect="1" noChangeArrowheads="1"/>
          </p:cNvSpPr>
          <p:nvPr/>
        </p:nvSpPr>
        <p:spPr bwMode="auto">
          <a:xfrm>
            <a:off x="266700" y="3174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6" name="Picture 126" descr="NYC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879" y="2593107"/>
            <a:ext cx="1571443" cy="64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Straight Arrow Connector 35"/>
          <p:cNvCxnSpPr/>
          <p:nvPr/>
        </p:nvCxnSpPr>
        <p:spPr>
          <a:xfrm>
            <a:off x="3906906" y="2174942"/>
            <a:ext cx="1" cy="418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843121" y="3648656"/>
            <a:ext cx="2286000" cy="902553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BCFS Switch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895600" y="5318125"/>
            <a:ext cx="2286000" cy="54927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Cardbase</a:t>
            </a:r>
          </a:p>
        </p:txBody>
      </p:sp>
      <p:pic>
        <p:nvPicPr>
          <p:cNvPr id="1041" name="Picture 17" descr="Click to view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716" y="3666277"/>
            <a:ext cx="837082" cy="74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/>
          <p:cNvCxnSpPr/>
          <p:nvPr/>
        </p:nvCxnSpPr>
        <p:spPr>
          <a:xfrm flipV="1">
            <a:off x="4267200" y="2174942"/>
            <a:ext cx="1" cy="418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010139" y="3203858"/>
            <a:ext cx="1" cy="418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2" idx="0"/>
          </p:cNvCxnSpPr>
          <p:nvPr/>
        </p:nvCxnSpPr>
        <p:spPr>
          <a:xfrm>
            <a:off x="4036084" y="4589918"/>
            <a:ext cx="2516" cy="7282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581" y="1084644"/>
            <a:ext cx="572158" cy="1048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4" name="Straight Arrow Connector 33"/>
          <p:cNvCxnSpPr/>
          <p:nvPr/>
        </p:nvCxnSpPr>
        <p:spPr>
          <a:xfrm flipH="1">
            <a:off x="5122396" y="3962400"/>
            <a:ext cx="2040404" cy="2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4295957" y="4551211"/>
            <a:ext cx="1" cy="7669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122395" y="4343400"/>
            <a:ext cx="21533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295957" y="3203857"/>
            <a:ext cx="1" cy="418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097494" y="3794185"/>
            <a:ext cx="21782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5144936" y="4495800"/>
            <a:ext cx="2017864" cy="2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711166" y="4780779"/>
            <a:ext cx="262283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 Financial Request / Response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16577" y="4261357"/>
            <a:ext cx="114005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 Completion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58444" y="3717873"/>
            <a:ext cx="146867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 Balance Inquiry</a:t>
            </a:r>
          </a:p>
        </p:txBody>
      </p:sp>
    </p:spTree>
    <p:extLst>
      <p:ext uri="{BB962C8B-B14F-4D97-AF65-F5344CB8AC3E}">
        <p14:creationId xmlns:p14="http://schemas.microsoft.com/office/powerpoint/2010/main" val="459269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Connector 57"/>
          <p:cNvCxnSpPr>
            <a:cxnSpLocks noChangeShapeType="1"/>
          </p:cNvCxnSpPr>
          <p:nvPr/>
        </p:nvCxnSpPr>
        <p:spPr bwMode="auto">
          <a:xfrm flipH="1" flipV="1">
            <a:off x="4011289" y="5537559"/>
            <a:ext cx="1155700" cy="5556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cxnSp>
        <p:nvCxnSpPr>
          <p:cNvPr id="5156" name="Straight Connector 39"/>
          <p:cNvCxnSpPr>
            <a:cxnSpLocks noChangeShapeType="1"/>
          </p:cNvCxnSpPr>
          <p:nvPr/>
        </p:nvCxnSpPr>
        <p:spPr bwMode="auto">
          <a:xfrm flipH="1" flipV="1">
            <a:off x="2211865" y="5534025"/>
            <a:ext cx="557213" cy="3175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304800" y="195263"/>
            <a:ext cx="6096000" cy="8382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Milwaukee Configuration</a:t>
            </a:r>
            <a:endParaRPr lang="en-US" baseline="300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5123" name="Slide Number Placeholder 5"/>
          <p:cNvSpPr txBox="1">
            <a:spLocks noGrp="1"/>
          </p:cNvSpPr>
          <p:nvPr/>
        </p:nvSpPr>
        <p:spPr bwMode="auto">
          <a:xfrm>
            <a:off x="8039100" y="63246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355CC510-A376-4684-A7B5-561A239DF40A}" type="slidenum">
              <a:rPr lang="en-US" sz="900">
                <a:solidFill>
                  <a:srgbClr val="6E6F70"/>
                </a:solidFill>
                <a:cs typeface="Arial" charset="0"/>
              </a:rPr>
              <a:pPr algn="r"/>
              <a:t>15</a:t>
            </a:fld>
            <a:endParaRPr lang="en-US" sz="900" dirty="0">
              <a:solidFill>
                <a:srgbClr val="6E6F70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79613" y="1973263"/>
            <a:ext cx="2286000" cy="12954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400" b="1" dirty="0">
                <a:solidFill>
                  <a:schemeClr val="tx1"/>
                </a:solidFill>
              </a:rPr>
              <a:t>Connex on HP</a:t>
            </a:r>
          </a:p>
          <a:p>
            <a:pPr algn="ctr" defTabSz="914400">
              <a:defRPr/>
            </a:pPr>
            <a:endParaRPr lang="en-US" sz="1200" b="1" dirty="0">
              <a:solidFill>
                <a:schemeClr val="tx1"/>
              </a:solidFill>
            </a:endParaRPr>
          </a:p>
          <a:p>
            <a:pPr algn="ctr" defTabSz="914400">
              <a:defRPr/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83137" y="1951038"/>
            <a:ext cx="2286000" cy="382587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200" b="1" dirty="0">
                <a:solidFill>
                  <a:schemeClr val="tx1"/>
                </a:solidFill>
              </a:rPr>
              <a:t>Debit Auth</a:t>
            </a:r>
          </a:p>
        </p:txBody>
      </p:sp>
      <p:sp>
        <p:nvSpPr>
          <p:cNvPr id="9" name="Rectangle 8"/>
          <p:cNvSpPr/>
          <p:nvPr/>
        </p:nvSpPr>
        <p:spPr>
          <a:xfrm>
            <a:off x="4883137" y="2330450"/>
            <a:ext cx="2286000" cy="384175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200" b="1" dirty="0">
                <a:solidFill>
                  <a:schemeClr val="tx1"/>
                </a:solidFill>
              </a:rPr>
              <a:t>PrePaid Auth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7875" y="1531938"/>
            <a:ext cx="658813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Visa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1525" y="1911350"/>
            <a:ext cx="658813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Plus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2638" y="2263775"/>
            <a:ext cx="654050" cy="293688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NYCE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2638" y="2632075"/>
            <a:ext cx="654050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MCI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7875" y="4081463"/>
            <a:ext cx="654050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STAR NE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63501" y="5222875"/>
            <a:ext cx="1789113" cy="622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200" b="1" dirty="0">
                <a:solidFill>
                  <a:schemeClr val="tx1"/>
                </a:solidFill>
              </a:rPr>
              <a:t>DataNavigator</a:t>
            </a:r>
          </a:p>
          <a:p>
            <a:pPr marL="171450" indent="-171450" defTabSz="914400">
              <a:buFontTx/>
              <a:buChar char="-"/>
              <a:defRPr/>
            </a:pPr>
            <a:r>
              <a:rPr lang="en-US" sz="1050" b="1" dirty="0">
                <a:solidFill>
                  <a:schemeClr val="tx1"/>
                </a:solidFill>
              </a:rPr>
              <a:t>Tran Research</a:t>
            </a:r>
          </a:p>
          <a:p>
            <a:pPr marL="171450" indent="-171450" defTabSz="914400">
              <a:buFontTx/>
              <a:buChar char="-"/>
              <a:defRPr/>
            </a:pPr>
            <a:r>
              <a:rPr lang="en-US" sz="1050" b="1" dirty="0">
                <a:solidFill>
                  <a:schemeClr val="tx1"/>
                </a:solidFill>
              </a:rPr>
              <a:t>Exception Processing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562600" y="4191000"/>
            <a:ext cx="1371600" cy="304800"/>
          </a:xfrm>
          <a:prstGeom prst="rect">
            <a:avLst/>
          </a:prstGeom>
          <a:gradFill rotWithShape="0">
            <a:gsLst>
              <a:gs pos="0">
                <a:srgbClr val="EAECF1"/>
              </a:gs>
              <a:gs pos="50000">
                <a:schemeClr val="bg1"/>
              </a:gs>
              <a:gs pos="100000">
                <a:srgbClr val="EAECF1"/>
              </a:gs>
            </a:gsLst>
            <a:lin ang="5400000"/>
          </a:gradFill>
          <a:ln w="25400" algn="ctr">
            <a:solidFill>
              <a:srgbClr val="566583"/>
            </a:solidFill>
            <a:miter lim="800000"/>
            <a:headEnd/>
            <a:tailEnd/>
          </a:ln>
        </p:spPr>
        <p:txBody>
          <a:bodyPr lIns="45720" rIns="45720" anchor="ctr"/>
          <a:lstStyle/>
          <a:p>
            <a:pPr algn="ctr" defTabSz="914400">
              <a:defRPr/>
            </a:pPr>
            <a:r>
              <a:rPr lang="en-US" sz="1200" b="1" dirty="0">
                <a:latin typeface="Century Gothic" pitchFamily="34" charset="0"/>
              </a:rPr>
              <a:t>Settlement Mgr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5562600" y="4495800"/>
            <a:ext cx="457200" cy="304800"/>
          </a:xfrm>
          <a:prstGeom prst="rect">
            <a:avLst/>
          </a:prstGeom>
          <a:gradFill rotWithShape="0">
            <a:gsLst>
              <a:gs pos="0">
                <a:srgbClr val="EAECF1"/>
              </a:gs>
              <a:gs pos="50000">
                <a:schemeClr val="bg1"/>
              </a:gs>
              <a:gs pos="100000">
                <a:srgbClr val="EAECF1"/>
              </a:gs>
            </a:gsLst>
            <a:lin ang="5400000"/>
          </a:gradFill>
          <a:ln w="25400" algn="ctr">
            <a:solidFill>
              <a:srgbClr val="566583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 defTabSz="914400">
              <a:defRPr/>
            </a:pPr>
            <a:r>
              <a:rPr lang="en-US" sz="900" b="1" dirty="0">
                <a:latin typeface="Century Gothic" pitchFamily="34" charset="0"/>
              </a:rPr>
              <a:t>Recon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19800" y="4495800"/>
            <a:ext cx="457200" cy="3048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900" b="1" dirty="0">
                <a:solidFill>
                  <a:schemeClr val="tx1"/>
                </a:solidFill>
              </a:rPr>
              <a:t>Settl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77000" y="4495800"/>
            <a:ext cx="457200" cy="3048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900" b="1" dirty="0">
                <a:solidFill>
                  <a:schemeClr val="tx1"/>
                </a:solidFill>
              </a:rPr>
              <a:t>Fee Bill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910593" y="2667133"/>
            <a:ext cx="1343026" cy="502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AP</a:t>
            </a:r>
          </a:p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Authorization Processor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38400" y="1066800"/>
            <a:ext cx="533400" cy="3048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ATMs</a:t>
            </a:r>
          </a:p>
        </p:txBody>
      </p:sp>
      <p:cxnSp>
        <p:nvCxnSpPr>
          <p:cNvPr id="32" name="Straight Connector 31"/>
          <p:cNvCxnSpPr>
            <a:stCxn id="10" idx="3"/>
          </p:cNvCxnSpPr>
          <p:nvPr/>
        </p:nvCxnSpPr>
        <p:spPr>
          <a:xfrm>
            <a:off x="1436688" y="1677988"/>
            <a:ext cx="515937" cy="338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1" idx="3"/>
          </p:cNvCxnSpPr>
          <p:nvPr/>
        </p:nvCxnSpPr>
        <p:spPr>
          <a:xfrm>
            <a:off x="1430338" y="2057400"/>
            <a:ext cx="534987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3"/>
          </p:cNvCxnSpPr>
          <p:nvPr/>
        </p:nvCxnSpPr>
        <p:spPr>
          <a:xfrm flipV="1">
            <a:off x="1436688" y="2114550"/>
            <a:ext cx="515937" cy="296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3"/>
          </p:cNvCxnSpPr>
          <p:nvPr/>
        </p:nvCxnSpPr>
        <p:spPr>
          <a:xfrm flipV="1">
            <a:off x="1436688" y="2141538"/>
            <a:ext cx="528637" cy="636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2" idx="3"/>
          </p:cNvCxnSpPr>
          <p:nvPr/>
        </p:nvCxnSpPr>
        <p:spPr>
          <a:xfrm flipV="1">
            <a:off x="1427163" y="2333625"/>
            <a:ext cx="538162" cy="1174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4" name="Straight Connector 36"/>
          <p:cNvCxnSpPr>
            <a:cxnSpLocks noChangeShapeType="1"/>
          </p:cNvCxnSpPr>
          <p:nvPr/>
        </p:nvCxnSpPr>
        <p:spPr bwMode="auto">
          <a:xfrm>
            <a:off x="2209800" y="3303587"/>
            <a:ext cx="0" cy="2230438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cxnSp>
        <p:nvCxnSpPr>
          <p:cNvPr id="5155" name="Straight Connector 38"/>
          <p:cNvCxnSpPr>
            <a:cxnSpLocks noChangeShapeType="1"/>
          </p:cNvCxnSpPr>
          <p:nvPr/>
        </p:nvCxnSpPr>
        <p:spPr bwMode="auto">
          <a:xfrm flipH="1">
            <a:off x="2209800" y="4490244"/>
            <a:ext cx="631825" cy="5556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cxnSp>
        <p:nvCxnSpPr>
          <p:cNvPr id="41" name="Straight Arrow Connector 40"/>
          <p:cNvCxnSpPr>
            <a:cxnSpLocks/>
          </p:cNvCxnSpPr>
          <p:nvPr/>
        </p:nvCxnSpPr>
        <p:spPr>
          <a:xfrm>
            <a:off x="4265613" y="2354263"/>
            <a:ext cx="611187" cy="1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9" name="Straight Connector 43"/>
          <p:cNvCxnSpPr>
            <a:cxnSpLocks noChangeShapeType="1"/>
            <a:stCxn id="29" idx="2"/>
          </p:cNvCxnSpPr>
          <p:nvPr/>
        </p:nvCxnSpPr>
        <p:spPr bwMode="auto">
          <a:xfrm>
            <a:off x="2705100" y="1371600"/>
            <a:ext cx="4762" cy="374650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sp>
        <p:nvSpPr>
          <p:cNvPr id="46" name="Rectangle 45"/>
          <p:cNvSpPr/>
          <p:nvPr/>
        </p:nvSpPr>
        <p:spPr>
          <a:xfrm>
            <a:off x="4876800" y="1752600"/>
            <a:ext cx="22860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600" b="1" dirty="0">
                <a:solidFill>
                  <a:schemeClr val="bg1"/>
                </a:solidFill>
              </a:rPr>
              <a:t>Cardbase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979613" y="1744663"/>
            <a:ext cx="2286000" cy="2286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200" b="1" dirty="0">
              <a:solidFill>
                <a:schemeClr val="tx1"/>
              </a:solidFill>
            </a:endParaRPr>
          </a:p>
          <a:p>
            <a:pPr algn="ctr" defTabSz="914400">
              <a:defRPr/>
            </a:pPr>
            <a:r>
              <a:rPr lang="en-US" sz="1200" b="1" dirty="0">
                <a:solidFill>
                  <a:schemeClr val="tx1"/>
                </a:solidFill>
              </a:rPr>
              <a:t>BCFS</a:t>
            </a:r>
          </a:p>
          <a:p>
            <a:pPr algn="ctr" defTabSz="914400">
              <a:defRPr/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636838" y="4313238"/>
            <a:ext cx="1770062" cy="354012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Connex Settlement Interface</a:t>
            </a:r>
          </a:p>
        </p:txBody>
      </p:sp>
      <p:cxnSp>
        <p:nvCxnSpPr>
          <p:cNvPr id="5173" name="Straight Connector 57"/>
          <p:cNvCxnSpPr>
            <a:cxnSpLocks noChangeShapeType="1"/>
            <a:endCxn id="56" idx="3"/>
          </p:cNvCxnSpPr>
          <p:nvPr/>
        </p:nvCxnSpPr>
        <p:spPr bwMode="auto">
          <a:xfrm flipH="1" flipV="1">
            <a:off x="4406900" y="4490244"/>
            <a:ext cx="1155700" cy="5556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sp>
        <p:nvSpPr>
          <p:cNvPr id="66" name="Rectangle 65"/>
          <p:cNvSpPr/>
          <p:nvPr/>
        </p:nvSpPr>
        <p:spPr>
          <a:xfrm>
            <a:off x="777875" y="4437063"/>
            <a:ext cx="657225" cy="293687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STAR SE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71525" y="4808538"/>
            <a:ext cx="660400" cy="295275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STAR W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69938" y="5156200"/>
            <a:ext cx="660400" cy="295275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NETS</a:t>
            </a:r>
          </a:p>
        </p:txBody>
      </p:sp>
      <p:sp>
        <p:nvSpPr>
          <p:cNvPr id="81" name="Rectangle 80"/>
          <p:cNvSpPr/>
          <p:nvPr/>
        </p:nvSpPr>
        <p:spPr>
          <a:xfrm>
            <a:off x="773113" y="2990850"/>
            <a:ext cx="654050" cy="293688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Cirrus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73113" y="3362325"/>
            <a:ext cx="654050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Interlink</a:t>
            </a:r>
          </a:p>
        </p:txBody>
      </p:sp>
      <p:sp>
        <p:nvSpPr>
          <p:cNvPr id="84" name="Rectangle 83"/>
          <p:cNvSpPr/>
          <p:nvPr/>
        </p:nvSpPr>
        <p:spPr>
          <a:xfrm>
            <a:off x="776288" y="3722688"/>
            <a:ext cx="654050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Discover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66763" y="5503863"/>
            <a:ext cx="660400" cy="295275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Pulse</a:t>
            </a:r>
          </a:p>
        </p:txBody>
      </p:sp>
      <p:cxnSp>
        <p:nvCxnSpPr>
          <p:cNvPr id="91" name="Straight Connector 90"/>
          <p:cNvCxnSpPr>
            <a:stCxn id="81" idx="3"/>
          </p:cNvCxnSpPr>
          <p:nvPr/>
        </p:nvCxnSpPr>
        <p:spPr>
          <a:xfrm flipV="1">
            <a:off x="1427163" y="2201863"/>
            <a:ext cx="538162" cy="936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84" idx="3"/>
          </p:cNvCxnSpPr>
          <p:nvPr/>
        </p:nvCxnSpPr>
        <p:spPr>
          <a:xfrm flipV="1">
            <a:off x="1430338" y="2525713"/>
            <a:ext cx="522287" cy="134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4" idx="3"/>
          </p:cNvCxnSpPr>
          <p:nvPr/>
        </p:nvCxnSpPr>
        <p:spPr>
          <a:xfrm flipV="1">
            <a:off x="1431925" y="2713038"/>
            <a:ext cx="520700" cy="151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6" idx="3"/>
          </p:cNvCxnSpPr>
          <p:nvPr/>
        </p:nvCxnSpPr>
        <p:spPr>
          <a:xfrm flipV="1">
            <a:off x="1435100" y="2947988"/>
            <a:ext cx="517525" cy="1636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68" idx="3"/>
          </p:cNvCxnSpPr>
          <p:nvPr/>
        </p:nvCxnSpPr>
        <p:spPr>
          <a:xfrm flipV="1">
            <a:off x="1431925" y="3109913"/>
            <a:ext cx="520700" cy="1846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79" idx="3"/>
          </p:cNvCxnSpPr>
          <p:nvPr/>
        </p:nvCxnSpPr>
        <p:spPr>
          <a:xfrm flipV="1">
            <a:off x="1430338" y="3284538"/>
            <a:ext cx="534987" cy="201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85" idx="3"/>
          </p:cNvCxnSpPr>
          <p:nvPr/>
        </p:nvCxnSpPr>
        <p:spPr>
          <a:xfrm flipV="1">
            <a:off x="1427163" y="3268663"/>
            <a:ext cx="577850" cy="2382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52388" y="1724025"/>
            <a:ext cx="657225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Visa LAC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52388" y="2087563"/>
            <a:ext cx="657225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CU24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52388" y="2447925"/>
            <a:ext cx="657225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Citishare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52388" y="2817813"/>
            <a:ext cx="657225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AFFN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52388" y="3192463"/>
            <a:ext cx="657225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Allpoint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52388" y="3556000"/>
            <a:ext cx="657225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ATH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4884725" y="2725738"/>
            <a:ext cx="2281237" cy="384175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200" b="1" dirty="0">
                <a:solidFill>
                  <a:schemeClr val="tx1"/>
                </a:solidFill>
              </a:rPr>
              <a:t>Healthcare</a:t>
            </a:r>
          </a:p>
        </p:txBody>
      </p:sp>
      <p:cxnSp>
        <p:nvCxnSpPr>
          <p:cNvPr id="110" name="Straight Connector 43"/>
          <p:cNvCxnSpPr>
            <a:cxnSpLocks noChangeShapeType="1"/>
          </p:cNvCxnSpPr>
          <p:nvPr/>
        </p:nvCxnSpPr>
        <p:spPr bwMode="auto">
          <a:xfrm>
            <a:off x="3848100" y="1377950"/>
            <a:ext cx="4762" cy="374650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pic>
        <p:nvPicPr>
          <p:cNvPr id="112" name="Picture 17" descr="Click to view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517" y="889639"/>
            <a:ext cx="579284" cy="5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Oval 73"/>
          <p:cNvSpPr/>
          <p:nvPr/>
        </p:nvSpPr>
        <p:spPr>
          <a:xfrm>
            <a:off x="4646612" y="1340932"/>
            <a:ext cx="3201987" cy="199758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42" name="Picture 2" descr="Computer User Person Desktop Party Lab Pictogram Lan vector, free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54288" y="5213986"/>
            <a:ext cx="568325" cy="62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9" name="Straight Connector 50"/>
          <p:cNvCxnSpPr>
            <a:cxnSpLocks noChangeShapeType="1"/>
          </p:cNvCxnSpPr>
          <p:nvPr/>
        </p:nvCxnSpPr>
        <p:spPr bwMode="auto">
          <a:xfrm flipH="1" flipV="1">
            <a:off x="2197100" y="3603625"/>
            <a:ext cx="546100" cy="9525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sp>
        <p:nvSpPr>
          <p:cNvPr id="70" name="Rectangle 69"/>
          <p:cNvSpPr/>
          <p:nvPr/>
        </p:nvSpPr>
        <p:spPr>
          <a:xfrm>
            <a:off x="2606675" y="3375025"/>
            <a:ext cx="1404614" cy="327025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Falcon</a:t>
            </a:r>
          </a:p>
        </p:txBody>
      </p:sp>
      <p:cxnSp>
        <p:nvCxnSpPr>
          <p:cNvPr id="71" name="Straight Connector 50"/>
          <p:cNvCxnSpPr>
            <a:cxnSpLocks noChangeShapeType="1"/>
          </p:cNvCxnSpPr>
          <p:nvPr/>
        </p:nvCxnSpPr>
        <p:spPr bwMode="auto">
          <a:xfrm flipH="1" flipV="1">
            <a:off x="2209800" y="3904014"/>
            <a:ext cx="546100" cy="9525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sp>
        <p:nvSpPr>
          <p:cNvPr id="73" name="Rectangle 72"/>
          <p:cNvSpPr/>
          <p:nvPr/>
        </p:nvSpPr>
        <p:spPr>
          <a:xfrm>
            <a:off x="2606675" y="3766344"/>
            <a:ext cx="1404614" cy="327025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Fraud Navigator</a:t>
            </a:r>
          </a:p>
        </p:txBody>
      </p:sp>
      <p:sp>
        <p:nvSpPr>
          <p:cNvPr id="75" name="Oval 74"/>
          <p:cNvSpPr/>
          <p:nvPr/>
        </p:nvSpPr>
        <p:spPr>
          <a:xfrm>
            <a:off x="7795870" y="1901826"/>
            <a:ext cx="1143000" cy="546100"/>
          </a:xfrm>
          <a:prstGeom prst="ellipse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200" b="1" dirty="0">
                <a:solidFill>
                  <a:schemeClr val="tx1"/>
                </a:solidFill>
              </a:rPr>
              <a:t>IBS Core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7165962" y="2286000"/>
            <a:ext cx="619112" cy="6778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17" descr="Click to view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358" y="1340656"/>
            <a:ext cx="579284" cy="5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Can 113"/>
          <p:cNvSpPr/>
          <p:nvPr/>
        </p:nvSpPr>
        <p:spPr>
          <a:xfrm>
            <a:off x="7655448" y="2954560"/>
            <a:ext cx="533400" cy="643749"/>
          </a:xfrm>
          <a:prstGeom prst="can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cxnSpLocks/>
          </p:cNvCxnSpPr>
          <p:nvPr/>
        </p:nvCxnSpPr>
        <p:spPr>
          <a:xfrm flipH="1">
            <a:off x="8039100" y="2438400"/>
            <a:ext cx="181320" cy="509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61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5"/>
          <p:cNvSpPr txBox="1">
            <a:spLocks noGrp="1"/>
          </p:cNvSpPr>
          <p:nvPr/>
        </p:nvSpPr>
        <p:spPr bwMode="auto">
          <a:xfrm>
            <a:off x="8039100" y="6224588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F4DA561B-4705-4307-B8B8-CE820302DD00}" type="slidenum">
              <a:rPr lang="en-US" sz="900">
                <a:solidFill>
                  <a:srgbClr val="6E6F70"/>
                </a:solidFill>
                <a:cs typeface="Arial" charset="0"/>
              </a:rPr>
              <a:pPr algn="r"/>
              <a:t>16</a:t>
            </a:fld>
            <a:endParaRPr lang="en-US" sz="900" dirty="0">
              <a:solidFill>
                <a:srgbClr val="6E6F70"/>
              </a:solidFill>
              <a:cs typeface="Arial" charset="0"/>
            </a:endParaRPr>
          </a:p>
        </p:txBody>
      </p:sp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Card Management System (Cardbase)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>
          <a:xfrm>
            <a:off x="414787" y="1062218"/>
            <a:ext cx="8305800" cy="4953000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en-US" sz="1800" dirty="0">
                <a:latin typeface="Arial" charset="0"/>
                <a:cs typeface="Arial" charset="0"/>
              </a:rPr>
              <a:t>Cardbase resides on IBM hardware using IMS.</a:t>
            </a:r>
          </a:p>
          <a:p>
            <a:pPr eaLnBrk="1" hangingPunct="1">
              <a:spcBef>
                <a:spcPts val="1800"/>
              </a:spcBef>
            </a:pPr>
            <a:r>
              <a:rPr lang="en-US" sz="1800" dirty="0">
                <a:latin typeface="Arial" charset="0"/>
                <a:cs typeface="Arial" charset="0"/>
              </a:rPr>
              <a:t>OPAC and OPIN are test IMS Regions. </a:t>
            </a:r>
          </a:p>
          <a:p>
            <a:pPr eaLnBrk="1" hangingPunct="1">
              <a:spcBef>
                <a:spcPts val="1800"/>
              </a:spcBef>
            </a:pPr>
            <a:r>
              <a:rPr lang="en-US" sz="1800" dirty="0">
                <a:latin typeface="Arial" charset="0"/>
                <a:cs typeface="Arial" charset="0"/>
              </a:rPr>
              <a:t>Cardbase is generally the database of record for our institution’s cards.</a:t>
            </a:r>
          </a:p>
          <a:p>
            <a:pPr eaLnBrk="1" hangingPunct="1">
              <a:spcBef>
                <a:spcPts val="1800"/>
              </a:spcBef>
            </a:pPr>
            <a:r>
              <a:rPr lang="en-US" sz="1800" dirty="0">
                <a:latin typeface="Arial" charset="0"/>
                <a:cs typeface="Arial" charset="0"/>
              </a:rPr>
              <a:t>Cardbase is responsible for 200,000,000+ cards. </a:t>
            </a:r>
          </a:p>
          <a:p>
            <a:pPr eaLnBrk="1" hangingPunct="1">
              <a:spcBef>
                <a:spcPts val="1800"/>
              </a:spcBef>
            </a:pPr>
            <a:r>
              <a:rPr lang="en-US" sz="1800" dirty="0">
                <a:latin typeface="Arial" charset="0"/>
                <a:cs typeface="Arial" charset="0"/>
              </a:rPr>
              <a:t>Cardbase works hand in hand with BCFS to make the authorization decisions.</a:t>
            </a:r>
          </a:p>
          <a:p>
            <a:pPr eaLnBrk="1" hangingPunct="1">
              <a:spcBef>
                <a:spcPts val="1800"/>
              </a:spcBef>
            </a:pPr>
            <a:r>
              <a:rPr lang="en-US" sz="1800" dirty="0">
                <a:latin typeface="Arial" charset="0"/>
                <a:cs typeface="Arial" charset="0"/>
              </a:rPr>
              <a:t>Our Institutions generally have access into Cardbase to view their cardholder’s activity.</a:t>
            </a:r>
          </a:p>
          <a:p>
            <a:pPr eaLnBrk="1" hangingPunct="1">
              <a:spcBef>
                <a:spcPts val="1800"/>
              </a:spcBef>
            </a:pPr>
            <a:r>
              <a:rPr lang="en-US" sz="1800" dirty="0">
                <a:latin typeface="Arial" charset="0"/>
                <a:cs typeface="Arial" charset="0"/>
              </a:rPr>
              <a:t>Cardbase feeds other entities such as card production. </a:t>
            </a:r>
          </a:p>
          <a:p>
            <a:pPr eaLnBrk="1" hangingPunct="1">
              <a:spcBef>
                <a:spcPts val="1800"/>
              </a:spcBef>
            </a:pPr>
            <a:r>
              <a:rPr lang="en-US" sz="1800" dirty="0">
                <a:latin typeface="Arial" charset="0"/>
                <a:cs typeface="Arial" charset="0"/>
              </a:rPr>
              <a:t>Produces many customer operational and compare reports.</a:t>
            </a:r>
            <a:endParaRPr lang="en-US" sz="140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lvl="1" eaLnBrk="1" hangingPunct="1">
              <a:buNone/>
            </a:pPr>
            <a:r>
              <a:rPr lang="en-US" sz="1600" dirty="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buFont typeface="Arial" charset="0"/>
              <a:buNone/>
            </a:pPr>
            <a:endParaRPr lang="en-US" sz="18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Connector 57"/>
          <p:cNvCxnSpPr>
            <a:cxnSpLocks noChangeShapeType="1"/>
          </p:cNvCxnSpPr>
          <p:nvPr/>
        </p:nvCxnSpPr>
        <p:spPr bwMode="auto">
          <a:xfrm flipH="1" flipV="1">
            <a:off x="4011289" y="5537559"/>
            <a:ext cx="1155700" cy="5556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cxnSp>
        <p:nvCxnSpPr>
          <p:cNvPr id="5156" name="Straight Connector 39"/>
          <p:cNvCxnSpPr>
            <a:cxnSpLocks noChangeShapeType="1"/>
          </p:cNvCxnSpPr>
          <p:nvPr/>
        </p:nvCxnSpPr>
        <p:spPr bwMode="auto">
          <a:xfrm flipH="1" flipV="1">
            <a:off x="2211865" y="5534025"/>
            <a:ext cx="557213" cy="3175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304800" y="195263"/>
            <a:ext cx="6096000" cy="8382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Milwaukee Configuration</a:t>
            </a:r>
            <a:endParaRPr lang="en-US" b="1" baseline="300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5123" name="Slide Number Placeholder 5"/>
          <p:cNvSpPr txBox="1">
            <a:spLocks noGrp="1"/>
          </p:cNvSpPr>
          <p:nvPr/>
        </p:nvSpPr>
        <p:spPr bwMode="auto">
          <a:xfrm>
            <a:off x="8039100" y="63246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355CC510-A376-4684-A7B5-561A239DF40A}" type="slidenum">
              <a:rPr lang="en-US" sz="900">
                <a:solidFill>
                  <a:srgbClr val="6E6F70"/>
                </a:solidFill>
                <a:cs typeface="Arial" charset="0"/>
              </a:rPr>
              <a:pPr algn="r"/>
              <a:t>17</a:t>
            </a:fld>
            <a:endParaRPr lang="en-US" sz="900" dirty="0">
              <a:solidFill>
                <a:srgbClr val="6E6F70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79613" y="1973263"/>
            <a:ext cx="2286000" cy="12954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400" b="1" dirty="0">
                <a:solidFill>
                  <a:schemeClr val="tx1"/>
                </a:solidFill>
              </a:rPr>
              <a:t>Connex on HP</a:t>
            </a:r>
          </a:p>
          <a:p>
            <a:pPr algn="ctr" defTabSz="914400">
              <a:defRPr/>
            </a:pPr>
            <a:endParaRPr lang="en-US" sz="1200" b="1" dirty="0">
              <a:solidFill>
                <a:schemeClr val="tx1"/>
              </a:solidFill>
            </a:endParaRPr>
          </a:p>
          <a:p>
            <a:pPr algn="ctr" defTabSz="914400">
              <a:defRPr/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83137" y="1951038"/>
            <a:ext cx="2286000" cy="382587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200" b="1" dirty="0">
                <a:solidFill>
                  <a:schemeClr val="tx1"/>
                </a:solidFill>
              </a:rPr>
              <a:t>Debit Auth</a:t>
            </a:r>
          </a:p>
        </p:txBody>
      </p:sp>
      <p:sp>
        <p:nvSpPr>
          <p:cNvPr id="9" name="Rectangle 8"/>
          <p:cNvSpPr/>
          <p:nvPr/>
        </p:nvSpPr>
        <p:spPr>
          <a:xfrm>
            <a:off x="4883137" y="2330450"/>
            <a:ext cx="2286000" cy="384175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200" b="1" dirty="0">
                <a:solidFill>
                  <a:schemeClr val="tx1"/>
                </a:solidFill>
              </a:rPr>
              <a:t>PrePaid Auth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7875" y="1531938"/>
            <a:ext cx="658813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Visa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1525" y="1911350"/>
            <a:ext cx="658813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Plus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2638" y="2263775"/>
            <a:ext cx="654050" cy="293688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NYCE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2638" y="2632075"/>
            <a:ext cx="654050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MCI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7875" y="4081463"/>
            <a:ext cx="654050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STAR NE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63501" y="5222875"/>
            <a:ext cx="1789113" cy="622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200" b="1" dirty="0">
                <a:solidFill>
                  <a:schemeClr val="tx1"/>
                </a:solidFill>
              </a:rPr>
              <a:t>DataNavigator</a:t>
            </a:r>
          </a:p>
          <a:p>
            <a:pPr marL="171450" indent="-171450" defTabSz="914400">
              <a:buFontTx/>
              <a:buChar char="-"/>
              <a:defRPr/>
            </a:pPr>
            <a:r>
              <a:rPr lang="en-US" sz="1050" b="1" dirty="0">
                <a:solidFill>
                  <a:schemeClr val="tx1"/>
                </a:solidFill>
              </a:rPr>
              <a:t>Tran Research</a:t>
            </a:r>
          </a:p>
          <a:p>
            <a:pPr marL="171450" indent="-171450" defTabSz="914400">
              <a:buFontTx/>
              <a:buChar char="-"/>
              <a:defRPr/>
            </a:pPr>
            <a:r>
              <a:rPr lang="en-US" sz="1050" b="1" dirty="0">
                <a:solidFill>
                  <a:schemeClr val="tx1"/>
                </a:solidFill>
              </a:rPr>
              <a:t>Exception Processing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562600" y="4191000"/>
            <a:ext cx="1371600" cy="304800"/>
          </a:xfrm>
          <a:prstGeom prst="rect">
            <a:avLst/>
          </a:prstGeom>
          <a:gradFill rotWithShape="0">
            <a:gsLst>
              <a:gs pos="0">
                <a:srgbClr val="EAECF1"/>
              </a:gs>
              <a:gs pos="50000">
                <a:schemeClr val="bg1"/>
              </a:gs>
              <a:gs pos="100000">
                <a:srgbClr val="EAECF1"/>
              </a:gs>
            </a:gsLst>
            <a:lin ang="5400000"/>
          </a:gradFill>
          <a:ln w="25400" algn="ctr">
            <a:solidFill>
              <a:srgbClr val="566583"/>
            </a:solidFill>
            <a:miter lim="800000"/>
            <a:headEnd/>
            <a:tailEnd/>
          </a:ln>
        </p:spPr>
        <p:txBody>
          <a:bodyPr lIns="45720" rIns="45720" anchor="ctr"/>
          <a:lstStyle/>
          <a:p>
            <a:pPr algn="ctr" defTabSz="914400">
              <a:defRPr/>
            </a:pPr>
            <a:r>
              <a:rPr lang="en-US" sz="1200" b="1" dirty="0">
                <a:latin typeface="Century Gothic" pitchFamily="34" charset="0"/>
              </a:rPr>
              <a:t>Settlement Mgr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5562600" y="4495800"/>
            <a:ext cx="457200" cy="304800"/>
          </a:xfrm>
          <a:prstGeom prst="rect">
            <a:avLst/>
          </a:prstGeom>
          <a:gradFill rotWithShape="0">
            <a:gsLst>
              <a:gs pos="0">
                <a:srgbClr val="EAECF1"/>
              </a:gs>
              <a:gs pos="50000">
                <a:schemeClr val="bg1"/>
              </a:gs>
              <a:gs pos="100000">
                <a:srgbClr val="EAECF1"/>
              </a:gs>
            </a:gsLst>
            <a:lin ang="5400000"/>
          </a:gradFill>
          <a:ln w="25400" algn="ctr">
            <a:solidFill>
              <a:srgbClr val="566583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 defTabSz="914400">
              <a:defRPr/>
            </a:pPr>
            <a:r>
              <a:rPr lang="en-US" sz="900" b="1" dirty="0">
                <a:latin typeface="Century Gothic" pitchFamily="34" charset="0"/>
              </a:rPr>
              <a:t>Recon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19800" y="4495800"/>
            <a:ext cx="457200" cy="3048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900" b="1" dirty="0">
                <a:solidFill>
                  <a:schemeClr val="tx1"/>
                </a:solidFill>
              </a:rPr>
              <a:t>Settl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77000" y="4495800"/>
            <a:ext cx="457200" cy="3048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900" b="1" dirty="0">
                <a:solidFill>
                  <a:schemeClr val="tx1"/>
                </a:solidFill>
              </a:rPr>
              <a:t>Fee Bill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910593" y="2667133"/>
            <a:ext cx="1343026" cy="502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AP</a:t>
            </a:r>
          </a:p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Authorization Processor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38400" y="1066800"/>
            <a:ext cx="533400" cy="3048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ATMs</a:t>
            </a:r>
          </a:p>
        </p:txBody>
      </p:sp>
      <p:cxnSp>
        <p:nvCxnSpPr>
          <p:cNvPr id="32" name="Straight Connector 31"/>
          <p:cNvCxnSpPr>
            <a:stCxn id="10" idx="3"/>
          </p:cNvCxnSpPr>
          <p:nvPr/>
        </p:nvCxnSpPr>
        <p:spPr>
          <a:xfrm>
            <a:off x="1436688" y="1677988"/>
            <a:ext cx="515937" cy="338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1" idx="3"/>
          </p:cNvCxnSpPr>
          <p:nvPr/>
        </p:nvCxnSpPr>
        <p:spPr>
          <a:xfrm>
            <a:off x="1430338" y="2057400"/>
            <a:ext cx="534987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3"/>
          </p:cNvCxnSpPr>
          <p:nvPr/>
        </p:nvCxnSpPr>
        <p:spPr>
          <a:xfrm flipV="1">
            <a:off x="1436688" y="2114550"/>
            <a:ext cx="515937" cy="296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3"/>
          </p:cNvCxnSpPr>
          <p:nvPr/>
        </p:nvCxnSpPr>
        <p:spPr>
          <a:xfrm flipV="1">
            <a:off x="1436688" y="2141538"/>
            <a:ext cx="528637" cy="636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2" idx="3"/>
          </p:cNvCxnSpPr>
          <p:nvPr/>
        </p:nvCxnSpPr>
        <p:spPr>
          <a:xfrm flipV="1">
            <a:off x="1427163" y="2333625"/>
            <a:ext cx="538162" cy="1174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4" name="Straight Connector 36"/>
          <p:cNvCxnSpPr>
            <a:cxnSpLocks noChangeShapeType="1"/>
          </p:cNvCxnSpPr>
          <p:nvPr/>
        </p:nvCxnSpPr>
        <p:spPr bwMode="auto">
          <a:xfrm>
            <a:off x="2209800" y="3303587"/>
            <a:ext cx="0" cy="2230438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cxnSp>
        <p:nvCxnSpPr>
          <p:cNvPr id="5155" name="Straight Connector 38"/>
          <p:cNvCxnSpPr>
            <a:cxnSpLocks noChangeShapeType="1"/>
          </p:cNvCxnSpPr>
          <p:nvPr/>
        </p:nvCxnSpPr>
        <p:spPr bwMode="auto">
          <a:xfrm flipH="1">
            <a:off x="2209800" y="4490244"/>
            <a:ext cx="631825" cy="5556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cxnSp>
        <p:nvCxnSpPr>
          <p:cNvPr id="41" name="Straight Arrow Connector 40"/>
          <p:cNvCxnSpPr>
            <a:cxnSpLocks/>
          </p:cNvCxnSpPr>
          <p:nvPr/>
        </p:nvCxnSpPr>
        <p:spPr>
          <a:xfrm>
            <a:off x="4265613" y="2354263"/>
            <a:ext cx="611187" cy="1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9" name="Straight Connector 43"/>
          <p:cNvCxnSpPr>
            <a:cxnSpLocks noChangeShapeType="1"/>
            <a:stCxn id="29" idx="2"/>
          </p:cNvCxnSpPr>
          <p:nvPr/>
        </p:nvCxnSpPr>
        <p:spPr bwMode="auto">
          <a:xfrm>
            <a:off x="2705100" y="1371600"/>
            <a:ext cx="4762" cy="374650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sp>
        <p:nvSpPr>
          <p:cNvPr id="46" name="Rectangle 45"/>
          <p:cNvSpPr/>
          <p:nvPr/>
        </p:nvSpPr>
        <p:spPr>
          <a:xfrm>
            <a:off x="4876800" y="1752600"/>
            <a:ext cx="22860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600" b="1" dirty="0">
                <a:solidFill>
                  <a:schemeClr val="bg1"/>
                </a:solidFill>
              </a:rPr>
              <a:t>Cardbase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979613" y="1744663"/>
            <a:ext cx="2286000" cy="2286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200" b="1" dirty="0">
              <a:solidFill>
                <a:schemeClr val="tx1"/>
              </a:solidFill>
            </a:endParaRPr>
          </a:p>
          <a:p>
            <a:pPr algn="ctr" defTabSz="914400">
              <a:defRPr/>
            </a:pPr>
            <a:r>
              <a:rPr lang="en-US" sz="1200" b="1" dirty="0">
                <a:solidFill>
                  <a:schemeClr val="tx1"/>
                </a:solidFill>
              </a:rPr>
              <a:t>BCFS</a:t>
            </a:r>
          </a:p>
          <a:p>
            <a:pPr algn="ctr" defTabSz="914400">
              <a:defRPr/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636838" y="4313238"/>
            <a:ext cx="1770062" cy="354012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Connex Settlement Interface</a:t>
            </a:r>
          </a:p>
        </p:txBody>
      </p:sp>
      <p:cxnSp>
        <p:nvCxnSpPr>
          <p:cNvPr id="5173" name="Straight Connector 57"/>
          <p:cNvCxnSpPr>
            <a:cxnSpLocks noChangeShapeType="1"/>
            <a:endCxn id="56" idx="3"/>
          </p:cNvCxnSpPr>
          <p:nvPr/>
        </p:nvCxnSpPr>
        <p:spPr bwMode="auto">
          <a:xfrm flipH="1" flipV="1">
            <a:off x="4406900" y="4490244"/>
            <a:ext cx="1155700" cy="5556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sp>
        <p:nvSpPr>
          <p:cNvPr id="67" name="Oval 66"/>
          <p:cNvSpPr/>
          <p:nvPr/>
        </p:nvSpPr>
        <p:spPr>
          <a:xfrm>
            <a:off x="7795870" y="1901826"/>
            <a:ext cx="1143000" cy="546100"/>
          </a:xfrm>
          <a:prstGeom prst="ellipse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200" b="1" dirty="0">
                <a:solidFill>
                  <a:schemeClr val="tx1"/>
                </a:solidFill>
              </a:rPr>
              <a:t>IBS Core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77875" y="4437063"/>
            <a:ext cx="657225" cy="293687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STAR SE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71525" y="4808538"/>
            <a:ext cx="660400" cy="295275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STAR W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69938" y="5156200"/>
            <a:ext cx="660400" cy="295275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NETS</a:t>
            </a:r>
          </a:p>
        </p:txBody>
      </p:sp>
      <p:sp>
        <p:nvSpPr>
          <p:cNvPr id="81" name="Rectangle 80"/>
          <p:cNvSpPr/>
          <p:nvPr/>
        </p:nvSpPr>
        <p:spPr>
          <a:xfrm>
            <a:off x="773113" y="2990850"/>
            <a:ext cx="654050" cy="293688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Cirrus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73113" y="3362325"/>
            <a:ext cx="654050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Interlink</a:t>
            </a:r>
          </a:p>
        </p:txBody>
      </p:sp>
      <p:sp>
        <p:nvSpPr>
          <p:cNvPr id="84" name="Rectangle 83"/>
          <p:cNvSpPr/>
          <p:nvPr/>
        </p:nvSpPr>
        <p:spPr>
          <a:xfrm>
            <a:off x="776288" y="3722688"/>
            <a:ext cx="654050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Discover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66763" y="5503863"/>
            <a:ext cx="660400" cy="295275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Pulse</a:t>
            </a:r>
          </a:p>
        </p:txBody>
      </p:sp>
      <p:cxnSp>
        <p:nvCxnSpPr>
          <p:cNvPr id="91" name="Straight Connector 90"/>
          <p:cNvCxnSpPr>
            <a:stCxn id="81" idx="3"/>
          </p:cNvCxnSpPr>
          <p:nvPr/>
        </p:nvCxnSpPr>
        <p:spPr>
          <a:xfrm flipV="1">
            <a:off x="1427163" y="2201863"/>
            <a:ext cx="538162" cy="936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84" idx="3"/>
          </p:cNvCxnSpPr>
          <p:nvPr/>
        </p:nvCxnSpPr>
        <p:spPr>
          <a:xfrm flipV="1">
            <a:off x="1430338" y="2525713"/>
            <a:ext cx="522287" cy="134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4" idx="3"/>
          </p:cNvCxnSpPr>
          <p:nvPr/>
        </p:nvCxnSpPr>
        <p:spPr>
          <a:xfrm flipV="1">
            <a:off x="1431925" y="2713038"/>
            <a:ext cx="520700" cy="151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6" idx="3"/>
          </p:cNvCxnSpPr>
          <p:nvPr/>
        </p:nvCxnSpPr>
        <p:spPr>
          <a:xfrm flipV="1">
            <a:off x="1435100" y="2947988"/>
            <a:ext cx="517525" cy="1636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68" idx="3"/>
          </p:cNvCxnSpPr>
          <p:nvPr/>
        </p:nvCxnSpPr>
        <p:spPr>
          <a:xfrm flipV="1">
            <a:off x="1431925" y="3109913"/>
            <a:ext cx="520700" cy="1846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79" idx="3"/>
          </p:cNvCxnSpPr>
          <p:nvPr/>
        </p:nvCxnSpPr>
        <p:spPr>
          <a:xfrm flipV="1">
            <a:off x="1430338" y="3284538"/>
            <a:ext cx="534987" cy="201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85" idx="3"/>
          </p:cNvCxnSpPr>
          <p:nvPr/>
        </p:nvCxnSpPr>
        <p:spPr>
          <a:xfrm flipV="1">
            <a:off x="1427163" y="3268663"/>
            <a:ext cx="577850" cy="2382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52388" y="1724025"/>
            <a:ext cx="657225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Visa LAC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52388" y="2087563"/>
            <a:ext cx="657225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CU24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52388" y="2447925"/>
            <a:ext cx="657225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Citishare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52388" y="2817813"/>
            <a:ext cx="657225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AFFN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52388" y="3192463"/>
            <a:ext cx="657225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Allpoint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52388" y="3556000"/>
            <a:ext cx="657225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ATH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4884725" y="2725738"/>
            <a:ext cx="2281237" cy="384175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200" b="1" dirty="0">
                <a:solidFill>
                  <a:schemeClr val="tx1"/>
                </a:solidFill>
              </a:rPr>
              <a:t>Healthcare</a:t>
            </a:r>
          </a:p>
        </p:txBody>
      </p:sp>
      <p:cxnSp>
        <p:nvCxnSpPr>
          <p:cNvPr id="105" name="Straight Arrow Connector 104"/>
          <p:cNvCxnSpPr>
            <a:cxnSpLocks/>
          </p:cNvCxnSpPr>
          <p:nvPr/>
        </p:nvCxnSpPr>
        <p:spPr>
          <a:xfrm>
            <a:off x="7165962" y="2286000"/>
            <a:ext cx="619112" cy="6778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43"/>
          <p:cNvCxnSpPr>
            <a:cxnSpLocks noChangeShapeType="1"/>
          </p:cNvCxnSpPr>
          <p:nvPr/>
        </p:nvCxnSpPr>
        <p:spPr bwMode="auto">
          <a:xfrm>
            <a:off x="3848100" y="1377950"/>
            <a:ext cx="4762" cy="374650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pic>
        <p:nvPicPr>
          <p:cNvPr id="112" name="Picture 17" descr="Click to view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517" y="889639"/>
            <a:ext cx="579284" cy="5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7" descr="Click to view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358" y="1340656"/>
            <a:ext cx="579284" cy="5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Oval 73"/>
          <p:cNvSpPr/>
          <p:nvPr/>
        </p:nvSpPr>
        <p:spPr>
          <a:xfrm>
            <a:off x="5257462" y="2139795"/>
            <a:ext cx="1638300" cy="75565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42" name="Picture 2" descr="Computer User Person Desktop Party Lab Pictogram Lan vector, free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54288" y="5213986"/>
            <a:ext cx="568325" cy="62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9" name="Straight Connector 50"/>
          <p:cNvCxnSpPr>
            <a:cxnSpLocks noChangeShapeType="1"/>
          </p:cNvCxnSpPr>
          <p:nvPr/>
        </p:nvCxnSpPr>
        <p:spPr bwMode="auto">
          <a:xfrm flipH="1" flipV="1">
            <a:off x="2197100" y="3603625"/>
            <a:ext cx="546100" cy="9525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sp>
        <p:nvSpPr>
          <p:cNvPr id="70" name="Rectangle 69"/>
          <p:cNvSpPr/>
          <p:nvPr/>
        </p:nvSpPr>
        <p:spPr>
          <a:xfrm>
            <a:off x="2606675" y="3375025"/>
            <a:ext cx="1404614" cy="327025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Falcon</a:t>
            </a:r>
          </a:p>
        </p:txBody>
      </p:sp>
      <p:cxnSp>
        <p:nvCxnSpPr>
          <p:cNvPr id="71" name="Straight Connector 50"/>
          <p:cNvCxnSpPr>
            <a:cxnSpLocks noChangeShapeType="1"/>
          </p:cNvCxnSpPr>
          <p:nvPr/>
        </p:nvCxnSpPr>
        <p:spPr bwMode="auto">
          <a:xfrm flipH="1" flipV="1">
            <a:off x="2209800" y="3904014"/>
            <a:ext cx="546100" cy="9525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sp>
        <p:nvSpPr>
          <p:cNvPr id="73" name="Rectangle 72"/>
          <p:cNvSpPr/>
          <p:nvPr/>
        </p:nvSpPr>
        <p:spPr>
          <a:xfrm>
            <a:off x="2606675" y="3766344"/>
            <a:ext cx="1404614" cy="327025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Fraud Navigator</a:t>
            </a:r>
          </a:p>
        </p:txBody>
      </p:sp>
      <p:sp>
        <p:nvSpPr>
          <p:cNvPr id="75" name="Can 113"/>
          <p:cNvSpPr/>
          <p:nvPr/>
        </p:nvSpPr>
        <p:spPr>
          <a:xfrm>
            <a:off x="7655448" y="2954560"/>
            <a:ext cx="533400" cy="643749"/>
          </a:xfrm>
          <a:prstGeom prst="can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>
            <a:cxnSpLocks/>
          </p:cNvCxnSpPr>
          <p:nvPr/>
        </p:nvCxnSpPr>
        <p:spPr>
          <a:xfrm flipH="1">
            <a:off x="8039100" y="2438400"/>
            <a:ext cx="181320" cy="509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152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5"/>
          <p:cNvSpPr txBox="1">
            <a:spLocks noGrp="1"/>
          </p:cNvSpPr>
          <p:nvPr/>
        </p:nvSpPr>
        <p:spPr bwMode="auto">
          <a:xfrm>
            <a:off x="8039100" y="6224588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F80C0BA0-B577-45C4-BC55-4AEB89440225}" type="slidenum">
              <a:rPr lang="en-US" sz="900">
                <a:solidFill>
                  <a:srgbClr val="6E6F70"/>
                </a:solidFill>
                <a:cs typeface="Arial" charset="0"/>
              </a:rPr>
              <a:pPr algn="r"/>
              <a:t>18</a:t>
            </a:fld>
            <a:endParaRPr lang="en-US" sz="900" dirty="0">
              <a:solidFill>
                <a:srgbClr val="6E6F70"/>
              </a:solidFill>
              <a:cs typeface="Arial" charset="0"/>
            </a:endParaRPr>
          </a:p>
        </p:txBody>
      </p:sp>
      <p:sp>
        <p:nvSpPr>
          <p:cNvPr id="327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Prepaid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1800" dirty="0">
                <a:latin typeface="Arial" charset="0"/>
                <a:cs typeface="Arial" charset="0"/>
              </a:rPr>
              <a:t>Prepaid cards, by definition, are cards that are not tied to any bank account.</a:t>
            </a:r>
          </a:p>
          <a:p>
            <a:pPr eaLnBrk="1" hangingPunct="1">
              <a:spcBef>
                <a:spcPts val="1200"/>
              </a:spcBef>
            </a:pPr>
            <a:r>
              <a:rPr lang="en-US" sz="1800" dirty="0">
                <a:latin typeface="Arial" charset="0"/>
                <a:cs typeface="Arial" charset="0"/>
              </a:rPr>
              <a:t>Also referred to as stored value cards. </a:t>
            </a:r>
          </a:p>
          <a:p>
            <a:pPr eaLnBrk="1" hangingPunct="1">
              <a:spcBef>
                <a:spcPts val="1200"/>
              </a:spcBef>
            </a:pPr>
            <a:r>
              <a:rPr lang="en-US" sz="1800" dirty="0">
                <a:latin typeface="Arial" charset="0"/>
                <a:cs typeface="Arial" charset="0"/>
              </a:rPr>
              <a:t>Prepaid cards reside on Cardbase.</a:t>
            </a:r>
          </a:p>
          <a:p>
            <a:pPr eaLnBrk="1" hangingPunct="1">
              <a:spcBef>
                <a:spcPts val="1200"/>
              </a:spcBef>
            </a:pPr>
            <a:r>
              <a:rPr lang="en-US" sz="1800" dirty="0">
                <a:latin typeface="Arial" charset="0"/>
                <a:cs typeface="Arial" charset="0"/>
              </a:rPr>
              <a:t>Two main types of Prepaid cards:</a:t>
            </a:r>
          </a:p>
          <a:p>
            <a:pPr lvl="1" eaLnBrk="1" hangingPunct="1"/>
            <a:r>
              <a:rPr 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Fixed Value – Disposable when depleted</a:t>
            </a:r>
          </a:p>
          <a:p>
            <a:pPr lvl="1" eaLnBrk="1" hangingPunct="1"/>
            <a:r>
              <a:rPr 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Reloadable – Can continually add funds as desired</a:t>
            </a:r>
          </a:p>
          <a:p>
            <a:pPr eaLnBrk="1" hangingPunct="1">
              <a:spcBef>
                <a:spcPts val="1200"/>
              </a:spcBef>
            </a:pPr>
            <a:r>
              <a:rPr lang="en-US" sz="1800" dirty="0">
                <a:latin typeface="Arial" charset="0"/>
                <a:cs typeface="Arial" charset="0"/>
              </a:rPr>
              <a:t>Prepaid can also be classified as: </a:t>
            </a:r>
          </a:p>
          <a:p>
            <a:pPr lvl="1" eaLnBrk="1" hangingPunct="1"/>
            <a:r>
              <a:rPr 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Closed Loop – Only used at one particular merchant, one particular line of business, or possibly a group of stores such as in a mall</a:t>
            </a:r>
          </a:p>
          <a:p>
            <a:pPr lvl="1" eaLnBrk="1" hangingPunct="1"/>
            <a:r>
              <a:rPr 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Open Loop – A card issued that simply has a Visa or Mastercard logo on it that can be used anywhere Visa or Mastercard is accepted. </a:t>
            </a:r>
          </a:p>
          <a:p>
            <a:pPr eaLnBrk="1" hangingPunct="1">
              <a:spcBef>
                <a:spcPts val="1200"/>
              </a:spcBef>
            </a:pPr>
            <a:r>
              <a:rPr lang="en-US" sz="1800" dirty="0">
                <a:latin typeface="Arial" charset="0"/>
                <a:cs typeface="Arial" charset="0"/>
              </a:rPr>
              <a:t>Explosive growth in the number of Prepaid Cards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5"/>
          <p:cNvSpPr txBox="1">
            <a:spLocks noGrp="1"/>
          </p:cNvSpPr>
          <p:nvPr/>
        </p:nvSpPr>
        <p:spPr bwMode="auto">
          <a:xfrm>
            <a:off x="8039100" y="6224588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F80C0BA0-B577-45C4-BC55-4AEB89440225}" type="slidenum">
              <a:rPr lang="en-US" sz="900">
                <a:solidFill>
                  <a:srgbClr val="6E6F70"/>
                </a:solidFill>
                <a:cs typeface="Arial" charset="0"/>
              </a:rPr>
              <a:pPr algn="r"/>
              <a:t>19</a:t>
            </a:fld>
            <a:endParaRPr lang="en-US" sz="900" dirty="0">
              <a:solidFill>
                <a:srgbClr val="6E6F70"/>
              </a:solidFill>
              <a:cs typeface="Arial" charset="0"/>
            </a:endParaRPr>
          </a:p>
        </p:txBody>
      </p:sp>
      <p:sp>
        <p:nvSpPr>
          <p:cNvPr id="327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Prepaid Continued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Transaction codes/types particular to Prepaid</a:t>
            </a:r>
          </a:p>
          <a:p>
            <a:pPr lvl="1" eaLnBrk="1" hangingPunct="1"/>
            <a:r>
              <a:rPr 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Loads – adding value to an existing Prepaid Card</a:t>
            </a:r>
          </a:p>
          <a:p>
            <a:pPr lvl="1" eaLnBrk="1" hangingPunct="1"/>
            <a:r>
              <a:rPr 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Unloads – removing value from an existing Prepaid Card</a:t>
            </a:r>
          </a:p>
          <a:p>
            <a:pPr eaLnBrk="1" hangingPunct="1">
              <a:spcBef>
                <a:spcPts val="1200"/>
              </a:spcBef>
            </a:pPr>
            <a:r>
              <a:rPr lang="en-US" sz="1800" dirty="0">
                <a:latin typeface="Arial" charset="0"/>
                <a:cs typeface="Arial" charset="0"/>
              </a:rPr>
              <a:t>Load and Unload acquiring networks/programs:</a:t>
            </a:r>
          </a:p>
          <a:p>
            <a:pPr lvl="1" eaLnBrk="1" hangingPunct="1"/>
            <a:r>
              <a:rPr 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Green Dot </a:t>
            </a:r>
          </a:p>
          <a:p>
            <a:pPr lvl="1" eaLnBrk="1" hangingPunct="1"/>
            <a:r>
              <a:rPr 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Western Union</a:t>
            </a:r>
          </a:p>
          <a:p>
            <a:pPr lvl="1" eaLnBrk="1" hangingPunct="1"/>
            <a:r>
              <a:rPr 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Euronet</a:t>
            </a:r>
          </a:p>
          <a:p>
            <a:pPr lvl="1" eaLnBrk="1" hangingPunct="1"/>
            <a:r>
              <a:rPr 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Sire</a:t>
            </a:r>
          </a:p>
          <a:p>
            <a:pPr lvl="1" eaLnBrk="1" hangingPunct="1"/>
            <a:r>
              <a:rPr 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Blackhawk</a:t>
            </a:r>
          </a:p>
          <a:p>
            <a:pPr lvl="1" eaLnBrk="1" hangingPunct="1"/>
            <a:r>
              <a:rPr 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Kroger</a:t>
            </a:r>
          </a:p>
          <a:p>
            <a:pPr lvl="1" eaLnBrk="1" hangingPunct="1"/>
            <a:r>
              <a:rPr lang="en-US" sz="1600" dirty="0" err="1">
                <a:solidFill>
                  <a:schemeClr val="tx1"/>
                </a:solidFill>
                <a:latin typeface="Arial" charset="0"/>
                <a:cs typeface="Arial" charset="0"/>
              </a:rPr>
              <a:t>ReadyLink</a:t>
            </a:r>
            <a:endParaRPr lang="en-US" sz="16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D711F8-AE31-4118-985E-956E8F7646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The EFT Industry</a:t>
            </a:r>
          </a:p>
        </p:txBody>
      </p:sp>
      <p:sp>
        <p:nvSpPr>
          <p:cNvPr id="5" name="AutoShape 7" descr="Image result for Clipart PC user"/>
          <p:cNvSpPr>
            <a:spLocks noChangeAspect="1" noChangeArrowheads="1"/>
          </p:cNvSpPr>
          <p:nvPr/>
        </p:nvSpPr>
        <p:spPr bwMode="auto">
          <a:xfrm>
            <a:off x="114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9" descr="Image result for Clipart PC user"/>
          <p:cNvSpPr>
            <a:spLocks noChangeAspect="1" noChangeArrowheads="1"/>
          </p:cNvSpPr>
          <p:nvPr/>
        </p:nvSpPr>
        <p:spPr bwMode="auto">
          <a:xfrm>
            <a:off x="2667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" name="Rectangle 3"/>
          <p:cNvSpPr txBox="1">
            <a:spLocks/>
          </p:cNvSpPr>
          <p:nvPr/>
        </p:nvSpPr>
        <p:spPr bwMode="auto">
          <a:xfrm>
            <a:off x="414787" y="1062218"/>
            <a:ext cx="8305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F19"/>
              </a:buClr>
              <a:buSzPct val="120000"/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27063" indent="-23018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C63F"/>
              </a:buClr>
              <a:buSzPct val="110000"/>
              <a:buFont typeface="Arial" charset="0"/>
              <a:buChar char="–"/>
              <a:defRPr sz="1200" kern="1200">
                <a:solidFill>
                  <a:srgbClr val="807F83"/>
                </a:solidFill>
                <a:latin typeface="Arial"/>
                <a:ea typeface="+mn-ea"/>
                <a:cs typeface="Arial"/>
              </a:defRPr>
            </a:lvl2pPr>
            <a:lvl3pPr marL="858838" indent="-11747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7F83"/>
              </a:buClr>
              <a:buFont typeface="Arial" charset="0"/>
              <a:buChar char="•"/>
              <a:defRPr sz="1100" kern="1200">
                <a:solidFill>
                  <a:srgbClr val="807F83"/>
                </a:solidFill>
                <a:latin typeface="Arial"/>
                <a:ea typeface="+mn-ea"/>
                <a:cs typeface="Arial"/>
              </a:defRPr>
            </a:lvl3pPr>
            <a:lvl4pPr marL="1201738" indent="-17303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CF63"/>
              </a:buClr>
              <a:buFont typeface="Arial" charset="0"/>
              <a:buChar char="–"/>
              <a:defRPr sz="1000" kern="1200">
                <a:solidFill>
                  <a:srgbClr val="807F83"/>
                </a:solidFill>
                <a:latin typeface="Arial"/>
                <a:ea typeface="+mn-ea"/>
                <a:cs typeface="Arial"/>
              </a:defRPr>
            </a:lvl4pPr>
            <a:lvl5pPr marL="1438275" indent="-12223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9DA89"/>
              </a:buClr>
              <a:buFont typeface="Arial" charset="0"/>
              <a:buChar char="•"/>
              <a:defRPr sz="1000" kern="1200">
                <a:solidFill>
                  <a:srgbClr val="807F83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1800"/>
              </a:spcBef>
              <a:buNone/>
            </a:pPr>
            <a:r>
              <a:rPr lang="en-US" sz="2400" dirty="0">
                <a:latin typeface="Arial" charset="0"/>
                <a:cs typeface="Arial" charset="0"/>
              </a:rPr>
              <a:t>Electronic Funds Transfer – Why?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Merchants want to sell lots of stuff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Payment choices used to be cash (handling costs), checks (can bounce), merchant credit (have to worry about collecting)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For checks and credit, usually limited to local customers.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Bank cards offer timely, guaranteed payments as long as the merchant follows the rules.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Larger market to sell to (any bank customer with a card)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Reduced expenses for handling cash, checks and internal credit accounts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Less Risk</a:t>
            </a:r>
          </a:p>
          <a:p>
            <a:pPr lvl="1" eaLnBrk="1" hangingPunct="1">
              <a:buFont typeface="Arial" charset="0"/>
              <a:buNone/>
            </a:pPr>
            <a:r>
              <a:rPr lang="en-US" sz="1600" dirty="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buFont typeface="Arial" charset="0"/>
              <a:buNone/>
            </a:pPr>
            <a:endParaRPr lang="en-US" sz="18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Connector 57"/>
          <p:cNvCxnSpPr>
            <a:cxnSpLocks noChangeShapeType="1"/>
          </p:cNvCxnSpPr>
          <p:nvPr/>
        </p:nvCxnSpPr>
        <p:spPr bwMode="auto">
          <a:xfrm flipH="1" flipV="1">
            <a:off x="4011289" y="5537559"/>
            <a:ext cx="1155700" cy="5556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cxnSp>
        <p:nvCxnSpPr>
          <p:cNvPr id="5156" name="Straight Connector 39"/>
          <p:cNvCxnSpPr>
            <a:cxnSpLocks noChangeShapeType="1"/>
          </p:cNvCxnSpPr>
          <p:nvPr/>
        </p:nvCxnSpPr>
        <p:spPr bwMode="auto">
          <a:xfrm flipH="1" flipV="1">
            <a:off x="2211865" y="5534025"/>
            <a:ext cx="557213" cy="3175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304800" y="195263"/>
            <a:ext cx="6096000" cy="8382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Milwaukee Configuration</a:t>
            </a:r>
            <a:endParaRPr lang="en-US" b="1" baseline="300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5123" name="Slide Number Placeholder 5"/>
          <p:cNvSpPr txBox="1">
            <a:spLocks noGrp="1"/>
          </p:cNvSpPr>
          <p:nvPr/>
        </p:nvSpPr>
        <p:spPr bwMode="auto">
          <a:xfrm>
            <a:off x="8039100" y="63246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355CC510-A376-4684-A7B5-561A239DF40A}" type="slidenum">
              <a:rPr lang="en-US" sz="900">
                <a:solidFill>
                  <a:srgbClr val="6E6F70"/>
                </a:solidFill>
                <a:cs typeface="Arial" charset="0"/>
              </a:rPr>
              <a:pPr algn="r"/>
              <a:t>20</a:t>
            </a:fld>
            <a:endParaRPr lang="en-US" sz="900" dirty="0">
              <a:solidFill>
                <a:srgbClr val="6E6F70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79613" y="1973263"/>
            <a:ext cx="2286000" cy="12954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400" b="1" dirty="0">
                <a:solidFill>
                  <a:schemeClr val="tx1"/>
                </a:solidFill>
              </a:rPr>
              <a:t>Connex on HP</a:t>
            </a:r>
          </a:p>
          <a:p>
            <a:pPr algn="ctr" defTabSz="914400">
              <a:defRPr/>
            </a:pPr>
            <a:endParaRPr lang="en-US" sz="1200" b="1" dirty="0">
              <a:solidFill>
                <a:schemeClr val="tx1"/>
              </a:solidFill>
            </a:endParaRPr>
          </a:p>
          <a:p>
            <a:pPr algn="ctr" defTabSz="914400">
              <a:defRPr/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53000" y="1951038"/>
            <a:ext cx="2286000" cy="382587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200" b="1" dirty="0">
                <a:solidFill>
                  <a:schemeClr val="tx1"/>
                </a:solidFill>
              </a:rPr>
              <a:t>Debit Auth</a:t>
            </a:r>
          </a:p>
        </p:txBody>
      </p:sp>
      <p:sp>
        <p:nvSpPr>
          <p:cNvPr id="9" name="Rectangle 8"/>
          <p:cNvSpPr/>
          <p:nvPr/>
        </p:nvSpPr>
        <p:spPr>
          <a:xfrm>
            <a:off x="4953000" y="2330450"/>
            <a:ext cx="2286000" cy="384175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200" b="1" dirty="0">
                <a:solidFill>
                  <a:schemeClr val="tx1"/>
                </a:solidFill>
              </a:rPr>
              <a:t>PrePaid Auth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7875" y="1531938"/>
            <a:ext cx="658813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Visa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1525" y="1911350"/>
            <a:ext cx="658813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Plus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2638" y="2263775"/>
            <a:ext cx="654050" cy="293688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NYCE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2638" y="2632075"/>
            <a:ext cx="654050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MCI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7875" y="4081463"/>
            <a:ext cx="654050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STAR NE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63501" y="5222875"/>
            <a:ext cx="1789113" cy="622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200" b="1" dirty="0">
                <a:solidFill>
                  <a:schemeClr val="tx1"/>
                </a:solidFill>
              </a:rPr>
              <a:t>DataNavigator</a:t>
            </a:r>
          </a:p>
          <a:p>
            <a:pPr marL="171450" indent="-171450" defTabSz="914400">
              <a:buFontTx/>
              <a:buChar char="-"/>
              <a:defRPr/>
            </a:pPr>
            <a:r>
              <a:rPr lang="en-US" sz="1050" b="1" dirty="0">
                <a:solidFill>
                  <a:schemeClr val="tx1"/>
                </a:solidFill>
              </a:rPr>
              <a:t>Tran Research</a:t>
            </a:r>
          </a:p>
          <a:p>
            <a:pPr marL="171450" indent="-171450" defTabSz="914400">
              <a:buFontTx/>
              <a:buChar char="-"/>
              <a:defRPr/>
            </a:pPr>
            <a:r>
              <a:rPr lang="en-US" sz="1050" b="1" dirty="0">
                <a:solidFill>
                  <a:schemeClr val="tx1"/>
                </a:solidFill>
              </a:rPr>
              <a:t>Exception Processing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562600" y="4191000"/>
            <a:ext cx="1371600" cy="304800"/>
          </a:xfrm>
          <a:prstGeom prst="rect">
            <a:avLst/>
          </a:prstGeom>
          <a:gradFill rotWithShape="0">
            <a:gsLst>
              <a:gs pos="0">
                <a:srgbClr val="EAECF1"/>
              </a:gs>
              <a:gs pos="50000">
                <a:schemeClr val="bg1"/>
              </a:gs>
              <a:gs pos="100000">
                <a:srgbClr val="EAECF1"/>
              </a:gs>
            </a:gsLst>
            <a:lin ang="5400000"/>
          </a:gradFill>
          <a:ln w="25400" algn="ctr">
            <a:solidFill>
              <a:srgbClr val="566583"/>
            </a:solidFill>
            <a:miter lim="800000"/>
            <a:headEnd/>
            <a:tailEnd/>
          </a:ln>
        </p:spPr>
        <p:txBody>
          <a:bodyPr lIns="45720" rIns="45720" anchor="ctr"/>
          <a:lstStyle/>
          <a:p>
            <a:pPr algn="ctr" defTabSz="914400">
              <a:defRPr/>
            </a:pPr>
            <a:r>
              <a:rPr lang="en-US" sz="1200" b="1" dirty="0">
                <a:latin typeface="Century Gothic" pitchFamily="34" charset="0"/>
              </a:rPr>
              <a:t>Settlement Mgr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5562600" y="4495800"/>
            <a:ext cx="457200" cy="304800"/>
          </a:xfrm>
          <a:prstGeom prst="rect">
            <a:avLst/>
          </a:prstGeom>
          <a:gradFill rotWithShape="0">
            <a:gsLst>
              <a:gs pos="0">
                <a:srgbClr val="EAECF1"/>
              </a:gs>
              <a:gs pos="50000">
                <a:schemeClr val="bg1"/>
              </a:gs>
              <a:gs pos="100000">
                <a:srgbClr val="EAECF1"/>
              </a:gs>
            </a:gsLst>
            <a:lin ang="5400000"/>
          </a:gradFill>
          <a:ln w="25400" algn="ctr">
            <a:solidFill>
              <a:srgbClr val="566583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 defTabSz="914400">
              <a:defRPr/>
            </a:pPr>
            <a:r>
              <a:rPr lang="en-US" sz="900" b="1" dirty="0">
                <a:latin typeface="Century Gothic" pitchFamily="34" charset="0"/>
              </a:rPr>
              <a:t>Recon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19800" y="4495800"/>
            <a:ext cx="457200" cy="3048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900" b="1" dirty="0">
                <a:solidFill>
                  <a:schemeClr val="tx1"/>
                </a:solidFill>
              </a:rPr>
              <a:t>Settl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77000" y="4495800"/>
            <a:ext cx="457200" cy="3048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900" b="1" dirty="0">
                <a:solidFill>
                  <a:schemeClr val="tx1"/>
                </a:solidFill>
              </a:rPr>
              <a:t>Fee Bill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910593" y="2667133"/>
            <a:ext cx="1343026" cy="502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AP</a:t>
            </a:r>
          </a:p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Authorization Processor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38400" y="1066800"/>
            <a:ext cx="533400" cy="3048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ATMs</a:t>
            </a:r>
          </a:p>
        </p:txBody>
      </p:sp>
      <p:cxnSp>
        <p:nvCxnSpPr>
          <p:cNvPr id="32" name="Straight Connector 31"/>
          <p:cNvCxnSpPr>
            <a:stCxn id="10" idx="3"/>
          </p:cNvCxnSpPr>
          <p:nvPr/>
        </p:nvCxnSpPr>
        <p:spPr>
          <a:xfrm>
            <a:off x="1436688" y="1677988"/>
            <a:ext cx="515937" cy="338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1" idx="3"/>
          </p:cNvCxnSpPr>
          <p:nvPr/>
        </p:nvCxnSpPr>
        <p:spPr>
          <a:xfrm>
            <a:off x="1430338" y="2057400"/>
            <a:ext cx="534987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3"/>
          </p:cNvCxnSpPr>
          <p:nvPr/>
        </p:nvCxnSpPr>
        <p:spPr>
          <a:xfrm flipV="1">
            <a:off x="1436688" y="2114550"/>
            <a:ext cx="515937" cy="296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3"/>
          </p:cNvCxnSpPr>
          <p:nvPr/>
        </p:nvCxnSpPr>
        <p:spPr>
          <a:xfrm flipV="1">
            <a:off x="1436688" y="2141538"/>
            <a:ext cx="528637" cy="636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2" idx="3"/>
          </p:cNvCxnSpPr>
          <p:nvPr/>
        </p:nvCxnSpPr>
        <p:spPr>
          <a:xfrm flipV="1">
            <a:off x="1427163" y="2333625"/>
            <a:ext cx="538162" cy="1174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4" name="Straight Connector 36"/>
          <p:cNvCxnSpPr>
            <a:cxnSpLocks noChangeShapeType="1"/>
          </p:cNvCxnSpPr>
          <p:nvPr/>
        </p:nvCxnSpPr>
        <p:spPr bwMode="auto">
          <a:xfrm>
            <a:off x="2209800" y="3303587"/>
            <a:ext cx="0" cy="2230438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cxnSp>
        <p:nvCxnSpPr>
          <p:cNvPr id="5155" name="Straight Connector 38"/>
          <p:cNvCxnSpPr>
            <a:cxnSpLocks noChangeShapeType="1"/>
          </p:cNvCxnSpPr>
          <p:nvPr/>
        </p:nvCxnSpPr>
        <p:spPr bwMode="auto">
          <a:xfrm flipH="1">
            <a:off x="2209800" y="4490244"/>
            <a:ext cx="631825" cy="5556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cxnSp>
        <p:nvCxnSpPr>
          <p:cNvPr id="41" name="Straight Arrow Connector 40"/>
          <p:cNvCxnSpPr>
            <a:cxnSpLocks/>
          </p:cNvCxnSpPr>
          <p:nvPr/>
        </p:nvCxnSpPr>
        <p:spPr>
          <a:xfrm>
            <a:off x="4265613" y="2354263"/>
            <a:ext cx="68105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9" name="Straight Connector 43"/>
          <p:cNvCxnSpPr>
            <a:cxnSpLocks noChangeShapeType="1"/>
            <a:stCxn id="29" idx="2"/>
          </p:cNvCxnSpPr>
          <p:nvPr/>
        </p:nvCxnSpPr>
        <p:spPr bwMode="auto">
          <a:xfrm>
            <a:off x="2705100" y="1371600"/>
            <a:ext cx="4762" cy="374650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sp>
        <p:nvSpPr>
          <p:cNvPr id="46" name="Rectangle 45"/>
          <p:cNvSpPr/>
          <p:nvPr/>
        </p:nvSpPr>
        <p:spPr>
          <a:xfrm>
            <a:off x="4946663" y="1752600"/>
            <a:ext cx="22860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600" b="1" dirty="0">
                <a:solidFill>
                  <a:schemeClr val="bg1"/>
                </a:solidFill>
              </a:rPr>
              <a:t>Cardbase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979613" y="1744663"/>
            <a:ext cx="2286000" cy="2286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200" b="1" dirty="0">
              <a:solidFill>
                <a:schemeClr val="tx1"/>
              </a:solidFill>
            </a:endParaRPr>
          </a:p>
          <a:p>
            <a:pPr algn="ctr" defTabSz="914400">
              <a:defRPr/>
            </a:pPr>
            <a:r>
              <a:rPr lang="en-US" sz="1200" b="1" dirty="0">
                <a:solidFill>
                  <a:schemeClr val="tx1"/>
                </a:solidFill>
              </a:rPr>
              <a:t>BCFS</a:t>
            </a:r>
          </a:p>
          <a:p>
            <a:pPr algn="ctr" defTabSz="914400">
              <a:defRPr/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636838" y="4313238"/>
            <a:ext cx="1770062" cy="354012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Connex Settlement Interface</a:t>
            </a:r>
          </a:p>
        </p:txBody>
      </p:sp>
      <p:cxnSp>
        <p:nvCxnSpPr>
          <p:cNvPr id="5173" name="Straight Connector 57"/>
          <p:cNvCxnSpPr>
            <a:cxnSpLocks noChangeShapeType="1"/>
            <a:endCxn id="56" idx="3"/>
          </p:cNvCxnSpPr>
          <p:nvPr/>
        </p:nvCxnSpPr>
        <p:spPr bwMode="auto">
          <a:xfrm flipH="1" flipV="1">
            <a:off x="4406900" y="4490244"/>
            <a:ext cx="1155700" cy="5556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sp>
        <p:nvSpPr>
          <p:cNvPr id="66" name="Rectangle 65"/>
          <p:cNvSpPr/>
          <p:nvPr/>
        </p:nvSpPr>
        <p:spPr>
          <a:xfrm>
            <a:off x="777875" y="4437063"/>
            <a:ext cx="657225" cy="293687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STAR SE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71525" y="4808538"/>
            <a:ext cx="660400" cy="295275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STAR W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69938" y="5156200"/>
            <a:ext cx="660400" cy="295275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NETS</a:t>
            </a:r>
          </a:p>
        </p:txBody>
      </p:sp>
      <p:sp>
        <p:nvSpPr>
          <p:cNvPr id="81" name="Rectangle 80"/>
          <p:cNvSpPr/>
          <p:nvPr/>
        </p:nvSpPr>
        <p:spPr>
          <a:xfrm>
            <a:off x="773113" y="2990850"/>
            <a:ext cx="654050" cy="293688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Cirrus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73113" y="3362325"/>
            <a:ext cx="654050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Interlink</a:t>
            </a:r>
          </a:p>
        </p:txBody>
      </p:sp>
      <p:sp>
        <p:nvSpPr>
          <p:cNvPr id="84" name="Rectangle 83"/>
          <p:cNvSpPr/>
          <p:nvPr/>
        </p:nvSpPr>
        <p:spPr>
          <a:xfrm>
            <a:off x="776288" y="3722688"/>
            <a:ext cx="654050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Discover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66763" y="5503863"/>
            <a:ext cx="660400" cy="295275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Pulse</a:t>
            </a:r>
          </a:p>
        </p:txBody>
      </p:sp>
      <p:cxnSp>
        <p:nvCxnSpPr>
          <p:cNvPr id="91" name="Straight Connector 90"/>
          <p:cNvCxnSpPr>
            <a:stCxn id="81" idx="3"/>
          </p:cNvCxnSpPr>
          <p:nvPr/>
        </p:nvCxnSpPr>
        <p:spPr>
          <a:xfrm flipV="1">
            <a:off x="1427163" y="2201863"/>
            <a:ext cx="538162" cy="936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84" idx="3"/>
          </p:cNvCxnSpPr>
          <p:nvPr/>
        </p:nvCxnSpPr>
        <p:spPr>
          <a:xfrm flipV="1">
            <a:off x="1430338" y="2525713"/>
            <a:ext cx="522287" cy="134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4" idx="3"/>
          </p:cNvCxnSpPr>
          <p:nvPr/>
        </p:nvCxnSpPr>
        <p:spPr>
          <a:xfrm flipV="1">
            <a:off x="1431925" y="2713038"/>
            <a:ext cx="520700" cy="151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6" idx="3"/>
          </p:cNvCxnSpPr>
          <p:nvPr/>
        </p:nvCxnSpPr>
        <p:spPr>
          <a:xfrm flipV="1">
            <a:off x="1435100" y="2947988"/>
            <a:ext cx="517525" cy="1636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68" idx="3"/>
          </p:cNvCxnSpPr>
          <p:nvPr/>
        </p:nvCxnSpPr>
        <p:spPr>
          <a:xfrm flipV="1">
            <a:off x="1431925" y="3109913"/>
            <a:ext cx="520700" cy="1846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79" idx="3"/>
          </p:cNvCxnSpPr>
          <p:nvPr/>
        </p:nvCxnSpPr>
        <p:spPr>
          <a:xfrm flipV="1">
            <a:off x="1430338" y="3284538"/>
            <a:ext cx="534987" cy="201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85" idx="3"/>
          </p:cNvCxnSpPr>
          <p:nvPr/>
        </p:nvCxnSpPr>
        <p:spPr>
          <a:xfrm flipV="1">
            <a:off x="1427163" y="3268663"/>
            <a:ext cx="577850" cy="2382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52388" y="1724025"/>
            <a:ext cx="657225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Visa LAC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52388" y="2087563"/>
            <a:ext cx="657225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CU24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52388" y="2447925"/>
            <a:ext cx="657225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Citishare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52388" y="2817813"/>
            <a:ext cx="657225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AFFN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52388" y="3192463"/>
            <a:ext cx="657225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Allpoint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52388" y="3556000"/>
            <a:ext cx="657225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ATH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4954588" y="2725738"/>
            <a:ext cx="2281237" cy="384175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200" b="1" dirty="0">
                <a:solidFill>
                  <a:schemeClr val="tx1"/>
                </a:solidFill>
              </a:rPr>
              <a:t>Healthcare</a:t>
            </a:r>
          </a:p>
        </p:txBody>
      </p:sp>
      <p:cxnSp>
        <p:nvCxnSpPr>
          <p:cNvPr id="110" name="Straight Connector 43"/>
          <p:cNvCxnSpPr>
            <a:cxnSpLocks noChangeShapeType="1"/>
          </p:cNvCxnSpPr>
          <p:nvPr/>
        </p:nvCxnSpPr>
        <p:spPr bwMode="auto">
          <a:xfrm>
            <a:off x="3848100" y="1377950"/>
            <a:ext cx="4762" cy="374650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pic>
        <p:nvPicPr>
          <p:cNvPr id="112" name="Picture 17" descr="Click to view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517" y="889639"/>
            <a:ext cx="579284" cy="5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Oval 73"/>
          <p:cNvSpPr/>
          <p:nvPr/>
        </p:nvSpPr>
        <p:spPr>
          <a:xfrm>
            <a:off x="5299075" y="2597149"/>
            <a:ext cx="1638300" cy="75565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42" name="Picture 2" descr="Computer User Person Desktop Party Lab Pictogram Lan vector, free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54288" y="5213986"/>
            <a:ext cx="568325" cy="62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Straight Connector 50"/>
          <p:cNvCxnSpPr>
            <a:cxnSpLocks noChangeShapeType="1"/>
          </p:cNvCxnSpPr>
          <p:nvPr/>
        </p:nvCxnSpPr>
        <p:spPr bwMode="auto">
          <a:xfrm flipH="1" flipV="1">
            <a:off x="2197100" y="3603625"/>
            <a:ext cx="546100" cy="9525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sp>
        <p:nvSpPr>
          <p:cNvPr id="65" name="Rectangle 64"/>
          <p:cNvSpPr/>
          <p:nvPr/>
        </p:nvSpPr>
        <p:spPr>
          <a:xfrm>
            <a:off x="2606675" y="3375025"/>
            <a:ext cx="1404614" cy="327025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Falcon</a:t>
            </a:r>
          </a:p>
        </p:txBody>
      </p:sp>
      <p:cxnSp>
        <p:nvCxnSpPr>
          <p:cNvPr id="69" name="Straight Connector 50"/>
          <p:cNvCxnSpPr>
            <a:cxnSpLocks noChangeShapeType="1"/>
          </p:cNvCxnSpPr>
          <p:nvPr/>
        </p:nvCxnSpPr>
        <p:spPr bwMode="auto">
          <a:xfrm flipH="1" flipV="1">
            <a:off x="2209800" y="3904014"/>
            <a:ext cx="546100" cy="9525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sp>
        <p:nvSpPr>
          <p:cNvPr id="70" name="Rectangle 69"/>
          <p:cNvSpPr/>
          <p:nvPr/>
        </p:nvSpPr>
        <p:spPr>
          <a:xfrm>
            <a:off x="2606675" y="3766344"/>
            <a:ext cx="1404614" cy="327025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Fraud Navigator</a:t>
            </a:r>
          </a:p>
        </p:txBody>
      </p:sp>
      <p:sp>
        <p:nvSpPr>
          <p:cNvPr id="71" name="Oval 70"/>
          <p:cNvSpPr/>
          <p:nvPr/>
        </p:nvSpPr>
        <p:spPr>
          <a:xfrm>
            <a:off x="7868908" y="1901826"/>
            <a:ext cx="1143000" cy="546100"/>
          </a:xfrm>
          <a:prstGeom prst="ellipse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200" b="1" dirty="0">
                <a:solidFill>
                  <a:schemeClr val="tx1"/>
                </a:solidFill>
              </a:rPr>
              <a:t>IBS Core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cxnSpLocks/>
          </p:cNvCxnSpPr>
          <p:nvPr/>
        </p:nvCxnSpPr>
        <p:spPr>
          <a:xfrm>
            <a:off x="7239000" y="2286000"/>
            <a:ext cx="619112" cy="6778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17" descr="Click to view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396" y="1340656"/>
            <a:ext cx="579284" cy="5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Can 113"/>
          <p:cNvSpPr/>
          <p:nvPr/>
        </p:nvSpPr>
        <p:spPr>
          <a:xfrm>
            <a:off x="7728486" y="2954560"/>
            <a:ext cx="533400" cy="643749"/>
          </a:xfrm>
          <a:prstGeom prst="can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>
            <a:cxnSpLocks/>
          </p:cNvCxnSpPr>
          <p:nvPr/>
        </p:nvCxnSpPr>
        <p:spPr>
          <a:xfrm flipH="1">
            <a:off x="8112138" y="2438400"/>
            <a:ext cx="181320" cy="509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553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5"/>
          <p:cNvSpPr txBox="1">
            <a:spLocks noGrp="1"/>
          </p:cNvSpPr>
          <p:nvPr/>
        </p:nvSpPr>
        <p:spPr bwMode="auto">
          <a:xfrm>
            <a:off x="8039100" y="6224588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D05F84A0-1ADC-41B3-B870-75363BD9744A}" type="slidenum">
              <a:rPr lang="en-US" sz="900">
                <a:solidFill>
                  <a:srgbClr val="6E6F70"/>
                </a:solidFill>
                <a:cs typeface="Arial" charset="0"/>
              </a:rPr>
              <a:pPr algn="r"/>
              <a:t>21</a:t>
            </a:fld>
            <a:endParaRPr lang="en-US" sz="900" dirty="0">
              <a:solidFill>
                <a:srgbClr val="6E6F70"/>
              </a:solidFill>
              <a:cs typeface="Arial" charset="0"/>
            </a:endParaRPr>
          </a:p>
        </p:txBody>
      </p:sp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Healthcare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1800" dirty="0">
                <a:latin typeface="Arial" charset="0"/>
                <a:cs typeface="Arial" charset="0"/>
              </a:rPr>
              <a:t>Healthcare processes cards/accounts that are primarily used for health care flexible spending accounts.</a:t>
            </a:r>
          </a:p>
          <a:p>
            <a:pPr eaLnBrk="1" hangingPunct="1">
              <a:spcBef>
                <a:spcPts val="1200"/>
              </a:spcBef>
            </a:pPr>
            <a:r>
              <a:rPr lang="en-US" sz="1800" dirty="0">
                <a:latin typeface="Arial" charset="0"/>
                <a:cs typeface="Arial" charset="0"/>
              </a:rPr>
              <a:t>Acts like Prepaid, as generally the accounts are funded with a specific amount for each calendar year.</a:t>
            </a:r>
          </a:p>
          <a:p>
            <a:pPr eaLnBrk="1" hangingPunct="1">
              <a:spcBef>
                <a:spcPts val="1200"/>
              </a:spcBef>
            </a:pPr>
            <a:r>
              <a:rPr lang="en-US" sz="1800" dirty="0">
                <a:latin typeface="Arial" charset="0"/>
                <a:cs typeface="Arial" charset="0"/>
              </a:rPr>
              <a:t>Healthcare resides on the IBM, originally it was a “modified” copy of Cardbase.</a:t>
            </a:r>
          </a:p>
          <a:p>
            <a:pPr eaLnBrk="1" hangingPunct="1">
              <a:spcBef>
                <a:spcPts val="1200"/>
              </a:spcBef>
            </a:pPr>
            <a:r>
              <a:rPr lang="en-US" sz="1800" dirty="0">
                <a:latin typeface="Arial" charset="0"/>
                <a:cs typeface="Arial" charset="0"/>
              </a:rPr>
              <a:t>BCFS connects to Healthcare in the same manner as Cardbase using a slightly different message structure carrying Healthcare specific fields.</a:t>
            </a:r>
          </a:p>
          <a:p>
            <a:pPr eaLnBrk="1" hangingPunct="1">
              <a:spcBef>
                <a:spcPts val="1200"/>
              </a:spcBef>
            </a:pPr>
            <a:r>
              <a:rPr lang="en-US" sz="1800" dirty="0">
                <a:latin typeface="Arial" charset="0"/>
                <a:cs typeface="Arial" charset="0"/>
              </a:rPr>
              <a:t>99% of the traffic is from Visa and Mastercard.</a:t>
            </a:r>
          </a:p>
          <a:p>
            <a:pPr eaLnBrk="1" hangingPunct="1">
              <a:spcBef>
                <a:spcPts val="1200"/>
              </a:spcBef>
            </a:pPr>
            <a:r>
              <a:rPr lang="en-US" sz="1800" dirty="0" err="1">
                <a:latin typeface="Arial" charset="0"/>
                <a:cs typeface="Arial" charset="0"/>
              </a:rPr>
              <a:t>PINned</a:t>
            </a:r>
            <a:r>
              <a:rPr lang="en-US" sz="1800" dirty="0">
                <a:latin typeface="Arial" charset="0"/>
                <a:cs typeface="Arial" charset="0"/>
              </a:rPr>
              <a:t> networks are just starting to get into the Healthcare transaction business. </a:t>
            </a:r>
          </a:p>
          <a:p>
            <a:pPr eaLnBrk="1" hangingPunct="1">
              <a:spcBef>
                <a:spcPts val="1200"/>
              </a:spcBef>
            </a:pPr>
            <a:r>
              <a:rPr lang="en-US" sz="1800" dirty="0">
                <a:latin typeface="Arial" charset="0"/>
                <a:cs typeface="Arial" charset="0"/>
              </a:rPr>
              <a:t>The Healthcare Business was recently sold, but FIS will still be the processor of the transactions.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Connector 57"/>
          <p:cNvCxnSpPr>
            <a:cxnSpLocks noChangeShapeType="1"/>
          </p:cNvCxnSpPr>
          <p:nvPr/>
        </p:nvCxnSpPr>
        <p:spPr bwMode="auto">
          <a:xfrm flipH="1" flipV="1">
            <a:off x="4011289" y="5537559"/>
            <a:ext cx="1155700" cy="5556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cxnSp>
        <p:nvCxnSpPr>
          <p:cNvPr id="5156" name="Straight Connector 39"/>
          <p:cNvCxnSpPr>
            <a:cxnSpLocks noChangeShapeType="1"/>
          </p:cNvCxnSpPr>
          <p:nvPr/>
        </p:nvCxnSpPr>
        <p:spPr bwMode="auto">
          <a:xfrm flipH="1" flipV="1">
            <a:off x="2211865" y="5534025"/>
            <a:ext cx="557213" cy="3175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304800" y="195263"/>
            <a:ext cx="6096000" cy="8382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Milwaukee Configuration</a:t>
            </a:r>
            <a:endParaRPr lang="en-US" b="1" baseline="300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5123" name="Slide Number Placeholder 5"/>
          <p:cNvSpPr txBox="1">
            <a:spLocks noGrp="1"/>
          </p:cNvSpPr>
          <p:nvPr/>
        </p:nvSpPr>
        <p:spPr bwMode="auto">
          <a:xfrm>
            <a:off x="8039100" y="63246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355CC510-A376-4684-A7B5-561A239DF40A}" type="slidenum">
              <a:rPr lang="en-US" sz="900">
                <a:solidFill>
                  <a:srgbClr val="6E6F70"/>
                </a:solidFill>
                <a:cs typeface="Arial" charset="0"/>
              </a:rPr>
              <a:pPr algn="r"/>
              <a:t>22</a:t>
            </a:fld>
            <a:endParaRPr lang="en-US" sz="900" dirty="0">
              <a:solidFill>
                <a:srgbClr val="6E6F70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79613" y="1973263"/>
            <a:ext cx="2286000" cy="12954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400" b="1" dirty="0">
                <a:solidFill>
                  <a:schemeClr val="tx1"/>
                </a:solidFill>
              </a:rPr>
              <a:t>Connex on HP</a:t>
            </a:r>
          </a:p>
          <a:p>
            <a:pPr algn="ctr" defTabSz="914400">
              <a:defRPr/>
            </a:pPr>
            <a:endParaRPr lang="en-US" sz="1200" b="1" dirty="0">
              <a:solidFill>
                <a:schemeClr val="tx1"/>
              </a:solidFill>
            </a:endParaRPr>
          </a:p>
          <a:p>
            <a:pPr algn="ctr" defTabSz="914400">
              <a:defRPr/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76800" y="1951038"/>
            <a:ext cx="2286000" cy="382587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200" b="1" dirty="0">
                <a:solidFill>
                  <a:schemeClr val="tx1"/>
                </a:solidFill>
              </a:rPr>
              <a:t>Debit Auth</a:t>
            </a:r>
          </a:p>
        </p:txBody>
      </p:sp>
      <p:sp>
        <p:nvSpPr>
          <p:cNvPr id="9" name="Rectangle 8"/>
          <p:cNvSpPr/>
          <p:nvPr/>
        </p:nvSpPr>
        <p:spPr>
          <a:xfrm>
            <a:off x="4876800" y="2330450"/>
            <a:ext cx="2286000" cy="384175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200" b="1" dirty="0">
                <a:solidFill>
                  <a:schemeClr val="tx1"/>
                </a:solidFill>
              </a:rPr>
              <a:t>PrePaid Auth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7875" y="1531938"/>
            <a:ext cx="658813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Visa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1525" y="1911350"/>
            <a:ext cx="658813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Plus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2638" y="2263775"/>
            <a:ext cx="654050" cy="293688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NYCE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2638" y="2632075"/>
            <a:ext cx="654050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MCI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7875" y="4081463"/>
            <a:ext cx="654050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STAR NE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63501" y="5222875"/>
            <a:ext cx="1789113" cy="622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200" b="1" dirty="0">
                <a:solidFill>
                  <a:schemeClr val="tx1"/>
                </a:solidFill>
              </a:rPr>
              <a:t>DataNavigator</a:t>
            </a:r>
          </a:p>
          <a:p>
            <a:pPr marL="171450" indent="-171450" defTabSz="914400">
              <a:buFontTx/>
              <a:buChar char="-"/>
              <a:defRPr/>
            </a:pPr>
            <a:r>
              <a:rPr lang="en-US" sz="1050" b="1" dirty="0">
                <a:solidFill>
                  <a:schemeClr val="tx1"/>
                </a:solidFill>
              </a:rPr>
              <a:t>Tran Research</a:t>
            </a:r>
          </a:p>
          <a:p>
            <a:pPr marL="171450" indent="-171450" defTabSz="914400">
              <a:buFontTx/>
              <a:buChar char="-"/>
              <a:defRPr/>
            </a:pPr>
            <a:r>
              <a:rPr lang="en-US" sz="1050" b="1" dirty="0">
                <a:solidFill>
                  <a:schemeClr val="tx1"/>
                </a:solidFill>
              </a:rPr>
              <a:t>Exception Processing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562600" y="4191000"/>
            <a:ext cx="1371600" cy="304800"/>
          </a:xfrm>
          <a:prstGeom prst="rect">
            <a:avLst/>
          </a:prstGeom>
          <a:gradFill rotWithShape="0">
            <a:gsLst>
              <a:gs pos="0">
                <a:srgbClr val="EAECF1"/>
              </a:gs>
              <a:gs pos="50000">
                <a:schemeClr val="bg1"/>
              </a:gs>
              <a:gs pos="100000">
                <a:srgbClr val="EAECF1"/>
              </a:gs>
            </a:gsLst>
            <a:lin ang="5400000"/>
          </a:gradFill>
          <a:ln w="25400" algn="ctr">
            <a:solidFill>
              <a:srgbClr val="566583"/>
            </a:solidFill>
            <a:miter lim="800000"/>
            <a:headEnd/>
            <a:tailEnd/>
          </a:ln>
        </p:spPr>
        <p:txBody>
          <a:bodyPr lIns="45720" rIns="45720" anchor="ctr"/>
          <a:lstStyle/>
          <a:p>
            <a:pPr algn="ctr" defTabSz="914400">
              <a:defRPr/>
            </a:pPr>
            <a:r>
              <a:rPr lang="en-US" sz="1200" b="1" dirty="0">
                <a:latin typeface="Century Gothic" pitchFamily="34" charset="0"/>
              </a:rPr>
              <a:t>Settlement Mgr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5562600" y="4495800"/>
            <a:ext cx="457200" cy="304800"/>
          </a:xfrm>
          <a:prstGeom prst="rect">
            <a:avLst/>
          </a:prstGeom>
          <a:gradFill rotWithShape="0">
            <a:gsLst>
              <a:gs pos="0">
                <a:srgbClr val="EAECF1"/>
              </a:gs>
              <a:gs pos="50000">
                <a:schemeClr val="bg1"/>
              </a:gs>
              <a:gs pos="100000">
                <a:srgbClr val="EAECF1"/>
              </a:gs>
            </a:gsLst>
            <a:lin ang="5400000"/>
          </a:gradFill>
          <a:ln w="25400" algn="ctr">
            <a:solidFill>
              <a:srgbClr val="566583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 defTabSz="914400">
              <a:defRPr/>
            </a:pPr>
            <a:r>
              <a:rPr lang="en-US" sz="900" b="1" dirty="0">
                <a:latin typeface="Century Gothic" pitchFamily="34" charset="0"/>
              </a:rPr>
              <a:t>Recon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19800" y="4495800"/>
            <a:ext cx="457200" cy="3048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900" b="1" dirty="0">
                <a:solidFill>
                  <a:schemeClr val="tx1"/>
                </a:solidFill>
              </a:rPr>
              <a:t>Settl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77000" y="4495800"/>
            <a:ext cx="457200" cy="3048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900" b="1" dirty="0">
                <a:solidFill>
                  <a:schemeClr val="tx1"/>
                </a:solidFill>
              </a:rPr>
              <a:t>Fee Bill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910593" y="2667133"/>
            <a:ext cx="1343026" cy="502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AP</a:t>
            </a:r>
          </a:p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Authorization Processor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38400" y="1066800"/>
            <a:ext cx="533400" cy="3048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ATMs</a:t>
            </a:r>
          </a:p>
        </p:txBody>
      </p:sp>
      <p:cxnSp>
        <p:nvCxnSpPr>
          <p:cNvPr id="32" name="Straight Connector 31"/>
          <p:cNvCxnSpPr>
            <a:stCxn id="10" idx="3"/>
          </p:cNvCxnSpPr>
          <p:nvPr/>
        </p:nvCxnSpPr>
        <p:spPr>
          <a:xfrm>
            <a:off x="1436688" y="1677988"/>
            <a:ext cx="515937" cy="338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1" idx="3"/>
          </p:cNvCxnSpPr>
          <p:nvPr/>
        </p:nvCxnSpPr>
        <p:spPr>
          <a:xfrm>
            <a:off x="1430338" y="2057400"/>
            <a:ext cx="534987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3"/>
          </p:cNvCxnSpPr>
          <p:nvPr/>
        </p:nvCxnSpPr>
        <p:spPr>
          <a:xfrm flipV="1">
            <a:off x="1436688" y="2114550"/>
            <a:ext cx="515937" cy="296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3"/>
          </p:cNvCxnSpPr>
          <p:nvPr/>
        </p:nvCxnSpPr>
        <p:spPr>
          <a:xfrm flipV="1">
            <a:off x="1436688" y="2141538"/>
            <a:ext cx="528637" cy="636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2" idx="3"/>
          </p:cNvCxnSpPr>
          <p:nvPr/>
        </p:nvCxnSpPr>
        <p:spPr>
          <a:xfrm flipV="1">
            <a:off x="1427163" y="2333625"/>
            <a:ext cx="538162" cy="1174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4" name="Straight Connector 36"/>
          <p:cNvCxnSpPr>
            <a:cxnSpLocks noChangeShapeType="1"/>
          </p:cNvCxnSpPr>
          <p:nvPr/>
        </p:nvCxnSpPr>
        <p:spPr bwMode="auto">
          <a:xfrm>
            <a:off x="2209800" y="3303587"/>
            <a:ext cx="0" cy="2230438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cxnSp>
        <p:nvCxnSpPr>
          <p:cNvPr id="5155" name="Straight Connector 38"/>
          <p:cNvCxnSpPr>
            <a:cxnSpLocks noChangeShapeType="1"/>
          </p:cNvCxnSpPr>
          <p:nvPr/>
        </p:nvCxnSpPr>
        <p:spPr bwMode="auto">
          <a:xfrm flipH="1">
            <a:off x="2209800" y="4490244"/>
            <a:ext cx="631825" cy="5556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cxnSp>
        <p:nvCxnSpPr>
          <p:cNvPr id="41" name="Straight Arrow Connector 40"/>
          <p:cNvCxnSpPr>
            <a:cxnSpLocks/>
          </p:cNvCxnSpPr>
          <p:nvPr/>
        </p:nvCxnSpPr>
        <p:spPr>
          <a:xfrm>
            <a:off x="4265613" y="2354263"/>
            <a:ext cx="604850" cy="1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9" name="Straight Connector 43"/>
          <p:cNvCxnSpPr>
            <a:cxnSpLocks noChangeShapeType="1"/>
            <a:stCxn id="29" idx="2"/>
          </p:cNvCxnSpPr>
          <p:nvPr/>
        </p:nvCxnSpPr>
        <p:spPr bwMode="auto">
          <a:xfrm>
            <a:off x="2705100" y="1371600"/>
            <a:ext cx="4762" cy="374650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sp>
        <p:nvSpPr>
          <p:cNvPr id="46" name="Rectangle 45"/>
          <p:cNvSpPr/>
          <p:nvPr/>
        </p:nvSpPr>
        <p:spPr>
          <a:xfrm>
            <a:off x="4870463" y="1752600"/>
            <a:ext cx="22860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600" b="1" dirty="0">
                <a:solidFill>
                  <a:schemeClr val="bg1"/>
                </a:solidFill>
              </a:rPr>
              <a:t>Cardbase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979613" y="1744663"/>
            <a:ext cx="2286000" cy="2286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200" b="1" dirty="0">
              <a:solidFill>
                <a:schemeClr val="tx1"/>
              </a:solidFill>
            </a:endParaRPr>
          </a:p>
          <a:p>
            <a:pPr algn="ctr" defTabSz="914400">
              <a:defRPr/>
            </a:pPr>
            <a:r>
              <a:rPr lang="en-US" sz="1200" b="1" dirty="0">
                <a:solidFill>
                  <a:schemeClr val="tx1"/>
                </a:solidFill>
              </a:rPr>
              <a:t>BCFS</a:t>
            </a:r>
          </a:p>
          <a:p>
            <a:pPr algn="ctr" defTabSz="914400">
              <a:defRPr/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636838" y="4313238"/>
            <a:ext cx="1770062" cy="354012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Connex Settlement Interface</a:t>
            </a:r>
          </a:p>
        </p:txBody>
      </p:sp>
      <p:cxnSp>
        <p:nvCxnSpPr>
          <p:cNvPr id="5173" name="Straight Connector 57"/>
          <p:cNvCxnSpPr>
            <a:cxnSpLocks noChangeShapeType="1"/>
            <a:endCxn id="56" idx="3"/>
          </p:cNvCxnSpPr>
          <p:nvPr/>
        </p:nvCxnSpPr>
        <p:spPr bwMode="auto">
          <a:xfrm flipH="1" flipV="1">
            <a:off x="4406900" y="4490244"/>
            <a:ext cx="1155700" cy="5556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sp>
        <p:nvSpPr>
          <p:cNvPr id="66" name="Rectangle 65"/>
          <p:cNvSpPr/>
          <p:nvPr/>
        </p:nvSpPr>
        <p:spPr>
          <a:xfrm>
            <a:off x="777875" y="4437063"/>
            <a:ext cx="657225" cy="293687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STAR SE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71525" y="4808538"/>
            <a:ext cx="660400" cy="295275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STAR W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69938" y="5156200"/>
            <a:ext cx="660400" cy="295275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NETS</a:t>
            </a:r>
          </a:p>
        </p:txBody>
      </p:sp>
      <p:sp>
        <p:nvSpPr>
          <p:cNvPr id="81" name="Rectangle 80"/>
          <p:cNvSpPr/>
          <p:nvPr/>
        </p:nvSpPr>
        <p:spPr>
          <a:xfrm>
            <a:off x="773113" y="2990850"/>
            <a:ext cx="654050" cy="293688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Cirrus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73113" y="3362325"/>
            <a:ext cx="654050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Interlink</a:t>
            </a:r>
          </a:p>
        </p:txBody>
      </p:sp>
      <p:sp>
        <p:nvSpPr>
          <p:cNvPr id="84" name="Rectangle 83"/>
          <p:cNvSpPr/>
          <p:nvPr/>
        </p:nvSpPr>
        <p:spPr>
          <a:xfrm>
            <a:off x="776288" y="3722688"/>
            <a:ext cx="654050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Discover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66763" y="5503863"/>
            <a:ext cx="660400" cy="295275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Pulse</a:t>
            </a:r>
          </a:p>
        </p:txBody>
      </p:sp>
      <p:cxnSp>
        <p:nvCxnSpPr>
          <p:cNvPr id="91" name="Straight Connector 90"/>
          <p:cNvCxnSpPr>
            <a:stCxn id="81" idx="3"/>
          </p:cNvCxnSpPr>
          <p:nvPr/>
        </p:nvCxnSpPr>
        <p:spPr>
          <a:xfrm flipV="1">
            <a:off x="1427163" y="2201863"/>
            <a:ext cx="538162" cy="936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84" idx="3"/>
          </p:cNvCxnSpPr>
          <p:nvPr/>
        </p:nvCxnSpPr>
        <p:spPr>
          <a:xfrm flipV="1">
            <a:off x="1430338" y="2525713"/>
            <a:ext cx="522287" cy="134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4" idx="3"/>
          </p:cNvCxnSpPr>
          <p:nvPr/>
        </p:nvCxnSpPr>
        <p:spPr>
          <a:xfrm flipV="1">
            <a:off x="1431925" y="2713038"/>
            <a:ext cx="520700" cy="151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6" idx="3"/>
          </p:cNvCxnSpPr>
          <p:nvPr/>
        </p:nvCxnSpPr>
        <p:spPr>
          <a:xfrm flipV="1">
            <a:off x="1435100" y="2947988"/>
            <a:ext cx="517525" cy="1636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68" idx="3"/>
          </p:cNvCxnSpPr>
          <p:nvPr/>
        </p:nvCxnSpPr>
        <p:spPr>
          <a:xfrm flipV="1">
            <a:off x="1431925" y="3109913"/>
            <a:ext cx="520700" cy="1846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79" idx="3"/>
          </p:cNvCxnSpPr>
          <p:nvPr/>
        </p:nvCxnSpPr>
        <p:spPr>
          <a:xfrm flipV="1">
            <a:off x="1430338" y="3284538"/>
            <a:ext cx="534987" cy="201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85" idx="3"/>
          </p:cNvCxnSpPr>
          <p:nvPr/>
        </p:nvCxnSpPr>
        <p:spPr>
          <a:xfrm flipV="1">
            <a:off x="1427163" y="3268663"/>
            <a:ext cx="577850" cy="2382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52388" y="1724025"/>
            <a:ext cx="657225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Visa LAC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52388" y="2087563"/>
            <a:ext cx="657225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CU24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52388" y="2447925"/>
            <a:ext cx="657225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Citishare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52388" y="2817813"/>
            <a:ext cx="657225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AFFN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52388" y="3192463"/>
            <a:ext cx="657225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Allpoint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52388" y="3556000"/>
            <a:ext cx="657225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ATH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4878388" y="2719450"/>
            <a:ext cx="2281237" cy="384175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200" b="1" dirty="0">
                <a:solidFill>
                  <a:schemeClr val="tx1"/>
                </a:solidFill>
              </a:rPr>
              <a:t>Healthcare</a:t>
            </a:r>
          </a:p>
        </p:txBody>
      </p:sp>
      <p:cxnSp>
        <p:nvCxnSpPr>
          <p:cNvPr id="110" name="Straight Connector 43"/>
          <p:cNvCxnSpPr>
            <a:cxnSpLocks noChangeShapeType="1"/>
          </p:cNvCxnSpPr>
          <p:nvPr/>
        </p:nvCxnSpPr>
        <p:spPr bwMode="auto">
          <a:xfrm>
            <a:off x="3848100" y="1377950"/>
            <a:ext cx="4762" cy="374650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pic>
        <p:nvPicPr>
          <p:cNvPr id="112" name="Picture 17" descr="Click to view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517" y="889639"/>
            <a:ext cx="579284" cy="5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Oval 73"/>
          <p:cNvSpPr/>
          <p:nvPr/>
        </p:nvSpPr>
        <p:spPr>
          <a:xfrm>
            <a:off x="1883569" y="851652"/>
            <a:ext cx="1638300" cy="75565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42" name="Picture 2" descr="Computer User Person Desktop Party Lab Pictogram Lan vector, free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54288" y="5213986"/>
            <a:ext cx="568325" cy="62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Straight Connector 50"/>
          <p:cNvCxnSpPr>
            <a:cxnSpLocks noChangeShapeType="1"/>
          </p:cNvCxnSpPr>
          <p:nvPr/>
        </p:nvCxnSpPr>
        <p:spPr bwMode="auto">
          <a:xfrm flipH="1" flipV="1">
            <a:off x="2197100" y="3625056"/>
            <a:ext cx="546100" cy="9525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sp>
        <p:nvSpPr>
          <p:cNvPr id="65" name="Rectangle 64"/>
          <p:cNvSpPr/>
          <p:nvPr/>
        </p:nvSpPr>
        <p:spPr>
          <a:xfrm>
            <a:off x="2606675" y="3396456"/>
            <a:ext cx="1404614" cy="327025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Falcon</a:t>
            </a:r>
          </a:p>
        </p:txBody>
      </p:sp>
      <p:cxnSp>
        <p:nvCxnSpPr>
          <p:cNvPr id="69" name="Straight Connector 50"/>
          <p:cNvCxnSpPr>
            <a:cxnSpLocks noChangeShapeType="1"/>
          </p:cNvCxnSpPr>
          <p:nvPr/>
        </p:nvCxnSpPr>
        <p:spPr bwMode="auto">
          <a:xfrm flipH="1" flipV="1">
            <a:off x="2209800" y="3925445"/>
            <a:ext cx="546100" cy="9525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sp>
        <p:nvSpPr>
          <p:cNvPr id="70" name="Rectangle 69"/>
          <p:cNvSpPr/>
          <p:nvPr/>
        </p:nvSpPr>
        <p:spPr>
          <a:xfrm>
            <a:off x="2606675" y="3787775"/>
            <a:ext cx="1404614" cy="327025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Fraud Navigator</a:t>
            </a:r>
          </a:p>
        </p:txBody>
      </p:sp>
      <p:sp>
        <p:nvSpPr>
          <p:cNvPr id="71" name="Oval 70"/>
          <p:cNvSpPr/>
          <p:nvPr/>
        </p:nvSpPr>
        <p:spPr>
          <a:xfrm>
            <a:off x="7795870" y="1901826"/>
            <a:ext cx="1143000" cy="546100"/>
          </a:xfrm>
          <a:prstGeom prst="ellipse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200" b="1" dirty="0">
                <a:solidFill>
                  <a:schemeClr val="tx1"/>
                </a:solidFill>
              </a:rPr>
              <a:t>IBS Core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cxnSpLocks/>
          </p:cNvCxnSpPr>
          <p:nvPr/>
        </p:nvCxnSpPr>
        <p:spPr>
          <a:xfrm>
            <a:off x="7165962" y="2286000"/>
            <a:ext cx="619112" cy="6778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17" descr="Click to view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358" y="1340656"/>
            <a:ext cx="579284" cy="5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Can 113"/>
          <p:cNvSpPr/>
          <p:nvPr/>
        </p:nvSpPr>
        <p:spPr>
          <a:xfrm>
            <a:off x="7655448" y="2954560"/>
            <a:ext cx="533400" cy="643749"/>
          </a:xfrm>
          <a:prstGeom prst="can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>
            <a:cxnSpLocks/>
          </p:cNvCxnSpPr>
          <p:nvPr/>
        </p:nvCxnSpPr>
        <p:spPr>
          <a:xfrm flipH="1">
            <a:off x="8039100" y="2438400"/>
            <a:ext cx="181320" cy="509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566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5"/>
          <p:cNvSpPr txBox="1">
            <a:spLocks noGrp="1"/>
          </p:cNvSpPr>
          <p:nvPr/>
        </p:nvSpPr>
        <p:spPr bwMode="auto">
          <a:xfrm>
            <a:off x="8039100" y="6224588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DCD054FF-1AB1-4931-86DC-3D9933B3572C}" type="slidenum">
              <a:rPr lang="en-US" sz="900">
                <a:solidFill>
                  <a:srgbClr val="6E6F70"/>
                </a:solidFill>
                <a:cs typeface="Arial" charset="0"/>
              </a:rPr>
              <a:pPr algn="r"/>
              <a:t>23</a:t>
            </a:fld>
            <a:endParaRPr lang="en-US" sz="900" dirty="0">
              <a:solidFill>
                <a:srgbClr val="6E6F70"/>
              </a:solidFill>
              <a:cs typeface="Arial" charset="0"/>
            </a:endParaRPr>
          </a:p>
        </p:txBody>
      </p:sp>
      <p:sp>
        <p:nvSpPr>
          <p:cNvPr id="2253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ATM Driving</a:t>
            </a:r>
          </a:p>
        </p:txBody>
      </p:sp>
      <p:sp>
        <p:nvSpPr>
          <p:cNvPr id="22531" name="Rectangle 3"/>
          <p:cNvSpPr>
            <a:spLocks noGrp="1"/>
          </p:cNvSpPr>
          <p:nvPr>
            <p:ph type="body" idx="4294967295"/>
          </p:nvPr>
        </p:nvSpPr>
        <p:spPr>
          <a:xfrm>
            <a:off x="381000" y="1066800"/>
            <a:ext cx="8305800" cy="4953000"/>
          </a:xfrm>
        </p:spPr>
        <p:txBody>
          <a:bodyPr/>
          <a:lstStyle/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68,000+ ATMs (Milwaukee business – including ISO’s).  </a:t>
            </a:r>
          </a:p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45,000 ATMs are for ISO Processors</a:t>
            </a:r>
          </a:p>
          <a:p>
            <a:pPr lvl="1" eaLnBrk="1" hangingPunct="1"/>
            <a:r>
              <a:rPr 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ISOs are not a bank</a:t>
            </a:r>
          </a:p>
          <a:p>
            <a:pPr lvl="1" eaLnBrk="1" hangingPunct="1"/>
            <a:r>
              <a:rPr 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ISOs sell ATMs/ATM services – large number of ATMs, usually lower volume</a:t>
            </a:r>
          </a:p>
          <a:p>
            <a:pPr lvl="1" eaLnBrk="1" hangingPunct="1"/>
            <a:r>
              <a:rPr 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Allow anyone/any business to offer an ATM</a:t>
            </a:r>
          </a:p>
          <a:p>
            <a:pPr lvl="1" eaLnBrk="1" hangingPunct="1"/>
            <a:r>
              <a:rPr 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Generally surcharge dependent</a:t>
            </a:r>
            <a:endParaRPr lang="en-US" sz="1800" dirty="0">
              <a:latin typeface="Arial" charset="0"/>
              <a:cs typeface="Arial" charset="0"/>
            </a:endParaRPr>
          </a:p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72,000+ all FIS sites.</a:t>
            </a:r>
          </a:p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Virtually every type of ATM device possible is supported</a:t>
            </a:r>
          </a:p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Numerous communication methods.</a:t>
            </a:r>
          </a:p>
          <a:p>
            <a:pPr lvl="1" eaLnBrk="1" hangingPunct="1"/>
            <a:r>
              <a:rPr 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SNA</a:t>
            </a:r>
          </a:p>
          <a:p>
            <a:pPr lvl="1" eaLnBrk="1" hangingPunct="1"/>
            <a:r>
              <a:rPr 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TCP/IP</a:t>
            </a:r>
          </a:p>
          <a:p>
            <a:pPr lvl="1" eaLnBrk="1" hangingPunct="1"/>
            <a:r>
              <a:rPr 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Dial, utilizing companies such as TNS</a:t>
            </a:r>
          </a:p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Each customer (FI) potentially has their own loads customized for them.</a:t>
            </a:r>
          </a:p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An ATM services group exists that is directly responsible for load development and bringing on new ATMs, etc. </a:t>
            </a:r>
          </a:p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Gasper is generally used for ATM Monitoring and dispatching of ATM alerts.  </a:t>
            </a:r>
          </a:p>
          <a:p>
            <a:pPr eaLnBrk="1" hangingPunct="1">
              <a:buNone/>
            </a:pPr>
            <a:endParaRPr lang="en-US" sz="18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Connector 57"/>
          <p:cNvCxnSpPr>
            <a:cxnSpLocks noChangeShapeType="1"/>
          </p:cNvCxnSpPr>
          <p:nvPr/>
        </p:nvCxnSpPr>
        <p:spPr bwMode="auto">
          <a:xfrm flipH="1" flipV="1">
            <a:off x="4011289" y="5537559"/>
            <a:ext cx="1155700" cy="5556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cxnSp>
        <p:nvCxnSpPr>
          <p:cNvPr id="5156" name="Straight Connector 39"/>
          <p:cNvCxnSpPr>
            <a:cxnSpLocks noChangeShapeType="1"/>
          </p:cNvCxnSpPr>
          <p:nvPr/>
        </p:nvCxnSpPr>
        <p:spPr bwMode="auto">
          <a:xfrm flipH="1" flipV="1">
            <a:off x="2211865" y="5534025"/>
            <a:ext cx="557213" cy="3175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304800" y="195263"/>
            <a:ext cx="6096000" cy="8382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Milwaukee Configuration</a:t>
            </a:r>
            <a:endParaRPr lang="en-US" b="1" baseline="300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5123" name="Slide Number Placeholder 5"/>
          <p:cNvSpPr txBox="1">
            <a:spLocks noGrp="1"/>
          </p:cNvSpPr>
          <p:nvPr/>
        </p:nvSpPr>
        <p:spPr bwMode="auto">
          <a:xfrm>
            <a:off x="8039100" y="63246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355CC510-A376-4684-A7B5-561A239DF40A}" type="slidenum">
              <a:rPr lang="en-US" sz="900">
                <a:solidFill>
                  <a:srgbClr val="6E6F70"/>
                </a:solidFill>
                <a:cs typeface="Arial" charset="0"/>
              </a:rPr>
              <a:pPr algn="r"/>
              <a:t>24</a:t>
            </a:fld>
            <a:endParaRPr lang="en-US" sz="900" dirty="0">
              <a:solidFill>
                <a:srgbClr val="6E6F70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79613" y="1973263"/>
            <a:ext cx="2286000" cy="12954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400" b="1" dirty="0">
                <a:solidFill>
                  <a:schemeClr val="tx1"/>
                </a:solidFill>
              </a:rPr>
              <a:t>Connex on HP</a:t>
            </a:r>
          </a:p>
          <a:p>
            <a:pPr algn="ctr" defTabSz="914400">
              <a:defRPr/>
            </a:pPr>
            <a:endParaRPr lang="en-US" sz="1200" b="1" dirty="0">
              <a:solidFill>
                <a:schemeClr val="tx1"/>
              </a:solidFill>
            </a:endParaRPr>
          </a:p>
          <a:p>
            <a:pPr algn="ctr" defTabSz="914400">
              <a:defRPr/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83137" y="1951038"/>
            <a:ext cx="2286000" cy="382587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200" b="1" dirty="0">
                <a:solidFill>
                  <a:schemeClr val="tx1"/>
                </a:solidFill>
              </a:rPr>
              <a:t>Debit Auth</a:t>
            </a:r>
          </a:p>
        </p:txBody>
      </p:sp>
      <p:sp>
        <p:nvSpPr>
          <p:cNvPr id="9" name="Rectangle 8"/>
          <p:cNvSpPr/>
          <p:nvPr/>
        </p:nvSpPr>
        <p:spPr>
          <a:xfrm>
            <a:off x="4883137" y="2330450"/>
            <a:ext cx="2286000" cy="384175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200" b="1" dirty="0">
                <a:solidFill>
                  <a:schemeClr val="tx1"/>
                </a:solidFill>
              </a:rPr>
              <a:t>PrePaid Auth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7875" y="1531938"/>
            <a:ext cx="658813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Visa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1525" y="1911350"/>
            <a:ext cx="658813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Plus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2638" y="2263775"/>
            <a:ext cx="654050" cy="293688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NYCE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2638" y="2632075"/>
            <a:ext cx="654050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MCI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7875" y="4081463"/>
            <a:ext cx="654050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STAR NE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63501" y="5222875"/>
            <a:ext cx="1789113" cy="622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200" b="1" dirty="0">
                <a:solidFill>
                  <a:schemeClr val="tx1"/>
                </a:solidFill>
              </a:rPr>
              <a:t>DataNavigator</a:t>
            </a:r>
          </a:p>
          <a:p>
            <a:pPr marL="171450" indent="-171450" defTabSz="914400">
              <a:buFontTx/>
              <a:buChar char="-"/>
              <a:defRPr/>
            </a:pPr>
            <a:r>
              <a:rPr lang="en-US" sz="1050" b="1" dirty="0">
                <a:solidFill>
                  <a:schemeClr val="tx1"/>
                </a:solidFill>
              </a:rPr>
              <a:t>Tran Research</a:t>
            </a:r>
          </a:p>
          <a:p>
            <a:pPr marL="171450" indent="-171450" defTabSz="914400">
              <a:buFontTx/>
              <a:buChar char="-"/>
              <a:defRPr/>
            </a:pPr>
            <a:r>
              <a:rPr lang="en-US" sz="1050" b="1" dirty="0">
                <a:solidFill>
                  <a:schemeClr val="tx1"/>
                </a:solidFill>
              </a:rPr>
              <a:t>Exception Processing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562600" y="4191000"/>
            <a:ext cx="1371600" cy="304800"/>
          </a:xfrm>
          <a:prstGeom prst="rect">
            <a:avLst/>
          </a:prstGeom>
          <a:gradFill rotWithShape="0">
            <a:gsLst>
              <a:gs pos="0">
                <a:srgbClr val="EAECF1"/>
              </a:gs>
              <a:gs pos="50000">
                <a:schemeClr val="bg1"/>
              </a:gs>
              <a:gs pos="100000">
                <a:srgbClr val="EAECF1"/>
              </a:gs>
            </a:gsLst>
            <a:lin ang="5400000"/>
          </a:gradFill>
          <a:ln w="25400" algn="ctr">
            <a:solidFill>
              <a:srgbClr val="566583"/>
            </a:solidFill>
            <a:miter lim="800000"/>
            <a:headEnd/>
            <a:tailEnd/>
          </a:ln>
        </p:spPr>
        <p:txBody>
          <a:bodyPr lIns="45720" rIns="45720" anchor="ctr"/>
          <a:lstStyle/>
          <a:p>
            <a:pPr algn="ctr" defTabSz="914400">
              <a:defRPr/>
            </a:pPr>
            <a:r>
              <a:rPr lang="en-US" sz="1200" b="1" dirty="0">
                <a:latin typeface="Century Gothic" pitchFamily="34" charset="0"/>
              </a:rPr>
              <a:t>Settlement Mgr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5562600" y="4495800"/>
            <a:ext cx="457200" cy="304800"/>
          </a:xfrm>
          <a:prstGeom prst="rect">
            <a:avLst/>
          </a:prstGeom>
          <a:gradFill rotWithShape="0">
            <a:gsLst>
              <a:gs pos="0">
                <a:srgbClr val="EAECF1"/>
              </a:gs>
              <a:gs pos="50000">
                <a:schemeClr val="bg1"/>
              </a:gs>
              <a:gs pos="100000">
                <a:srgbClr val="EAECF1"/>
              </a:gs>
            </a:gsLst>
            <a:lin ang="5400000"/>
          </a:gradFill>
          <a:ln w="25400" algn="ctr">
            <a:solidFill>
              <a:srgbClr val="566583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 defTabSz="914400">
              <a:defRPr/>
            </a:pPr>
            <a:r>
              <a:rPr lang="en-US" sz="900" b="1" dirty="0">
                <a:latin typeface="Century Gothic" pitchFamily="34" charset="0"/>
              </a:rPr>
              <a:t>Recon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19800" y="4495800"/>
            <a:ext cx="457200" cy="3048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900" b="1" dirty="0">
                <a:solidFill>
                  <a:schemeClr val="tx1"/>
                </a:solidFill>
              </a:rPr>
              <a:t>Settl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77000" y="4495800"/>
            <a:ext cx="457200" cy="3048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900" b="1" dirty="0">
                <a:solidFill>
                  <a:schemeClr val="tx1"/>
                </a:solidFill>
              </a:rPr>
              <a:t>Fee Bill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910593" y="2667133"/>
            <a:ext cx="1343026" cy="502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AP</a:t>
            </a:r>
          </a:p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Authorization Processor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38400" y="1066800"/>
            <a:ext cx="533400" cy="3048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ATMs</a:t>
            </a:r>
          </a:p>
        </p:txBody>
      </p:sp>
      <p:cxnSp>
        <p:nvCxnSpPr>
          <p:cNvPr id="32" name="Straight Connector 31"/>
          <p:cNvCxnSpPr>
            <a:stCxn id="10" idx="3"/>
          </p:cNvCxnSpPr>
          <p:nvPr/>
        </p:nvCxnSpPr>
        <p:spPr>
          <a:xfrm>
            <a:off x="1436688" y="1677988"/>
            <a:ext cx="515937" cy="338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1" idx="3"/>
          </p:cNvCxnSpPr>
          <p:nvPr/>
        </p:nvCxnSpPr>
        <p:spPr>
          <a:xfrm>
            <a:off x="1430338" y="2057400"/>
            <a:ext cx="534987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3"/>
          </p:cNvCxnSpPr>
          <p:nvPr/>
        </p:nvCxnSpPr>
        <p:spPr>
          <a:xfrm flipV="1">
            <a:off x="1436688" y="2114550"/>
            <a:ext cx="515937" cy="296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3"/>
          </p:cNvCxnSpPr>
          <p:nvPr/>
        </p:nvCxnSpPr>
        <p:spPr>
          <a:xfrm flipV="1">
            <a:off x="1436688" y="2141538"/>
            <a:ext cx="528637" cy="636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2" idx="3"/>
          </p:cNvCxnSpPr>
          <p:nvPr/>
        </p:nvCxnSpPr>
        <p:spPr>
          <a:xfrm flipV="1">
            <a:off x="1427163" y="2333625"/>
            <a:ext cx="538162" cy="1174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4" name="Straight Connector 36"/>
          <p:cNvCxnSpPr>
            <a:cxnSpLocks noChangeShapeType="1"/>
          </p:cNvCxnSpPr>
          <p:nvPr/>
        </p:nvCxnSpPr>
        <p:spPr bwMode="auto">
          <a:xfrm>
            <a:off x="2209800" y="3303587"/>
            <a:ext cx="0" cy="2230438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cxnSp>
        <p:nvCxnSpPr>
          <p:cNvPr id="5155" name="Straight Connector 38"/>
          <p:cNvCxnSpPr>
            <a:cxnSpLocks noChangeShapeType="1"/>
          </p:cNvCxnSpPr>
          <p:nvPr/>
        </p:nvCxnSpPr>
        <p:spPr bwMode="auto">
          <a:xfrm flipH="1">
            <a:off x="2209800" y="4490244"/>
            <a:ext cx="631825" cy="5556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cxnSp>
        <p:nvCxnSpPr>
          <p:cNvPr id="41" name="Straight Arrow Connector 40"/>
          <p:cNvCxnSpPr>
            <a:cxnSpLocks/>
          </p:cNvCxnSpPr>
          <p:nvPr/>
        </p:nvCxnSpPr>
        <p:spPr>
          <a:xfrm>
            <a:off x="4265613" y="2354263"/>
            <a:ext cx="617524" cy="1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9" name="Straight Connector 43"/>
          <p:cNvCxnSpPr>
            <a:cxnSpLocks noChangeShapeType="1"/>
            <a:stCxn id="29" idx="2"/>
          </p:cNvCxnSpPr>
          <p:nvPr/>
        </p:nvCxnSpPr>
        <p:spPr bwMode="auto">
          <a:xfrm>
            <a:off x="2705100" y="1371600"/>
            <a:ext cx="4762" cy="374650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sp>
        <p:nvSpPr>
          <p:cNvPr id="46" name="Rectangle 45"/>
          <p:cNvSpPr/>
          <p:nvPr/>
        </p:nvSpPr>
        <p:spPr>
          <a:xfrm>
            <a:off x="4876800" y="1752600"/>
            <a:ext cx="22860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600" b="1" dirty="0">
                <a:solidFill>
                  <a:schemeClr val="bg1"/>
                </a:solidFill>
              </a:rPr>
              <a:t>Cardbase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979613" y="1744663"/>
            <a:ext cx="2286000" cy="2286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200" b="1" dirty="0">
              <a:solidFill>
                <a:schemeClr val="tx1"/>
              </a:solidFill>
            </a:endParaRPr>
          </a:p>
          <a:p>
            <a:pPr algn="ctr" defTabSz="914400">
              <a:defRPr/>
            </a:pPr>
            <a:r>
              <a:rPr lang="en-US" sz="1200" b="1" dirty="0">
                <a:solidFill>
                  <a:schemeClr val="tx1"/>
                </a:solidFill>
              </a:rPr>
              <a:t>BCFS</a:t>
            </a:r>
          </a:p>
          <a:p>
            <a:pPr algn="ctr" defTabSz="914400">
              <a:defRPr/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636838" y="4313238"/>
            <a:ext cx="1770062" cy="354012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Connex Settlement Interface</a:t>
            </a:r>
          </a:p>
        </p:txBody>
      </p:sp>
      <p:cxnSp>
        <p:nvCxnSpPr>
          <p:cNvPr id="5173" name="Straight Connector 57"/>
          <p:cNvCxnSpPr>
            <a:cxnSpLocks noChangeShapeType="1"/>
            <a:endCxn id="56" idx="3"/>
          </p:cNvCxnSpPr>
          <p:nvPr/>
        </p:nvCxnSpPr>
        <p:spPr bwMode="auto">
          <a:xfrm flipH="1" flipV="1">
            <a:off x="4406900" y="4490244"/>
            <a:ext cx="1155700" cy="5556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sp>
        <p:nvSpPr>
          <p:cNvPr id="66" name="Rectangle 65"/>
          <p:cNvSpPr/>
          <p:nvPr/>
        </p:nvSpPr>
        <p:spPr>
          <a:xfrm>
            <a:off x="777875" y="4437063"/>
            <a:ext cx="657225" cy="293687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STAR SE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71525" y="4808538"/>
            <a:ext cx="660400" cy="295275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STAR W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69938" y="5156200"/>
            <a:ext cx="660400" cy="295275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NETS</a:t>
            </a:r>
          </a:p>
        </p:txBody>
      </p:sp>
      <p:sp>
        <p:nvSpPr>
          <p:cNvPr id="81" name="Rectangle 80"/>
          <p:cNvSpPr/>
          <p:nvPr/>
        </p:nvSpPr>
        <p:spPr>
          <a:xfrm>
            <a:off x="773113" y="2990850"/>
            <a:ext cx="654050" cy="293688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Cirrus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73113" y="3362325"/>
            <a:ext cx="654050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Interlink</a:t>
            </a:r>
          </a:p>
        </p:txBody>
      </p:sp>
      <p:sp>
        <p:nvSpPr>
          <p:cNvPr id="84" name="Rectangle 83"/>
          <p:cNvSpPr/>
          <p:nvPr/>
        </p:nvSpPr>
        <p:spPr>
          <a:xfrm>
            <a:off x="776288" y="3722688"/>
            <a:ext cx="654050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Discover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66763" y="5503863"/>
            <a:ext cx="660400" cy="295275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Pulse</a:t>
            </a:r>
          </a:p>
        </p:txBody>
      </p:sp>
      <p:cxnSp>
        <p:nvCxnSpPr>
          <p:cNvPr id="91" name="Straight Connector 90"/>
          <p:cNvCxnSpPr>
            <a:stCxn id="81" idx="3"/>
          </p:cNvCxnSpPr>
          <p:nvPr/>
        </p:nvCxnSpPr>
        <p:spPr>
          <a:xfrm flipV="1">
            <a:off x="1427163" y="2201863"/>
            <a:ext cx="538162" cy="936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84" idx="3"/>
          </p:cNvCxnSpPr>
          <p:nvPr/>
        </p:nvCxnSpPr>
        <p:spPr>
          <a:xfrm flipV="1">
            <a:off x="1430338" y="2525713"/>
            <a:ext cx="522287" cy="134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4" idx="3"/>
          </p:cNvCxnSpPr>
          <p:nvPr/>
        </p:nvCxnSpPr>
        <p:spPr>
          <a:xfrm flipV="1">
            <a:off x="1431925" y="2713038"/>
            <a:ext cx="520700" cy="151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6" idx="3"/>
          </p:cNvCxnSpPr>
          <p:nvPr/>
        </p:nvCxnSpPr>
        <p:spPr>
          <a:xfrm flipV="1">
            <a:off x="1435100" y="2947988"/>
            <a:ext cx="517525" cy="1636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68" idx="3"/>
          </p:cNvCxnSpPr>
          <p:nvPr/>
        </p:nvCxnSpPr>
        <p:spPr>
          <a:xfrm flipV="1">
            <a:off x="1431925" y="3109913"/>
            <a:ext cx="520700" cy="1846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79" idx="3"/>
          </p:cNvCxnSpPr>
          <p:nvPr/>
        </p:nvCxnSpPr>
        <p:spPr>
          <a:xfrm flipV="1">
            <a:off x="1430338" y="3284538"/>
            <a:ext cx="534987" cy="201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85" idx="3"/>
          </p:cNvCxnSpPr>
          <p:nvPr/>
        </p:nvCxnSpPr>
        <p:spPr>
          <a:xfrm flipV="1">
            <a:off x="1427163" y="3268663"/>
            <a:ext cx="577850" cy="2382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52388" y="1724025"/>
            <a:ext cx="657225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Visa LAC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52388" y="2087563"/>
            <a:ext cx="657225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CU24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52388" y="2447925"/>
            <a:ext cx="657225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Citishare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52388" y="2817813"/>
            <a:ext cx="657225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AFFN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52388" y="3192463"/>
            <a:ext cx="657225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Allpoint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52388" y="3556000"/>
            <a:ext cx="657225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ATH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4884725" y="2725738"/>
            <a:ext cx="2281237" cy="384175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200" b="1" dirty="0">
                <a:solidFill>
                  <a:schemeClr val="tx1"/>
                </a:solidFill>
              </a:rPr>
              <a:t>Healthcare</a:t>
            </a:r>
          </a:p>
        </p:txBody>
      </p:sp>
      <p:cxnSp>
        <p:nvCxnSpPr>
          <p:cNvPr id="110" name="Straight Connector 43"/>
          <p:cNvCxnSpPr>
            <a:cxnSpLocks noChangeShapeType="1"/>
          </p:cNvCxnSpPr>
          <p:nvPr/>
        </p:nvCxnSpPr>
        <p:spPr bwMode="auto">
          <a:xfrm>
            <a:off x="3848100" y="1377950"/>
            <a:ext cx="4762" cy="374650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pic>
        <p:nvPicPr>
          <p:cNvPr id="112" name="Picture 17" descr="Click to view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517" y="889639"/>
            <a:ext cx="579284" cy="5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Oval 73"/>
          <p:cNvSpPr/>
          <p:nvPr/>
        </p:nvSpPr>
        <p:spPr>
          <a:xfrm>
            <a:off x="5200649" y="3859212"/>
            <a:ext cx="2112963" cy="127857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42" name="Picture 2" descr="Computer User Person Desktop Party Lab Pictogram Lan vector, free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54288" y="5213986"/>
            <a:ext cx="568325" cy="62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Straight Connector 50"/>
          <p:cNvCxnSpPr>
            <a:cxnSpLocks noChangeShapeType="1"/>
          </p:cNvCxnSpPr>
          <p:nvPr/>
        </p:nvCxnSpPr>
        <p:spPr bwMode="auto">
          <a:xfrm flipH="1" flipV="1">
            <a:off x="2197100" y="3603625"/>
            <a:ext cx="546100" cy="9525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sp>
        <p:nvSpPr>
          <p:cNvPr id="65" name="Rectangle 64"/>
          <p:cNvSpPr/>
          <p:nvPr/>
        </p:nvSpPr>
        <p:spPr>
          <a:xfrm>
            <a:off x="2606675" y="3375025"/>
            <a:ext cx="1404614" cy="327025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Falcon</a:t>
            </a:r>
          </a:p>
        </p:txBody>
      </p:sp>
      <p:cxnSp>
        <p:nvCxnSpPr>
          <p:cNvPr id="69" name="Straight Connector 50"/>
          <p:cNvCxnSpPr>
            <a:cxnSpLocks noChangeShapeType="1"/>
          </p:cNvCxnSpPr>
          <p:nvPr/>
        </p:nvCxnSpPr>
        <p:spPr bwMode="auto">
          <a:xfrm flipH="1" flipV="1">
            <a:off x="2209800" y="3904014"/>
            <a:ext cx="546100" cy="9525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sp>
        <p:nvSpPr>
          <p:cNvPr id="70" name="Rectangle 69"/>
          <p:cNvSpPr/>
          <p:nvPr/>
        </p:nvSpPr>
        <p:spPr>
          <a:xfrm>
            <a:off x="2606675" y="3766344"/>
            <a:ext cx="1404614" cy="327025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Fraud Navigator</a:t>
            </a:r>
          </a:p>
        </p:txBody>
      </p:sp>
      <p:sp>
        <p:nvSpPr>
          <p:cNvPr id="71" name="Oval 70"/>
          <p:cNvSpPr/>
          <p:nvPr/>
        </p:nvSpPr>
        <p:spPr>
          <a:xfrm>
            <a:off x="7795870" y="1901826"/>
            <a:ext cx="1143000" cy="546100"/>
          </a:xfrm>
          <a:prstGeom prst="ellipse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200" b="1" dirty="0">
                <a:solidFill>
                  <a:schemeClr val="tx1"/>
                </a:solidFill>
              </a:rPr>
              <a:t>IBS Core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cxnSpLocks/>
          </p:cNvCxnSpPr>
          <p:nvPr/>
        </p:nvCxnSpPr>
        <p:spPr>
          <a:xfrm>
            <a:off x="7165962" y="2286000"/>
            <a:ext cx="619112" cy="6778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17" descr="Click to view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358" y="1340656"/>
            <a:ext cx="579284" cy="5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Can 113"/>
          <p:cNvSpPr/>
          <p:nvPr/>
        </p:nvSpPr>
        <p:spPr>
          <a:xfrm>
            <a:off x="7655448" y="2954560"/>
            <a:ext cx="533400" cy="643749"/>
          </a:xfrm>
          <a:prstGeom prst="can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>
            <a:cxnSpLocks/>
          </p:cNvCxnSpPr>
          <p:nvPr/>
        </p:nvCxnSpPr>
        <p:spPr>
          <a:xfrm flipH="1">
            <a:off x="8039100" y="2438400"/>
            <a:ext cx="181320" cy="509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295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 txBox="1">
            <a:spLocks noGrp="1"/>
          </p:cNvSpPr>
          <p:nvPr/>
        </p:nvSpPr>
        <p:spPr bwMode="auto">
          <a:xfrm>
            <a:off x="8039100" y="6224588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C1EBFB0B-29C9-4405-9196-ED843E9F8E14}" type="slidenum">
              <a:rPr lang="en-US" sz="900">
                <a:solidFill>
                  <a:srgbClr val="6E6F70"/>
                </a:solidFill>
                <a:cs typeface="Arial" charset="0"/>
              </a:rPr>
              <a:pPr algn="r"/>
              <a:t>25</a:t>
            </a:fld>
            <a:endParaRPr lang="en-US" sz="900" dirty="0">
              <a:solidFill>
                <a:srgbClr val="6E6F70"/>
              </a:solidFill>
              <a:cs typeface="Arial" charset="0"/>
            </a:endParaRPr>
          </a:p>
        </p:txBody>
      </p:sp>
      <p:sp>
        <p:nvSpPr>
          <p:cNvPr id="2867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Settlement Manager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1800" dirty="0">
                <a:latin typeface="Arial" charset="0"/>
                <a:cs typeface="Arial" charset="0"/>
              </a:rPr>
              <a:t>BCFS uses Settlement Manager (ACI Product), which runs on an IBM, for settlement functions. </a:t>
            </a:r>
          </a:p>
          <a:p>
            <a:pPr eaLnBrk="1" hangingPunct="1">
              <a:spcBef>
                <a:spcPts val="1200"/>
              </a:spcBef>
            </a:pPr>
            <a:r>
              <a:rPr lang="en-US" sz="1800" dirty="0">
                <a:latin typeface="Arial" charset="0"/>
                <a:cs typeface="Arial" charset="0"/>
              </a:rPr>
              <a:t>Settlement Manager uses BCFS Transaction log files as input.</a:t>
            </a:r>
          </a:p>
          <a:p>
            <a:pPr eaLnBrk="1" hangingPunct="1">
              <a:spcBef>
                <a:spcPts val="1200"/>
              </a:spcBef>
            </a:pPr>
            <a:r>
              <a:rPr lang="en-US" sz="1800" dirty="0">
                <a:latin typeface="Arial" charset="0"/>
                <a:cs typeface="Arial" charset="0"/>
              </a:rPr>
              <a:t>Settlement Manager:</a:t>
            </a:r>
          </a:p>
          <a:p>
            <a:pPr lvl="1" eaLnBrk="1" hangingPunct="1"/>
            <a:r>
              <a:rPr 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Produces nightly reports (customer and FIS internal)</a:t>
            </a:r>
          </a:p>
          <a:p>
            <a:pPr lvl="1" eaLnBrk="1" hangingPunct="1"/>
            <a:r>
              <a:rPr 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Produces nightly files (customer and FIS internal)</a:t>
            </a:r>
          </a:p>
          <a:p>
            <a:pPr lvl="1" eaLnBrk="1" hangingPunct="1"/>
            <a:r>
              <a:rPr 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Feeds our nightly funds movement functions (transactions, Interchange and Adjustments)</a:t>
            </a:r>
          </a:p>
          <a:p>
            <a:pPr lvl="1" eaLnBrk="1" hangingPunct="1"/>
            <a:r>
              <a:rPr 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Provides reconciliation functions</a:t>
            </a:r>
          </a:p>
          <a:p>
            <a:pPr lvl="1" eaLnBrk="1" hangingPunct="1"/>
            <a:r>
              <a:rPr 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Feeds Billing</a:t>
            </a:r>
          </a:p>
          <a:p>
            <a:pPr lvl="1" eaLnBrk="1" hangingPunct="1"/>
            <a:r>
              <a:rPr 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Balances with Cardbase each night</a:t>
            </a:r>
          </a:p>
          <a:p>
            <a:pPr lvl="1" eaLnBrk="1" hangingPunct="1"/>
            <a:endParaRPr lang="en-US" sz="1600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lang="en-US" sz="18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 txBox="1">
            <a:spLocks noGrp="1"/>
          </p:cNvSpPr>
          <p:nvPr/>
        </p:nvSpPr>
        <p:spPr bwMode="auto">
          <a:xfrm>
            <a:off x="8039100" y="6224588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C1EBFB0B-29C9-4405-9196-ED843E9F8E14}" type="slidenum">
              <a:rPr lang="en-US" sz="900">
                <a:solidFill>
                  <a:srgbClr val="6E6F70"/>
                </a:solidFill>
                <a:cs typeface="Arial" charset="0"/>
              </a:rPr>
              <a:pPr algn="r"/>
              <a:t>26</a:t>
            </a:fld>
            <a:endParaRPr lang="en-US" sz="900" dirty="0">
              <a:solidFill>
                <a:srgbClr val="6E6F70"/>
              </a:solidFill>
              <a:cs typeface="Arial" charset="0"/>
            </a:endParaRPr>
          </a:p>
        </p:txBody>
      </p:sp>
      <p:sp>
        <p:nvSpPr>
          <p:cNvPr id="2867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New Berlin Settlement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1800" dirty="0">
                <a:latin typeface="Arial" charset="0"/>
                <a:cs typeface="Arial" charset="0"/>
              </a:rPr>
              <a:t>All other switches use CMS (aka New Berlin Settlement), which also runs on an IBM, for settlement functions. </a:t>
            </a:r>
          </a:p>
          <a:p>
            <a:pPr eaLnBrk="1" hangingPunct="1">
              <a:spcBef>
                <a:spcPts val="1200"/>
              </a:spcBef>
            </a:pPr>
            <a:r>
              <a:rPr lang="en-US" sz="1800" dirty="0">
                <a:latin typeface="Arial" charset="0"/>
                <a:cs typeface="Arial" charset="0"/>
              </a:rPr>
              <a:t>New Berlin Settlement uses switch Transaction log files as input.</a:t>
            </a:r>
          </a:p>
          <a:p>
            <a:pPr eaLnBrk="1" hangingPunct="1">
              <a:spcBef>
                <a:spcPts val="1200"/>
              </a:spcBef>
            </a:pPr>
            <a:r>
              <a:rPr lang="en-US" sz="1800" dirty="0">
                <a:latin typeface="Arial" charset="0"/>
                <a:cs typeface="Arial" charset="0"/>
              </a:rPr>
              <a:t>New Berlin Settlement:</a:t>
            </a:r>
          </a:p>
          <a:p>
            <a:pPr lvl="1" eaLnBrk="1" hangingPunct="1"/>
            <a:r>
              <a:rPr 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Produces nightly reports (customer and FIS internal)</a:t>
            </a:r>
          </a:p>
          <a:p>
            <a:pPr lvl="1" eaLnBrk="1" hangingPunct="1"/>
            <a:r>
              <a:rPr 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Produces nightly files (customer and FIS internal)</a:t>
            </a:r>
          </a:p>
          <a:p>
            <a:pPr lvl="1" eaLnBrk="1" hangingPunct="1"/>
            <a:r>
              <a:rPr 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Feeds our nightly funds movement functions (transactions, Interchange and Adjustments)</a:t>
            </a:r>
          </a:p>
          <a:p>
            <a:pPr lvl="1" eaLnBrk="1" hangingPunct="1"/>
            <a:r>
              <a:rPr 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Provides reconciliation functions</a:t>
            </a:r>
          </a:p>
          <a:p>
            <a:pPr lvl="1" eaLnBrk="1" hangingPunct="1"/>
            <a:r>
              <a:rPr 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Feeds Billing</a:t>
            </a:r>
            <a:endParaRPr lang="en-US" sz="1600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lang="en-US" sz="18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43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Connector 57"/>
          <p:cNvCxnSpPr>
            <a:cxnSpLocks noChangeShapeType="1"/>
          </p:cNvCxnSpPr>
          <p:nvPr/>
        </p:nvCxnSpPr>
        <p:spPr bwMode="auto">
          <a:xfrm flipH="1" flipV="1">
            <a:off x="4011289" y="5537559"/>
            <a:ext cx="1155700" cy="5556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cxnSp>
        <p:nvCxnSpPr>
          <p:cNvPr id="5156" name="Straight Connector 39"/>
          <p:cNvCxnSpPr>
            <a:cxnSpLocks noChangeShapeType="1"/>
          </p:cNvCxnSpPr>
          <p:nvPr/>
        </p:nvCxnSpPr>
        <p:spPr bwMode="auto">
          <a:xfrm flipH="1" flipV="1">
            <a:off x="2211865" y="5534025"/>
            <a:ext cx="557213" cy="3175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304800" y="195263"/>
            <a:ext cx="6096000" cy="8382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Milwaukee Configuration</a:t>
            </a:r>
            <a:endParaRPr lang="en-US" b="1" baseline="300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5123" name="Slide Number Placeholder 5"/>
          <p:cNvSpPr txBox="1">
            <a:spLocks noGrp="1"/>
          </p:cNvSpPr>
          <p:nvPr/>
        </p:nvSpPr>
        <p:spPr bwMode="auto">
          <a:xfrm>
            <a:off x="8039100" y="63246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355CC510-A376-4684-A7B5-561A239DF40A}" type="slidenum">
              <a:rPr lang="en-US" sz="900">
                <a:solidFill>
                  <a:srgbClr val="6E6F70"/>
                </a:solidFill>
                <a:cs typeface="Arial" charset="0"/>
              </a:rPr>
              <a:pPr algn="r"/>
              <a:t>27</a:t>
            </a:fld>
            <a:endParaRPr lang="en-US" sz="900" dirty="0">
              <a:solidFill>
                <a:srgbClr val="6E6F70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79613" y="1973263"/>
            <a:ext cx="2286000" cy="12954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400" b="1" dirty="0">
                <a:solidFill>
                  <a:schemeClr val="tx1"/>
                </a:solidFill>
              </a:rPr>
              <a:t>Connex on HP</a:t>
            </a:r>
          </a:p>
          <a:p>
            <a:pPr algn="ctr" defTabSz="914400">
              <a:defRPr/>
            </a:pPr>
            <a:endParaRPr lang="en-US" sz="1200" b="1" dirty="0">
              <a:solidFill>
                <a:schemeClr val="tx1"/>
              </a:solidFill>
            </a:endParaRPr>
          </a:p>
          <a:p>
            <a:pPr algn="ctr" defTabSz="914400">
              <a:defRPr/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83137" y="1951038"/>
            <a:ext cx="2286000" cy="382587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200" b="1" dirty="0">
                <a:solidFill>
                  <a:schemeClr val="tx1"/>
                </a:solidFill>
              </a:rPr>
              <a:t>Debit Auth</a:t>
            </a:r>
          </a:p>
        </p:txBody>
      </p:sp>
      <p:sp>
        <p:nvSpPr>
          <p:cNvPr id="9" name="Rectangle 8"/>
          <p:cNvSpPr/>
          <p:nvPr/>
        </p:nvSpPr>
        <p:spPr>
          <a:xfrm>
            <a:off x="4883137" y="2330450"/>
            <a:ext cx="2286000" cy="384175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200" b="1" dirty="0">
                <a:solidFill>
                  <a:schemeClr val="tx1"/>
                </a:solidFill>
              </a:rPr>
              <a:t>PrePaid Auth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7875" y="1531938"/>
            <a:ext cx="658813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Visa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1525" y="1911350"/>
            <a:ext cx="658813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Plus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2638" y="2263775"/>
            <a:ext cx="654050" cy="293688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NYCE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2638" y="2632075"/>
            <a:ext cx="654050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MCI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7875" y="4081463"/>
            <a:ext cx="654050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STAR NE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63501" y="5222875"/>
            <a:ext cx="1789113" cy="622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200" b="1" dirty="0">
                <a:solidFill>
                  <a:schemeClr val="tx1"/>
                </a:solidFill>
              </a:rPr>
              <a:t>DataNavigator</a:t>
            </a:r>
          </a:p>
          <a:p>
            <a:pPr marL="171450" indent="-171450" defTabSz="914400">
              <a:buFontTx/>
              <a:buChar char="-"/>
              <a:defRPr/>
            </a:pPr>
            <a:r>
              <a:rPr lang="en-US" sz="1050" b="1" dirty="0">
                <a:solidFill>
                  <a:schemeClr val="tx1"/>
                </a:solidFill>
              </a:rPr>
              <a:t>Tran Research</a:t>
            </a:r>
          </a:p>
          <a:p>
            <a:pPr marL="171450" indent="-171450" defTabSz="914400">
              <a:buFontTx/>
              <a:buChar char="-"/>
              <a:defRPr/>
            </a:pPr>
            <a:r>
              <a:rPr lang="en-US" sz="1050" b="1" dirty="0">
                <a:solidFill>
                  <a:schemeClr val="tx1"/>
                </a:solidFill>
              </a:rPr>
              <a:t>Exception Processing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562600" y="4191000"/>
            <a:ext cx="1371600" cy="304800"/>
          </a:xfrm>
          <a:prstGeom prst="rect">
            <a:avLst/>
          </a:prstGeom>
          <a:gradFill rotWithShape="0">
            <a:gsLst>
              <a:gs pos="0">
                <a:srgbClr val="EAECF1"/>
              </a:gs>
              <a:gs pos="50000">
                <a:schemeClr val="bg1"/>
              </a:gs>
              <a:gs pos="100000">
                <a:srgbClr val="EAECF1"/>
              </a:gs>
            </a:gsLst>
            <a:lin ang="5400000"/>
          </a:gradFill>
          <a:ln w="25400" algn="ctr">
            <a:solidFill>
              <a:srgbClr val="566583"/>
            </a:solidFill>
            <a:miter lim="800000"/>
            <a:headEnd/>
            <a:tailEnd/>
          </a:ln>
        </p:spPr>
        <p:txBody>
          <a:bodyPr lIns="45720" rIns="45720" anchor="ctr"/>
          <a:lstStyle/>
          <a:p>
            <a:pPr algn="ctr" defTabSz="914400">
              <a:defRPr/>
            </a:pPr>
            <a:r>
              <a:rPr lang="en-US" sz="1200" b="1" dirty="0">
                <a:latin typeface="Century Gothic" pitchFamily="34" charset="0"/>
              </a:rPr>
              <a:t>Settlement Mgr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5562600" y="4495800"/>
            <a:ext cx="457200" cy="304800"/>
          </a:xfrm>
          <a:prstGeom prst="rect">
            <a:avLst/>
          </a:prstGeom>
          <a:gradFill rotWithShape="0">
            <a:gsLst>
              <a:gs pos="0">
                <a:srgbClr val="EAECF1"/>
              </a:gs>
              <a:gs pos="50000">
                <a:schemeClr val="bg1"/>
              </a:gs>
              <a:gs pos="100000">
                <a:srgbClr val="EAECF1"/>
              </a:gs>
            </a:gsLst>
            <a:lin ang="5400000"/>
          </a:gradFill>
          <a:ln w="25400" algn="ctr">
            <a:solidFill>
              <a:srgbClr val="566583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 defTabSz="914400">
              <a:defRPr/>
            </a:pPr>
            <a:r>
              <a:rPr lang="en-US" sz="900" b="1" dirty="0">
                <a:latin typeface="Century Gothic" pitchFamily="34" charset="0"/>
              </a:rPr>
              <a:t>Recon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19800" y="4495800"/>
            <a:ext cx="457200" cy="3048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900" b="1" dirty="0">
                <a:solidFill>
                  <a:schemeClr val="tx1"/>
                </a:solidFill>
              </a:rPr>
              <a:t>Settl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77000" y="4495800"/>
            <a:ext cx="457200" cy="3048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900" b="1" dirty="0">
                <a:solidFill>
                  <a:schemeClr val="tx1"/>
                </a:solidFill>
              </a:rPr>
              <a:t>Fee Bill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910593" y="2667133"/>
            <a:ext cx="1343026" cy="502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AP</a:t>
            </a:r>
          </a:p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Authorization Processor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38400" y="1066800"/>
            <a:ext cx="533400" cy="3048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ATMs</a:t>
            </a:r>
          </a:p>
        </p:txBody>
      </p:sp>
      <p:cxnSp>
        <p:nvCxnSpPr>
          <p:cNvPr id="32" name="Straight Connector 31"/>
          <p:cNvCxnSpPr>
            <a:stCxn id="10" idx="3"/>
          </p:cNvCxnSpPr>
          <p:nvPr/>
        </p:nvCxnSpPr>
        <p:spPr>
          <a:xfrm>
            <a:off x="1436688" y="1677988"/>
            <a:ext cx="515937" cy="338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1" idx="3"/>
          </p:cNvCxnSpPr>
          <p:nvPr/>
        </p:nvCxnSpPr>
        <p:spPr>
          <a:xfrm>
            <a:off x="1430338" y="2057400"/>
            <a:ext cx="534987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3"/>
          </p:cNvCxnSpPr>
          <p:nvPr/>
        </p:nvCxnSpPr>
        <p:spPr>
          <a:xfrm flipV="1">
            <a:off x="1436688" y="2114550"/>
            <a:ext cx="515937" cy="296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3"/>
          </p:cNvCxnSpPr>
          <p:nvPr/>
        </p:nvCxnSpPr>
        <p:spPr>
          <a:xfrm flipV="1">
            <a:off x="1436688" y="2141538"/>
            <a:ext cx="528637" cy="636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2" idx="3"/>
          </p:cNvCxnSpPr>
          <p:nvPr/>
        </p:nvCxnSpPr>
        <p:spPr>
          <a:xfrm flipV="1">
            <a:off x="1427163" y="2333625"/>
            <a:ext cx="538162" cy="1174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4" name="Straight Connector 36"/>
          <p:cNvCxnSpPr>
            <a:cxnSpLocks noChangeShapeType="1"/>
          </p:cNvCxnSpPr>
          <p:nvPr/>
        </p:nvCxnSpPr>
        <p:spPr bwMode="auto">
          <a:xfrm>
            <a:off x="2209800" y="3303587"/>
            <a:ext cx="0" cy="2230438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cxnSp>
        <p:nvCxnSpPr>
          <p:cNvPr id="5155" name="Straight Connector 38"/>
          <p:cNvCxnSpPr>
            <a:cxnSpLocks noChangeShapeType="1"/>
          </p:cNvCxnSpPr>
          <p:nvPr/>
        </p:nvCxnSpPr>
        <p:spPr bwMode="auto">
          <a:xfrm flipH="1">
            <a:off x="2209800" y="4490244"/>
            <a:ext cx="631825" cy="5556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cxnSp>
        <p:nvCxnSpPr>
          <p:cNvPr id="41" name="Straight Arrow Connector 40"/>
          <p:cNvCxnSpPr>
            <a:cxnSpLocks/>
          </p:cNvCxnSpPr>
          <p:nvPr/>
        </p:nvCxnSpPr>
        <p:spPr>
          <a:xfrm>
            <a:off x="4265613" y="2354263"/>
            <a:ext cx="611187" cy="1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9" name="Straight Connector 43"/>
          <p:cNvCxnSpPr>
            <a:cxnSpLocks noChangeShapeType="1"/>
            <a:stCxn id="29" idx="2"/>
          </p:cNvCxnSpPr>
          <p:nvPr/>
        </p:nvCxnSpPr>
        <p:spPr bwMode="auto">
          <a:xfrm>
            <a:off x="2705100" y="1371600"/>
            <a:ext cx="4762" cy="374650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sp>
        <p:nvSpPr>
          <p:cNvPr id="46" name="Rectangle 45"/>
          <p:cNvSpPr/>
          <p:nvPr/>
        </p:nvSpPr>
        <p:spPr>
          <a:xfrm>
            <a:off x="4876800" y="1752600"/>
            <a:ext cx="22860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600" b="1" dirty="0">
                <a:solidFill>
                  <a:schemeClr val="bg1"/>
                </a:solidFill>
              </a:rPr>
              <a:t>Cardbase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979613" y="1744663"/>
            <a:ext cx="2286000" cy="2286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200" b="1" dirty="0">
              <a:solidFill>
                <a:schemeClr val="tx1"/>
              </a:solidFill>
            </a:endParaRPr>
          </a:p>
          <a:p>
            <a:pPr algn="ctr" defTabSz="914400">
              <a:defRPr/>
            </a:pPr>
            <a:r>
              <a:rPr lang="en-US" sz="1200" b="1" dirty="0">
                <a:solidFill>
                  <a:schemeClr val="tx1"/>
                </a:solidFill>
              </a:rPr>
              <a:t>BCFS</a:t>
            </a:r>
          </a:p>
          <a:p>
            <a:pPr algn="ctr" defTabSz="914400">
              <a:defRPr/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636838" y="4313238"/>
            <a:ext cx="1770062" cy="354012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Connex Settlement Interface</a:t>
            </a:r>
          </a:p>
        </p:txBody>
      </p:sp>
      <p:cxnSp>
        <p:nvCxnSpPr>
          <p:cNvPr id="5173" name="Straight Connector 57"/>
          <p:cNvCxnSpPr>
            <a:cxnSpLocks noChangeShapeType="1"/>
            <a:endCxn id="56" idx="3"/>
          </p:cNvCxnSpPr>
          <p:nvPr/>
        </p:nvCxnSpPr>
        <p:spPr bwMode="auto">
          <a:xfrm flipH="1" flipV="1">
            <a:off x="4406900" y="4490244"/>
            <a:ext cx="1155700" cy="5556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sp>
        <p:nvSpPr>
          <p:cNvPr id="66" name="Rectangle 65"/>
          <p:cNvSpPr/>
          <p:nvPr/>
        </p:nvSpPr>
        <p:spPr>
          <a:xfrm>
            <a:off x="777875" y="4437063"/>
            <a:ext cx="657225" cy="293687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STAR SE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71525" y="4808538"/>
            <a:ext cx="660400" cy="295275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STAR W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69938" y="5156200"/>
            <a:ext cx="660400" cy="295275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NETS</a:t>
            </a:r>
          </a:p>
        </p:txBody>
      </p:sp>
      <p:sp>
        <p:nvSpPr>
          <p:cNvPr id="81" name="Rectangle 80"/>
          <p:cNvSpPr/>
          <p:nvPr/>
        </p:nvSpPr>
        <p:spPr>
          <a:xfrm>
            <a:off x="773113" y="2990850"/>
            <a:ext cx="654050" cy="293688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Cirrus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73113" y="3362325"/>
            <a:ext cx="654050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Interlink</a:t>
            </a:r>
          </a:p>
        </p:txBody>
      </p:sp>
      <p:sp>
        <p:nvSpPr>
          <p:cNvPr id="84" name="Rectangle 83"/>
          <p:cNvSpPr/>
          <p:nvPr/>
        </p:nvSpPr>
        <p:spPr>
          <a:xfrm>
            <a:off x="776288" y="3722688"/>
            <a:ext cx="654050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Discover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66763" y="5503863"/>
            <a:ext cx="660400" cy="295275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Pulse</a:t>
            </a:r>
          </a:p>
        </p:txBody>
      </p:sp>
      <p:cxnSp>
        <p:nvCxnSpPr>
          <p:cNvPr id="91" name="Straight Connector 90"/>
          <p:cNvCxnSpPr>
            <a:stCxn id="81" idx="3"/>
          </p:cNvCxnSpPr>
          <p:nvPr/>
        </p:nvCxnSpPr>
        <p:spPr>
          <a:xfrm flipV="1">
            <a:off x="1427163" y="2201863"/>
            <a:ext cx="538162" cy="936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84" idx="3"/>
          </p:cNvCxnSpPr>
          <p:nvPr/>
        </p:nvCxnSpPr>
        <p:spPr>
          <a:xfrm flipV="1">
            <a:off x="1430338" y="2525713"/>
            <a:ext cx="522287" cy="134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4" idx="3"/>
          </p:cNvCxnSpPr>
          <p:nvPr/>
        </p:nvCxnSpPr>
        <p:spPr>
          <a:xfrm flipV="1">
            <a:off x="1431925" y="2713038"/>
            <a:ext cx="520700" cy="151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6" idx="3"/>
          </p:cNvCxnSpPr>
          <p:nvPr/>
        </p:nvCxnSpPr>
        <p:spPr>
          <a:xfrm flipV="1">
            <a:off x="1435100" y="2947988"/>
            <a:ext cx="517525" cy="1636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68" idx="3"/>
          </p:cNvCxnSpPr>
          <p:nvPr/>
        </p:nvCxnSpPr>
        <p:spPr>
          <a:xfrm flipV="1">
            <a:off x="1431925" y="3109913"/>
            <a:ext cx="520700" cy="1846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79" idx="3"/>
          </p:cNvCxnSpPr>
          <p:nvPr/>
        </p:nvCxnSpPr>
        <p:spPr>
          <a:xfrm flipV="1">
            <a:off x="1430338" y="3284538"/>
            <a:ext cx="534987" cy="201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85" idx="3"/>
          </p:cNvCxnSpPr>
          <p:nvPr/>
        </p:nvCxnSpPr>
        <p:spPr>
          <a:xfrm flipV="1">
            <a:off x="1427163" y="3268663"/>
            <a:ext cx="577850" cy="2382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52388" y="1724025"/>
            <a:ext cx="657225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Visa LAC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52388" y="2087563"/>
            <a:ext cx="657225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CU24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52388" y="2447925"/>
            <a:ext cx="657225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Citishare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52388" y="2817813"/>
            <a:ext cx="657225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AFFN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52388" y="3192463"/>
            <a:ext cx="657225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Allpoint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52388" y="3556000"/>
            <a:ext cx="657225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ATH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4884725" y="2725738"/>
            <a:ext cx="2281237" cy="384175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200" b="1" dirty="0">
                <a:solidFill>
                  <a:schemeClr val="tx1"/>
                </a:solidFill>
              </a:rPr>
              <a:t>Healthcare</a:t>
            </a:r>
          </a:p>
        </p:txBody>
      </p:sp>
      <p:cxnSp>
        <p:nvCxnSpPr>
          <p:cNvPr id="110" name="Straight Connector 43"/>
          <p:cNvCxnSpPr>
            <a:cxnSpLocks noChangeShapeType="1"/>
          </p:cNvCxnSpPr>
          <p:nvPr/>
        </p:nvCxnSpPr>
        <p:spPr bwMode="auto">
          <a:xfrm>
            <a:off x="3848100" y="1377950"/>
            <a:ext cx="4762" cy="374650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pic>
        <p:nvPicPr>
          <p:cNvPr id="112" name="Picture 17" descr="Click to view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517" y="889639"/>
            <a:ext cx="579284" cy="5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Oval 73"/>
          <p:cNvSpPr/>
          <p:nvPr/>
        </p:nvSpPr>
        <p:spPr>
          <a:xfrm>
            <a:off x="2447925" y="4800600"/>
            <a:ext cx="3800475" cy="16383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42" name="Picture 2" descr="Computer User Person Desktop Party Lab Pictogram Lan vector, free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54288" y="5213986"/>
            <a:ext cx="568325" cy="62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Straight Connector 50"/>
          <p:cNvCxnSpPr>
            <a:cxnSpLocks noChangeShapeType="1"/>
          </p:cNvCxnSpPr>
          <p:nvPr/>
        </p:nvCxnSpPr>
        <p:spPr bwMode="auto">
          <a:xfrm flipH="1" flipV="1">
            <a:off x="2197100" y="3603625"/>
            <a:ext cx="546100" cy="9525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sp>
        <p:nvSpPr>
          <p:cNvPr id="65" name="Rectangle 64"/>
          <p:cNvSpPr/>
          <p:nvPr/>
        </p:nvSpPr>
        <p:spPr>
          <a:xfrm>
            <a:off x="2606675" y="3375025"/>
            <a:ext cx="1404614" cy="327025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Falcon</a:t>
            </a:r>
          </a:p>
        </p:txBody>
      </p:sp>
      <p:cxnSp>
        <p:nvCxnSpPr>
          <p:cNvPr id="69" name="Straight Connector 50"/>
          <p:cNvCxnSpPr>
            <a:cxnSpLocks noChangeShapeType="1"/>
          </p:cNvCxnSpPr>
          <p:nvPr/>
        </p:nvCxnSpPr>
        <p:spPr bwMode="auto">
          <a:xfrm flipH="1" flipV="1">
            <a:off x="2209800" y="3904014"/>
            <a:ext cx="546100" cy="9525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sp>
        <p:nvSpPr>
          <p:cNvPr id="70" name="Rectangle 69"/>
          <p:cNvSpPr/>
          <p:nvPr/>
        </p:nvSpPr>
        <p:spPr>
          <a:xfrm>
            <a:off x="2606675" y="3766344"/>
            <a:ext cx="1404614" cy="327025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Fraud Navigator</a:t>
            </a:r>
          </a:p>
        </p:txBody>
      </p:sp>
      <p:sp>
        <p:nvSpPr>
          <p:cNvPr id="71" name="Oval 70"/>
          <p:cNvSpPr/>
          <p:nvPr/>
        </p:nvSpPr>
        <p:spPr>
          <a:xfrm>
            <a:off x="7795870" y="1901826"/>
            <a:ext cx="1143000" cy="546100"/>
          </a:xfrm>
          <a:prstGeom prst="ellipse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200" b="1" dirty="0">
                <a:solidFill>
                  <a:schemeClr val="tx1"/>
                </a:solidFill>
              </a:rPr>
              <a:t>IBS Core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cxnSpLocks/>
          </p:cNvCxnSpPr>
          <p:nvPr/>
        </p:nvCxnSpPr>
        <p:spPr>
          <a:xfrm>
            <a:off x="7165962" y="2286000"/>
            <a:ext cx="619112" cy="6778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17" descr="Click to view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358" y="1340656"/>
            <a:ext cx="579284" cy="5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Can 113"/>
          <p:cNvSpPr/>
          <p:nvPr/>
        </p:nvSpPr>
        <p:spPr>
          <a:xfrm>
            <a:off x="7655448" y="2954560"/>
            <a:ext cx="533400" cy="643749"/>
          </a:xfrm>
          <a:prstGeom prst="can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>
            <a:cxnSpLocks/>
          </p:cNvCxnSpPr>
          <p:nvPr/>
        </p:nvCxnSpPr>
        <p:spPr>
          <a:xfrm flipH="1">
            <a:off x="8039100" y="2438400"/>
            <a:ext cx="181320" cy="509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895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an 112"/>
          <p:cNvSpPr/>
          <p:nvPr/>
        </p:nvSpPr>
        <p:spPr>
          <a:xfrm>
            <a:off x="7282520" y="4347244"/>
            <a:ext cx="1175680" cy="712126"/>
          </a:xfrm>
          <a:prstGeom prst="can">
            <a:avLst/>
          </a:prstGeom>
          <a:solidFill>
            <a:srgbClr val="5BD4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Can 113"/>
          <p:cNvSpPr/>
          <p:nvPr/>
        </p:nvSpPr>
        <p:spPr>
          <a:xfrm>
            <a:off x="7434920" y="4499644"/>
            <a:ext cx="1175680" cy="712126"/>
          </a:xfrm>
          <a:prstGeom prst="can">
            <a:avLst/>
          </a:prstGeom>
          <a:solidFill>
            <a:srgbClr val="5BD4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791097" y="1825878"/>
            <a:ext cx="2286000" cy="626778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000" b="1" dirty="0">
              <a:solidFill>
                <a:schemeClr val="tx1"/>
              </a:solidFill>
            </a:endParaRPr>
          </a:p>
          <a:p>
            <a:pPr algn="ctr" defTabSz="914400">
              <a:defRPr/>
            </a:pPr>
            <a:r>
              <a:rPr lang="en-US" sz="2000" b="1" dirty="0">
                <a:solidFill>
                  <a:schemeClr val="tx1"/>
                </a:solidFill>
              </a:rPr>
              <a:t>BCFS</a:t>
            </a:r>
          </a:p>
          <a:p>
            <a:pPr algn="ctr" defTabSz="914400">
              <a:defRPr/>
            </a:pPr>
            <a:endParaRPr lang="en-US" sz="1200" b="1" dirty="0">
              <a:solidFill>
                <a:schemeClr val="tx1"/>
              </a:solidFill>
            </a:endParaRPr>
          </a:p>
          <a:p>
            <a:pPr algn="ctr" defTabSz="914400">
              <a:defRPr/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590800" y="3733800"/>
            <a:ext cx="2686594" cy="5334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800" b="1" dirty="0">
              <a:solidFill>
                <a:schemeClr val="tx1"/>
              </a:solidFill>
            </a:endParaRPr>
          </a:p>
          <a:p>
            <a:pPr algn="ctr" defTabSz="914400">
              <a:defRPr/>
            </a:pPr>
            <a:r>
              <a:rPr lang="en-US" sz="2800" b="1" dirty="0">
                <a:solidFill>
                  <a:schemeClr val="tx1"/>
                </a:solidFill>
              </a:rPr>
              <a:t>DataNavigator</a:t>
            </a:r>
          </a:p>
          <a:p>
            <a:pPr algn="ctr" defTabSz="914400">
              <a:defRPr/>
            </a:pPr>
            <a:endParaRPr lang="en-US" sz="1200" b="1" dirty="0">
              <a:solidFill>
                <a:schemeClr val="tx1"/>
              </a:solidFill>
            </a:endParaRPr>
          </a:p>
          <a:p>
            <a:pPr algn="ctr" defTabSz="914400">
              <a:defRPr/>
            </a:pP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78" name="Picture 126" descr="NYC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75" y="2644798"/>
            <a:ext cx="1129063" cy="46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118" descr="C:\LAG\Starlogo.jpg"/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82" y="1224011"/>
            <a:ext cx="933450" cy="580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Rectangle 82"/>
          <p:cNvSpPr/>
          <p:nvPr/>
        </p:nvSpPr>
        <p:spPr>
          <a:xfrm>
            <a:off x="6096000" y="1804626"/>
            <a:ext cx="2286000" cy="626778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000" b="1" dirty="0">
              <a:solidFill>
                <a:schemeClr val="tx1"/>
              </a:solidFill>
            </a:endParaRPr>
          </a:p>
          <a:p>
            <a:pPr algn="ctr" defTabSz="914400">
              <a:defRPr/>
            </a:pPr>
            <a:r>
              <a:rPr lang="en-US" sz="2000" b="1" dirty="0">
                <a:solidFill>
                  <a:schemeClr val="tx1"/>
                </a:solidFill>
              </a:rPr>
              <a:t>Cardbase</a:t>
            </a:r>
          </a:p>
          <a:p>
            <a:pPr algn="ctr" defTabSz="914400">
              <a:defRPr/>
            </a:pPr>
            <a:endParaRPr lang="en-US" sz="1200" b="1" dirty="0">
              <a:solidFill>
                <a:schemeClr val="tx1"/>
              </a:solidFill>
            </a:endParaRPr>
          </a:p>
          <a:p>
            <a:pPr algn="ctr" defTabSz="914400">
              <a:defRPr/>
            </a:pP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86" name="Picture 17" descr="Click to view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204" y="750091"/>
            <a:ext cx="579284" cy="5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n 3"/>
          <p:cNvSpPr/>
          <p:nvPr/>
        </p:nvSpPr>
        <p:spPr>
          <a:xfrm>
            <a:off x="533400" y="4267200"/>
            <a:ext cx="1175680" cy="1751115"/>
          </a:xfrm>
          <a:prstGeom prst="can">
            <a:avLst/>
          </a:prstGeom>
          <a:solidFill>
            <a:srgbClr val="5BD4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590800" y="4267200"/>
            <a:ext cx="2686594" cy="533400"/>
          </a:xfrm>
          <a:prstGeom prst="rect">
            <a:avLst/>
          </a:prstGeom>
          <a:solidFill>
            <a:srgbClr val="5BD4FF"/>
          </a:solidFill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 algn="ctr" defTabSz="914400">
              <a:defRPr/>
            </a:pPr>
            <a:r>
              <a:rPr lang="en-US" b="1" dirty="0">
                <a:solidFill>
                  <a:schemeClr val="tx1"/>
                </a:solidFill>
              </a:rPr>
              <a:t>Application Server</a:t>
            </a:r>
          </a:p>
          <a:p>
            <a:pPr algn="ctr" defTabSz="914400">
              <a:defRPr/>
            </a:pPr>
            <a:endParaRPr lang="en-US" sz="1200" b="1" dirty="0">
              <a:solidFill>
                <a:schemeClr val="tx1"/>
              </a:solidFill>
            </a:endParaRPr>
          </a:p>
          <a:p>
            <a:pPr algn="ctr" defTabSz="914400">
              <a:defRPr/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590800" y="4801590"/>
            <a:ext cx="1343297" cy="608610"/>
          </a:xfrm>
          <a:prstGeom prst="rect">
            <a:avLst/>
          </a:prstGeom>
          <a:solidFill>
            <a:srgbClr val="5BD4FF"/>
          </a:solidFill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 algn="ctr" defTabSz="914400">
              <a:defRPr/>
            </a:pPr>
            <a:r>
              <a:rPr lang="en-US" b="1" dirty="0">
                <a:solidFill>
                  <a:schemeClr val="tx1"/>
                </a:solidFill>
              </a:rPr>
              <a:t>Database</a:t>
            </a:r>
          </a:p>
          <a:p>
            <a:pPr algn="ctr" defTabSz="914400">
              <a:defRPr/>
            </a:pPr>
            <a:r>
              <a:rPr lang="en-US" b="1" dirty="0">
                <a:solidFill>
                  <a:schemeClr val="tx1"/>
                </a:solidFill>
              </a:rPr>
              <a:t>Server</a:t>
            </a:r>
          </a:p>
          <a:p>
            <a:pPr algn="ctr" defTabSz="914400">
              <a:defRPr/>
            </a:pPr>
            <a:endParaRPr lang="en-US" sz="1200" b="1" dirty="0">
              <a:solidFill>
                <a:schemeClr val="tx1"/>
              </a:solidFill>
            </a:endParaRPr>
          </a:p>
          <a:p>
            <a:pPr algn="ctr" defTabSz="914400">
              <a:defRPr/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941750" y="4800600"/>
            <a:ext cx="1343297" cy="608610"/>
          </a:xfrm>
          <a:prstGeom prst="rect">
            <a:avLst/>
          </a:prstGeom>
          <a:solidFill>
            <a:srgbClr val="5BD4FF"/>
          </a:solidFill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 algn="ctr" defTabSz="914400">
              <a:defRPr/>
            </a:pPr>
            <a:r>
              <a:rPr lang="en-US" b="1" dirty="0">
                <a:solidFill>
                  <a:schemeClr val="tx1"/>
                </a:solidFill>
              </a:rPr>
              <a:t>WEB</a:t>
            </a:r>
          </a:p>
          <a:p>
            <a:pPr algn="ctr" defTabSz="914400">
              <a:defRPr/>
            </a:pPr>
            <a:r>
              <a:rPr lang="en-US" b="1" dirty="0">
                <a:solidFill>
                  <a:schemeClr val="tx1"/>
                </a:solidFill>
              </a:rPr>
              <a:t>Server</a:t>
            </a:r>
          </a:p>
          <a:p>
            <a:pPr algn="ctr" defTabSz="914400">
              <a:defRPr/>
            </a:pPr>
            <a:endParaRPr lang="en-US" sz="1200" b="1" dirty="0">
              <a:solidFill>
                <a:schemeClr val="tx1"/>
              </a:solidFill>
            </a:endParaRPr>
          </a:p>
          <a:p>
            <a:pPr algn="ctr" defTabSz="914400">
              <a:defRPr/>
            </a:pP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/>
          <p:cNvCxnSpPr>
            <a:endCxn id="83" idx="1"/>
          </p:cNvCxnSpPr>
          <p:nvPr/>
        </p:nvCxnSpPr>
        <p:spPr>
          <a:xfrm flipV="1">
            <a:off x="5062846" y="2118015"/>
            <a:ext cx="1033154" cy="9283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1951638" y="1609484"/>
            <a:ext cx="825208" cy="371716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1951638" y="2286000"/>
            <a:ext cx="825208" cy="451759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1" idx="2"/>
          </p:cNvCxnSpPr>
          <p:nvPr/>
        </p:nvCxnSpPr>
        <p:spPr>
          <a:xfrm>
            <a:off x="3934097" y="2452656"/>
            <a:ext cx="20353" cy="128114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1709080" y="5104906"/>
            <a:ext cx="867469" cy="989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5111" y="4648200"/>
            <a:ext cx="1187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Arial"/>
                <a:cs typeface="Arial"/>
              </a:rPr>
              <a:t>Transaction</a:t>
            </a:r>
          </a:p>
          <a:p>
            <a:pPr algn="ctr"/>
            <a:r>
              <a:rPr lang="en-US" sz="1400" b="1" dirty="0">
                <a:latin typeface="Arial"/>
                <a:cs typeface="Arial"/>
              </a:rPr>
              <a:t>File</a:t>
            </a:r>
          </a:p>
          <a:p>
            <a:pPr algn="ctr"/>
            <a:endParaRPr lang="en-US" sz="1400" b="1" dirty="0">
              <a:latin typeface="Arial"/>
              <a:cs typeface="Arial"/>
            </a:endParaRPr>
          </a:p>
          <a:p>
            <a:pPr algn="ctr"/>
            <a:r>
              <a:rPr lang="en-US" sz="1200" b="1" dirty="0">
                <a:latin typeface="Arial"/>
                <a:cs typeface="Arial"/>
              </a:rPr>
              <a:t>6 months</a:t>
            </a:r>
          </a:p>
          <a:p>
            <a:pPr algn="ctr"/>
            <a:r>
              <a:rPr lang="en-US" sz="1200" b="1" dirty="0">
                <a:latin typeface="Arial"/>
                <a:cs typeface="Arial"/>
              </a:rPr>
              <a:t>of history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3924917" y="1292572"/>
            <a:ext cx="0" cy="536228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9" name="Picture 17" descr="Click to view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358" y="2895600"/>
            <a:ext cx="579284" cy="5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Straight Arrow Connector 99"/>
          <p:cNvCxnSpPr/>
          <p:nvPr/>
        </p:nvCxnSpPr>
        <p:spPr>
          <a:xfrm>
            <a:off x="7239000" y="2412884"/>
            <a:ext cx="0" cy="536228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Can 100"/>
          <p:cNvSpPr/>
          <p:nvPr/>
        </p:nvSpPr>
        <p:spPr>
          <a:xfrm>
            <a:off x="7130120" y="4646316"/>
            <a:ext cx="1175680" cy="712126"/>
          </a:xfrm>
          <a:prstGeom prst="can">
            <a:avLst/>
          </a:prstGeom>
          <a:solidFill>
            <a:srgbClr val="5BD4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7211487" y="4763869"/>
            <a:ext cx="1048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Arial"/>
                <a:cs typeface="Arial"/>
              </a:rPr>
              <a:t>Transaction</a:t>
            </a:r>
          </a:p>
          <a:p>
            <a:pPr algn="ctr"/>
            <a:r>
              <a:rPr lang="en-US" sz="1200" b="1" dirty="0">
                <a:latin typeface="Arial"/>
                <a:cs typeface="Arial"/>
              </a:rPr>
              <a:t>Extract</a:t>
            </a:r>
          </a:p>
          <a:p>
            <a:pPr algn="ctr"/>
            <a:r>
              <a:rPr lang="en-US" sz="1200" b="1" dirty="0">
                <a:latin typeface="Arial"/>
                <a:cs typeface="Arial"/>
              </a:rPr>
              <a:t>Files</a:t>
            </a:r>
          </a:p>
        </p:txBody>
      </p:sp>
      <p:pic>
        <p:nvPicPr>
          <p:cNvPr id="104" name="Picture 2" descr="Computer User Person Desktop Party Lab Pictogram Lan vector, free ...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48622" y="3867551"/>
            <a:ext cx="568325" cy="62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 descr="Computer User Person Desktop Party Lab Pictogram Lan vector, free ...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84875" y="5232646"/>
            <a:ext cx="568325" cy="62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53" name="TextBox 5152"/>
          <p:cNvSpPr txBox="1"/>
          <p:nvPr/>
        </p:nvSpPr>
        <p:spPr>
          <a:xfrm>
            <a:off x="5502929" y="5877580"/>
            <a:ext cx="1726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Users</a:t>
            </a:r>
          </a:p>
          <a:p>
            <a:pPr algn="ctr"/>
            <a:r>
              <a:rPr lang="en-US" sz="1400" dirty="0">
                <a:latin typeface="Arial"/>
                <a:cs typeface="Arial"/>
              </a:rPr>
              <a:t>FIS and Customers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791200" y="3366407"/>
            <a:ext cx="1059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FIS </a:t>
            </a:r>
          </a:p>
          <a:p>
            <a:pPr algn="ctr"/>
            <a:r>
              <a:rPr lang="en-US" sz="1400" dirty="0">
                <a:latin typeface="Arial"/>
                <a:cs typeface="Arial"/>
              </a:rPr>
              <a:t>Operations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 flipV="1">
            <a:off x="5250871" y="4312226"/>
            <a:ext cx="697751" cy="225881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283496" y="5147887"/>
            <a:ext cx="660104" cy="261323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5269921" y="4806950"/>
            <a:ext cx="1698487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169749" y="2737759"/>
            <a:ext cx="156940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Near Real-time</a:t>
            </a:r>
          </a:p>
          <a:p>
            <a:pPr algn="ctr"/>
            <a:r>
              <a:rPr lang="en-US" sz="1400" dirty="0">
                <a:latin typeface="Arial"/>
                <a:cs typeface="Arial"/>
              </a:rPr>
              <a:t>Transaction Feed</a:t>
            </a:r>
          </a:p>
        </p:txBody>
      </p:sp>
    </p:spTree>
    <p:extLst>
      <p:ext uri="{BB962C8B-B14F-4D97-AF65-F5344CB8AC3E}">
        <p14:creationId xmlns:p14="http://schemas.microsoft.com/office/powerpoint/2010/main" val="3886174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D711F8-AE31-4118-985E-956E8F7646E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DataNavigator (not Data Navigator!)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xfrm>
            <a:off x="381000" y="1033463"/>
            <a:ext cx="8305800" cy="5138737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1800" dirty="0">
                <a:latin typeface="Arial" charset="0"/>
                <a:cs typeface="Arial" charset="0"/>
              </a:rPr>
              <a:t>Sophisticated transaction research tools.  Screens customizable by user.   Access to six months of history (configurable).  Exportable search results.</a:t>
            </a:r>
          </a:p>
          <a:p>
            <a:pPr eaLnBrk="1" hangingPunct="1">
              <a:spcBef>
                <a:spcPts val="1200"/>
              </a:spcBef>
            </a:pPr>
            <a:r>
              <a:rPr lang="en-US" sz="1800" dirty="0">
                <a:latin typeface="Arial" charset="0"/>
                <a:cs typeface="Arial" charset="0"/>
              </a:rPr>
              <a:t>Exception management.  We need to process Adjustment and Exceptions for each network (NYCE, Star, etc.).  Each network has their own rules.   DataNavigator had a rules engine to manage these unique exceptions for each network.</a:t>
            </a:r>
          </a:p>
          <a:p>
            <a:pPr eaLnBrk="1" hangingPunct="1">
              <a:spcBef>
                <a:spcPts val="1200"/>
              </a:spcBef>
            </a:pPr>
            <a:r>
              <a:rPr lang="en-US" sz="1800" dirty="0">
                <a:latin typeface="Arial" charset="0"/>
                <a:cs typeface="Arial" charset="0"/>
              </a:rPr>
              <a:t>Batch transaction extracts.   Each night we leverage the transaction data on DataNavigator to provide a variety of customer-unique reports (e.g., Token Provisioning).</a:t>
            </a:r>
          </a:p>
          <a:p>
            <a:pPr eaLnBrk="1" hangingPunct="1">
              <a:spcBef>
                <a:spcPts val="1200"/>
              </a:spcBef>
            </a:pPr>
            <a:r>
              <a:rPr lang="en-US" sz="1800" dirty="0">
                <a:latin typeface="Arial" charset="0"/>
                <a:cs typeface="Arial" charset="0"/>
              </a:rPr>
              <a:t>Device (ATM) Management</a:t>
            </a:r>
          </a:p>
          <a:p>
            <a:pPr lvl="1"/>
            <a:r>
              <a:rPr lang="en-US" altLang="en-US" sz="1600" dirty="0">
                <a:solidFill>
                  <a:schemeClr val="tx1"/>
                </a:solidFill>
              </a:rPr>
              <a:t>Display the status messages for a specific terminal.</a:t>
            </a:r>
          </a:p>
          <a:p>
            <a:pPr lvl="1"/>
            <a:r>
              <a:rPr lang="en-US" altLang="en-US" sz="1600" dirty="0">
                <a:solidFill>
                  <a:schemeClr val="tx1"/>
                </a:solidFill>
              </a:rPr>
              <a:t>Determine when and why you have troubled (aka wounded) or down terminals.</a:t>
            </a:r>
          </a:p>
          <a:p>
            <a:pPr lvl="1"/>
            <a:r>
              <a:rPr lang="en-US" altLang="en-US" sz="1600" dirty="0">
                <a:solidFill>
                  <a:schemeClr val="tx1"/>
                </a:solidFill>
              </a:rPr>
              <a:t>Search for current terminal status/alert messages for a specific terminal. </a:t>
            </a:r>
          </a:p>
          <a:p>
            <a:pPr lvl="1"/>
            <a:r>
              <a:rPr lang="en-US" altLang="en-US" sz="1600" dirty="0">
                <a:solidFill>
                  <a:schemeClr val="tx1"/>
                </a:solidFill>
              </a:rPr>
              <a:t>Tie the ATM and its troubles to a reported customer reported issue</a:t>
            </a:r>
            <a:r>
              <a:rPr lang="en-US" altLang="en-US" sz="1600" dirty="0"/>
              <a:t>.</a:t>
            </a:r>
          </a:p>
          <a:p>
            <a:pPr lvl="1" eaLnBrk="1" hangingPunct="1"/>
            <a:endParaRPr lang="en-US" sz="1600" dirty="0">
              <a:latin typeface="Arial" charset="0"/>
              <a:cs typeface="Arial" charset="0"/>
            </a:endParaRPr>
          </a:p>
          <a:p>
            <a:pPr eaLnBrk="1" hangingPunct="1">
              <a:buNone/>
            </a:pPr>
            <a:endParaRPr lang="en-US" sz="1800" dirty="0">
              <a:latin typeface="Arial" charset="0"/>
              <a:cs typeface="Arial" charset="0"/>
            </a:endParaRP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909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D711F8-AE31-4118-985E-956E8F7646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The EFT Industry – Debit Cards</a:t>
            </a:r>
          </a:p>
        </p:txBody>
      </p:sp>
      <p:sp>
        <p:nvSpPr>
          <p:cNvPr id="5" name="AutoShape 7" descr="Image result for Clipart PC user"/>
          <p:cNvSpPr>
            <a:spLocks noChangeAspect="1" noChangeArrowheads="1"/>
          </p:cNvSpPr>
          <p:nvPr/>
        </p:nvSpPr>
        <p:spPr bwMode="auto">
          <a:xfrm>
            <a:off x="114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9" descr="Image result for Clipart PC user"/>
          <p:cNvSpPr>
            <a:spLocks noChangeAspect="1" noChangeArrowheads="1"/>
          </p:cNvSpPr>
          <p:nvPr/>
        </p:nvSpPr>
        <p:spPr bwMode="auto">
          <a:xfrm>
            <a:off x="2667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39" name="Picture 15" descr="Click to view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2954418"/>
            <a:ext cx="1714500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2449811" y="2004644"/>
            <a:ext cx="1695750" cy="3934128"/>
            <a:chOff x="2437576" y="1954690"/>
            <a:chExt cx="1695750" cy="3934128"/>
          </a:xfrm>
        </p:grpSpPr>
        <p:sp>
          <p:nvSpPr>
            <p:cNvPr id="10" name="Down Arrow 9"/>
            <p:cNvSpPr/>
            <p:nvPr/>
          </p:nvSpPr>
          <p:spPr>
            <a:xfrm rot="12928271">
              <a:off x="3942826" y="4582227"/>
              <a:ext cx="190500" cy="1306591"/>
            </a:xfrm>
            <a:prstGeom prst="downArrow">
              <a:avLst>
                <a:gd name="adj1" fmla="val 50000"/>
                <a:gd name="adj2" fmla="val 97442"/>
              </a:avLst>
            </a:prstGeom>
            <a:solidFill>
              <a:srgbClr val="0070C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Down Arrow 19"/>
            <p:cNvSpPr/>
            <p:nvPr/>
          </p:nvSpPr>
          <p:spPr>
            <a:xfrm rot="14460000">
              <a:off x="3018799" y="3899574"/>
              <a:ext cx="203582" cy="1308459"/>
            </a:xfrm>
            <a:prstGeom prst="downArrow">
              <a:avLst>
                <a:gd name="adj1" fmla="val 50000"/>
                <a:gd name="adj2" fmla="val 97442"/>
              </a:avLst>
            </a:prstGeom>
            <a:solidFill>
              <a:srgbClr val="0070C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Down Arrow 20"/>
            <p:cNvSpPr/>
            <p:nvPr/>
          </p:nvSpPr>
          <p:spPr>
            <a:xfrm rot="17580000">
              <a:off x="2990015" y="2257353"/>
              <a:ext cx="203582" cy="1308459"/>
            </a:xfrm>
            <a:prstGeom prst="downArrow">
              <a:avLst>
                <a:gd name="adj1" fmla="val 50000"/>
                <a:gd name="adj2" fmla="val 97442"/>
              </a:avLst>
            </a:prstGeom>
            <a:solidFill>
              <a:srgbClr val="0070C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Down Arrow 21"/>
            <p:cNvSpPr/>
            <p:nvPr/>
          </p:nvSpPr>
          <p:spPr>
            <a:xfrm rot="19080000">
              <a:off x="3673734" y="1954690"/>
              <a:ext cx="148892" cy="776845"/>
            </a:xfrm>
            <a:prstGeom prst="downArrow">
              <a:avLst>
                <a:gd name="adj1" fmla="val 50000"/>
                <a:gd name="adj2" fmla="val 97442"/>
              </a:avLst>
            </a:prstGeom>
            <a:solidFill>
              <a:srgbClr val="0070C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93624" y="2789897"/>
            <a:ext cx="2775616" cy="1357701"/>
            <a:chOff x="5993624" y="2789897"/>
            <a:chExt cx="2775616" cy="1357701"/>
          </a:xfrm>
        </p:grpSpPr>
        <p:pic>
          <p:nvPicPr>
            <p:cNvPr id="1041" name="Picture 17" descr="Click to view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1810" y="2789897"/>
              <a:ext cx="1517430" cy="1357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Down Arrow 22"/>
            <p:cNvSpPr/>
            <p:nvPr/>
          </p:nvSpPr>
          <p:spPr>
            <a:xfrm rot="16200000">
              <a:off x="6551670" y="2834523"/>
              <a:ext cx="190500" cy="1306591"/>
            </a:xfrm>
            <a:prstGeom prst="downArrow">
              <a:avLst>
                <a:gd name="adj1" fmla="val 50000"/>
                <a:gd name="adj2" fmla="val 97442"/>
              </a:avLst>
            </a:prstGeom>
            <a:solidFill>
              <a:srgbClr val="0070C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733800" y="2209800"/>
            <a:ext cx="2913120" cy="2594670"/>
            <a:chOff x="3733800" y="2209800"/>
            <a:chExt cx="2913120" cy="2594670"/>
          </a:xfrm>
        </p:grpSpPr>
        <p:sp>
          <p:nvSpPr>
            <p:cNvPr id="9" name="Cloud 8"/>
            <p:cNvSpPr/>
            <p:nvPr/>
          </p:nvSpPr>
          <p:spPr>
            <a:xfrm>
              <a:off x="3733800" y="2209800"/>
              <a:ext cx="2913120" cy="2594670"/>
            </a:xfrm>
            <a:prstGeom prst="cloud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54097" y="3066871"/>
              <a:ext cx="2672526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b="1" cap="none" spc="300" dirty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solidFill>
                    <a:schemeClr val="bg1"/>
                  </a:solidFill>
                  <a:effectLst>
                    <a:glow rad="45500">
                      <a:schemeClr val="accent1">
                        <a:satMod val="220000"/>
                        <a:alpha val="35000"/>
                      </a:schemeClr>
                    </a:glow>
                  </a:effectLst>
                </a:rPr>
                <a:t>Payments</a:t>
              </a:r>
            </a:p>
            <a:p>
              <a:pPr algn="ctr"/>
              <a:r>
                <a:rPr lang="en-US" sz="3600" b="1" spc="300" dirty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solidFill>
                    <a:schemeClr val="bg1"/>
                  </a:solidFill>
                  <a:effectLst>
                    <a:glow rad="45500">
                      <a:schemeClr val="accent1">
                        <a:satMod val="220000"/>
                        <a:alpha val="35000"/>
                      </a:schemeClr>
                    </a:glow>
                  </a:effectLst>
                </a:rPr>
                <a:t>Cloud</a:t>
              </a:r>
              <a:endParaRPr lang="en-US" sz="3600" b="1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605366" y="990600"/>
            <a:ext cx="2832381" cy="5501797"/>
            <a:chOff x="1605366" y="990600"/>
            <a:chExt cx="2832381" cy="5501797"/>
          </a:xfrm>
        </p:grpSpPr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9288" y="5553828"/>
              <a:ext cx="1051197" cy="938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5366" y="4167698"/>
              <a:ext cx="889281" cy="1476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2583696" y="990600"/>
              <a:ext cx="1854051" cy="861644"/>
              <a:chOff x="2971800" y="914400"/>
              <a:chExt cx="2177901" cy="1040206"/>
            </a:xfrm>
          </p:grpSpPr>
          <p:pic>
            <p:nvPicPr>
              <p:cNvPr id="1037" name="Picture 13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1800" y="1399991"/>
                <a:ext cx="1900373" cy="5546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32"/>
              <p:cNvPicPr>
                <a:picLocks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5601" y="914400"/>
                <a:ext cx="1054100" cy="736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5" name="Picture 5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7975" y="2054598"/>
              <a:ext cx="775197" cy="1421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325981" y="1396227"/>
            <a:ext cx="171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  <a:latin typeface="Arial"/>
                <a:cs typeface="Arial"/>
              </a:rPr>
              <a:t>Acquirers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04760" y="2050218"/>
            <a:ext cx="1364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  <a:latin typeface="Arial"/>
                <a:cs typeface="Arial"/>
              </a:rPr>
              <a:t>Issuer</a:t>
            </a:r>
          </a:p>
        </p:txBody>
      </p:sp>
    </p:spTree>
    <p:extLst>
      <p:ext uri="{BB962C8B-B14F-4D97-AF65-F5344CB8AC3E}">
        <p14:creationId xmlns:p14="http://schemas.microsoft.com/office/powerpoint/2010/main" val="71074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6" name="Straight Arrow Connector 775"/>
          <p:cNvCxnSpPr/>
          <p:nvPr/>
        </p:nvCxnSpPr>
        <p:spPr>
          <a:xfrm>
            <a:off x="2971800" y="5467116"/>
            <a:ext cx="5334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81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039100" y="6096000"/>
            <a:ext cx="685800" cy="2286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46D711F8-AE31-4118-985E-956E8F7646E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DataNavigator and Exceptions</a:t>
            </a:r>
          </a:p>
        </p:txBody>
      </p:sp>
      <p:pic>
        <p:nvPicPr>
          <p:cNvPr id="7" name="Picture 118" descr="C:\LAG\Starlogo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417" y="1464468"/>
            <a:ext cx="1484112" cy="923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5" name="Rectangle 564"/>
          <p:cNvSpPr/>
          <p:nvPr/>
        </p:nvSpPr>
        <p:spPr>
          <a:xfrm>
            <a:off x="685800" y="1143000"/>
            <a:ext cx="2286000" cy="626778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000" b="1" dirty="0">
              <a:solidFill>
                <a:schemeClr val="tx1"/>
              </a:solidFill>
            </a:endParaRPr>
          </a:p>
          <a:p>
            <a:pPr algn="ctr" defTabSz="914400">
              <a:defRPr/>
            </a:pPr>
            <a:r>
              <a:rPr lang="en-US" sz="2000" b="1" dirty="0">
                <a:solidFill>
                  <a:schemeClr val="tx1"/>
                </a:solidFill>
              </a:rPr>
              <a:t>BCFS</a:t>
            </a:r>
          </a:p>
          <a:p>
            <a:pPr algn="ctr" defTabSz="914400">
              <a:defRPr/>
            </a:pPr>
            <a:endParaRPr lang="en-US" sz="1200" b="1" dirty="0">
              <a:solidFill>
                <a:schemeClr val="tx1"/>
              </a:solidFill>
            </a:endParaRPr>
          </a:p>
          <a:p>
            <a:pPr algn="ctr" defTabSz="914400">
              <a:defRPr/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66" name="Rectangle 565"/>
          <p:cNvSpPr/>
          <p:nvPr/>
        </p:nvSpPr>
        <p:spPr>
          <a:xfrm>
            <a:off x="678873" y="2340100"/>
            <a:ext cx="2413066" cy="1306891"/>
          </a:xfrm>
          <a:prstGeom prst="rect">
            <a:avLst/>
          </a:prstGeom>
          <a:solidFill>
            <a:srgbClr val="5BD4FF"/>
          </a:solidFill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800" b="1" dirty="0">
              <a:solidFill>
                <a:schemeClr val="tx1"/>
              </a:solidFill>
            </a:endParaRPr>
          </a:p>
          <a:p>
            <a:pPr algn="ctr" defTabSz="914400">
              <a:defRPr/>
            </a:pPr>
            <a:r>
              <a:rPr lang="en-US" sz="2800" b="1" dirty="0">
                <a:solidFill>
                  <a:schemeClr val="tx1"/>
                </a:solidFill>
              </a:rPr>
              <a:t>DataNavigator</a:t>
            </a:r>
          </a:p>
          <a:p>
            <a:pPr algn="ctr" defTabSz="914400">
              <a:defRPr/>
            </a:pPr>
            <a:endParaRPr lang="en-US" sz="1200" b="1" dirty="0">
              <a:solidFill>
                <a:schemeClr val="tx1"/>
              </a:solidFill>
            </a:endParaRPr>
          </a:p>
          <a:p>
            <a:pPr algn="ctr" defTabSz="914400">
              <a:defRPr/>
            </a:pP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570" name="Straight Arrow Connector 569"/>
          <p:cNvCxnSpPr>
            <a:stCxn id="565" idx="2"/>
          </p:cNvCxnSpPr>
          <p:nvPr/>
        </p:nvCxnSpPr>
        <p:spPr>
          <a:xfrm>
            <a:off x="1828800" y="1769778"/>
            <a:ext cx="0" cy="570322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58" name="Picture 2" descr="Computer User Person Desktop Party Lab Pictogram Lan vector, free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43603" y="2682284"/>
            <a:ext cx="568325" cy="62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0" name="Rectangle 759"/>
          <p:cNvSpPr/>
          <p:nvPr/>
        </p:nvSpPr>
        <p:spPr>
          <a:xfrm>
            <a:off x="6858000" y="2676868"/>
            <a:ext cx="1742704" cy="5334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000" b="1" dirty="0">
              <a:solidFill>
                <a:schemeClr val="tx1"/>
              </a:solidFill>
            </a:endParaRPr>
          </a:p>
          <a:p>
            <a:pPr algn="ctr" defTabSz="914400">
              <a:defRPr/>
            </a:pPr>
            <a:r>
              <a:rPr lang="en-US" sz="2000" b="1" dirty="0">
                <a:solidFill>
                  <a:schemeClr val="tx1"/>
                </a:solidFill>
              </a:rPr>
              <a:t>Star Station</a:t>
            </a:r>
          </a:p>
          <a:p>
            <a:pPr algn="ctr" defTabSz="914400">
              <a:defRPr/>
            </a:pPr>
            <a:endParaRPr lang="en-US" sz="1200" b="1" dirty="0">
              <a:solidFill>
                <a:schemeClr val="tx1"/>
              </a:solidFill>
            </a:endParaRPr>
          </a:p>
          <a:p>
            <a:pPr algn="ctr" defTabSz="914400">
              <a:defRPr/>
            </a:pP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761" name="Picture 2" descr="Computer User Person Desktop Party Lab Pictogram Lan vector, free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675" y="2703111"/>
            <a:ext cx="568325" cy="62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3" name="Can 762"/>
          <p:cNvSpPr/>
          <p:nvPr/>
        </p:nvSpPr>
        <p:spPr>
          <a:xfrm>
            <a:off x="1096400" y="4174407"/>
            <a:ext cx="1175680" cy="1219200"/>
          </a:xfrm>
          <a:prstGeom prst="can">
            <a:avLst/>
          </a:prstGeom>
          <a:solidFill>
            <a:srgbClr val="5BD4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4" name="TextBox 763"/>
          <p:cNvSpPr txBox="1"/>
          <p:nvPr/>
        </p:nvSpPr>
        <p:spPr>
          <a:xfrm>
            <a:off x="1098111" y="4555406"/>
            <a:ext cx="11878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Arial"/>
                <a:cs typeface="Arial"/>
              </a:rPr>
              <a:t>Transaction</a:t>
            </a:r>
          </a:p>
          <a:p>
            <a:pPr algn="ctr"/>
            <a:r>
              <a:rPr lang="en-US" sz="1400" b="1" dirty="0">
                <a:latin typeface="Arial"/>
                <a:cs typeface="Arial"/>
              </a:rPr>
              <a:t>File</a:t>
            </a:r>
          </a:p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cxnSp>
        <p:nvCxnSpPr>
          <p:cNvPr id="765" name="Straight Arrow Connector 764"/>
          <p:cNvCxnSpPr/>
          <p:nvPr/>
        </p:nvCxnSpPr>
        <p:spPr>
          <a:xfrm>
            <a:off x="1702140" y="3646991"/>
            <a:ext cx="0" cy="536228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091939" y="2943568"/>
            <a:ext cx="8704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8" name="Straight Connector 767"/>
          <p:cNvCxnSpPr>
            <a:endCxn id="760" idx="1"/>
          </p:cNvCxnSpPr>
          <p:nvPr/>
        </p:nvCxnSpPr>
        <p:spPr>
          <a:xfrm>
            <a:off x="5766856" y="2943568"/>
            <a:ext cx="10911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5" name="Straight Arrow Connector 20484"/>
          <p:cNvCxnSpPr/>
          <p:nvPr/>
        </p:nvCxnSpPr>
        <p:spPr>
          <a:xfrm>
            <a:off x="2971800" y="4169714"/>
            <a:ext cx="5334000" cy="135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2" name="Straight Arrow Connector 771"/>
          <p:cNvCxnSpPr/>
          <p:nvPr/>
        </p:nvCxnSpPr>
        <p:spPr>
          <a:xfrm flipH="1">
            <a:off x="2971800" y="4784007"/>
            <a:ext cx="5334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86" name="TextBox 20485"/>
          <p:cNvSpPr txBox="1"/>
          <p:nvPr/>
        </p:nvSpPr>
        <p:spPr>
          <a:xfrm>
            <a:off x="4038600" y="3938882"/>
            <a:ext cx="277031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Issuer Chargeback</a:t>
            </a:r>
          </a:p>
        </p:txBody>
      </p:sp>
      <p:sp>
        <p:nvSpPr>
          <p:cNvPr id="774" name="TextBox 773"/>
          <p:cNvSpPr txBox="1"/>
          <p:nvPr/>
        </p:nvSpPr>
        <p:spPr>
          <a:xfrm>
            <a:off x="3733800" y="4500000"/>
            <a:ext cx="352372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Acquirer </a:t>
            </a:r>
            <a:r>
              <a:rPr lang="en-US" sz="2400" dirty="0" err="1">
                <a:latin typeface="Arial"/>
                <a:cs typeface="Arial"/>
              </a:rPr>
              <a:t>Representment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775" name="TextBox 774"/>
          <p:cNvSpPr txBox="1"/>
          <p:nvPr/>
        </p:nvSpPr>
        <p:spPr>
          <a:xfrm>
            <a:off x="3722664" y="5175187"/>
            <a:ext cx="374493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Pre-Arbitration/Arbitration </a:t>
            </a:r>
          </a:p>
        </p:txBody>
      </p:sp>
      <p:sp>
        <p:nvSpPr>
          <p:cNvPr id="778" name="TextBox 777"/>
          <p:cNvSpPr txBox="1"/>
          <p:nvPr/>
        </p:nvSpPr>
        <p:spPr>
          <a:xfrm>
            <a:off x="3485523" y="1141457"/>
            <a:ext cx="383970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0070C0"/>
                </a:solidFill>
                <a:latin typeface="Arial"/>
                <a:cs typeface="Arial"/>
              </a:rPr>
              <a:t>ATM transactions are “Adjusted</a:t>
            </a:r>
            <a:r>
              <a:rPr lang="en-US" sz="2000" i="1" dirty="0">
                <a:latin typeface="Arial"/>
                <a:cs typeface="Arial"/>
              </a:rPr>
              <a:t>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19030" y="3333690"/>
            <a:ext cx="376757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0070C0"/>
                </a:solidFill>
                <a:latin typeface="Arial"/>
                <a:cs typeface="Arial"/>
              </a:rPr>
              <a:t>FIS manages 11,000 per month</a:t>
            </a:r>
            <a:endParaRPr lang="en-US" sz="2000" i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386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" grpId="0" animBg="1"/>
      <p:bldP spid="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Connector 57"/>
          <p:cNvCxnSpPr>
            <a:cxnSpLocks noChangeShapeType="1"/>
          </p:cNvCxnSpPr>
          <p:nvPr/>
        </p:nvCxnSpPr>
        <p:spPr bwMode="auto">
          <a:xfrm flipH="1" flipV="1">
            <a:off x="4011289" y="5537559"/>
            <a:ext cx="1155700" cy="5556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cxnSp>
        <p:nvCxnSpPr>
          <p:cNvPr id="5156" name="Straight Connector 39"/>
          <p:cNvCxnSpPr>
            <a:cxnSpLocks noChangeShapeType="1"/>
          </p:cNvCxnSpPr>
          <p:nvPr/>
        </p:nvCxnSpPr>
        <p:spPr bwMode="auto">
          <a:xfrm flipH="1" flipV="1">
            <a:off x="2211865" y="5534025"/>
            <a:ext cx="557213" cy="3175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304800" y="195263"/>
            <a:ext cx="6096000" cy="8382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Milwaukee Configuration</a:t>
            </a:r>
            <a:endParaRPr lang="en-US" b="1" baseline="300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5123" name="Slide Number Placeholder 5"/>
          <p:cNvSpPr txBox="1">
            <a:spLocks noGrp="1"/>
          </p:cNvSpPr>
          <p:nvPr/>
        </p:nvSpPr>
        <p:spPr bwMode="auto">
          <a:xfrm>
            <a:off x="8039100" y="63246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355CC510-A376-4684-A7B5-561A239DF40A}" type="slidenum">
              <a:rPr lang="en-US" sz="900">
                <a:solidFill>
                  <a:srgbClr val="6E6F70"/>
                </a:solidFill>
                <a:cs typeface="Arial" charset="0"/>
              </a:rPr>
              <a:pPr algn="r"/>
              <a:t>31</a:t>
            </a:fld>
            <a:endParaRPr lang="en-US" sz="900" dirty="0">
              <a:solidFill>
                <a:srgbClr val="6E6F70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79613" y="1973263"/>
            <a:ext cx="2286000" cy="12954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400" b="1" dirty="0">
                <a:solidFill>
                  <a:schemeClr val="tx1"/>
                </a:solidFill>
              </a:rPr>
              <a:t>Connex on HP</a:t>
            </a:r>
          </a:p>
          <a:p>
            <a:pPr algn="ctr" defTabSz="914400">
              <a:defRPr/>
            </a:pPr>
            <a:endParaRPr lang="en-US" sz="1200" b="1" dirty="0">
              <a:solidFill>
                <a:schemeClr val="tx1"/>
              </a:solidFill>
            </a:endParaRPr>
          </a:p>
          <a:p>
            <a:pPr algn="ctr" defTabSz="914400">
              <a:defRPr/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83137" y="1951038"/>
            <a:ext cx="2286000" cy="382587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200" b="1" dirty="0">
                <a:solidFill>
                  <a:schemeClr val="tx1"/>
                </a:solidFill>
              </a:rPr>
              <a:t>Debit Auth</a:t>
            </a:r>
          </a:p>
        </p:txBody>
      </p:sp>
      <p:sp>
        <p:nvSpPr>
          <p:cNvPr id="9" name="Rectangle 8"/>
          <p:cNvSpPr/>
          <p:nvPr/>
        </p:nvSpPr>
        <p:spPr>
          <a:xfrm>
            <a:off x="4883137" y="2330450"/>
            <a:ext cx="2286000" cy="384175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200" b="1" dirty="0">
                <a:solidFill>
                  <a:schemeClr val="tx1"/>
                </a:solidFill>
              </a:rPr>
              <a:t>PrePaid Auth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7875" y="1531938"/>
            <a:ext cx="658813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Visa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1525" y="1911350"/>
            <a:ext cx="658813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Plus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2638" y="2263775"/>
            <a:ext cx="654050" cy="293688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NYCE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2638" y="2632075"/>
            <a:ext cx="654050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MCI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7875" y="4081463"/>
            <a:ext cx="654050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STAR NE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63501" y="5222875"/>
            <a:ext cx="1789113" cy="622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200" b="1" dirty="0">
                <a:solidFill>
                  <a:schemeClr val="tx1"/>
                </a:solidFill>
              </a:rPr>
              <a:t>DataNavigator</a:t>
            </a:r>
          </a:p>
          <a:p>
            <a:pPr marL="171450" indent="-171450" defTabSz="914400">
              <a:buFontTx/>
              <a:buChar char="-"/>
              <a:defRPr/>
            </a:pPr>
            <a:r>
              <a:rPr lang="en-US" sz="1050" b="1" dirty="0">
                <a:solidFill>
                  <a:schemeClr val="tx1"/>
                </a:solidFill>
              </a:rPr>
              <a:t>Tran Research</a:t>
            </a:r>
          </a:p>
          <a:p>
            <a:pPr marL="171450" indent="-171450" defTabSz="914400">
              <a:buFontTx/>
              <a:buChar char="-"/>
              <a:defRPr/>
            </a:pPr>
            <a:r>
              <a:rPr lang="en-US" sz="1050" b="1" dirty="0">
                <a:solidFill>
                  <a:schemeClr val="tx1"/>
                </a:solidFill>
              </a:rPr>
              <a:t>Exception Processing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562600" y="4191000"/>
            <a:ext cx="1371600" cy="304800"/>
          </a:xfrm>
          <a:prstGeom prst="rect">
            <a:avLst/>
          </a:prstGeom>
          <a:gradFill rotWithShape="0">
            <a:gsLst>
              <a:gs pos="0">
                <a:srgbClr val="EAECF1"/>
              </a:gs>
              <a:gs pos="50000">
                <a:schemeClr val="bg1"/>
              </a:gs>
              <a:gs pos="100000">
                <a:srgbClr val="EAECF1"/>
              </a:gs>
            </a:gsLst>
            <a:lin ang="5400000"/>
          </a:gradFill>
          <a:ln w="25400" algn="ctr">
            <a:solidFill>
              <a:srgbClr val="566583"/>
            </a:solidFill>
            <a:miter lim="800000"/>
            <a:headEnd/>
            <a:tailEnd/>
          </a:ln>
        </p:spPr>
        <p:txBody>
          <a:bodyPr lIns="45720" rIns="45720" anchor="ctr"/>
          <a:lstStyle/>
          <a:p>
            <a:pPr algn="ctr" defTabSz="914400">
              <a:defRPr/>
            </a:pPr>
            <a:r>
              <a:rPr lang="en-US" sz="1200" b="1" dirty="0">
                <a:latin typeface="Century Gothic" pitchFamily="34" charset="0"/>
              </a:rPr>
              <a:t>Settlement Mgr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5562600" y="4495800"/>
            <a:ext cx="457200" cy="304800"/>
          </a:xfrm>
          <a:prstGeom prst="rect">
            <a:avLst/>
          </a:prstGeom>
          <a:gradFill rotWithShape="0">
            <a:gsLst>
              <a:gs pos="0">
                <a:srgbClr val="EAECF1"/>
              </a:gs>
              <a:gs pos="50000">
                <a:schemeClr val="bg1"/>
              </a:gs>
              <a:gs pos="100000">
                <a:srgbClr val="EAECF1"/>
              </a:gs>
            </a:gsLst>
            <a:lin ang="5400000"/>
          </a:gradFill>
          <a:ln w="25400" algn="ctr">
            <a:solidFill>
              <a:srgbClr val="566583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 defTabSz="914400">
              <a:defRPr/>
            </a:pPr>
            <a:r>
              <a:rPr lang="en-US" sz="900" b="1" dirty="0">
                <a:latin typeface="Century Gothic" pitchFamily="34" charset="0"/>
              </a:rPr>
              <a:t>Recon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19800" y="4495800"/>
            <a:ext cx="457200" cy="3048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900" b="1" dirty="0">
                <a:solidFill>
                  <a:schemeClr val="tx1"/>
                </a:solidFill>
              </a:rPr>
              <a:t>Settl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77000" y="4495800"/>
            <a:ext cx="457200" cy="3048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900" b="1" dirty="0">
                <a:solidFill>
                  <a:schemeClr val="tx1"/>
                </a:solidFill>
              </a:rPr>
              <a:t>Fee Bill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910593" y="2667133"/>
            <a:ext cx="1343026" cy="502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AP</a:t>
            </a:r>
          </a:p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Authorization Processor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38400" y="1066800"/>
            <a:ext cx="533400" cy="3048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ATMs</a:t>
            </a:r>
          </a:p>
        </p:txBody>
      </p:sp>
      <p:cxnSp>
        <p:nvCxnSpPr>
          <p:cNvPr id="32" name="Straight Connector 31"/>
          <p:cNvCxnSpPr>
            <a:stCxn id="10" idx="3"/>
          </p:cNvCxnSpPr>
          <p:nvPr/>
        </p:nvCxnSpPr>
        <p:spPr>
          <a:xfrm>
            <a:off x="1436688" y="1677988"/>
            <a:ext cx="515937" cy="338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1" idx="3"/>
          </p:cNvCxnSpPr>
          <p:nvPr/>
        </p:nvCxnSpPr>
        <p:spPr>
          <a:xfrm>
            <a:off x="1430338" y="2057400"/>
            <a:ext cx="534987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3"/>
          </p:cNvCxnSpPr>
          <p:nvPr/>
        </p:nvCxnSpPr>
        <p:spPr>
          <a:xfrm flipV="1">
            <a:off x="1436688" y="2114550"/>
            <a:ext cx="515937" cy="296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3"/>
          </p:cNvCxnSpPr>
          <p:nvPr/>
        </p:nvCxnSpPr>
        <p:spPr>
          <a:xfrm flipV="1">
            <a:off x="1436688" y="2141538"/>
            <a:ext cx="528637" cy="636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2" idx="3"/>
          </p:cNvCxnSpPr>
          <p:nvPr/>
        </p:nvCxnSpPr>
        <p:spPr>
          <a:xfrm flipV="1">
            <a:off x="1427163" y="2333625"/>
            <a:ext cx="538162" cy="1174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4" name="Straight Connector 36"/>
          <p:cNvCxnSpPr>
            <a:cxnSpLocks noChangeShapeType="1"/>
          </p:cNvCxnSpPr>
          <p:nvPr/>
        </p:nvCxnSpPr>
        <p:spPr bwMode="auto">
          <a:xfrm>
            <a:off x="2209800" y="3303587"/>
            <a:ext cx="0" cy="2230438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cxnSp>
        <p:nvCxnSpPr>
          <p:cNvPr id="5155" name="Straight Connector 38"/>
          <p:cNvCxnSpPr>
            <a:cxnSpLocks noChangeShapeType="1"/>
          </p:cNvCxnSpPr>
          <p:nvPr/>
        </p:nvCxnSpPr>
        <p:spPr bwMode="auto">
          <a:xfrm flipH="1">
            <a:off x="2209800" y="4490244"/>
            <a:ext cx="631825" cy="5556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cxnSp>
        <p:nvCxnSpPr>
          <p:cNvPr id="41" name="Straight Arrow Connector 40"/>
          <p:cNvCxnSpPr>
            <a:cxnSpLocks/>
          </p:cNvCxnSpPr>
          <p:nvPr/>
        </p:nvCxnSpPr>
        <p:spPr>
          <a:xfrm>
            <a:off x="4265613" y="2354263"/>
            <a:ext cx="611187" cy="1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9" name="Straight Connector 43"/>
          <p:cNvCxnSpPr>
            <a:cxnSpLocks noChangeShapeType="1"/>
            <a:stCxn id="29" idx="2"/>
          </p:cNvCxnSpPr>
          <p:nvPr/>
        </p:nvCxnSpPr>
        <p:spPr bwMode="auto">
          <a:xfrm>
            <a:off x="2705100" y="1371600"/>
            <a:ext cx="4762" cy="374650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sp>
        <p:nvSpPr>
          <p:cNvPr id="46" name="Rectangle 45"/>
          <p:cNvSpPr/>
          <p:nvPr/>
        </p:nvSpPr>
        <p:spPr>
          <a:xfrm>
            <a:off x="4876800" y="1752600"/>
            <a:ext cx="22860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600" b="1" dirty="0">
                <a:solidFill>
                  <a:schemeClr val="bg1"/>
                </a:solidFill>
              </a:rPr>
              <a:t>Cardbase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979613" y="1744663"/>
            <a:ext cx="2286000" cy="2286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200" b="1" dirty="0">
              <a:solidFill>
                <a:schemeClr val="tx1"/>
              </a:solidFill>
            </a:endParaRPr>
          </a:p>
          <a:p>
            <a:pPr algn="ctr" defTabSz="914400">
              <a:defRPr/>
            </a:pPr>
            <a:r>
              <a:rPr lang="en-US" sz="1200" b="1" dirty="0">
                <a:solidFill>
                  <a:schemeClr val="tx1"/>
                </a:solidFill>
              </a:rPr>
              <a:t>BCFS</a:t>
            </a:r>
          </a:p>
          <a:p>
            <a:pPr algn="ctr" defTabSz="914400">
              <a:defRPr/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636838" y="4313238"/>
            <a:ext cx="1770062" cy="354012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Connex Settlement Interface</a:t>
            </a:r>
          </a:p>
        </p:txBody>
      </p:sp>
      <p:cxnSp>
        <p:nvCxnSpPr>
          <p:cNvPr id="5173" name="Straight Connector 57"/>
          <p:cNvCxnSpPr>
            <a:cxnSpLocks noChangeShapeType="1"/>
            <a:endCxn id="56" idx="3"/>
          </p:cNvCxnSpPr>
          <p:nvPr/>
        </p:nvCxnSpPr>
        <p:spPr bwMode="auto">
          <a:xfrm flipH="1" flipV="1">
            <a:off x="4406900" y="4490244"/>
            <a:ext cx="1155700" cy="5556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sp>
        <p:nvSpPr>
          <p:cNvPr id="66" name="Rectangle 65"/>
          <p:cNvSpPr/>
          <p:nvPr/>
        </p:nvSpPr>
        <p:spPr>
          <a:xfrm>
            <a:off x="777875" y="4437063"/>
            <a:ext cx="657225" cy="293687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STAR SE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71525" y="4808538"/>
            <a:ext cx="660400" cy="295275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STAR W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69938" y="5156200"/>
            <a:ext cx="660400" cy="295275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NETS</a:t>
            </a:r>
          </a:p>
        </p:txBody>
      </p:sp>
      <p:sp>
        <p:nvSpPr>
          <p:cNvPr id="81" name="Rectangle 80"/>
          <p:cNvSpPr/>
          <p:nvPr/>
        </p:nvSpPr>
        <p:spPr>
          <a:xfrm>
            <a:off x="773113" y="2990850"/>
            <a:ext cx="654050" cy="293688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Cirrus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73113" y="3362325"/>
            <a:ext cx="654050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Interlink</a:t>
            </a:r>
          </a:p>
        </p:txBody>
      </p:sp>
      <p:sp>
        <p:nvSpPr>
          <p:cNvPr id="84" name="Rectangle 83"/>
          <p:cNvSpPr/>
          <p:nvPr/>
        </p:nvSpPr>
        <p:spPr>
          <a:xfrm>
            <a:off x="776288" y="3722688"/>
            <a:ext cx="654050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Discover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66763" y="5503863"/>
            <a:ext cx="660400" cy="295275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Pulse</a:t>
            </a:r>
          </a:p>
        </p:txBody>
      </p:sp>
      <p:cxnSp>
        <p:nvCxnSpPr>
          <p:cNvPr id="91" name="Straight Connector 90"/>
          <p:cNvCxnSpPr>
            <a:stCxn id="81" idx="3"/>
          </p:cNvCxnSpPr>
          <p:nvPr/>
        </p:nvCxnSpPr>
        <p:spPr>
          <a:xfrm flipV="1">
            <a:off x="1427163" y="2201863"/>
            <a:ext cx="538162" cy="936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84" idx="3"/>
          </p:cNvCxnSpPr>
          <p:nvPr/>
        </p:nvCxnSpPr>
        <p:spPr>
          <a:xfrm flipV="1">
            <a:off x="1430338" y="2525713"/>
            <a:ext cx="522287" cy="134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4" idx="3"/>
          </p:cNvCxnSpPr>
          <p:nvPr/>
        </p:nvCxnSpPr>
        <p:spPr>
          <a:xfrm flipV="1">
            <a:off x="1431925" y="2713038"/>
            <a:ext cx="520700" cy="151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6" idx="3"/>
          </p:cNvCxnSpPr>
          <p:nvPr/>
        </p:nvCxnSpPr>
        <p:spPr>
          <a:xfrm flipV="1">
            <a:off x="1435100" y="2947988"/>
            <a:ext cx="517525" cy="1636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68" idx="3"/>
          </p:cNvCxnSpPr>
          <p:nvPr/>
        </p:nvCxnSpPr>
        <p:spPr>
          <a:xfrm flipV="1">
            <a:off x="1431925" y="3109913"/>
            <a:ext cx="520700" cy="1846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79" idx="3"/>
          </p:cNvCxnSpPr>
          <p:nvPr/>
        </p:nvCxnSpPr>
        <p:spPr>
          <a:xfrm flipV="1">
            <a:off x="1430338" y="3284538"/>
            <a:ext cx="534987" cy="201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85" idx="3"/>
          </p:cNvCxnSpPr>
          <p:nvPr/>
        </p:nvCxnSpPr>
        <p:spPr>
          <a:xfrm flipV="1">
            <a:off x="1427163" y="3268663"/>
            <a:ext cx="577850" cy="2382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52388" y="1724025"/>
            <a:ext cx="657225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Visa LAC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52388" y="2087563"/>
            <a:ext cx="657225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CU24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52388" y="2447925"/>
            <a:ext cx="657225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Citishare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52388" y="2817813"/>
            <a:ext cx="657225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AFFN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52388" y="3192463"/>
            <a:ext cx="657225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Allpoint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52388" y="3556000"/>
            <a:ext cx="657225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ATH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4884725" y="2725738"/>
            <a:ext cx="2281237" cy="384175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200" b="1" dirty="0">
                <a:solidFill>
                  <a:schemeClr val="tx1"/>
                </a:solidFill>
              </a:rPr>
              <a:t>Healthcare</a:t>
            </a:r>
          </a:p>
        </p:txBody>
      </p:sp>
      <p:cxnSp>
        <p:nvCxnSpPr>
          <p:cNvPr id="110" name="Straight Connector 43"/>
          <p:cNvCxnSpPr>
            <a:cxnSpLocks noChangeShapeType="1"/>
          </p:cNvCxnSpPr>
          <p:nvPr/>
        </p:nvCxnSpPr>
        <p:spPr bwMode="auto">
          <a:xfrm>
            <a:off x="3848100" y="1377950"/>
            <a:ext cx="4762" cy="374650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pic>
        <p:nvPicPr>
          <p:cNvPr id="112" name="Picture 17" descr="Click to view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517" y="889639"/>
            <a:ext cx="579284" cy="5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Computer User Person Desktop Party Lab Pictogram Lan vector, free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54288" y="5213986"/>
            <a:ext cx="568325" cy="62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Straight Connector 50"/>
          <p:cNvCxnSpPr>
            <a:cxnSpLocks noChangeShapeType="1"/>
          </p:cNvCxnSpPr>
          <p:nvPr/>
        </p:nvCxnSpPr>
        <p:spPr bwMode="auto">
          <a:xfrm flipH="1" flipV="1">
            <a:off x="2197100" y="3603625"/>
            <a:ext cx="546100" cy="9525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sp>
        <p:nvSpPr>
          <p:cNvPr id="65" name="Rectangle 64"/>
          <p:cNvSpPr/>
          <p:nvPr/>
        </p:nvSpPr>
        <p:spPr>
          <a:xfrm>
            <a:off x="2606675" y="3375025"/>
            <a:ext cx="1404614" cy="327025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Falcon</a:t>
            </a:r>
          </a:p>
        </p:txBody>
      </p:sp>
      <p:cxnSp>
        <p:nvCxnSpPr>
          <p:cNvPr id="69" name="Straight Connector 50"/>
          <p:cNvCxnSpPr>
            <a:cxnSpLocks noChangeShapeType="1"/>
          </p:cNvCxnSpPr>
          <p:nvPr/>
        </p:nvCxnSpPr>
        <p:spPr bwMode="auto">
          <a:xfrm flipH="1" flipV="1">
            <a:off x="2209800" y="3904014"/>
            <a:ext cx="546100" cy="9525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sp>
        <p:nvSpPr>
          <p:cNvPr id="70" name="Rectangle 69"/>
          <p:cNvSpPr/>
          <p:nvPr/>
        </p:nvSpPr>
        <p:spPr>
          <a:xfrm>
            <a:off x="2606675" y="3766344"/>
            <a:ext cx="1404614" cy="327025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Fraud Navigator</a:t>
            </a:r>
          </a:p>
        </p:txBody>
      </p:sp>
      <p:sp>
        <p:nvSpPr>
          <p:cNvPr id="74" name="Oval 73"/>
          <p:cNvSpPr/>
          <p:nvPr/>
        </p:nvSpPr>
        <p:spPr>
          <a:xfrm>
            <a:off x="1436688" y="1491511"/>
            <a:ext cx="3539534" cy="197876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7795870" y="1901826"/>
            <a:ext cx="1143000" cy="546100"/>
          </a:xfrm>
          <a:prstGeom prst="ellipse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200" b="1" dirty="0">
                <a:solidFill>
                  <a:schemeClr val="tx1"/>
                </a:solidFill>
              </a:rPr>
              <a:t>IBS Core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cxnSpLocks/>
          </p:cNvCxnSpPr>
          <p:nvPr/>
        </p:nvCxnSpPr>
        <p:spPr>
          <a:xfrm>
            <a:off x="7165962" y="2286000"/>
            <a:ext cx="619112" cy="6778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17" descr="Click to view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358" y="1340656"/>
            <a:ext cx="579284" cy="5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Can 113"/>
          <p:cNvSpPr/>
          <p:nvPr/>
        </p:nvSpPr>
        <p:spPr>
          <a:xfrm>
            <a:off x="7655448" y="2954560"/>
            <a:ext cx="533400" cy="643749"/>
          </a:xfrm>
          <a:prstGeom prst="can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>
            <a:cxnSpLocks/>
          </p:cNvCxnSpPr>
          <p:nvPr/>
        </p:nvCxnSpPr>
        <p:spPr>
          <a:xfrm flipH="1">
            <a:off x="8039100" y="2438400"/>
            <a:ext cx="181320" cy="509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1149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D711F8-AE31-4118-985E-956E8F7646E2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Inside of BCFS (Connex Application)</a:t>
            </a:r>
          </a:p>
        </p:txBody>
      </p:sp>
      <p:sp>
        <p:nvSpPr>
          <p:cNvPr id="5" name="AutoShape 7" descr="Image result for Clipart PC user"/>
          <p:cNvSpPr>
            <a:spLocks noChangeAspect="1" noChangeArrowheads="1"/>
          </p:cNvSpPr>
          <p:nvPr/>
        </p:nvSpPr>
        <p:spPr bwMode="auto">
          <a:xfrm>
            <a:off x="114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9" descr="Image result for Clipart PC user"/>
          <p:cNvSpPr>
            <a:spLocks noChangeAspect="1" noChangeArrowheads="1"/>
          </p:cNvSpPr>
          <p:nvPr/>
        </p:nvSpPr>
        <p:spPr bwMode="auto">
          <a:xfrm>
            <a:off x="2667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6" descr="bank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8585" y="1467876"/>
            <a:ext cx="1169145" cy="835938"/>
          </a:xfrm>
          <a:prstGeom prst="rect">
            <a:avLst/>
          </a:prstGeom>
        </p:spPr>
      </p:pic>
      <p:grpSp>
        <p:nvGrpSpPr>
          <p:cNvPr id="8" name="Group 79"/>
          <p:cNvGrpSpPr/>
          <p:nvPr/>
        </p:nvGrpSpPr>
        <p:grpSpPr>
          <a:xfrm>
            <a:off x="605641" y="1256804"/>
            <a:ext cx="6840187" cy="4668982"/>
            <a:chOff x="1330036" y="1078674"/>
            <a:chExt cx="6840187" cy="4668982"/>
          </a:xfrm>
        </p:grpSpPr>
        <p:grpSp>
          <p:nvGrpSpPr>
            <p:cNvPr id="9" name="Group 65"/>
            <p:cNvGrpSpPr/>
            <p:nvPr/>
          </p:nvGrpSpPr>
          <p:grpSpPr>
            <a:xfrm>
              <a:off x="1330036" y="1078674"/>
              <a:ext cx="6840187" cy="4668982"/>
              <a:chOff x="415636" y="1066800"/>
              <a:chExt cx="8229600" cy="5257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128154" y="1066800"/>
                <a:ext cx="6863939" cy="5257800"/>
              </a:xfrm>
              <a:prstGeom prst="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 rot="16200000" flipH="1">
                <a:off x="2909453" y="2909453"/>
                <a:ext cx="558142" cy="534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3016332" y="2458192"/>
                <a:ext cx="29213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051958" y="2766951"/>
                <a:ext cx="2529445" cy="5581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1638795" y="3265714"/>
                <a:ext cx="950026" cy="3562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15636" y="1472540"/>
                <a:ext cx="1021278" cy="5818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58140" y="2363190"/>
                <a:ext cx="736270" cy="1543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85800" y="5257800"/>
                <a:ext cx="7718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7849590" y="1983179"/>
                <a:ext cx="605641" cy="1068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7813964" y="2695699"/>
                <a:ext cx="831272" cy="950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16200000" flipH="1">
                <a:off x="1905989" y="3687289"/>
                <a:ext cx="1674422" cy="1900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1295400" y="5867400"/>
                <a:ext cx="6578930" cy="3562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Statistics Monitor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258787" y="3788229"/>
                <a:ext cx="973775" cy="81939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Totals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743200" y="4495800"/>
                <a:ext cx="985652" cy="79564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Logger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474526" y="3206336"/>
                <a:ext cx="1365661" cy="79564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Authorization Processor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864429" y="1995055"/>
                <a:ext cx="938149" cy="64126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Terminal Handler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016829" y="2147455"/>
                <a:ext cx="938149" cy="64126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Terminal Handler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169229" y="2299855"/>
                <a:ext cx="938149" cy="64126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Terminal Handler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848599" y="2048494"/>
                <a:ext cx="938149" cy="64126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Processor 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Interface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000999" y="2200894"/>
                <a:ext cx="938149" cy="64126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Processor 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Interface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153399" y="2353294"/>
                <a:ext cx="938149" cy="64126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Processor 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Interface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315200" y="1676400"/>
                <a:ext cx="546265" cy="154379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Communications Handler</a:t>
                </a:r>
              </a:p>
            </p:txBody>
          </p:sp>
          <p:sp>
            <p:nvSpPr>
              <p:cNvPr id="33" name="Flowchart: Magnetic Disk 32"/>
              <p:cNvSpPr/>
              <p:nvPr/>
            </p:nvSpPr>
            <p:spPr>
              <a:xfrm>
                <a:off x="3352800" y="5105399"/>
                <a:ext cx="609600" cy="511629"/>
              </a:xfrm>
              <a:prstGeom prst="flowChartMagneticDisk">
                <a:avLst/>
              </a:prstGeom>
              <a:solidFill>
                <a:schemeClr val="accent6">
                  <a:lumMod val="50000"/>
                </a:schemeClr>
              </a:solidFill>
              <a:effectLst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</a:rPr>
                  <a:t>Log Files</a:t>
                </a:r>
              </a:p>
            </p:txBody>
          </p:sp>
          <p:sp>
            <p:nvSpPr>
              <p:cNvPr id="34" name="Flowchart: Magnetic Disk 33"/>
              <p:cNvSpPr/>
              <p:nvPr/>
            </p:nvSpPr>
            <p:spPr>
              <a:xfrm>
                <a:off x="6400800" y="3886200"/>
                <a:ext cx="914400" cy="474024"/>
              </a:xfrm>
              <a:prstGeom prst="flowChartMagneticDisk">
                <a:avLst/>
              </a:prstGeom>
              <a:solidFill>
                <a:schemeClr val="accent6">
                  <a:lumMod val="50000"/>
                </a:schemeClr>
              </a:solidFill>
              <a:effectLst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</a:rPr>
                  <a:t>Cardholder</a:t>
                </a:r>
              </a:p>
              <a:p>
                <a:pPr algn="ctr"/>
                <a:r>
                  <a:rPr lang="en-US" sz="1000" dirty="0">
                    <a:solidFill>
                      <a:schemeClr val="bg1"/>
                    </a:solidFill>
                  </a:rPr>
                  <a:t>Files</a:t>
                </a: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 rot="16200000" flipH="1">
                <a:off x="4320641" y="4213764"/>
                <a:ext cx="558142" cy="534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/>
              <p:cNvSpPr/>
              <p:nvPr/>
            </p:nvSpPr>
            <p:spPr>
              <a:xfrm>
                <a:off x="4401784" y="4665023"/>
                <a:ext cx="1298371" cy="68679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Cryptographic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Services</a:t>
                </a: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313217" y="3325090"/>
                <a:ext cx="1318160" cy="100940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Connex Routing</a:t>
                </a:r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 flipV="1">
                <a:off x="581891" y="2790702"/>
                <a:ext cx="700644" cy="3562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1219200" y="1600200"/>
                <a:ext cx="546265" cy="154379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Communications Handler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143000" y="1676400"/>
                <a:ext cx="546265" cy="154379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Communications Handler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391400" y="1752600"/>
                <a:ext cx="546265" cy="154379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Communications Handler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981200" y="1219200"/>
                <a:ext cx="5181600" cy="381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Process Control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505200" y="1600200"/>
                <a:ext cx="2057400" cy="381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Event Manager</a:t>
                </a:r>
              </a:p>
            </p:txBody>
          </p:sp>
          <p:sp>
            <p:nvSpPr>
              <p:cNvPr id="44" name="Flowchart: Magnetic Disk 43"/>
              <p:cNvSpPr/>
              <p:nvPr/>
            </p:nvSpPr>
            <p:spPr>
              <a:xfrm>
                <a:off x="1981200" y="4114800"/>
                <a:ext cx="685800" cy="511629"/>
              </a:xfrm>
              <a:prstGeom prst="flowChartMagneticDisk">
                <a:avLst/>
              </a:prstGeom>
              <a:solidFill>
                <a:schemeClr val="accent6">
                  <a:lumMod val="50000"/>
                </a:schemeClr>
              </a:solidFill>
              <a:effectLst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</a:rPr>
                  <a:t>Activity</a:t>
                </a:r>
              </a:p>
            </p:txBody>
          </p:sp>
          <p:sp>
            <p:nvSpPr>
              <p:cNvPr id="45" name="Flowchart: Magnetic Disk 44"/>
              <p:cNvSpPr/>
              <p:nvPr/>
            </p:nvSpPr>
            <p:spPr>
              <a:xfrm>
                <a:off x="6248400" y="5638800"/>
                <a:ext cx="685800" cy="511629"/>
              </a:xfrm>
              <a:prstGeom prst="flowChartMagneticDisk">
                <a:avLst/>
              </a:prstGeom>
              <a:solidFill>
                <a:schemeClr val="accent6">
                  <a:lumMod val="50000"/>
                </a:schemeClr>
              </a:solidFill>
              <a:effectLst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</a:rPr>
                  <a:t>History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828800" y="1828800"/>
                <a:ext cx="914400" cy="1524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Pend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791200" y="1905000"/>
                <a:ext cx="914400" cy="1524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SAF</a:t>
                </a:r>
              </a:p>
            </p:txBody>
          </p:sp>
          <p:sp>
            <p:nvSpPr>
              <p:cNvPr id="48" name="Flowchart: Magnetic Disk 47"/>
              <p:cNvSpPr/>
              <p:nvPr/>
            </p:nvSpPr>
            <p:spPr>
              <a:xfrm>
                <a:off x="5486400" y="5638800"/>
                <a:ext cx="685800" cy="511629"/>
              </a:xfrm>
              <a:prstGeom prst="flowChartMagneticDisk">
                <a:avLst/>
              </a:prstGeom>
              <a:solidFill>
                <a:schemeClr val="accent6">
                  <a:lumMod val="50000"/>
                </a:schemeClr>
              </a:solidFill>
              <a:effectLst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</a:rPr>
                  <a:t>Stats</a:t>
                </a:r>
              </a:p>
            </p:txBody>
          </p:sp>
          <p:sp>
            <p:nvSpPr>
              <p:cNvPr id="49" name="Flowchart: Magnetic Disk 48"/>
              <p:cNvSpPr/>
              <p:nvPr/>
            </p:nvSpPr>
            <p:spPr>
              <a:xfrm>
                <a:off x="2819400" y="1676401"/>
                <a:ext cx="533400" cy="381000"/>
              </a:xfrm>
              <a:prstGeom prst="flowChartMagneticDisk">
                <a:avLst/>
              </a:prstGeom>
              <a:solidFill>
                <a:schemeClr val="accent6">
                  <a:lumMod val="50000"/>
                </a:schemeClr>
              </a:solidFill>
              <a:effectLst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</a:rPr>
                  <a:t>Pend</a:t>
                </a:r>
              </a:p>
            </p:txBody>
          </p:sp>
          <p:sp>
            <p:nvSpPr>
              <p:cNvPr id="50" name="Flowchart: Magnetic Disk 49"/>
              <p:cNvSpPr/>
              <p:nvPr/>
            </p:nvSpPr>
            <p:spPr>
              <a:xfrm>
                <a:off x="4724400" y="2514600"/>
                <a:ext cx="609600" cy="381000"/>
              </a:xfrm>
              <a:prstGeom prst="flowChartMagneticDisk">
                <a:avLst/>
              </a:prstGeom>
              <a:solidFill>
                <a:schemeClr val="accent6">
                  <a:lumMod val="50000"/>
                </a:schemeClr>
              </a:solidFill>
              <a:effectLst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</a:rPr>
                  <a:t>Usage</a:t>
                </a:r>
              </a:p>
            </p:txBody>
          </p:sp>
          <p:sp>
            <p:nvSpPr>
              <p:cNvPr id="51" name="Flowchart: Magnetic Disk 50"/>
              <p:cNvSpPr/>
              <p:nvPr/>
            </p:nvSpPr>
            <p:spPr>
              <a:xfrm>
                <a:off x="5181600" y="2667000"/>
                <a:ext cx="609600" cy="381000"/>
              </a:xfrm>
              <a:prstGeom prst="flowChartMagneticDisk">
                <a:avLst/>
              </a:prstGeom>
              <a:solidFill>
                <a:schemeClr val="accent6">
                  <a:lumMod val="50000"/>
                </a:schemeClr>
              </a:solidFill>
              <a:effectLst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solidFill>
                      <a:schemeClr val="bg1"/>
                    </a:solidFill>
                  </a:rPr>
                  <a:t>Neg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Flowchart: Magnetic Disk 51"/>
              <p:cNvSpPr/>
              <p:nvPr/>
            </p:nvSpPr>
            <p:spPr>
              <a:xfrm>
                <a:off x="6256932" y="4690752"/>
                <a:ext cx="1034517" cy="710542"/>
              </a:xfrm>
              <a:prstGeom prst="flowChartMagneticDisk">
                <a:avLst/>
              </a:prstGeom>
              <a:solidFill>
                <a:schemeClr val="accent6">
                  <a:lumMod val="50000"/>
                </a:schemeClr>
              </a:solidFill>
              <a:effectLst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Flowchart: Magnetic Disk 52"/>
              <p:cNvSpPr/>
              <p:nvPr/>
            </p:nvSpPr>
            <p:spPr>
              <a:xfrm>
                <a:off x="6518190" y="4821381"/>
                <a:ext cx="1058267" cy="710541"/>
              </a:xfrm>
              <a:prstGeom prst="flowChartMagneticDisk">
                <a:avLst/>
              </a:prstGeom>
              <a:solidFill>
                <a:schemeClr val="accent6">
                  <a:lumMod val="50000"/>
                </a:schemeClr>
              </a:solidFill>
              <a:effectLst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</a:rPr>
                  <a:t>Configuration </a:t>
                </a:r>
              </a:p>
              <a:p>
                <a:pPr algn="ctr"/>
                <a:r>
                  <a:rPr lang="en-US" sz="900" dirty="0">
                    <a:solidFill>
                      <a:schemeClr val="bg1"/>
                    </a:solidFill>
                  </a:rPr>
                  <a:t>Database</a:t>
                </a: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2114799" y="4520540"/>
              <a:ext cx="818408" cy="6333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Connex 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Monitoring</a:t>
              </a:r>
            </a:p>
          </p:txBody>
        </p:sp>
      </p:grpSp>
      <p:sp>
        <p:nvSpPr>
          <p:cNvPr id="54" name="AutoShape 410"/>
          <p:cNvSpPr>
            <a:spLocks noChangeArrowheads="1"/>
          </p:cNvSpPr>
          <p:nvPr/>
        </p:nvSpPr>
        <p:spPr bwMode="auto">
          <a:xfrm>
            <a:off x="142504" y="2731325"/>
            <a:ext cx="1009402" cy="985652"/>
          </a:xfrm>
          <a:prstGeom prst="irregularSeal1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prstShdw prst="shdw17" dist="127000" dir="2212194">
              <a:srgbClr val="FFFF99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r>
              <a:rPr lang="en-US" sz="1000" dirty="0"/>
              <a:t>Acquirers</a:t>
            </a:r>
          </a:p>
        </p:txBody>
      </p:sp>
      <p:cxnSp>
        <p:nvCxnSpPr>
          <p:cNvPr id="55" name="Straight Connector 54"/>
          <p:cNvCxnSpPr>
            <a:endCxn id="32" idx="1"/>
          </p:cNvCxnSpPr>
          <p:nvPr/>
        </p:nvCxnSpPr>
        <p:spPr>
          <a:xfrm flipV="1">
            <a:off x="6151418" y="2483587"/>
            <a:ext cx="188926" cy="57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9" idx="3"/>
            <a:endCxn id="26" idx="1"/>
          </p:cNvCxnSpPr>
          <p:nvPr/>
        </p:nvCxnSpPr>
        <p:spPr>
          <a:xfrm flipV="1">
            <a:off x="1727576" y="2365831"/>
            <a:ext cx="82257" cy="500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56" descr="flat-panel-monitor-H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727369"/>
            <a:ext cx="894781" cy="700644"/>
          </a:xfrm>
          <a:prstGeom prst="rect">
            <a:avLst/>
          </a:prstGeom>
        </p:spPr>
      </p:pic>
      <p:pic>
        <p:nvPicPr>
          <p:cNvPr id="58" name="Picture 57" descr="pos_icon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47" y="2101931"/>
            <a:ext cx="706728" cy="613065"/>
          </a:xfrm>
          <a:prstGeom prst="rect">
            <a:avLst/>
          </a:prstGeom>
        </p:spPr>
      </p:pic>
      <p:pic>
        <p:nvPicPr>
          <p:cNvPr id="59" name="Picture 58" descr="atm-icon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504" y="1246909"/>
            <a:ext cx="658462" cy="658462"/>
          </a:xfrm>
          <a:prstGeom prst="rect">
            <a:avLst/>
          </a:prstGeom>
        </p:spPr>
      </p:pic>
      <p:sp>
        <p:nvSpPr>
          <p:cNvPr id="60" name="AutoShape 410"/>
          <p:cNvSpPr>
            <a:spLocks noChangeArrowheads="1"/>
          </p:cNvSpPr>
          <p:nvPr/>
        </p:nvSpPr>
        <p:spPr bwMode="auto">
          <a:xfrm>
            <a:off x="7330043" y="2368941"/>
            <a:ext cx="1030185" cy="991776"/>
          </a:xfrm>
          <a:prstGeom prst="irregularSeal1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prstShdw prst="shdw17" dist="127000" dir="2212194">
              <a:srgbClr val="FFFF99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r>
              <a:rPr lang="en-US" sz="1000" dirty="0"/>
              <a:t>Networks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6578930" y="5130140"/>
            <a:ext cx="629392" cy="439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420100" y="1233054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Issuers</a:t>
            </a:r>
          </a:p>
        </p:txBody>
      </p:sp>
      <p:pic>
        <p:nvPicPr>
          <p:cNvPr id="63" name="Picture 62" descr="flat-panel-monitor-H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8585" y="5519788"/>
            <a:ext cx="894781" cy="700644"/>
          </a:xfrm>
          <a:prstGeom prst="rect">
            <a:avLst/>
          </a:prstGeom>
        </p:spPr>
      </p:pic>
      <p:pic>
        <p:nvPicPr>
          <p:cNvPr id="64" name="Picture 63" descr="flat-panel-monitor-H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05313" y="3717148"/>
            <a:ext cx="894781" cy="700644"/>
          </a:xfrm>
          <a:prstGeom prst="rect">
            <a:avLst/>
          </a:prstGeom>
        </p:spPr>
      </p:pic>
      <p:cxnSp>
        <p:nvCxnSpPr>
          <p:cNvPr id="65" name="Straight Connector 64"/>
          <p:cNvCxnSpPr/>
          <p:nvPr/>
        </p:nvCxnSpPr>
        <p:spPr>
          <a:xfrm>
            <a:off x="5945528" y="3510007"/>
            <a:ext cx="1246449" cy="4991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6" name="Picture 65" descr="flat-panel-monitor-H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8584" y="4779818"/>
            <a:ext cx="894781" cy="700644"/>
          </a:xfrm>
          <a:prstGeom prst="rect">
            <a:avLst/>
          </a:prstGeom>
        </p:spPr>
      </p:pic>
      <p:cxnSp>
        <p:nvCxnSpPr>
          <p:cNvPr id="67" name="Straight Connector 66"/>
          <p:cNvCxnSpPr/>
          <p:nvPr/>
        </p:nvCxnSpPr>
        <p:spPr>
          <a:xfrm>
            <a:off x="6578930" y="4843123"/>
            <a:ext cx="681160" cy="380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037059" y="3867299"/>
            <a:ext cx="646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</a:rPr>
              <a:t>AP Web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100094" y="4910197"/>
            <a:ext cx="739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</a:rPr>
              <a:t>CED Web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090477" y="5623889"/>
            <a:ext cx="646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</a:rPr>
              <a:t>SSG</a:t>
            </a:r>
          </a:p>
        </p:txBody>
      </p:sp>
      <p:sp>
        <p:nvSpPr>
          <p:cNvPr id="71" name="Oval 70"/>
          <p:cNvSpPr/>
          <p:nvPr/>
        </p:nvSpPr>
        <p:spPr>
          <a:xfrm>
            <a:off x="1905000" y="2107245"/>
            <a:ext cx="1100817" cy="106179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5204528" y="2174912"/>
            <a:ext cx="1100817" cy="106179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4810433" y="2986607"/>
            <a:ext cx="1100817" cy="106179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09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Connector 57"/>
          <p:cNvCxnSpPr>
            <a:cxnSpLocks noChangeShapeType="1"/>
          </p:cNvCxnSpPr>
          <p:nvPr/>
        </p:nvCxnSpPr>
        <p:spPr bwMode="auto">
          <a:xfrm flipH="1" flipV="1">
            <a:off x="4011289" y="5537559"/>
            <a:ext cx="1155700" cy="5556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cxnSp>
        <p:nvCxnSpPr>
          <p:cNvPr id="5156" name="Straight Connector 39"/>
          <p:cNvCxnSpPr>
            <a:cxnSpLocks noChangeShapeType="1"/>
          </p:cNvCxnSpPr>
          <p:nvPr/>
        </p:nvCxnSpPr>
        <p:spPr bwMode="auto">
          <a:xfrm flipH="1" flipV="1">
            <a:off x="2211865" y="5534025"/>
            <a:ext cx="557213" cy="3175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304800" y="195263"/>
            <a:ext cx="6096000" cy="8382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Milwaukee Configuration</a:t>
            </a:r>
            <a:endParaRPr lang="en-US" b="1" baseline="300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5123" name="Slide Number Placeholder 5"/>
          <p:cNvSpPr txBox="1">
            <a:spLocks noGrp="1"/>
          </p:cNvSpPr>
          <p:nvPr/>
        </p:nvSpPr>
        <p:spPr bwMode="auto">
          <a:xfrm>
            <a:off x="8039100" y="63246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355CC510-A376-4684-A7B5-561A239DF40A}" type="slidenum">
              <a:rPr lang="en-US" sz="900">
                <a:solidFill>
                  <a:srgbClr val="6E6F70"/>
                </a:solidFill>
                <a:cs typeface="Arial" charset="0"/>
              </a:rPr>
              <a:pPr algn="r"/>
              <a:t>33</a:t>
            </a:fld>
            <a:endParaRPr lang="en-US" sz="900" dirty="0">
              <a:solidFill>
                <a:srgbClr val="6E6F70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79613" y="1973263"/>
            <a:ext cx="2286000" cy="12954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400" b="1" dirty="0">
                <a:solidFill>
                  <a:schemeClr val="tx1"/>
                </a:solidFill>
              </a:rPr>
              <a:t>Connex on HP</a:t>
            </a:r>
          </a:p>
          <a:p>
            <a:pPr algn="ctr" defTabSz="914400">
              <a:defRPr/>
            </a:pPr>
            <a:endParaRPr lang="en-US" sz="1200" b="1" dirty="0">
              <a:solidFill>
                <a:schemeClr val="tx1"/>
              </a:solidFill>
            </a:endParaRPr>
          </a:p>
          <a:p>
            <a:pPr algn="ctr" defTabSz="914400">
              <a:defRPr/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83137" y="1951038"/>
            <a:ext cx="2286000" cy="382587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200" b="1" dirty="0">
                <a:solidFill>
                  <a:schemeClr val="tx1"/>
                </a:solidFill>
              </a:rPr>
              <a:t>Debit Auth</a:t>
            </a:r>
          </a:p>
        </p:txBody>
      </p:sp>
      <p:sp>
        <p:nvSpPr>
          <p:cNvPr id="9" name="Rectangle 8"/>
          <p:cNvSpPr/>
          <p:nvPr/>
        </p:nvSpPr>
        <p:spPr>
          <a:xfrm>
            <a:off x="4883137" y="2330450"/>
            <a:ext cx="2286000" cy="384175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200" b="1" dirty="0">
                <a:solidFill>
                  <a:schemeClr val="tx1"/>
                </a:solidFill>
              </a:rPr>
              <a:t>PrePaid Auth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7875" y="1531938"/>
            <a:ext cx="658813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Visa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1525" y="1911350"/>
            <a:ext cx="658813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Plus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2638" y="2263775"/>
            <a:ext cx="654050" cy="293688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NYCE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2638" y="2632075"/>
            <a:ext cx="654050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MCI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7875" y="4081463"/>
            <a:ext cx="654050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STAR NE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63501" y="5222875"/>
            <a:ext cx="1789113" cy="622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200" b="1" dirty="0">
                <a:solidFill>
                  <a:schemeClr val="tx1"/>
                </a:solidFill>
              </a:rPr>
              <a:t>DataNavigator</a:t>
            </a:r>
          </a:p>
          <a:p>
            <a:pPr marL="171450" indent="-171450" defTabSz="914400">
              <a:buFontTx/>
              <a:buChar char="-"/>
              <a:defRPr/>
            </a:pPr>
            <a:r>
              <a:rPr lang="en-US" sz="1050" b="1" dirty="0">
                <a:solidFill>
                  <a:schemeClr val="tx1"/>
                </a:solidFill>
              </a:rPr>
              <a:t>Tran Research</a:t>
            </a:r>
          </a:p>
          <a:p>
            <a:pPr marL="171450" indent="-171450" defTabSz="914400">
              <a:buFontTx/>
              <a:buChar char="-"/>
              <a:defRPr/>
            </a:pPr>
            <a:r>
              <a:rPr lang="en-US" sz="1050" b="1" dirty="0">
                <a:solidFill>
                  <a:schemeClr val="tx1"/>
                </a:solidFill>
              </a:rPr>
              <a:t>Exception Processing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562600" y="4191000"/>
            <a:ext cx="1371600" cy="304800"/>
          </a:xfrm>
          <a:prstGeom prst="rect">
            <a:avLst/>
          </a:prstGeom>
          <a:gradFill rotWithShape="0">
            <a:gsLst>
              <a:gs pos="0">
                <a:srgbClr val="EAECF1"/>
              </a:gs>
              <a:gs pos="50000">
                <a:schemeClr val="bg1"/>
              </a:gs>
              <a:gs pos="100000">
                <a:srgbClr val="EAECF1"/>
              </a:gs>
            </a:gsLst>
            <a:lin ang="5400000"/>
          </a:gradFill>
          <a:ln w="25400" algn="ctr">
            <a:solidFill>
              <a:srgbClr val="566583"/>
            </a:solidFill>
            <a:miter lim="800000"/>
            <a:headEnd/>
            <a:tailEnd/>
          </a:ln>
        </p:spPr>
        <p:txBody>
          <a:bodyPr lIns="45720" rIns="45720" anchor="ctr"/>
          <a:lstStyle/>
          <a:p>
            <a:pPr algn="ctr" defTabSz="914400">
              <a:defRPr/>
            </a:pPr>
            <a:r>
              <a:rPr lang="en-US" sz="1200" b="1" dirty="0">
                <a:latin typeface="Century Gothic" pitchFamily="34" charset="0"/>
              </a:rPr>
              <a:t>Settlement Mgr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5562600" y="4495800"/>
            <a:ext cx="457200" cy="304800"/>
          </a:xfrm>
          <a:prstGeom prst="rect">
            <a:avLst/>
          </a:prstGeom>
          <a:gradFill rotWithShape="0">
            <a:gsLst>
              <a:gs pos="0">
                <a:srgbClr val="EAECF1"/>
              </a:gs>
              <a:gs pos="50000">
                <a:schemeClr val="bg1"/>
              </a:gs>
              <a:gs pos="100000">
                <a:srgbClr val="EAECF1"/>
              </a:gs>
            </a:gsLst>
            <a:lin ang="5400000"/>
          </a:gradFill>
          <a:ln w="25400" algn="ctr">
            <a:solidFill>
              <a:srgbClr val="566583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 defTabSz="914400">
              <a:defRPr/>
            </a:pPr>
            <a:r>
              <a:rPr lang="en-US" sz="900" b="1" dirty="0">
                <a:latin typeface="Century Gothic" pitchFamily="34" charset="0"/>
              </a:rPr>
              <a:t>Recon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19800" y="4495800"/>
            <a:ext cx="457200" cy="3048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900" b="1" dirty="0">
                <a:solidFill>
                  <a:schemeClr val="tx1"/>
                </a:solidFill>
              </a:rPr>
              <a:t>Settl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77000" y="4495800"/>
            <a:ext cx="457200" cy="3048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900" b="1" dirty="0">
                <a:solidFill>
                  <a:schemeClr val="tx1"/>
                </a:solidFill>
              </a:rPr>
              <a:t>Fee Bill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910593" y="2667133"/>
            <a:ext cx="1343026" cy="502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AP</a:t>
            </a:r>
          </a:p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Authorization Processor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38400" y="1066800"/>
            <a:ext cx="533400" cy="3048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ATMs</a:t>
            </a:r>
          </a:p>
        </p:txBody>
      </p:sp>
      <p:cxnSp>
        <p:nvCxnSpPr>
          <p:cNvPr id="32" name="Straight Connector 31"/>
          <p:cNvCxnSpPr>
            <a:stCxn id="10" idx="3"/>
          </p:cNvCxnSpPr>
          <p:nvPr/>
        </p:nvCxnSpPr>
        <p:spPr>
          <a:xfrm>
            <a:off x="1436688" y="1677988"/>
            <a:ext cx="515937" cy="338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1" idx="3"/>
          </p:cNvCxnSpPr>
          <p:nvPr/>
        </p:nvCxnSpPr>
        <p:spPr>
          <a:xfrm>
            <a:off x="1430338" y="2057400"/>
            <a:ext cx="534987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3"/>
          </p:cNvCxnSpPr>
          <p:nvPr/>
        </p:nvCxnSpPr>
        <p:spPr>
          <a:xfrm flipV="1">
            <a:off x="1436688" y="2114550"/>
            <a:ext cx="515937" cy="296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3"/>
          </p:cNvCxnSpPr>
          <p:nvPr/>
        </p:nvCxnSpPr>
        <p:spPr>
          <a:xfrm flipV="1">
            <a:off x="1436688" y="2141538"/>
            <a:ext cx="528637" cy="636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2" idx="3"/>
          </p:cNvCxnSpPr>
          <p:nvPr/>
        </p:nvCxnSpPr>
        <p:spPr>
          <a:xfrm flipV="1">
            <a:off x="1427163" y="2333625"/>
            <a:ext cx="538162" cy="1174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4" name="Straight Connector 36"/>
          <p:cNvCxnSpPr>
            <a:cxnSpLocks noChangeShapeType="1"/>
          </p:cNvCxnSpPr>
          <p:nvPr/>
        </p:nvCxnSpPr>
        <p:spPr bwMode="auto">
          <a:xfrm>
            <a:off x="2209800" y="3303587"/>
            <a:ext cx="0" cy="2230438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cxnSp>
        <p:nvCxnSpPr>
          <p:cNvPr id="5155" name="Straight Connector 38"/>
          <p:cNvCxnSpPr>
            <a:cxnSpLocks noChangeShapeType="1"/>
          </p:cNvCxnSpPr>
          <p:nvPr/>
        </p:nvCxnSpPr>
        <p:spPr bwMode="auto">
          <a:xfrm flipH="1">
            <a:off x="2209800" y="4490244"/>
            <a:ext cx="631825" cy="5556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cxnSp>
        <p:nvCxnSpPr>
          <p:cNvPr id="41" name="Straight Arrow Connector 40"/>
          <p:cNvCxnSpPr>
            <a:cxnSpLocks/>
          </p:cNvCxnSpPr>
          <p:nvPr/>
        </p:nvCxnSpPr>
        <p:spPr>
          <a:xfrm>
            <a:off x="4265613" y="2354263"/>
            <a:ext cx="611187" cy="1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9" name="Straight Connector 43"/>
          <p:cNvCxnSpPr>
            <a:cxnSpLocks noChangeShapeType="1"/>
            <a:stCxn id="29" idx="2"/>
          </p:cNvCxnSpPr>
          <p:nvPr/>
        </p:nvCxnSpPr>
        <p:spPr bwMode="auto">
          <a:xfrm>
            <a:off x="2705100" y="1371600"/>
            <a:ext cx="4762" cy="374650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sp>
        <p:nvSpPr>
          <p:cNvPr id="46" name="Rectangle 45"/>
          <p:cNvSpPr/>
          <p:nvPr/>
        </p:nvSpPr>
        <p:spPr>
          <a:xfrm>
            <a:off x="4876800" y="1752600"/>
            <a:ext cx="22860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600" b="1" dirty="0">
                <a:solidFill>
                  <a:schemeClr val="bg1"/>
                </a:solidFill>
              </a:rPr>
              <a:t>Cardbase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979613" y="1744663"/>
            <a:ext cx="2286000" cy="2286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200" b="1" dirty="0">
              <a:solidFill>
                <a:schemeClr val="tx1"/>
              </a:solidFill>
            </a:endParaRPr>
          </a:p>
          <a:p>
            <a:pPr algn="ctr" defTabSz="914400">
              <a:defRPr/>
            </a:pPr>
            <a:r>
              <a:rPr lang="en-US" sz="1200" b="1" dirty="0">
                <a:solidFill>
                  <a:schemeClr val="tx1"/>
                </a:solidFill>
              </a:rPr>
              <a:t>BCFS</a:t>
            </a:r>
          </a:p>
          <a:p>
            <a:pPr algn="ctr" defTabSz="914400">
              <a:defRPr/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636838" y="4313238"/>
            <a:ext cx="1770062" cy="354012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Connex Settlement Interface</a:t>
            </a:r>
          </a:p>
        </p:txBody>
      </p:sp>
      <p:cxnSp>
        <p:nvCxnSpPr>
          <p:cNvPr id="5173" name="Straight Connector 57"/>
          <p:cNvCxnSpPr>
            <a:cxnSpLocks noChangeShapeType="1"/>
            <a:endCxn id="56" idx="3"/>
          </p:cNvCxnSpPr>
          <p:nvPr/>
        </p:nvCxnSpPr>
        <p:spPr bwMode="auto">
          <a:xfrm flipH="1" flipV="1">
            <a:off x="4406900" y="4490244"/>
            <a:ext cx="1155700" cy="5556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sp>
        <p:nvSpPr>
          <p:cNvPr id="66" name="Rectangle 65"/>
          <p:cNvSpPr/>
          <p:nvPr/>
        </p:nvSpPr>
        <p:spPr>
          <a:xfrm>
            <a:off x="777875" y="4437063"/>
            <a:ext cx="657225" cy="293687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STAR SE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71525" y="4808538"/>
            <a:ext cx="660400" cy="295275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STAR W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69938" y="5156200"/>
            <a:ext cx="660400" cy="295275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NETS</a:t>
            </a:r>
          </a:p>
        </p:txBody>
      </p:sp>
      <p:sp>
        <p:nvSpPr>
          <p:cNvPr id="81" name="Rectangle 80"/>
          <p:cNvSpPr/>
          <p:nvPr/>
        </p:nvSpPr>
        <p:spPr>
          <a:xfrm>
            <a:off x="773113" y="2990850"/>
            <a:ext cx="654050" cy="293688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Cirrus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73113" y="3362325"/>
            <a:ext cx="654050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Interlink</a:t>
            </a:r>
          </a:p>
        </p:txBody>
      </p:sp>
      <p:sp>
        <p:nvSpPr>
          <p:cNvPr id="84" name="Rectangle 83"/>
          <p:cNvSpPr/>
          <p:nvPr/>
        </p:nvSpPr>
        <p:spPr>
          <a:xfrm>
            <a:off x="776288" y="3722688"/>
            <a:ext cx="654050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Discover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66763" y="5503863"/>
            <a:ext cx="660400" cy="295275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Pulse</a:t>
            </a:r>
          </a:p>
        </p:txBody>
      </p:sp>
      <p:cxnSp>
        <p:nvCxnSpPr>
          <p:cNvPr id="91" name="Straight Connector 90"/>
          <p:cNvCxnSpPr>
            <a:stCxn id="81" idx="3"/>
          </p:cNvCxnSpPr>
          <p:nvPr/>
        </p:nvCxnSpPr>
        <p:spPr>
          <a:xfrm flipV="1">
            <a:off x="1427163" y="2201863"/>
            <a:ext cx="538162" cy="936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84" idx="3"/>
          </p:cNvCxnSpPr>
          <p:nvPr/>
        </p:nvCxnSpPr>
        <p:spPr>
          <a:xfrm flipV="1">
            <a:off x="1430338" y="2525713"/>
            <a:ext cx="522287" cy="134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4" idx="3"/>
          </p:cNvCxnSpPr>
          <p:nvPr/>
        </p:nvCxnSpPr>
        <p:spPr>
          <a:xfrm flipV="1">
            <a:off x="1431925" y="2713038"/>
            <a:ext cx="520700" cy="151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6" idx="3"/>
          </p:cNvCxnSpPr>
          <p:nvPr/>
        </p:nvCxnSpPr>
        <p:spPr>
          <a:xfrm flipV="1">
            <a:off x="1435100" y="2947988"/>
            <a:ext cx="517525" cy="1636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68" idx="3"/>
          </p:cNvCxnSpPr>
          <p:nvPr/>
        </p:nvCxnSpPr>
        <p:spPr>
          <a:xfrm flipV="1">
            <a:off x="1431925" y="3109913"/>
            <a:ext cx="520700" cy="1846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79" idx="3"/>
          </p:cNvCxnSpPr>
          <p:nvPr/>
        </p:nvCxnSpPr>
        <p:spPr>
          <a:xfrm flipV="1">
            <a:off x="1430338" y="3284538"/>
            <a:ext cx="534987" cy="201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85" idx="3"/>
          </p:cNvCxnSpPr>
          <p:nvPr/>
        </p:nvCxnSpPr>
        <p:spPr>
          <a:xfrm flipV="1">
            <a:off x="1427163" y="3268663"/>
            <a:ext cx="577850" cy="2382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52388" y="1724025"/>
            <a:ext cx="657225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Visa LAC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52388" y="2087563"/>
            <a:ext cx="657225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CU24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52388" y="2447925"/>
            <a:ext cx="657225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Citishare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52388" y="2817813"/>
            <a:ext cx="657225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AFFN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52388" y="3192463"/>
            <a:ext cx="657225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Allpoint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52388" y="3556000"/>
            <a:ext cx="657225" cy="2921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ATH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4884725" y="2725738"/>
            <a:ext cx="2281237" cy="384175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200" b="1" dirty="0">
                <a:solidFill>
                  <a:schemeClr val="tx1"/>
                </a:solidFill>
              </a:rPr>
              <a:t>Healthcare</a:t>
            </a:r>
          </a:p>
        </p:txBody>
      </p:sp>
      <p:cxnSp>
        <p:nvCxnSpPr>
          <p:cNvPr id="110" name="Straight Connector 43"/>
          <p:cNvCxnSpPr>
            <a:cxnSpLocks noChangeShapeType="1"/>
          </p:cNvCxnSpPr>
          <p:nvPr/>
        </p:nvCxnSpPr>
        <p:spPr bwMode="auto">
          <a:xfrm>
            <a:off x="3848100" y="1377950"/>
            <a:ext cx="4762" cy="374650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pic>
        <p:nvPicPr>
          <p:cNvPr id="112" name="Picture 17" descr="Click to view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517" y="889639"/>
            <a:ext cx="579284" cy="5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Computer User Person Desktop Party Lab Pictogram Lan vector, free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54288" y="5213986"/>
            <a:ext cx="568325" cy="62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Straight Connector 50"/>
          <p:cNvCxnSpPr>
            <a:cxnSpLocks noChangeShapeType="1"/>
          </p:cNvCxnSpPr>
          <p:nvPr/>
        </p:nvCxnSpPr>
        <p:spPr bwMode="auto">
          <a:xfrm flipH="1" flipV="1">
            <a:off x="2197100" y="3603625"/>
            <a:ext cx="546100" cy="9525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sp>
        <p:nvSpPr>
          <p:cNvPr id="65" name="Rectangle 64"/>
          <p:cNvSpPr/>
          <p:nvPr/>
        </p:nvSpPr>
        <p:spPr>
          <a:xfrm>
            <a:off x="2606675" y="3375025"/>
            <a:ext cx="1404614" cy="327025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Falcon</a:t>
            </a:r>
          </a:p>
        </p:txBody>
      </p:sp>
      <p:cxnSp>
        <p:nvCxnSpPr>
          <p:cNvPr id="69" name="Straight Connector 50"/>
          <p:cNvCxnSpPr>
            <a:cxnSpLocks noChangeShapeType="1"/>
          </p:cNvCxnSpPr>
          <p:nvPr/>
        </p:nvCxnSpPr>
        <p:spPr bwMode="auto">
          <a:xfrm flipH="1" flipV="1">
            <a:off x="2209800" y="3904014"/>
            <a:ext cx="546100" cy="9525"/>
          </a:xfrm>
          <a:prstGeom prst="line">
            <a:avLst/>
          </a:prstGeom>
          <a:noFill/>
          <a:ln w="9525" algn="ctr">
            <a:solidFill>
              <a:srgbClr val="7488B0"/>
            </a:solidFill>
            <a:round/>
            <a:headEnd/>
            <a:tailEnd/>
          </a:ln>
        </p:spPr>
      </p:cxnSp>
      <p:sp>
        <p:nvSpPr>
          <p:cNvPr id="70" name="Rectangle 69"/>
          <p:cNvSpPr/>
          <p:nvPr/>
        </p:nvSpPr>
        <p:spPr>
          <a:xfrm>
            <a:off x="2606675" y="3766344"/>
            <a:ext cx="1404614" cy="327025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000" b="1" dirty="0">
                <a:solidFill>
                  <a:schemeClr val="tx1"/>
                </a:solidFill>
              </a:rPr>
              <a:t>Fraud Navigator</a:t>
            </a:r>
          </a:p>
        </p:txBody>
      </p:sp>
      <p:sp>
        <p:nvSpPr>
          <p:cNvPr id="74" name="Oval 73"/>
          <p:cNvSpPr/>
          <p:nvPr/>
        </p:nvSpPr>
        <p:spPr>
          <a:xfrm>
            <a:off x="2198659" y="3248025"/>
            <a:ext cx="2200304" cy="9810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7795870" y="1901826"/>
            <a:ext cx="1143000" cy="546100"/>
          </a:xfrm>
          <a:prstGeom prst="ellipse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200" b="1" dirty="0">
                <a:solidFill>
                  <a:schemeClr val="tx1"/>
                </a:solidFill>
              </a:rPr>
              <a:t>IBS Core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cxnSpLocks/>
          </p:cNvCxnSpPr>
          <p:nvPr/>
        </p:nvCxnSpPr>
        <p:spPr>
          <a:xfrm>
            <a:off x="7165962" y="2286000"/>
            <a:ext cx="619112" cy="6778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17" descr="Click to view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358" y="1340656"/>
            <a:ext cx="579284" cy="5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Can 113"/>
          <p:cNvSpPr/>
          <p:nvPr/>
        </p:nvSpPr>
        <p:spPr>
          <a:xfrm>
            <a:off x="7655448" y="2954560"/>
            <a:ext cx="533400" cy="643749"/>
          </a:xfrm>
          <a:prstGeom prst="can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>
            <a:cxnSpLocks/>
          </p:cNvCxnSpPr>
          <p:nvPr/>
        </p:nvCxnSpPr>
        <p:spPr>
          <a:xfrm flipH="1">
            <a:off x="8039100" y="2438400"/>
            <a:ext cx="181320" cy="509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1029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 txBox="1">
            <a:spLocks noGrp="1"/>
          </p:cNvSpPr>
          <p:nvPr/>
        </p:nvSpPr>
        <p:spPr bwMode="auto">
          <a:xfrm>
            <a:off x="8039100" y="6224588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C1EBFB0B-29C9-4405-9196-ED843E9F8E14}" type="slidenum">
              <a:rPr lang="en-US" sz="900">
                <a:solidFill>
                  <a:srgbClr val="6E6F70"/>
                </a:solidFill>
                <a:cs typeface="Arial" charset="0"/>
              </a:rPr>
              <a:pPr algn="r"/>
              <a:t>34</a:t>
            </a:fld>
            <a:endParaRPr lang="en-US" sz="900" dirty="0">
              <a:solidFill>
                <a:srgbClr val="6E6F70"/>
              </a:solidFill>
              <a:cs typeface="Arial" charset="0"/>
            </a:endParaRPr>
          </a:p>
        </p:txBody>
      </p:sp>
      <p:sp>
        <p:nvSpPr>
          <p:cNvPr id="2867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Addressing Fraud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sz="1800" dirty="0">
                <a:latin typeface="Arial" charset="0"/>
                <a:cs typeface="Arial" charset="0"/>
              </a:rPr>
              <a:t>Falcon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Licensed from FICO (Fair Isaac)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Very sophisticated analytical tool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Powered by FICO’s predictive analytics, it detects up to 50% more fraud than rules-based systems (FICO’s claim)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Very expensive to use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Full Case Management abilities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>
                <a:latin typeface="Arial" charset="0"/>
                <a:cs typeface="Arial" charset="0"/>
              </a:rPr>
              <a:t>Fraud Navigator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Designed and developed by FIS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Rules based engine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More cost effective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Alert Management, but does not yet support full case management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Sold as a Software Product</a:t>
            </a:r>
          </a:p>
          <a:p>
            <a:pPr lvl="1" eaLnBrk="1" hangingPunct="1"/>
            <a:endParaRPr lang="en-US" sz="160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lang="en-US" sz="18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2954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D711F8-AE31-4118-985E-956E8F7646E2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AutoShape 7" descr="Image result for Clipart PC user"/>
          <p:cNvSpPr>
            <a:spLocks noChangeAspect="1" noChangeArrowheads="1"/>
          </p:cNvSpPr>
          <p:nvPr/>
        </p:nvSpPr>
        <p:spPr bwMode="auto">
          <a:xfrm>
            <a:off x="114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9" descr="Image result for Clipart PC user"/>
          <p:cNvSpPr>
            <a:spLocks noChangeAspect="1" noChangeArrowheads="1"/>
          </p:cNvSpPr>
          <p:nvPr/>
        </p:nvSpPr>
        <p:spPr bwMode="auto">
          <a:xfrm>
            <a:off x="2667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83265" y="1981200"/>
            <a:ext cx="777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5400" dirty="0">
                <a:latin typeface="Arial"/>
                <a:cs typeface="Arial"/>
              </a:rPr>
              <a:t>Just a few industry concepts and terms</a:t>
            </a:r>
          </a:p>
        </p:txBody>
      </p:sp>
    </p:spTree>
    <p:extLst>
      <p:ext uri="{BB962C8B-B14F-4D97-AF65-F5344CB8AC3E}">
        <p14:creationId xmlns:p14="http://schemas.microsoft.com/office/powerpoint/2010/main" val="7602623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D711F8-AE31-4118-985E-956E8F7646E2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Debit Transactions</a:t>
            </a:r>
          </a:p>
        </p:txBody>
      </p:sp>
      <p:sp>
        <p:nvSpPr>
          <p:cNvPr id="5" name="AutoShape 7" descr="Image result for Clipart PC user"/>
          <p:cNvSpPr>
            <a:spLocks noChangeAspect="1" noChangeArrowheads="1"/>
          </p:cNvSpPr>
          <p:nvPr/>
        </p:nvSpPr>
        <p:spPr bwMode="auto">
          <a:xfrm>
            <a:off x="114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9" descr="Image result for Clipart PC user"/>
          <p:cNvSpPr>
            <a:spLocks noChangeAspect="1" noChangeArrowheads="1"/>
          </p:cNvSpPr>
          <p:nvPr/>
        </p:nvSpPr>
        <p:spPr bwMode="auto">
          <a:xfrm>
            <a:off x="2667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2000" y="1143000"/>
            <a:ext cx="7772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800" dirty="0">
                <a:latin typeface="Arial"/>
                <a:cs typeface="Arial"/>
              </a:rPr>
              <a:t>There are two basic types of Debit transactions.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u="sng" dirty="0">
                <a:latin typeface="Arial"/>
                <a:cs typeface="Arial"/>
              </a:rPr>
              <a:t>Online Debit</a:t>
            </a:r>
            <a:r>
              <a:rPr lang="en-US" sz="2000" dirty="0">
                <a:latin typeface="Arial"/>
                <a:cs typeface="Arial"/>
              </a:rPr>
              <a:t>.  PIN-based (e.g., ATM transaction).  From an account balance point, funds are immediately debited from your account.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u="sng" dirty="0">
                <a:latin typeface="Arial"/>
                <a:cs typeface="Arial"/>
              </a:rPr>
              <a:t>Offline Debit</a:t>
            </a:r>
            <a:r>
              <a:rPr lang="en-US" sz="2000" dirty="0">
                <a:latin typeface="Arial"/>
                <a:cs typeface="Arial"/>
              </a:rPr>
              <a:t>.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Also known as Signature Transactions.  This is modeled after the Credit Signature transaction.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During the transaction experience, a hold is put on your funds (Authorization). 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At the end each day, the merchant batches-up all these transactions, sends them through the networks and to the banks where your account really gets debited (Clearing)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If you look at your DDA statement…</a:t>
            </a:r>
          </a:p>
        </p:txBody>
      </p:sp>
    </p:spTree>
    <p:extLst>
      <p:ext uri="{BB962C8B-B14F-4D97-AF65-F5344CB8AC3E}">
        <p14:creationId xmlns:p14="http://schemas.microsoft.com/office/powerpoint/2010/main" val="22578283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D711F8-AE31-4118-985E-956E8F7646E2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EMV (Chip Card)</a:t>
            </a:r>
          </a:p>
        </p:txBody>
      </p:sp>
      <p:sp>
        <p:nvSpPr>
          <p:cNvPr id="5" name="AutoShape 7" descr="Image result for Clipart PC user"/>
          <p:cNvSpPr>
            <a:spLocks noChangeAspect="1" noChangeArrowheads="1"/>
          </p:cNvSpPr>
          <p:nvPr/>
        </p:nvSpPr>
        <p:spPr bwMode="auto">
          <a:xfrm>
            <a:off x="114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9" descr="Image result for Clipart PC user"/>
          <p:cNvSpPr>
            <a:spLocks noChangeAspect="1" noChangeArrowheads="1"/>
          </p:cNvSpPr>
          <p:nvPr/>
        </p:nvSpPr>
        <p:spPr bwMode="auto">
          <a:xfrm>
            <a:off x="2667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2000" y="1371600"/>
            <a:ext cx="77724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EMV – “</a:t>
            </a:r>
            <a:r>
              <a:rPr lang="en-US" dirty="0" err="1">
                <a:latin typeface="Arial"/>
                <a:cs typeface="Arial"/>
              </a:rPr>
              <a:t>Europay</a:t>
            </a:r>
            <a:r>
              <a:rPr lang="en-US" dirty="0">
                <a:latin typeface="Arial"/>
                <a:cs typeface="Arial"/>
              </a:rPr>
              <a:t>,  MasterCard and Visa”.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Using a computer chip to fight fraud related to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counterfeit cards.  Almost impossible to create a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good counterfeit EMV-based card.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Sophisticated encryption technology is used between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the card, the POS device the network components to ensure valid use.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Will co-exist with current Mag-stripe technology.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Began internationally over 20 years ago.  U.S. is catching up to the rest of the world.  Huge expense for retailers, card issuers and everyone in between.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Liability Shift in October of 2015 – If an fraudulent EMV card is used at a merchant the does not yet support Chip Card technology, the merchant will be liable for the fraud.   Lots of industry buzz…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dirty="0">
              <a:latin typeface="Arial"/>
              <a:cs typeface="Arial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dirty="0">
              <a:latin typeface="Arial"/>
              <a:cs typeface="Arial"/>
            </a:endParaRPr>
          </a:p>
        </p:txBody>
      </p:sp>
      <p:pic>
        <p:nvPicPr>
          <p:cNvPr id="7" name="Picture 15" descr="Click to view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972" y="1371600"/>
            <a:ext cx="2208028" cy="161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6305345" y="1671475"/>
            <a:ext cx="1100817" cy="106179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4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D711F8-AE31-4118-985E-956E8F7646E2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Apple Pay - Tokenization</a:t>
            </a:r>
          </a:p>
        </p:txBody>
      </p:sp>
      <p:sp>
        <p:nvSpPr>
          <p:cNvPr id="5" name="AutoShape 7" descr="Image result for Clipart PC user"/>
          <p:cNvSpPr>
            <a:spLocks noChangeAspect="1" noChangeArrowheads="1"/>
          </p:cNvSpPr>
          <p:nvPr/>
        </p:nvSpPr>
        <p:spPr bwMode="auto">
          <a:xfrm>
            <a:off x="114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9" descr="Image result for Clipart PC user"/>
          <p:cNvSpPr>
            <a:spLocks noChangeAspect="1" noChangeArrowheads="1"/>
          </p:cNvSpPr>
          <p:nvPr/>
        </p:nvSpPr>
        <p:spPr bwMode="auto">
          <a:xfrm>
            <a:off x="2667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1371600"/>
            <a:ext cx="77724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Tokenization – replacing the real PAN with a fake one.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Addressing Fraud that involves hacking into a merchant’s environment.  The Big Security Breaches (e.g., Target - 40,000,000 cards, </a:t>
            </a:r>
            <a:r>
              <a:rPr lang="en-US" dirty="0"/>
              <a:t>Neiman Marcus and others</a:t>
            </a:r>
            <a:r>
              <a:rPr lang="en-US" dirty="0">
                <a:latin typeface="Arial"/>
                <a:cs typeface="Arial"/>
              </a:rPr>
              <a:t>).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Apple Pay made a big splash in late 2014, but their offering only works on iPhones.  The balance of the market (Android phones) working to catch up.  Samsung, Google and other players moving quickly.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Apple Pay requires merchants to support NFC (near-field communications) at the POS device.  Samsung offering works with NFC, or with older Mag-stripe readers.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Impact to us?  Dozens of project (FIS and customer initiated).  Well over 15,000 hours of project work (so far).  Much more to come.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dirty="0">
              <a:latin typeface="Arial"/>
              <a:cs typeface="Arial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21470"/>
            <a:ext cx="739914" cy="92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126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D711F8-AE31-4118-985E-956E8F7646E2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Apple Pay - Tokenization</a:t>
            </a:r>
          </a:p>
        </p:txBody>
      </p:sp>
      <p:sp>
        <p:nvSpPr>
          <p:cNvPr id="5" name="AutoShape 7" descr="Image result for Clipart PC user"/>
          <p:cNvSpPr>
            <a:spLocks noChangeAspect="1" noChangeArrowheads="1"/>
          </p:cNvSpPr>
          <p:nvPr/>
        </p:nvSpPr>
        <p:spPr bwMode="auto">
          <a:xfrm>
            <a:off x="114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9" descr="Image result for Clipart PC user"/>
          <p:cNvSpPr>
            <a:spLocks noChangeAspect="1" noChangeArrowheads="1"/>
          </p:cNvSpPr>
          <p:nvPr/>
        </p:nvSpPr>
        <p:spPr bwMode="auto">
          <a:xfrm>
            <a:off x="2667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884" y="1178664"/>
            <a:ext cx="21145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10" y="990600"/>
            <a:ext cx="195349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3048000" y="2081851"/>
            <a:ext cx="1447800" cy="970231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w="127000" h="190500"/>
            <a:bevelB w="2286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Merchant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Processor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48000" y="3852352"/>
            <a:ext cx="1447800" cy="970231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w="127000" h="190500"/>
            <a:bevelB w="2286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Visa or MasterCard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34000" y="3862806"/>
            <a:ext cx="1447800" cy="970231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w="127000" h="190500"/>
            <a:bevelB w="2286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FIS</a:t>
            </a:r>
          </a:p>
        </p:txBody>
      </p:sp>
      <p:pic>
        <p:nvPicPr>
          <p:cNvPr id="12" name="Picture 17" descr="Click to view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960112"/>
            <a:ext cx="1149240" cy="1028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2505075" y="1295400"/>
            <a:ext cx="424008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471592" y="1524000"/>
            <a:ext cx="424008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>
            <a:off x="3978996" y="1845396"/>
            <a:ext cx="424008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V="1">
            <a:off x="3597996" y="1845396"/>
            <a:ext cx="424008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175051" y="3200400"/>
            <a:ext cx="15949" cy="624253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794051" y="3200400"/>
            <a:ext cx="1" cy="624253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286" name="Group 11285"/>
          <p:cNvGrpSpPr/>
          <p:nvPr/>
        </p:nvGrpSpPr>
        <p:grpSpPr>
          <a:xfrm>
            <a:off x="609600" y="3936507"/>
            <a:ext cx="1243785" cy="1168893"/>
            <a:chOff x="609600" y="4114800"/>
            <a:chExt cx="1524000" cy="1524000"/>
          </a:xfrm>
        </p:grpSpPr>
        <p:sp>
          <p:nvSpPr>
            <p:cNvPr id="24" name="Rectangle 23"/>
            <p:cNvSpPr/>
            <p:nvPr/>
          </p:nvSpPr>
          <p:spPr>
            <a:xfrm>
              <a:off x="609600" y="4267200"/>
              <a:ext cx="1371600" cy="1371600"/>
            </a:xfrm>
            <a:prstGeom prst="rect">
              <a:avLst/>
            </a:prstGeom>
            <a:solidFill>
              <a:schemeClr val="bg1"/>
            </a:solidFill>
            <a:ln w="254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609600" y="4114800"/>
              <a:ext cx="152400" cy="152400"/>
            </a:xfrm>
            <a:prstGeom prst="line">
              <a:avLst/>
            </a:prstGeom>
            <a:ln w="254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1981200" y="4114800"/>
              <a:ext cx="152400" cy="152400"/>
            </a:xfrm>
            <a:prstGeom prst="line">
              <a:avLst/>
            </a:prstGeom>
            <a:ln w="254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1981200" y="5486400"/>
              <a:ext cx="152400" cy="152400"/>
            </a:xfrm>
            <a:prstGeom prst="line">
              <a:avLst/>
            </a:prstGeom>
            <a:ln w="254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62000" y="4114800"/>
              <a:ext cx="1371600" cy="0"/>
            </a:xfrm>
            <a:prstGeom prst="line">
              <a:avLst/>
            </a:prstGeom>
            <a:ln w="254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133600" y="4114800"/>
              <a:ext cx="0" cy="1371600"/>
            </a:xfrm>
            <a:prstGeom prst="line">
              <a:avLst/>
            </a:prstGeom>
            <a:ln w="254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798930" y="4382670"/>
              <a:ext cx="1066800" cy="1066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1774905" y="4929226"/>
              <a:ext cx="156960" cy="935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84" name="Group 11283"/>
            <p:cNvGrpSpPr/>
            <p:nvPr/>
          </p:nvGrpSpPr>
          <p:grpSpPr>
            <a:xfrm>
              <a:off x="993263" y="4613257"/>
              <a:ext cx="693234" cy="670436"/>
              <a:chOff x="2265409" y="5692508"/>
              <a:chExt cx="882564" cy="811682"/>
            </a:xfrm>
          </p:grpSpPr>
          <p:sp>
            <p:nvSpPr>
              <p:cNvPr id="11271" name="Oval 11270"/>
              <p:cNvSpPr/>
              <p:nvPr/>
            </p:nvSpPr>
            <p:spPr>
              <a:xfrm>
                <a:off x="2623314" y="6015990"/>
                <a:ext cx="135804" cy="13580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273" name="Straight Connector 11272"/>
              <p:cNvCxnSpPr>
                <a:stCxn id="11271" idx="0"/>
                <a:endCxn id="11271" idx="6"/>
              </p:cNvCxnSpPr>
              <p:nvPr/>
            </p:nvCxnSpPr>
            <p:spPr>
              <a:xfrm>
                <a:off x="2691216" y="6015990"/>
                <a:ext cx="67902" cy="67902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6" name="Straight Connector 11275"/>
              <p:cNvCxnSpPr/>
              <p:nvPr/>
            </p:nvCxnSpPr>
            <p:spPr>
              <a:xfrm>
                <a:off x="2495011" y="5910946"/>
                <a:ext cx="400589" cy="340985"/>
              </a:xfrm>
              <a:prstGeom prst="line">
                <a:avLst/>
              </a:prstGeom>
              <a:ln w="127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2487497" y="5912062"/>
                <a:ext cx="399087" cy="340985"/>
              </a:xfrm>
              <a:prstGeom prst="line">
                <a:avLst/>
              </a:prstGeom>
              <a:ln w="127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1" name="Straight Connector 11280"/>
              <p:cNvCxnSpPr/>
              <p:nvPr/>
            </p:nvCxnSpPr>
            <p:spPr>
              <a:xfrm>
                <a:off x="2687127" y="5762952"/>
                <a:ext cx="11709" cy="6619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>
                <a:off x="2341609" y="6086899"/>
                <a:ext cx="73016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83" name="Oval 11282"/>
              <p:cNvSpPr/>
              <p:nvPr/>
            </p:nvSpPr>
            <p:spPr>
              <a:xfrm>
                <a:off x="2643346" y="5692508"/>
                <a:ext cx="76200" cy="7620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071773" y="6046627"/>
                <a:ext cx="76200" cy="7620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657946" y="6427990"/>
                <a:ext cx="76200" cy="7620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265409" y="6052557"/>
                <a:ext cx="76200" cy="7620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0" name="Straight Connector 39"/>
            <p:cNvCxnSpPr/>
            <p:nvPr/>
          </p:nvCxnSpPr>
          <p:spPr>
            <a:xfrm>
              <a:off x="752881" y="5257800"/>
              <a:ext cx="313919" cy="0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30204" y="4572000"/>
              <a:ext cx="313919" cy="0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Arrow Connector 65"/>
          <p:cNvCxnSpPr/>
          <p:nvPr/>
        </p:nvCxnSpPr>
        <p:spPr>
          <a:xfrm>
            <a:off x="1987849" y="4837600"/>
            <a:ext cx="831551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1947717" y="4225250"/>
            <a:ext cx="735879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89" name="TextBox 11288"/>
          <p:cNvSpPr txBox="1"/>
          <p:nvPr/>
        </p:nvSpPr>
        <p:spPr>
          <a:xfrm>
            <a:off x="703736" y="3583327"/>
            <a:ext cx="11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Digital Vault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853385" y="3917473"/>
            <a:ext cx="988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Fake PAN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938469" y="4495800"/>
            <a:ext cx="960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Real PAN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460166" y="870580"/>
            <a:ext cx="988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Fake PAN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705577" y="1691507"/>
            <a:ext cx="988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Fake PAN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665708" y="3467385"/>
            <a:ext cx="988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Fake PAN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4471313" y="4327585"/>
            <a:ext cx="831551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417131" y="3962400"/>
            <a:ext cx="1069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Real PAN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6833513" y="4327585"/>
            <a:ext cx="831551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779331" y="3962400"/>
            <a:ext cx="1069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Real PAN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4519148" y="4750406"/>
            <a:ext cx="735879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781800" y="4730068"/>
            <a:ext cx="735879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53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D711F8-AE31-4118-985E-956E8F7646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Debit Industry Blueprint</a:t>
            </a:r>
          </a:p>
        </p:txBody>
      </p:sp>
      <p:graphicFrame>
        <p:nvGraphicFramePr>
          <p:cNvPr id="3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6069364"/>
              </p:ext>
            </p:extLst>
          </p:nvPr>
        </p:nvGraphicFramePr>
        <p:xfrm>
          <a:off x="920912" y="4959927"/>
          <a:ext cx="647700" cy="1051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" name="CorelDRAW" r:id="rId3" imgW="409575" imgH="866775" progId="CorelDRAW.Graphic.9">
                  <p:embed/>
                </p:oleObj>
              </mc:Choice>
              <mc:Fallback>
                <p:oleObj name="CorelDRAW" r:id="rId3" imgW="409575" imgH="866775" progId="CorelDRAW.Graphic.9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912" y="4959927"/>
                        <a:ext cx="647700" cy="10511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7" descr="Image result for Clipart PC user"/>
          <p:cNvSpPr>
            <a:spLocks noChangeAspect="1" noChangeArrowheads="1"/>
          </p:cNvSpPr>
          <p:nvPr/>
        </p:nvSpPr>
        <p:spPr bwMode="auto">
          <a:xfrm>
            <a:off x="114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9" descr="Image result for Clipart PC user"/>
          <p:cNvSpPr>
            <a:spLocks noChangeAspect="1" noChangeArrowheads="1"/>
          </p:cNvSpPr>
          <p:nvPr/>
        </p:nvSpPr>
        <p:spPr bwMode="auto">
          <a:xfrm>
            <a:off x="2667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04" y="3655742"/>
            <a:ext cx="1051197" cy="938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23" y="2057400"/>
            <a:ext cx="768490" cy="127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81000" y="956770"/>
            <a:ext cx="1854051" cy="861644"/>
            <a:chOff x="2971800" y="914400"/>
            <a:chExt cx="2177901" cy="1040206"/>
          </a:xfrm>
        </p:grpSpPr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1399991"/>
              <a:ext cx="1900373" cy="554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2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5601" y="914400"/>
              <a:ext cx="1054100" cy="736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41" name="Picture 17" descr="Click to view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789898"/>
            <a:ext cx="1149240" cy="1028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Down Arrow 22"/>
          <p:cNvSpPr/>
          <p:nvPr/>
        </p:nvSpPr>
        <p:spPr>
          <a:xfrm rot="16200000">
            <a:off x="6947654" y="2834523"/>
            <a:ext cx="190500" cy="1306591"/>
          </a:xfrm>
          <a:prstGeom prst="downArrow">
            <a:avLst>
              <a:gd name="adj1" fmla="val 50000"/>
              <a:gd name="adj2" fmla="val 97442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loud 8"/>
          <p:cNvSpPr/>
          <p:nvPr/>
        </p:nvSpPr>
        <p:spPr>
          <a:xfrm>
            <a:off x="4781807" y="2681581"/>
            <a:ext cx="2395977" cy="1948322"/>
          </a:xfrm>
          <a:prstGeom prst="cloud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05810" y="3240196"/>
            <a:ext cx="194796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Payments</a:t>
            </a:r>
          </a:p>
          <a:p>
            <a:pPr algn="ctr"/>
            <a:r>
              <a:rPr lang="en-US" sz="2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Cloud</a:t>
            </a:r>
            <a:endParaRPr lang="en-US" sz="2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14284" y="2074763"/>
            <a:ext cx="1876716" cy="1318794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w="127000" h="190500"/>
            <a:bevelB w="2286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Merchant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Processor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314284" y="4293603"/>
            <a:ext cx="1876716" cy="1318794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w="127000" h="190500"/>
            <a:bevelB w="2286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ATM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Processor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267200" y="2734160"/>
            <a:ext cx="738610" cy="506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267200" y="4293603"/>
            <a:ext cx="738610" cy="6593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568612" y="3240197"/>
            <a:ext cx="666439" cy="5779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35" idx="3"/>
          </p:cNvCxnSpPr>
          <p:nvPr/>
        </p:nvCxnSpPr>
        <p:spPr>
          <a:xfrm flipV="1">
            <a:off x="1568613" y="2681581"/>
            <a:ext cx="666438" cy="137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568612" y="1818414"/>
            <a:ext cx="666439" cy="5437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461534" y="4953000"/>
            <a:ext cx="773517" cy="577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21" y="4764618"/>
            <a:ext cx="847620" cy="1553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64467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D711F8-AE31-4118-985E-956E8F7646E2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Apple Pay - Tokenization</a:t>
            </a:r>
          </a:p>
        </p:txBody>
      </p:sp>
      <p:sp>
        <p:nvSpPr>
          <p:cNvPr id="5" name="AutoShape 7" descr="Image result for Clipart PC user"/>
          <p:cNvSpPr>
            <a:spLocks noChangeAspect="1" noChangeArrowheads="1"/>
          </p:cNvSpPr>
          <p:nvPr/>
        </p:nvSpPr>
        <p:spPr bwMode="auto">
          <a:xfrm>
            <a:off x="114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9" descr="Image result for Clipart PC user"/>
          <p:cNvSpPr>
            <a:spLocks noChangeAspect="1" noChangeArrowheads="1"/>
          </p:cNvSpPr>
          <p:nvPr/>
        </p:nvSpPr>
        <p:spPr bwMode="auto">
          <a:xfrm>
            <a:off x="2667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600" y="928094"/>
            <a:ext cx="3027600" cy="5296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93330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D711F8-AE31-4118-985E-956E8F7646E2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Surcharging</a:t>
            </a:r>
          </a:p>
        </p:txBody>
      </p:sp>
      <p:sp>
        <p:nvSpPr>
          <p:cNvPr id="5" name="AutoShape 7" descr="Image result for Clipart PC user"/>
          <p:cNvSpPr>
            <a:spLocks noChangeAspect="1" noChangeArrowheads="1"/>
          </p:cNvSpPr>
          <p:nvPr/>
        </p:nvSpPr>
        <p:spPr bwMode="auto">
          <a:xfrm>
            <a:off x="114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9" descr="Image result for Clipart PC user"/>
          <p:cNvSpPr>
            <a:spLocks noChangeAspect="1" noChangeArrowheads="1"/>
          </p:cNvSpPr>
          <p:nvPr/>
        </p:nvSpPr>
        <p:spPr bwMode="auto">
          <a:xfrm>
            <a:off x="2667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71525" y="1219200"/>
            <a:ext cx="77724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latin typeface="Arial"/>
                <a:cs typeface="Arial"/>
              </a:rPr>
              <a:t>F</a:t>
            </a:r>
            <a:r>
              <a:rPr lang="en-US" dirty="0"/>
              <a:t>ees that many banks charge for the use of their ATMs. In some cases, these fees are assessed solely for non-members of the bank; in other cases, they apply to all users.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r>
              <a:rPr lang="en-US" dirty="0"/>
              <a:t>Two types of consumer charges exist: the surcharge and the bank’s foreign fee.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/>
              <a:t>The surcharge fee may be imposed by the ATM owner (bank or ISO) and will be charged to the consumer using the machine.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/>
              <a:t>The foreign fee or transaction fee is a fee charged by the card issuer (i.e., bank) to the consumer for conducting a transaction outside of their network of machines.</a:t>
            </a:r>
          </a:p>
          <a:p>
            <a:pPr>
              <a:spcBef>
                <a:spcPts val="1200"/>
              </a:spcBef>
            </a:pPr>
            <a:endParaRPr lang="en-US" sz="3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59030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D711F8-AE31-4118-985E-956E8F7646E2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Interchange</a:t>
            </a:r>
          </a:p>
        </p:txBody>
      </p:sp>
      <p:sp>
        <p:nvSpPr>
          <p:cNvPr id="5" name="AutoShape 7" descr="Image result for Clipart PC user"/>
          <p:cNvSpPr>
            <a:spLocks noChangeAspect="1" noChangeArrowheads="1"/>
          </p:cNvSpPr>
          <p:nvPr/>
        </p:nvSpPr>
        <p:spPr bwMode="auto">
          <a:xfrm>
            <a:off x="114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9" descr="Image result for Clipart PC user"/>
          <p:cNvSpPr>
            <a:spLocks noChangeAspect="1" noChangeArrowheads="1"/>
          </p:cNvSpPr>
          <p:nvPr/>
        </p:nvSpPr>
        <p:spPr bwMode="auto">
          <a:xfrm>
            <a:off x="2667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4922" y="1149143"/>
            <a:ext cx="8319978" cy="4716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Originally set up to reward issuers for taking risk with credit cards (and holding the float).</a:t>
            </a:r>
          </a:p>
          <a:p>
            <a:pPr marL="1257300" lvl="2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/>
              <a:t>If cardholder doesn’t pay (fraud, no money…), issuer is on the hook</a:t>
            </a:r>
          </a:p>
          <a:p>
            <a:pPr marL="1257300" lvl="2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/>
              <a:t>Theory:  merchant had large benefit, issuer was taking more risk = move % of transaction from merchant to issuer</a:t>
            </a: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With advent of electronic authorizations, less risk for issuer</a:t>
            </a: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Credit card interchange is typically higher then Debit card (risk issue)</a:t>
            </a: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Merchants lobbied that interchange fees should no longer be so high because issuer is taking less risk</a:t>
            </a: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Hence - Durbin Amendment to the Dodd-Frank Regulations</a:t>
            </a:r>
          </a:p>
          <a:p>
            <a:pPr marL="1257300" lvl="2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/>
              <a:t>Limited interchange that can be charged</a:t>
            </a:r>
          </a:p>
          <a:p>
            <a:pPr marL="1257300" lvl="2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/>
              <a:t>Varies with size of financial institution</a:t>
            </a:r>
          </a:p>
          <a:p>
            <a:pPr marL="1257300" lvl="2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/>
              <a:t>Smaller FI’s (banks) not affected</a:t>
            </a:r>
          </a:p>
          <a:p>
            <a:pPr>
              <a:spcBef>
                <a:spcPts val="1200"/>
              </a:spcBef>
            </a:pP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00163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D711F8-AE31-4118-985E-956E8F7646E2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Interchange – Cont.</a:t>
            </a:r>
          </a:p>
        </p:txBody>
      </p:sp>
      <p:sp>
        <p:nvSpPr>
          <p:cNvPr id="5" name="AutoShape 7" descr="Image result for Clipart PC user"/>
          <p:cNvSpPr>
            <a:spLocks noChangeAspect="1" noChangeArrowheads="1"/>
          </p:cNvSpPr>
          <p:nvPr/>
        </p:nvSpPr>
        <p:spPr bwMode="auto">
          <a:xfrm>
            <a:off x="114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9" descr="Image result for Clipart PC user"/>
          <p:cNvSpPr>
            <a:spLocks noChangeAspect="1" noChangeArrowheads="1"/>
          </p:cNvSpPr>
          <p:nvPr/>
        </p:nvSpPr>
        <p:spPr bwMode="auto">
          <a:xfrm>
            <a:off x="2667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4922" y="1295400"/>
            <a:ext cx="820567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Fees are set by the networks (Visa, MasterCard, etc.).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Complicated fee structures based on a number of variables.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ATM’s Interchange works backwards.   ATM owners are paid Interchange by the banks to cover the cost of running the ATM.  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16353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D711F8-AE31-4118-985E-956E8F7646E2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Dodd-Frank Reform and Durbin Amendment of 2010</a:t>
            </a:r>
            <a:endParaRPr 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AutoShape 7" descr="Image result for Clipart PC user"/>
          <p:cNvSpPr>
            <a:spLocks noChangeAspect="1" noChangeArrowheads="1"/>
          </p:cNvSpPr>
          <p:nvPr/>
        </p:nvSpPr>
        <p:spPr bwMode="auto">
          <a:xfrm>
            <a:off x="114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9" descr="Image result for Clipart PC user"/>
          <p:cNvSpPr>
            <a:spLocks noChangeAspect="1" noChangeArrowheads="1"/>
          </p:cNvSpPr>
          <p:nvPr/>
        </p:nvSpPr>
        <p:spPr bwMode="auto">
          <a:xfrm>
            <a:off x="2667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1143000"/>
            <a:ext cx="77724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endParaRPr lang="en-US" sz="3600" dirty="0">
              <a:latin typeface="Arial"/>
              <a:cs typeface="Arial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Tons of legislation and banking reform (most outside of our immediate concern).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Prohibition on debit network exclusivity and routing restrictions. Designed to give merchants a choice of networks over which a debit card can be routed.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Limited interchange that can be charged.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Varies with size of financial institution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Smaller FI’s (banks) not affected</a:t>
            </a:r>
          </a:p>
        </p:txBody>
      </p:sp>
    </p:spTree>
    <p:extLst>
      <p:ext uri="{BB962C8B-B14F-4D97-AF65-F5344CB8AC3E}">
        <p14:creationId xmlns:p14="http://schemas.microsoft.com/office/powerpoint/2010/main" val="17669419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Materials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49317" y="6541773"/>
            <a:ext cx="94253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7682614-2917-43EC-8DD5-4144BBD4E795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4600" y="2286000"/>
            <a:ext cx="411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rial"/>
                <a:cs typeface="Arial"/>
              </a:rPr>
              <a:t>Reference</a:t>
            </a:r>
          </a:p>
          <a:p>
            <a:pPr algn="ctr"/>
            <a:r>
              <a:rPr lang="en-US" sz="5400" dirty="0">
                <a:latin typeface="Arial"/>
                <a:cs typeface="Arial"/>
              </a:rPr>
              <a:t>Materials</a:t>
            </a:r>
          </a:p>
        </p:txBody>
      </p:sp>
    </p:spTree>
    <p:extLst>
      <p:ext uri="{BB962C8B-B14F-4D97-AF65-F5344CB8AC3E}">
        <p14:creationId xmlns:p14="http://schemas.microsoft.com/office/powerpoint/2010/main" val="31252955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8007"/>
            <a:ext cx="3657600" cy="4440902"/>
          </a:xfrm>
        </p:spPr>
        <p:txBody>
          <a:bodyPr/>
          <a:lstStyle/>
          <a:p>
            <a:r>
              <a:rPr lang="en-US" sz="1600" dirty="0"/>
              <a:t>Purpose</a:t>
            </a:r>
          </a:p>
          <a:p>
            <a:pPr lvl="1"/>
            <a:r>
              <a:rPr lang="en-US" sz="1400" dirty="0"/>
              <a:t>Originally setup as a home banking switch.</a:t>
            </a:r>
          </a:p>
          <a:p>
            <a:pPr lvl="1"/>
            <a:r>
              <a:rPr lang="en-US" sz="1400" dirty="0"/>
              <a:t>EFT Gateway Processing</a:t>
            </a:r>
          </a:p>
          <a:p>
            <a:r>
              <a:rPr lang="en-US" sz="1600" dirty="0"/>
              <a:t>Key customers </a:t>
            </a:r>
          </a:p>
          <a:p>
            <a:pPr lvl="1"/>
            <a:r>
              <a:rPr lang="en-US" sz="1400" dirty="0"/>
              <a:t>ORCC.</a:t>
            </a:r>
          </a:p>
          <a:p>
            <a:r>
              <a:rPr lang="en-US" sz="1600" dirty="0"/>
              <a:t>Volume</a:t>
            </a:r>
          </a:p>
          <a:p>
            <a:pPr lvl="1"/>
            <a:r>
              <a:rPr lang="en-US" sz="1400" dirty="0"/>
              <a:t>1-2,000 transactions a day</a:t>
            </a:r>
          </a:p>
          <a:p>
            <a:r>
              <a:rPr lang="en-US" sz="1600" dirty="0"/>
              <a:t>Sales strategy </a:t>
            </a:r>
          </a:p>
          <a:p>
            <a:pPr lvl="1"/>
            <a:r>
              <a:rPr lang="en-US" sz="1400" dirty="0"/>
              <a:t>No new clients.</a:t>
            </a:r>
          </a:p>
          <a:p>
            <a:r>
              <a:rPr lang="en-US" sz="1600" dirty="0"/>
              <a:t>Note </a:t>
            </a:r>
          </a:p>
          <a:p>
            <a:pPr lvl="1"/>
            <a:r>
              <a:rPr lang="en-US" sz="1400" dirty="0"/>
              <a:t>Function could move to Gateway except for special code in the settlement.  Further conversations indicate this could move.</a:t>
            </a:r>
          </a:p>
          <a:p>
            <a:pPr lvl="1"/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49317" y="6541773"/>
            <a:ext cx="94253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7682614-2917-43EC-8DD5-4144BBD4E795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14851" y="1378007"/>
            <a:ext cx="3657600" cy="444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 charset="0"/>
              <a:buChar char="•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1pPr>
            <a:lvl2pPr marL="400050" indent="-2301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10000"/>
              <a:buFont typeface="Arial" charset="0"/>
              <a:buChar char="–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2pPr>
            <a:lvl3pPr marL="514350" indent="-1174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3pPr>
            <a:lvl4pPr marL="682625" indent="-1730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4pPr>
            <a:lvl5pPr marL="803275" indent="-1222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Applications</a:t>
            </a:r>
          </a:p>
          <a:p>
            <a:pPr lvl="1"/>
            <a:r>
              <a:rPr lang="en-US" sz="1400" dirty="0" err="1"/>
              <a:t>Connex</a:t>
            </a:r>
            <a:r>
              <a:rPr lang="en-US" sz="1400" dirty="0"/>
              <a:t> on HP</a:t>
            </a:r>
          </a:p>
          <a:p>
            <a:pPr lvl="1"/>
            <a:r>
              <a:rPr lang="en-US" sz="1400" dirty="0"/>
              <a:t>Data Navigator</a:t>
            </a:r>
          </a:p>
          <a:p>
            <a:pPr lvl="1"/>
            <a:r>
              <a:rPr lang="en-US" sz="1400" dirty="0"/>
              <a:t>CMS (Settlement)</a:t>
            </a:r>
          </a:p>
          <a:p>
            <a:pPr lvl="1"/>
            <a:r>
              <a:rPr lang="en-US" sz="1400" dirty="0"/>
              <a:t>Data Distributor</a:t>
            </a:r>
          </a:p>
          <a:p>
            <a:pPr lvl="1"/>
            <a:r>
              <a:rPr lang="en-US" sz="1400" dirty="0"/>
              <a:t>Web</a:t>
            </a:r>
          </a:p>
          <a:p>
            <a:r>
              <a:rPr lang="en-US" sz="1600" dirty="0"/>
              <a:t>External network connections </a:t>
            </a:r>
          </a:p>
          <a:p>
            <a:pPr lvl="1"/>
            <a:r>
              <a:rPr lang="en-US" sz="1400" dirty="0"/>
              <a:t>Switch to switch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361117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8007"/>
            <a:ext cx="3657600" cy="4440902"/>
          </a:xfrm>
        </p:spPr>
        <p:txBody>
          <a:bodyPr/>
          <a:lstStyle/>
          <a:p>
            <a:r>
              <a:rPr lang="en-US" sz="1600" dirty="0"/>
              <a:t>Purpose</a:t>
            </a:r>
          </a:p>
          <a:p>
            <a:pPr lvl="1"/>
            <a:r>
              <a:rPr lang="en-US" sz="1400" dirty="0"/>
              <a:t>This was where all the Base24 activity migrated to other than TD and large ISO ATM Drivers.  </a:t>
            </a:r>
          </a:p>
          <a:p>
            <a:pPr lvl="1"/>
            <a:r>
              <a:rPr lang="en-US" sz="1400" dirty="0"/>
              <a:t>EFT Processing</a:t>
            </a:r>
          </a:p>
          <a:p>
            <a:r>
              <a:rPr lang="en-US" sz="1600" dirty="0"/>
              <a:t>Key customers </a:t>
            </a:r>
          </a:p>
          <a:p>
            <a:pPr lvl="1"/>
            <a:r>
              <a:rPr lang="en-US" sz="1400" dirty="0"/>
              <a:t>All </a:t>
            </a:r>
            <a:r>
              <a:rPr lang="en-US" sz="1400" dirty="0" err="1"/>
              <a:t>Cardbase</a:t>
            </a:r>
            <a:r>
              <a:rPr lang="en-US" sz="1400" dirty="0"/>
              <a:t> traffic.</a:t>
            </a:r>
          </a:p>
          <a:p>
            <a:pPr lvl="1"/>
            <a:r>
              <a:rPr lang="en-US" sz="1400" dirty="0"/>
              <a:t>BMO</a:t>
            </a:r>
          </a:p>
          <a:p>
            <a:pPr lvl="1"/>
            <a:r>
              <a:rPr lang="en-US" sz="1400" dirty="0"/>
              <a:t>Capone</a:t>
            </a:r>
          </a:p>
          <a:p>
            <a:pPr lvl="1"/>
            <a:r>
              <a:rPr lang="en-US" sz="1400" dirty="0"/>
              <a:t>Many more</a:t>
            </a:r>
          </a:p>
          <a:p>
            <a:r>
              <a:rPr lang="en-US" sz="1600" dirty="0"/>
              <a:t>Volume</a:t>
            </a:r>
          </a:p>
          <a:p>
            <a:pPr lvl="1"/>
            <a:r>
              <a:rPr lang="en-US" sz="1400" dirty="0"/>
              <a:t>12-15 million transactions a day</a:t>
            </a:r>
          </a:p>
          <a:p>
            <a:r>
              <a:rPr lang="en-US" sz="1600" dirty="0"/>
              <a:t>Sales strategy </a:t>
            </a:r>
          </a:p>
          <a:p>
            <a:pPr lvl="1"/>
            <a:r>
              <a:rPr lang="en-US" sz="1400" dirty="0"/>
              <a:t>All new EFT Processing clients unless a specific function is needed from the other NB switches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49317" y="6541773"/>
            <a:ext cx="94253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7682614-2917-43EC-8DD5-4144BBD4E795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14851" y="1378007"/>
            <a:ext cx="3657600" cy="444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 charset="0"/>
              <a:buChar char="•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1pPr>
            <a:lvl2pPr marL="400050" indent="-2301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10000"/>
              <a:buFont typeface="Arial" charset="0"/>
              <a:buChar char="–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2pPr>
            <a:lvl3pPr marL="514350" indent="-1174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3pPr>
            <a:lvl4pPr marL="682625" indent="-1730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4pPr>
            <a:lvl5pPr marL="803275" indent="-1222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Applications</a:t>
            </a:r>
          </a:p>
          <a:p>
            <a:pPr lvl="1"/>
            <a:r>
              <a:rPr lang="en-US" sz="1400" dirty="0" err="1"/>
              <a:t>Connex</a:t>
            </a:r>
            <a:r>
              <a:rPr lang="en-US" sz="1400" dirty="0"/>
              <a:t> on HP (w AP)</a:t>
            </a:r>
          </a:p>
          <a:p>
            <a:pPr lvl="1"/>
            <a:r>
              <a:rPr lang="en-US" sz="1400" dirty="0"/>
              <a:t>Data Navigator</a:t>
            </a:r>
          </a:p>
          <a:p>
            <a:pPr lvl="1"/>
            <a:r>
              <a:rPr lang="en-US" sz="1400" dirty="0"/>
              <a:t>Settlement Manager</a:t>
            </a:r>
          </a:p>
          <a:p>
            <a:pPr lvl="1"/>
            <a:r>
              <a:rPr lang="en-US" sz="1400" dirty="0"/>
              <a:t>Data Distributor</a:t>
            </a:r>
          </a:p>
          <a:p>
            <a:pPr lvl="1"/>
            <a:r>
              <a:rPr lang="en-US" sz="1400" dirty="0"/>
              <a:t>Fraud Navigator</a:t>
            </a:r>
          </a:p>
          <a:p>
            <a:pPr lvl="1"/>
            <a:r>
              <a:rPr lang="en-US" sz="1400" dirty="0"/>
              <a:t>Web</a:t>
            </a:r>
          </a:p>
          <a:p>
            <a:pPr lvl="1"/>
            <a:r>
              <a:rPr lang="en-US" sz="1400" dirty="0" err="1"/>
              <a:t>Cardbase</a:t>
            </a:r>
            <a:r>
              <a:rPr lang="en-US" sz="1400" dirty="0"/>
              <a:t>/IBS</a:t>
            </a:r>
          </a:p>
          <a:p>
            <a:pPr lvl="1"/>
            <a:r>
              <a:rPr lang="en-US" sz="1400" dirty="0" err="1"/>
              <a:t>Actimize</a:t>
            </a:r>
            <a:r>
              <a:rPr lang="en-US" sz="1400" dirty="0"/>
              <a:t>/Falcon</a:t>
            </a:r>
          </a:p>
          <a:p>
            <a:pPr lvl="1"/>
            <a:r>
              <a:rPr lang="en-US" sz="1400" dirty="0"/>
              <a:t>A98</a:t>
            </a:r>
          </a:p>
          <a:p>
            <a:pPr lvl="1"/>
            <a:r>
              <a:rPr lang="en-US" sz="1400" dirty="0"/>
              <a:t>Gasper</a:t>
            </a:r>
          </a:p>
          <a:p>
            <a:pPr lvl="1"/>
            <a:r>
              <a:rPr lang="en-US" sz="1400" dirty="0"/>
              <a:t>Remote Key</a:t>
            </a:r>
          </a:p>
          <a:p>
            <a:r>
              <a:rPr lang="en-US" sz="1600" dirty="0"/>
              <a:t>Note</a:t>
            </a:r>
          </a:p>
          <a:p>
            <a:pPr lvl="1"/>
            <a:r>
              <a:rPr lang="en-US" sz="1400" dirty="0"/>
              <a:t>A lot of unique function not common in other switches.</a:t>
            </a:r>
          </a:p>
          <a:p>
            <a:pPr lvl="1"/>
            <a:r>
              <a:rPr lang="en-US" sz="1400" dirty="0"/>
              <a:t>Concerns about the size at the DC</a:t>
            </a:r>
          </a:p>
          <a:p>
            <a:pPr lvl="1"/>
            <a:r>
              <a:rPr lang="en-US" sz="1400" dirty="0"/>
              <a:t>Uses PIB24F/HISO as primary core connection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978714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8007"/>
            <a:ext cx="3657600" cy="4440902"/>
          </a:xfrm>
        </p:spPr>
        <p:txBody>
          <a:bodyPr/>
          <a:lstStyle/>
          <a:p>
            <a:r>
              <a:rPr lang="en-US" sz="1600" dirty="0"/>
              <a:t>Purpose</a:t>
            </a:r>
          </a:p>
          <a:p>
            <a:pPr lvl="1"/>
            <a:r>
              <a:rPr lang="en-US" sz="1400" dirty="0"/>
              <a:t>Dedicated switch used to service the banks of Citi.  This is like an outsourced function within the Citi Bank organization.</a:t>
            </a:r>
          </a:p>
          <a:p>
            <a:pPr lvl="1"/>
            <a:r>
              <a:rPr lang="en-US" sz="1400" dirty="0"/>
              <a:t>Network Processing</a:t>
            </a:r>
          </a:p>
          <a:p>
            <a:r>
              <a:rPr lang="en-US" sz="1600" dirty="0"/>
              <a:t>Key customers </a:t>
            </a:r>
          </a:p>
          <a:p>
            <a:pPr lvl="1"/>
            <a:r>
              <a:rPr lang="en-US" sz="1400" dirty="0"/>
              <a:t>Citi.</a:t>
            </a:r>
          </a:p>
          <a:p>
            <a:r>
              <a:rPr lang="en-US" sz="1600" dirty="0"/>
              <a:t>Volume</a:t>
            </a:r>
          </a:p>
          <a:p>
            <a:pPr lvl="1"/>
            <a:r>
              <a:rPr lang="en-US" sz="1400" dirty="0"/>
              <a:t>1-1.5 million transactions a day</a:t>
            </a:r>
          </a:p>
          <a:p>
            <a:r>
              <a:rPr lang="en-US" sz="1600" dirty="0"/>
              <a:t>Sales strategy </a:t>
            </a:r>
          </a:p>
          <a:p>
            <a:pPr lvl="1"/>
            <a:r>
              <a:rPr lang="en-US" sz="1400" dirty="0"/>
              <a:t>All activity on this switch controlled by Citi.  Highly customized to their needs.  Dedicated staffing.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49317" y="6541773"/>
            <a:ext cx="94253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7682614-2917-43EC-8DD5-4144BBD4E795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14851" y="1378007"/>
            <a:ext cx="3657600" cy="444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 charset="0"/>
              <a:buChar char="•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1pPr>
            <a:lvl2pPr marL="400050" indent="-2301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10000"/>
              <a:buFont typeface="Arial" charset="0"/>
              <a:buChar char="–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2pPr>
            <a:lvl3pPr marL="514350" indent="-1174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3pPr>
            <a:lvl4pPr marL="682625" indent="-1730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4pPr>
            <a:lvl5pPr marL="803275" indent="-1222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Applications</a:t>
            </a:r>
          </a:p>
          <a:p>
            <a:pPr lvl="1"/>
            <a:r>
              <a:rPr lang="en-US" sz="1400" dirty="0" err="1"/>
              <a:t>Connex</a:t>
            </a:r>
            <a:r>
              <a:rPr lang="en-US" sz="1400" dirty="0"/>
              <a:t> on HP</a:t>
            </a:r>
          </a:p>
          <a:p>
            <a:pPr lvl="1"/>
            <a:r>
              <a:rPr lang="en-US" sz="1400" dirty="0"/>
              <a:t>Data Navigator</a:t>
            </a:r>
          </a:p>
          <a:p>
            <a:pPr lvl="1"/>
            <a:r>
              <a:rPr lang="en-US" sz="1400" dirty="0"/>
              <a:t>CMS (Settlement)</a:t>
            </a:r>
          </a:p>
          <a:p>
            <a:pPr lvl="1"/>
            <a:r>
              <a:rPr lang="en-US" sz="1400" dirty="0"/>
              <a:t>Data Distributor</a:t>
            </a:r>
          </a:p>
          <a:p>
            <a:pPr lvl="1"/>
            <a:r>
              <a:rPr lang="en-US" sz="1400" dirty="0"/>
              <a:t>Web</a:t>
            </a:r>
          </a:p>
          <a:p>
            <a:pPr lvl="1"/>
            <a:r>
              <a:rPr lang="en-US" sz="1400" dirty="0"/>
              <a:t>Fraud Navigator</a:t>
            </a:r>
          </a:p>
          <a:p>
            <a:pPr lvl="1"/>
            <a:r>
              <a:rPr lang="en-US" sz="1400" dirty="0"/>
              <a:t>Currency Conversion</a:t>
            </a:r>
          </a:p>
          <a:p>
            <a:r>
              <a:rPr lang="en-US" sz="1600" dirty="0"/>
              <a:t>External network connections </a:t>
            </a:r>
          </a:p>
          <a:p>
            <a:pPr lvl="1"/>
            <a:r>
              <a:rPr lang="en-US" sz="1400" dirty="0"/>
              <a:t>Visa &amp; Visa EU</a:t>
            </a:r>
          </a:p>
          <a:p>
            <a:pPr lvl="1"/>
            <a:r>
              <a:rPr lang="en-US" sz="1400" dirty="0"/>
              <a:t>Cirrus</a:t>
            </a:r>
          </a:p>
          <a:p>
            <a:pPr lvl="1"/>
            <a:r>
              <a:rPr lang="en-US" sz="1400" dirty="0"/>
              <a:t>Publix</a:t>
            </a:r>
          </a:p>
          <a:p>
            <a:pPr lvl="1"/>
            <a:r>
              <a:rPr lang="en-US" sz="1400" dirty="0"/>
              <a:t>Amex</a:t>
            </a:r>
          </a:p>
          <a:p>
            <a:pPr lvl="1"/>
            <a:r>
              <a:rPr lang="en-US" sz="1400" dirty="0"/>
              <a:t>CUP</a:t>
            </a:r>
          </a:p>
          <a:p>
            <a:pPr lvl="1"/>
            <a:r>
              <a:rPr lang="en-US" sz="1400" dirty="0"/>
              <a:t>Star</a:t>
            </a:r>
          </a:p>
          <a:p>
            <a:pPr lvl="1"/>
            <a:r>
              <a:rPr lang="en-US" sz="1400" dirty="0"/>
              <a:t>NYCE</a:t>
            </a:r>
          </a:p>
          <a:p>
            <a:pPr lvl="1"/>
            <a:r>
              <a:rPr lang="en-US" sz="1400" dirty="0"/>
              <a:t>Link</a:t>
            </a:r>
          </a:p>
          <a:p>
            <a:pPr lvl="1"/>
            <a:r>
              <a:rPr lang="en-US" sz="1400" dirty="0"/>
              <a:t>GTWY for MC Intl collections</a:t>
            </a:r>
          </a:p>
          <a:p>
            <a:pPr lvl="1"/>
            <a:r>
              <a:rPr lang="en-US" sz="1400" dirty="0"/>
              <a:t>GLBL for MC EU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521880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8007"/>
            <a:ext cx="3657600" cy="4440902"/>
          </a:xfrm>
        </p:spPr>
        <p:txBody>
          <a:bodyPr/>
          <a:lstStyle/>
          <a:p>
            <a:r>
              <a:rPr lang="en-US" sz="1600" dirty="0"/>
              <a:t>Purpose</a:t>
            </a:r>
          </a:p>
          <a:p>
            <a:pPr lvl="1"/>
            <a:r>
              <a:rPr lang="en-US" sz="1400" dirty="0"/>
              <a:t>Dedicated switch for servicing CO-OP</a:t>
            </a:r>
          </a:p>
          <a:p>
            <a:pPr lvl="1"/>
            <a:r>
              <a:rPr lang="en-US" sz="1400" dirty="0"/>
              <a:t>EFT Processing</a:t>
            </a:r>
          </a:p>
          <a:p>
            <a:r>
              <a:rPr lang="en-US" sz="1600" dirty="0"/>
              <a:t>CO-OP</a:t>
            </a:r>
          </a:p>
          <a:p>
            <a:r>
              <a:rPr lang="en-US" sz="1600" dirty="0"/>
              <a:t>Volume</a:t>
            </a:r>
          </a:p>
          <a:p>
            <a:pPr lvl="1"/>
            <a:r>
              <a:rPr lang="en-US" sz="1400" dirty="0"/>
              <a:t>7-9 million transactions a day</a:t>
            </a:r>
          </a:p>
          <a:p>
            <a:pPr lvl="1"/>
            <a:r>
              <a:rPr lang="en-US" sz="1400" dirty="0"/>
              <a:t>1600+ clients</a:t>
            </a:r>
          </a:p>
          <a:p>
            <a:r>
              <a:rPr lang="en-US" sz="1600" dirty="0"/>
              <a:t>Sales strategy</a:t>
            </a:r>
          </a:p>
          <a:p>
            <a:pPr lvl="1"/>
            <a:r>
              <a:rPr lang="en-US" sz="1400" dirty="0"/>
              <a:t>All clients on this switch would be placed there by CO-OP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49317" y="6541773"/>
            <a:ext cx="94253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7682614-2917-43EC-8DD5-4144BBD4E795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14851" y="1378007"/>
            <a:ext cx="3657600" cy="444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 charset="0"/>
              <a:buChar char="•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1pPr>
            <a:lvl2pPr marL="400050" indent="-2301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10000"/>
              <a:buFont typeface="Arial" charset="0"/>
              <a:buChar char="–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2pPr>
            <a:lvl3pPr marL="514350" indent="-1174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3pPr>
            <a:lvl4pPr marL="682625" indent="-1730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4pPr>
            <a:lvl5pPr marL="803275" indent="-1222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Applications</a:t>
            </a:r>
          </a:p>
          <a:p>
            <a:pPr lvl="1"/>
            <a:r>
              <a:rPr lang="en-US" sz="1400" dirty="0" err="1"/>
              <a:t>Connex</a:t>
            </a:r>
            <a:r>
              <a:rPr lang="en-US" sz="1400" dirty="0"/>
              <a:t> on HP (w AP)</a:t>
            </a:r>
          </a:p>
          <a:p>
            <a:pPr lvl="1"/>
            <a:r>
              <a:rPr lang="en-US" sz="1400" dirty="0"/>
              <a:t>Data Navigator</a:t>
            </a:r>
          </a:p>
          <a:p>
            <a:pPr lvl="1"/>
            <a:r>
              <a:rPr lang="en-US" sz="1400" dirty="0"/>
              <a:t>CMS (Settlement)</a:t>
            </a:r>
          </a:p>
          <a:p>
            <a:pPr lvl="1"/>
            <a:r>
              <a:rPr lang="en-US" sz="1400" dirty="0"/>
              <a:t>Data Distributor</a:t>
            </a:r>
          </a:p>
          <a:p>
            <a:pPr lvl="1"/>
            <a:r>
              <a:rPr lang="en-US" sz="1400" dirty="0"/>
              <a:t>Web</a:t>
            </a:r>
          </a:p>
          <a:p>
            <a:pPr lvl="1"/>
            <a:r>
              <a:rPr lang="en-US" sz="1400" dirty="0"/>
              <a:t>Has own portal application</a:t>
            </a:r>
          </a:p>
          <a:p>
            <a:pPr lvl="1"/>
            <a:r>
              <a:rPr lang="en-US" sz="1400" dirty="0" err="1"/>
              <a:t>OnDot</a:t>
            </a:r>
            <a:endParaRPr lang="en-US" sz="1400" dirty="0"/>
          </a:p>
          <a:p>
            <a:pPr lvl="1"/>
            <a:r>
              <a:rPr lang="en-US" sz="1400" dirty="0"/>
              <a:t>A98r</a:t>
            </a:r>
          </a:p>
          <a:p>
            <a:pPr lvl="1"/>
            <a:r>
              <a:rPr lang="en-US" sz="1400" dirty="0"/>
              <a:t>Gasper</a:t>
            </a:r>
          </a:p>
          <a:p>
            <a:pPr lvl="1"/>
            <a:r>
              <a:rPr lang="en-US" sz="1400" dirty="0"/>
              <a:t>CIMS</a:t>
            </a:r>
          </a:p>
          <a:p>
            <a:pPr lvl="1"/>
            <a:r>
              <a:rPr lang="en-US" sz="1400" dirty="0"/>
              <a:t>Falcon</a:t>
            </a:r>
          </a:p>
          <a:p>
            <a:pPr lvl="1"/>
            <a:r>
              <a:rPr lang="en-US" sz="1400" dirty="0"/>
              <a:t>Currency Conversion</a:t>
            </a:r>
          </a:p>
          <a:p>
            <a:pPr lvl="1"/>
            <a:r>
              <a:rPr lang="en-US" sz="1400" dirty="0"/>
              <a:t>Compromise Manager</a:t>
            </a:r>
          </a:p>
          <a:p>
            <a:r>
              <a:rPr lang="en-US" sz="1600" dirty="0"/>
              <a:t>External network connections </a:t>
            </a:r>
          </a:p>
          <a:p>
            <a:pPr lvl="1"/>
            <a:r>
              <a:rPr lang="en-US" sz="1400" dirty="0"/>
              <a:t>Has direct connections for Cirrus, Plus, NYCE, AFFN, CU24</a:t>
            </a:r>
          </a:p>
          <a:p>
            <a:pPr lvl="1"/>
            <a:r>
              <a:rPr lang="en-US" sz="1400" dirty="0"/>
              <a:t>Uses </a:t>
            </a:r>
            <a:r>
              <a:rPr lang="en-US" sz="1400" dirty="0" err="1"/>
              <a:t>sw</a:t>
            </a:r>
            <a:r>
              <a:rPr lang="en-US" sz="1400" dirty="0"/>
              <a:t>-to-</a:t>
            </a:r>
            <a:r>
              <a:rPr lang="en-US" sz="1400" dirty="0" err="1"/>
              <a:t>sw</a:t>
            </a:r>
            <a:r>
              <a:rPr lang="en-US" sz="1400" dirty="0"/>
              <a:t> links to Gateway and Regional for all other connections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164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D711F8-AE31-4118-985E-956E8F7646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Debit Industry Blueprint</a:t>
            </a:r>
          </a:p>
        </p:txBody>
      </p:sp>
      <p:sp>
        <p:nvSpPr>
          <p:cNvPr id="5" name="AutoShape 7" descr="Image result for Clipart PC user"/>
          <p:cNvSpPr>
            <a:spLocks noChangeAspect="1" noChangeArrowheads="1"/>
          </p:cNvSpPr>
          <p:nvPr/>
        </p:nvSpPr>
        <p:spPr bwMode="auto">
          <a:xfrm>
            <a:off x="114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9" descr="Image result for Clipart PC user"/>
          <p:cNvSpPr>
            <a:spLocks noChangeAspect="1" noChangeArrowheads="1"/>
          </p:cNvSpPr>
          <p:nvPr/>
        </p:nvSpPr>
        <p:spPr bwMode="auto">
          <a:xfrm>
            <a:off x="2667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41" name="Picture 17" descr="Click to view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789898"/>
            <a:ext cx="1149240" cy="1028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133600" y="2341141"/>
            <a:ext cx="1371600" cy="877996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w="127000" h="190500"/>
            <a:bevelB w="2286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Merchant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Processor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136569" y="3503652"/>
            <a:ext cx="1368631" cy="1022100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w="127000" h="190500"/>
            <a:bevelB w="2286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Processor</a:t>
            </a:r>
          </a:p>
        </p:txBody>
      </p:sp>
      <p:pic>
        <p:nvPicPr>
          <p:cNvPr id="25" name="Picture 10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350" y="1174523"/>
            <a:ext cx="1006475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26" descr="NYCE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012" y="3708813"/>
            <a:ext cx="1129063" cy="46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7688996"/>
              </p:ext>
            </p:extLst>
          </p:nvPr>
        </p:nvGraphicFramePr>
        <p:xfrm>
          <a:off x="4627873" y="4676275"/>
          <a:ext cx="104457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6" name="CorelDRAW" r:id="rId8" imgW="1044575" imgH="379413" progId="CorelDRAW.Graphic.9">
                  <p:embed/>
                </p:oleObj>
              </mc:Choice>
              <mc:Fallback>
                <p:oleObj name="CorelDRAW" r:id="rId8" imgW="1044575" imgH="379413" progId="CorelDRAW.Graphic.9">
                  <p:embed/>
                  <p:pic>
                    <p:nvPicPr>
                      <p:cNvPr id="0" name="Object 108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7873" y="4676275"/>
                        <a:ext cx="1044575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Picture 118" descr="C:\LAG\Starlogo.jpg"/>
          <p:cNvPicPr>
            <a:picLocks noChangeAspect="1" noChangeArrowheads="1"/>
          </p:cNvPicPr>
          <p:nvPr/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230" y="2662318"/>
            <a:ext cx="933450" cy="580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7532902"/>
              </p:ext>
            </p:extLst>
          </p:nvPr>
        </p:nvGraphicFramePr>
        <p:xfrm>
          <a:off x="4658106" y="5486400"/>
          <a:ext cx="989012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7" name="CorelDRAW" r:id="rId12" imgW="989013" imgH="328613" progId="CorelDRAW.Graphic.9">
                  <p:embed/>
                </p:oleObj>
              </mc:Choice>
              <mc:Fallback>
                <p:oleObj name="CorelDRAW" r:id="rId12" imgW="989013" imgH="328613" progId="CorelDRAW.Graphic.9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8106" y="5486400"/>
                        <a:ext cx="989012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05000"/>
            <a:ext cx="956625" cy="63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V="1">
            <a:off x="3657601" y="2286000"/>
            <a:ext cx="685800" cy="376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657601" y="2952625"/>
            <a:ext cx="685800" cy="2903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657601" y="3538867"/>
            <a:ext cx="685800" cy="376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657601" y="4205492"/>
            <a:ext cx="685800" cy="2903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613073" y="1506310"/>
            <a:ext cx="1702127" cy="967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672448" y="3352799"/>
            <a:ext cx="164275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5841673" y="4173301"/>
            <a:ext cx="1702127" cy="967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366934" y="2419835"/>
            <a:ext cx="685800" cy="2903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281212" y="4254884"/>
            <a:ext cx="685800" cy="376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81000" y="1299782"/>
            <a:ext cx="1405372" cy="4106036"/>
            <a:chOff x="381000" y="1299782"/>
            <a:chExt cx="1405372" cy="4106036"/>
          </a:xfrm>
        </p:grpSpPr>
        <p:grpSp>
          <p:nvGrpSpPr>
            <p:cNvPr id="3" name="Group 2"/>
            <p:cNvGrpSpPr/>
            <p:nvPr/>
          </p:nvGrpSpPr>
          <p:grpSpPr>
            <a:xfrm>
              <a:off x="381000" y="1299782"/>
              <a:ext cx="1405372" cy="4106036"/>
              <a:chOff x="381000" y="956770"/>
              <a:chExt cx="1854051" cy="5054266"/>
            </a:xfrm>
          </p:grpSpPr>
          <p:graphicFrame>
            <p:nvGraphicFramePr>
              <p:cNvPr id="22" name="Object 21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70724175"/>
                  </p:ext>
                </p:extLst>
              </p:nvPr>
            </p:nvGraphicFramePr>
            <p:xfrm>
              <a:off x="920912" y="4959927"/>
              <a:ext cx="647700" cy="10511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18" name="CorelDRAW" r:id="rId15" imgW="409575" imgH="866775" progId="CorelDRAW.Graphic.9">
                      <p:embed/>
                    </p:oleObj>
                  </mc:Choice>
                  <mc:Fallback>
                    <p:oleObj name="CorelDRAW" r:id="rId15" imgW="409575" imgH="866775" progId="CorelDRAW.Graphic.9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20912" y="4959927"/>
                            <a:ext cx="647700" cy="10511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23" name="Picture 10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8204" y="3655742"/>
                <a:ext cx="1051197" cy="938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" name="Picture 11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0123" y="2057400"/>
                <a:ext cx="768490" cy="12758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9" name="Group 28"/>
              <p:cNvGrpSpPr/>
              <p:nvPr/>
            </p:nvGrpSpPr>
            <p:grpSpPr>
              <a:xfrm>
                <a:off x="381000" y="956770"/>
                <a:ext cx="1854051" cy="861644"/>
                <a:chOff x="2971800" y="914400"/>
                <a:chExt cx="2177901" cy="1040206"/>
              </a:xfrm>
            </p:grpSpPr>
            <p:pic>
              <p:nvPicPr>
                <p:cNvPr id="30" name="Picture 13"/>
                <p:cNvPicPr>
                  <a:picLocks noChangeAspect="1" noChangeArrowheads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71800" y="1399991"/>
                  <a:ext cx="1900373" cy="5546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1" name="Picture 32"/>
                <p:cNvPicPr>
                  <a:picLocks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95601" y="914400"/>
                  <a:ext cx="1054100" cy="736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  <p:pic>
          <p:nvPicPr>
            <p:cNvPr id="35" name="Picture 5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588" y="4453229"/>
              <a:ext cx="519594" cy="9525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006042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8007"/>
            <a:ext cx="3657600" cy="4440902"/>
          </a:xfrm>
        </p:spPr>
        <p:txBody>
          <a:bodyPr/>
          <a:lstStyle/>
          <a:p>
            <a:r>
              <a:rPr lang="en-US" sz="1600" dirty="0"/>
              <a:t>Purpose – </a:t>
            </a:r>
          </a:p>
          <a:p>
            <a:pPr lvl="1"/>
            <a:r>
              <a:rPr lang="en-US" sz="1400" dirty="0"/>
              <a:t>Credit Union Associations (originally)</a:t>
            </a:r>
          </a:p>
          <a:p>
            <a:pPr lvl="1"/>
            <a:r>
              <a:rPr lang="en-US" sz="1400" dirty="0"/>
              <a:t>EFT Processing </a:t>
            </a:r>
          </a:p>
          <a:p>
            <a:r>
              <a:rPr lang="en-US" sz="1600" dirty="0"/>
              <a:t>Key customers </a:t>
            </a:r>
          </a:p>
          <a:p>
            <a:pPr lvl="1"/>
            <a:r>
              <a:rPr lang="en-US" sz="1400" dirty="0"/>
              <a:t>LCUL (potentially moving to FISA)</a:t>
            </a:r>
          </a:p>
          <a:p>
            <a:pPr lvl="1"/>
            <a:r>
              <a:rPr lang="en-US" sz="1400" dirty="0"/>
              <a:t>CO-OP shared branching clients</a:t>
            </a:r>
          </a:p>
          <a:p>
            <a:r>
              <a:rPr lang="en-US" sz="1600" dirty="0"/>
              <a:t>150-200,000 transactions a day</a:t>
            </a:r>
          </a:p>
          <a:p>
            <a:r>
              <a:rPr lang="en-US" sz="1600" dirty="0"/>
              <a:t>Sales strategy </a:t>
            </a:r>
          </a:p>
          <a:p>
            <a:pPr lvl="1"/>
            <a:r>
              <a:rPr lang="en-US" sz="1400" dirty="0"/>
              <a:t>No strategy to use this switch for anything other than CO-OP directed or LCUL directed activities</a:t>
            </a:r>
          </a:p>
          <a:p>
            <a:pPr lvl="1"/>
            <a:r>
              <a:rPr lang="en-US" sz="1400" dirty="0"/>
              <a:t>Shared branching switching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49317" y="6541773"/>
            <a:ext cx="94253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7682614-2917-43EC-8DD5-4144BBD4E795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14851" y="1378007"/>
            <a:ext cx="3657600" cy="444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 charset="0"/>
              <a:buChar char="•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1pPr>
            <a:lvl2pPr marL="400050" indent="-2301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10000"/>
              <a:buFont typeface="Arial" charset="0"/>
              <a:buChar char="–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2pPr>
            <a:lvl3pPr marL="514350" indent="-1174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3pPr>
            <a:lvl4pPr marL="682625" indent="-1730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4pPr>
            <a:lvl5pPr marL="803275" indent="-1222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Applications</a:t>
            </a:r>
          </a:p>
          <a:p>
            <a:pPr lvl="1"/>
            <a:r>
              <a:rPr lang="en-US" sz="1400" dirty="0" err="1"/>
              <a:t>Connex</a:t>
            </a:r>
            <a:r>
              <a:rPr lang="en-US" sz="1400" dirty="0"/>
              <a:t> on HP (w AP)</a:t>
            </a:r>
          </a:p>
          <a:p>
            <a:pPr lvl="1"/>
            <a:r>
              <a:rPr lang="en-US" sz="1400" dirty="0"/>
              <a:t>Data Navigator</a:t>
            </a:r>
          </a:p>
          <a:p>
            <a:pPr lvl="1"/>
            <a:r>
              <a:rPr lang="en-US" sz="1400" dirty="0"/>
              <a:t>CMS (Settlement)</a:t>
            </a:r>
          </a:p>
          <a:p>
            <a:pPr lvl="1"/>
            <a:r>
              <a:rPr lang="en-US" sz="1400" dirty="0"/>
              <a:t>Data Distributor</a:t>
            </a:r>
          </a:p>
          <a:p>
            <a:pPr lvl="1"/>
            <a:r>
              <a:rPr lang="en-US" sz="1400" dirty="0"/>
              <a:t>Web</a:t>
            </a:r>
          </a:p>
          <a:p>
            <a:pPr lvl="1"/>
            <a:r>
              <a:rPr lang="en-US" sz="1400" dirty="0"/>
              <a:t>A98</a:t>
            </a:r>
          </a:p>
          <a:p>
            <a:pPr lvl="1"/>
            <a:r>
              <a:rPr lang="en-US" sz="1400" dirty="0"/>
              <a:t>Gasper</a:t>
            </a:r>
          </a:p>
          <a:p>
            <a:pPr lvl="1"/>
            <a:r>
              <a:rPr lang="en-US" sz="1400" dirty="0"/>
              <a:t>CIMS</a:t>
            </a:r>
          </a:p>
          <a:p>
            <a:pPr lvl="1"/>
            <a:r>
              <a:rPr lang="en-US" sz="1400" dirty="0"/>
              <a:t>Falcon</a:t>
            </a:r>
          </a:p>
          <a:p>
            <a:pPr lvl="1"/>
            <a:r>
              <a:rPr lang="en-US" sz="1400" dirty="0"/>
              <a:t>Remote Key</a:t>
            </a:r>
          </a:p>
          <a:p>
            <a:r>
              <a:rPr lang="en-US" sz="1600" dirty="0"/>
              <a:t>External network connections </a:t>
            </a:r>
          </a:p>
          <a:p>
            <a:pPr lvl="1"/>
            <a:r>
              <a:rPr lang="en-US" sz="1400" dirty="0"/>
              <a:t>Uses </a:t>
            </a:r>
            <a:r>
              <a:rPr lang="en-US" sz="1400" dirty="0" err="1"/>
              <a:t>sw</a:t>
            </a:r>
            <a:r>
              <a:rPr lang="en-US" sz="1400" dirty="0"/>
              <a:t>-to-</a:t>
            </a:r>
            <a:r>
              <a:rPr lang="en-US" sz="1400" dirty="0" err="1"/>
              <a:t>sw</a:t>
            </a:r>
            <a:r>
              <a:rPr lang="en-US" sz="1400" dirty="0"/>
              <a:t> links to Gateway and Regional for all connections.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108293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DGMC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8007"/>
            <a:ext cx="3657600" cy="4440902"/>
          </a:xfrm>
        </p:spPr>
        <p:txBody>
          <a:bodyPr/>
          <a:lstStyle/>
          <a:p>
            <a:r>
              <a:rPr lang="en-US" sz="1600" dirty="0"/>
              <a:t>Purpose</a:t>
            </a:r>
          </a:p>
          <a:p>
            <a:pPr lvl="1"/>
            <a:r>
              <a:rPr lang="en-US" sz="1400" dirty="0"/>
              <a:t>MasterCard Debit Gateway.  Software/FM.</a:t>
            </a:r>
          </a:p>
          <a:p>
            <a:pPr lvl="1"/>
            <a:r>
              <a:rPr lang="en-US" sz="1400" dirty="0"/>
              <a:t>Network Processing</a:t>
            </a:r>
          </a:p>
          <a:p>
            <a:r>
              <a:rPr lang="en-US" sz="1600" dirty="0"/>
              <a:t>Key customers </a:t>
            </a:r>
          </a:p>
          <a:p>
            <a:pPr lvl="1"/>
            <a:r>
              <a:rPr lang="en-US" sz="1400" dirty="0"/>
              <a:t>MC</a:t>
            </a:r>
          </a:p>
          <a:p>
            <a:r>
              <a:rPr lang="en-US" sz="1600" dirty="0"/>
              <a:t>Volume</a:t>
            </a:r>
          </a:p>
          <a:p>
            <a:pPr lvl="1"/>
            <a:r>
              <a:rPr lang="en-US" sz="1400" dirty="0"/>
              <a:t>? </a:t>
            </a:r>
          </a:p>
          <a:p>
            <a:r>
              <a:rPr lang="en-US" sz="1600" dirty="0"/>
              <a:t>Sales strategy </a:t>
            </a:r>
          </a:p>
          <a:p>
            <a:pPr lvl="1"/>
            <a:r>
              <a:rPr lang="en-US" sz="1400" dirty="0"/>
              <a:t>MasterCard.</a:t>
            </a:r>
          </a:p>
          <a:p>
            <a:r>
              <a:rPr lang="en-US" sz="1600" dirty="0"/>
              <a:t>Note </a:t>
            </a:r>
          </a:p>
          <a:p>
            <a:pPr lvl="1"/>
            <a:r>
              <a:rPr lang="en-US" sz="1400" dirty="0"/>
              <a:t>Currently under construction.</a:t>
            </a:r>
          </a:p>
          <a:p>
            <a:pPr lvl="1"/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49317" y="6541773"/>
            <a:ext cx="94253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7682614-2917-43EC-8DD5-4144BBD4E795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14851" y="1378007"/>
            <a:ext cx="3657600" cy="444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 charset="0"/>
              <a:buChar char="•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1pPr>
            <a:lvl2pPr marL="400050" indent="-2301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10000"/>
              <a:buFont typeface="Arial" charset="0"/>
              <a:buChar char="–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2pPr>
            <a:lvl3pPr marL="514350" indent="-1174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3pPr>
            <a:lvl4pPr marL="682625" indent="-1730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4pPr>
            <a:lvl5pPr marL="803275" indent="-1222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Applications</a:t>
            </a:r>
          </a:p>
          <a:p>
            <a:pPr lvl="1"/>
            <a:r>
              <a:rPr lang="en-US" sz="1400" dirty="0" err="1"/>
              <a:t>Connex</a:t>
            </a:r>
            <a:r>
              <a:rPr lang="en-US" sz="1400" dirty="0"/>
              <a:t> on HP</a:t>
            </a:r>
          </a:p>
          <a:p>
            <a:pPr lvl="1"/>
            <a:r>
              <a:rPr lang="en-US" sz="1400" dirty="0"/>
              <a:t>Data Navigator</a:t>
            </a:r>
          </a:p>
          <a:p>
            <a:pPr lvl="1"/>
            <a:r>
              <a:rPr lang="en-US" sz="1400" dirty="0"/>
              <a:t>CMS (Settlement)</a:t>
            </a:r>
          </a:p>
          <a:p>
            <a:pPr lvl="1"/>
            <a:r>
              <a:rPr lang="en-US" sz="1400" dirty="0"/>
              <a:t>Data Distributor</a:t>
            </a:r>
          </a:p>
          <a:p>
            <a:pPr lvl="1"/>
            <a:r>
              <a:rPr lang="en-US" sz="1400" dirty="0"/>
              <a:t>MasterCard IPS</a:t>
            </a:r>
          </a:p>
          <a:p>
            <a:r>
              <a:rPr lang="en-US" sz="1600" dirty="0"/>
              <a:t>External network connections </a:t>
            </a:r>
          </a:p>
          <a:p>
            <a:pPr lvl="1"/>
            <a:r>
              <a:rPr lang="en-US" sz="1400" dirty="0"/>
              <a:t>Gateway</a:t>
            </a:r>
          </a:p>
          <a:p>
            <a:pPr lvl="1"/>
            <a:r>
              <a:rPr lang="en-US" sz="1400" dirty="0"/>
              <a:t>Regional</a:t>
            </a:r>
          </a:p>
          <a:p>
            <a:pPr lvl="1"/>
            <a:r>
              <a:rPr lang="en-US" sz="1400" dirty="0"/>
              <a:t>EBT</a:t>
            </a:r>
          </a:p>
          <a:p>
            <a:pPr lvl="1"/>
            <a:r>
              <a:rPr lang="en-US" sz="1400" dirty="0"/>
              <a:t>CO-OP</a:t>
            </a:r>
          </a:p>
          <a:p>
            <a:pPr lvl="1"/>
            <a:r>
              <a:rPr lang="en-US" sz="1400" dirty="0"/>
              <a:t>Visa</a:t>
            </a:r>
          </a:p>
          <a:p>
            <a:pPr lvl="1"/>
            <a:r>
              <a:rPr lang="en-US" sz="1400" dirty="0"/>
              <a:t>Interlink</a:t>
            </a:r>
          </a:p>
          <a:p>
            <a:pPr lvl="1"/>
            <a:r>
              <a:rPr lang="en-US" sz="1400" dirty="0"/>
              <a:t>Plus</a:t>
            </a:r>
          </a:p>
          <a:p>
            <a:pPr lvl="1"/>
            <a:r>
              <a:rPr lang="en-US" sz="1400" dirty="0"/>
              <a:t>Pulse(with Discover)</a:t>
            </a:r>
          </a:p>
          <a:p>
            <a:pPr lvl="1"/>
            <a:r>
              <a:rPr lang="en-US" sz="1400" dirty="0"/>
              <a:t>NYCE</a:t>
            </a:r>
          </a:p>
          <a:p>
            <a:pPr lvl="1"/>
            <a:r>
              <a:rPr lang="en-US" sz="1400" dirty="0" err="1"/>
              <a:t>MoneyPass</a:t>
            </a:r>
            <a:endParaRPr lang="en-US" sz="1400" dirty="0"/>
          </a:p>
          <a:p>
            <a:pPr lvl="1"/>
            <a:r>
              <a:rPr lang="en-US" sz="1400" dirty="0"/>
              <a:t>Star</a:t>
            </a:r>
          </a:p>
          <a:p>
            <a:pPr lvl="1"/>
            <a:endParaRPr lang="en-US" sz="14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33644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8007"/>
            <a:ext cx="3657600" cy="4440902"/>
          </a:xfrm>
        </p:spPr>
        <p:txBody>
          <a:bodyPr/>
          <a:lstStyle/>
          <a:p>
            <a:r>
              <a:rPr lang="en-US" sz="1600" dirty="0"/>
              <a:t>Purpose</a:t>
            </a:r>
          </a:p>
          <a:p>
            <a:pPr lvl="1"/>
            <a:r>
              <a:rPr lang="en-US" sz="1400" dirty="0"/>
              <a:t>General purpose financial institution switch for issuing and ATM driving clients</a:t>
            </a:r>
          </a:p>
          <a:p>
            <a:pPr lvl="1"/>
            <a:r>
              <a:rPr lang="en-US" sz="1400" dirty="0"/>
              <a:t>EFT Processing</a:t>
            </a:r>
          </a:p>
          <a:p>
            <a:r>
              <a:rPr lang="en-US" sz="1600" dirty="0"/>
              <a:t>Key customers</a:t>
            </a:r>
          </a:p>
          <a:p>
            <a:pPr lvl="1"/>
            <a:r>
              <a:rPr lang="en-US" sz="1400" dirty="0"/>
              <a:t>Jack Henry (mostly gone now)</a:t>
            </a:r>
          </a:p>
          <a:p>
            <a:pPr lvl="1"/>
            <a:r>
              <a:rPr lang="en-US" sz="1400" dirty="0"/>
              <a:t>ESL </a:t>
            </a:r>
          </a:p>
          <a:p>
            <a:r>
              <a:rPr lang="en-US" sz="1600" dirty="0"/>
              <a:t>Volume</a:t>
            </a:r>
          </a:p>
          <a:p>
            <a:pPr lvl="1"/>
            <a:r>
              <a:rPr lang="en-US" sz="1400" dirty="0"/>
              <a:t>1-1.5 million transactions a day</a:t>
            </a:r>
          </a:p>
          <a:p>
            <a:r>
              <a:rPr lang="en-US" sz="1600" dirty="0"/>
              <a:t>Sales strategy </a:t>
            </a:r>
          </a:p>
          <a:p>
            <a:pPr lvl="1"/>
            <a:r>
              <a:rPr lang="en-US" sz="1400" dirty="0"/>
              <a:t>FISA and FISB are interchangeable.  Choice would be made by data center based on need to balance.  No new clients in a long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49317" y="6541773"/>
            <a:ext cx="94253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7682614-2917-43EC-8DD5-4144BBD4E795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14851" y="1378007"/>
            <a:ext cx="3657600" cy="444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 charset="0"/>
              <a:buChar char="•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1pPr>
            <a:lvl2pPr marL="400050" indent="-2301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10000"/>
              <a:buFont typeface="Arial" charset="0"/>
              <a:buChar char="–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2pPr>
            <a:lvl3pPr marL="514350" indent="-1174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3pPr>
            <a:lvl4pPr marL="682625" indent="-1730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4pPr>
            <a:lvl5pPr marL="803275" indent="-1222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Applications</a:t>
            </a:r>
          </a:p>
          <a:p>
            <a:pPr lvl="1"/>
            <a:r>
              <a:rPr lang="en-US" sz="1400" dirty="0" err="1"/>
              <a:t>Connex</a:t>
            </a:r>
            <a:r>
              <a:rPr lang="en-US" sz="1400" dirty="0"/>
              <a:t> on HP</a:t>
            </a:r>
          </a:p>
          <a:p>
            <a:pPr lvl="1"/>
            <a:r>
              <a:rPr lang="en-US" sz="1400" dirty="0"/>
              <a:t>Data Navigator</a:t>
            </a:r>
          </a:p>
          <a:p>
            <a:pPr lvl="1"/>
            <a:r>
              <a:rPr lang="en-US" sz="1400" dirty="0"/>
              <a:t>CMS (Settlement)</a:t>
            </a:r>
          </a:p>
          <a:p>
            <a:pPr lvl="1"/>
            <a:r>
              <a:rPr lang="en-US" sz="1400" dirty="0"/>
              <a:t>Data Distributor</a:t>
            </a:r>
          </a:p>
          <a:p>
            <a:pPr lvl="1"/>
            <a:r>
              <a:rPr lang="en-US" sz="1400" dirty="0"/>
              <a:t>Web</a:t>
            </a:r>
          </a:p>
          <a:p>
            <a:pPr lvl="1"/>
            <a:r>
              <a:rPr lang="en-US" sz="1400" dirty="0"/>
              <a:t>CIMS</a:t>
            </a:r>
          </a:p>
          <a:p>
            <a:pPr lvl="1"/>
            <a:r>
              <a:rPr lang="en-US" sz="1400" dirty="0"/>
              <a:t>Falcon</a:t>
            </a:r>
          </a:p>
          <a:p>
            <a:pPr lvl="1"/>
            <a:r>
              <a:rPr lang="en-US" sz="1400" dirty="0"/>
              <a:t>A98</a:t>
            </a:r>
          </a:p>
          <a:p>
            <a:pPr lvl="1"/>
            <a:r>
              <a:rPr lang="en-US" sz="1400" dirty="0"/>
              <a:t>Gasper</a:t>
            </a:r>
          </a:p>
          <a:p>
            <a:pPr lvl="1"/>
            <a:r>
              <a:rPr lang="en-US" sz="1400" dirty="0"/>
              <a:t>Remote Key</a:t>
            </a:r>
          </a:p>
          <a:p>
            <a:pPr lvl="1"/>
            <a:r>
              <a:rPr lang="en-US" sz="1400" dirty="0"/>
              <a:t>Currency Conversion</a:t>
            </a:r>
          </a:p>
          <a:p>
            <a:r>
              <a:rPr lang="en-US" sz="1600" dirty="0"/>
              <a:t>External network connections </a:t>
            </a:r>
          </a:p>
          <a:p>
            <a:pPr lvl="1"/>
            <a:r>
              <a:rPr lang="en-US" sz="1400" dirty="0"/>
              <a:t>Uses </a:t>
            </a:r>
            <a:r>
              <a:rPr lang="en-US" sz="1400" dirty="0" err="1"/>
              <a:t>sw</a:t>
            </a:r>
            <a:r>
              <a:rPr lang="en-US" sz="1400" dirty="0"/>
              <a:t>-to-</a:t>
            </a:r>
            <a:r>
              <a:rPr lang="en-US" sz="1400" dirty="0" err="1"/>
              <a:t>sw</a:t>
            </a:r>
            <a:r>
              <a:rPr lang="en-US" sz="1400" dirty="0"/>
              <a:t> links to Gateway and Regional for all connections.</a:t>
            </a:r>
          </a:p>
          <a:p>
            <a:pPr lvl="1"/>
            <a:r>
              <a:rPr lang="en-US" sz="1400" dirty="0"/>
              <a:t>AFFN and CU24 Direct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829024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8007"/>
            <a:ext cx="3657600" cy="4440902"/>
          </a:xfrm>
        </p:spPr>
        <p:txBody>
          <a:bodyPr/>
          <a:lstStyle/>
          <a:p>
            <a:r>
              <a:rPr lang="en-US" sz="1600" dirty="0"/>
              <a:t>Purpose</a:t>
            </a:r>
          </a:p>
          <a:p>
            <a:pPr lvl="1"/>
            <a:r>
              <a:rPr lang="en-US" sz="1400" dirty="0"/>
              <a:t>General purpose financial institution switch for issuing and ATM driving clients</a:t>
            </a:r>
          </a:p>
          <a:p>
            <a:pPr lvl="1"/>
            <a:r>
              <a:rPr lang="en-US" sz="1400" dirty="0"/>
              <a:t>EFT Processing</a:t>
            </a:r>
          </a:p>
          <a:p>
            <a:r>
              <a:rPr lang="en-US" sz="1600" dirty="0"/>
              <a:t>Key customers</a:t>
            </a:r>
          </a:p>
          <a:p>
            <a:pPr lvl="1"/>
            <a:r>
              <a:rPr lang="en-US" sz="1400" dirty="0" err="1"/>
              <a:t>Suncoast</a:t>
            </a:r>
            <a:endParaRPr lang="en-US" sz="1400" dirty="0"/>
          </a:p>
          <a:p>
            <a:pPr lvl="1"/>
            <a:r>
              <a:rPr lang="en-US" sz="1400" dirty="0"/>
              <a:t>USPS (pass through)</a:t>
            </a:r>
          </a:p>
          <a:p>
            <a:r>
              <a:rPr lang="en-US" sz="1600" dirty="0"/>
              <a:t>Volume</a:t>
            </a:r>
          </a:p>
          <a:p>
            <a:pPr lvl="1"/>
            <a:r>
              <a:rPr lang="en-US" sz="1400" dirty="0"/>
              <a:t>1-1.5 million transactions a day</a:t>
            </a:r>
          </a:p>
          <a:p>
            <a:r>
              <a:rPr lang="en-US" sz="1600" dirty="0"/>
              <a:t>Sales strategy </a:t>
            </a:r>
          </a:p>
          <a:p>
            <a:pPr lvl="1"/>
            <a:r>
              <a:rPr lang="en-US" sz="1400" dirty="0"/>
              <a:t>FISA and FISB are interchangeable.  Choice would be made by data center based on need to balance.  No new clients in a long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49317" y="6541773"/>
            <a:ext cx="94253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7682614-2917-43EC-8DD5-4144BBD4E795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14851" y="1378007"/>
            <a:ext cx="3657600" cy="444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 charset="0"/>
              <a:buChar char="•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1pPr>
            <a:lvl2pPr marL="400050" indent="-2301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10000"/>
              <a:buFont typeface="Arial" charset="0"/>
              <a:buChar char="–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2pPr>
            <a:lvl3pPr marL="514350" indent="-1174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3pPr>
            <a:lvl4pPr marL="682625" indent="-1730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4pPr>
            <a:lvl5pPr marL="803275" indent="-1222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Applications</a:t>
            </a:r>
          </a:p>
          <a:p>
            <a:pPr lvl="1"/>
            <a:r>
              <a:rPr lang="en-US" sz="1400" dirty="0" err="1"/>
              <a:t>Connex</a:t>
            </a:r>
            <a:r>
              <a:rPr lang="en-US" sz="1400" dirty="0"/>
              <a:t> on HP</a:t>
            </a:r>
          </a:p>
          <a:p>
            <a:pPr lvl="1"/>
            <a:r>
              <a:rPr lang="en-US" sz="1400" dirty="0"/>
              <a:t>Data Navigator</a:t>
            </a:r>
          </a:p>
          <a:p>
            <a:pPr lvl="1"/>
            <a:r>
              <a:rPr lang="en-US" sz="1400" dirty="0"/>
              <a:t>CMS (Settlement)</a:t>
            </a:r>
          </a:p>
          <a:p>
            <a:pPr lvl="1"/>
            <a:r>
              <a:rPr lang="en-US" sz="1400" dirty="0"/>
              <a:t>Data Distributor</a:t>
            </a:r>
          </a:p>
          <a:p>
            <a:pPr lvl="1"/>
            <a:r>
              <a:rPr lang="en-US" sz="1400" dirty="0"/>
              <a:t>Web</a:t>
            </a:r>
          </a:p>
          <a:p>
            <a:pPr lvl="1"/>
            <a:r>
              <a:rPr lang="en-US" sz="1400" dirty="0"/>
              <a:t>CIMS</a:t>
            </a:r>
          </a:p>
          <a:p>
            <a:pPr lvl="1"/>
            <a:r>
              <a:rPr lang="en-US" sz="1400" dirty="0"/>
              <a:t>Falcon</a:t>
            </a:r>
          </a:p>
          <a:p>
            <a:pPr lvl="1"/>
            <a:r>
              <a:rPr lang="en-US" sz="1400" dirty="0"/>
              <a:t>A98</a:t>
            </a:r>
          </a:p>
          <a:p>
            <a:pPr lvl="1"/>
            <a:r>
              <a:rPr lang="en-US" sz="1400" dirty="0"/>
              <a:t>Gasper</a:t>
            </a:r>
          </a:p>
          <a:p>
            <a:pPr lvl="1"/>
            <a:r>
              <a:rPr lang="en-US" sz="1400" dirty="0"/>
              <a:t>Remote Key</a:t>
            </a:r>
          </a:p>
          <a:p>
            <a:r>
              <a:rPr lang="en-US" sz="1600" dirty="0"/>
              <a:t>External network connections </a:t>
            </a:r>
          </a:p>
          <a:p>
            <a:pPr lvl="1"/>
            <a:r>
              <a:rPr lang="en-US" sz="1400" dirty="0"/>
              <a:t>Uses </a:t>
            </a:r>
            <a:r>
              <a:rPr lang="en-US" sz="1400" dirty="0" err="1"/>
              <a:t>sw</a:t>
            </a:r>
            <a:r>
              <a:rPr lang="en-US" sz="1400" dirty="0"/>
              <a:t>-to-</a:t>
            </a:r>
            <a:r>
              <a:rPr lang="en-US" sz="1400" dirty="0" err="1"/>
              <a:t>sw</a:t>
            </a:r>
            <a:r>
              <a:rPr lang="en-US" sz="1400" dirty="0"/>
              <a:t> links to Gateway and Regional for all connections.</a:t>
            </a:r>
          </a:p>
          <a:p>
            <a:pPr lvl="1"/>
            <a:r>
              <a:rPr lang="en-US" sz="1400" dirty="0"/>
              <a:t>AFFN and CU24 Direct</a:t>
            </a:r>
          </a:p>
        </p:txBody>
      </p:sp>
    </p:spTree>
    <p:extLst>
      <p:ext uri="{BB962C8B-B14F-4D97-AF65-F5344CB8AC3E}">
        <p14:creationId xmlns:p14="http://schemas.microsoft.com/office/powerpoint/2010/main" val="26466169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GTWY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8007"/>
            <a:ext cx="3657600" cy="4440902"/>
          </a:xfrm>
        </p:spPr>
        <p:txBody>
          <a:bodyPr/>
          <a:lstStyle/>
          <a:p>
            <a:r>
              <a:rPr lang="en-US" sz="1600" dirty="0"/>
              <a:t>Purpose</a:t>
            </a:r>
          </a:p>
          <a:p>
            <a:pPr lvl="1"/>
            <a:r>
              <a:rPr lang="en-US" sz="1400" dirty="0"/>
              <a:t>FIS issuing and acquiring connections to all national associations</a:t>
            </a:r>
          </a:p>
          <a:p>
            <a:pPr lvl="1"/>
            <a:r>
              <a:rPr lang="en-US" sz="1400" dirty="0"/>
              <a:t>Network Processing</a:t>
            </a:r>
          </a:p>
          <a:p>
            <a:r>
              <a:rPr lang="en-US" sz="1600" dirty="0"/>
              <a:t>Key customers </a:t>
            </a:r>
          </a:p>
          <a:p>
            <a:pPr lvl="1"/>
            <a:r>
              <a:rPr lang="en-US" sz="1400" dirty="0"/>
              <a:t>All legacy NB.</a:t>
            </a:r>
          </a:p>
          <a:p>
            <a:r>
              <a:rPr lang="en-US" sz="1600" dirty="0"/>
              <a:t>Volume</a:t>
            </a:r>
          </a:p>
          <a:p>
            <a:pPr lvl="1"/>
            <a:r>
              <a:rPr lang="en-US" sz="1400" dirty="0"/>
              <a:t>7-10 million transactions a day</a:t>
            </a:r>
          </a:p>
          <a:p>
            <a:r>
              <a:rPr lang="en-US" sz="1600" dirty="0"/>
              <a:t>Sales strategy </a:t>
            </a:r>
          </a:p>
          <a:p>
            <a:pPr lvl="1"/>
            <a:r>
              <a:rPr lang="en-US" sz="1400" dirty="0"/>
              <a:t>Connections for Gateway only clients (also need a “home” switch .  (when to use BCFS?)</a:t>
            </a:r>
          </a:p>
          <a:p>
            <a:pPr lvl="1"/>
            <a:r>
              <a:rPr lang="en-US" sz="1400"/>
              <a:t>A service switch used for network connectivity.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49317" y="6541773"/>
            <a:ext cx="94253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7682614-2917-43EC-8DD5-4144BBD4E795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14851" y="1378007"/>
            <a:ext cx="3657600" cy="444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 charset="0"/>
              <a:buChar char="•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1pPr>
            <a:lvl2pPr marL="400050" indent="-2301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10000"/>
              <a:buFont typeface="Arial" charset="0"/>
              <a:buChar char="–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2pPr>
            <a:lvl3pPr marL="514350" indent="-1174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3pPr>
            <a:lvl4pPr marL="682625" indent="-1730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4pPr>
            <a:lvl5pPr marL="803275" indent="-1222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Applications</a:t>
            </a:r>
          </a:p>
          <a:p>
            <a:pPr lvl="1"/>
            <a:r>
              <a:rPr lang="en-US" sz="1400" dirty="0" err="1"/>
              <a:t>Connex</a:t>
            </a:r>
            <a:r>
              <a:rPr lang="en-US" sz="1400" dirty="0"/>
              <a:t> on HP</a:t>
            </a:r>
          </a:p>
          <a:p>
            <a:pPr lvl="1"/>
            <a:r>
              <a:rPr lang="en-US" sz="1400" dirty="0"/>
              <a:t>Data Navigator</a:t>
            </a:r>
          </a:p>
          <a:p>
            <a:pPr lvl="1"/>
            <a:r>
              <a:rPr lang="en-US" sz="1400" dirty="0"/>
              <a:t>CMS (Settlement)</a:t>
            </a:r>
          </a:p>
          <a:p>
            <a:pPr lvl="1"/>
            <a:r>
              <a:rPr lang="en-US" sz="1400" dirty="0"/>
              <a:t>Data Distributor</a:t>
            </a:r>
          </a:p>
          <a:p>
            <a:pPr lvl="1"/>
            <a:r>
              <a:rPr lang="en-US" sz="1400" dirty="0"/>
              <a:t>Web</a:t>
            </a:r>
          </a:p>
          <a:p>
            <a:r>
              <a:rPr lang="en-US" sz="1600" dirty="0"/>
              <a:t>External network connections </a:t>
            </a:r>
          </a:p>
          <a:p>
            <a:pPr lvl="1"/>
            <a:r>
              <a:rPr lang="en-US" sz="1400" dirty="0"/>
              <a:t>???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780313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RGNL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8007"/>
            <a:ext cx="3657600" cy="4440902"/>
          </a:xfrm>
        </p:spPr>
        <p:txBody>
          <a:bodyPr/>
          <a:lstStyle/>
          <a:p>
            <a:r>
              <a:rPr lang="en-US" sz="1600" dirty="0"/>
              <a:t>Purpose</a:t>
            </a:r>
          </a:p>
          <a:p>
            <a:pPr lvl="1"/>
            <a:r>
              <a:rPr lang="en-US" sz="1400" dirty="0"/>
              <a:t>FIS connections to all PIN/regional networks</a:t>
            </a:r>
          </a:p>
          <a:p>
            <a:pPr lvl="1"/>
            <a:r>
              <a:rPr lang="en-US" sz="1400" dirty="0"/>
              <a:t>Network Processing</a:t>
            </a:r>
          </a:p>
          <a:p>
            <a:r>
              <a:rPr lang="en-US" sz="1600" dirty="0"/>
              <a:t>Key customers </a:t>
            </a:r>
          </a:p>
          <a:p>
            <a:pPr lvl="1"/>
            <a:r>
              <a:rPr lang="en-US" sz="1400" dirty="0"/>
              <a:t>Everyone.</a:t>
            </a:r>
          </a:p>
          <a:p>
            <a:r>
              <a:rPr lang="en-US" sz="1600" dirty="0"/>
              <a:t>Volume</a:t>
            </a:r>
          </a:p>
          <a:p>
            <a:pPr lvl="1"/>
            <a:r>
              <a:rPr lang="en-US" sz="1400" dirty="0"/>
              <a:t>1-2 million transactions a day</a:t>
            </a:r>
          </a:p>
          <a:p>
            <a:r>
              <a:rPr lang="en-US" sz="1600" dirty="0"/>
              <a:t>Sales strategy </a:t>
            </a:r>
          </a:p>
          <a:p>
            <a:pPr lvl="1"/>
            <a:r>
              <a:rPr lang="en-US" sz="1400" dirty="0"/>
              <a:t>A service switch used for network connectivity.</a:t>
            </a:r>
          </a:p>
          <a:p>
            <a:r>
              <a:rPr lang="en-US" sz="1600" dirty="0"/>
              <a:t>Note</a:t>
            </a:r>
          </a:p>
          <a:p>
            <a:pPr lvl="1"/>
            <a:r>
              <a:rPr lang="en-US" dirty="0"/>
              <a:t>Could be combined with Gateway if major changes are made to settlement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49317" y="6541773"/>
            <a:ext cx="94253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7682614-2917-43EC-8DD5-4144BBD4E795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14851" y="1378007"/>
            <a:ext cx="3657600" cy="444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 charset="0"/>
              <a:buChar char="•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1pPr>
            <a:lvl2pPr marL="400050" indent="-2301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10000"/>
              <a:buFont typeface="Arial" charset="0"/>
              <a:buChar char="–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2pPr>
            <a:lvl3pPr marL="514350" indent="-1174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3pPr>
            <a:lvl4pPr marL="682625" indent="-1730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4pPr>
            <a:lvl5pPr marL="803275" indent="-1222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Applications</a:t>
            </a:r>
          </a:p>
          <a:p>
            <a:pPr lvl="1"/>
            <a:r>
              <a:rPr lang="en-US" sz="1400" dirty="0" err="1"/>
              <a:t>Connex</a:t>
            </a:r>
            <a:r>
              <a:rPr lang="en-US" sz="1400" dirty="0"/>
              <a:t> on HP</a:t>
            </a:r>
          </a:p>
          <a:p>
            <a:pPr lvl="1"/>
            <a:r>
              <a:rPr lang="en-US" sz="1400" dirty="0"/>
              <a:t>Data Navigator</a:t>
            </a:r>
          </a:p>
          <a:p>
            <a:pPr lvl="1"/>
            <a:r>
              <a:rPr lang="en-US" sz="1400" dirty="0"/>
              <a:t>CMS (Settlement)</a:t>
            </a:r>
          </a:p>
          <a:p>
            <a:pPr lvl="1"/>
            <a:r>
              <a:rPr lang="en-US" sz="1400" dirty="0"/>
              <a:t>Data Distributor</a:t>
            </a:r>
          </a:p>
          <a:p>
            <a:pPr lvl="1"/>
            <a:r>
              <a:rPr lang="en-US" sz="1400" dirty="0"/>
              <a:t>Web</a:t>
            </a:r>
          </a:p>
          <a:p>
            <a:r>
              <a:rPr lang="en-US" sz="1600" dirty="0"/>
              <a:t>External network connections </a:t>
            </a:r>
          </a:p>
          <a:p>
            <a:pPr lvl="1"/>
            <a:r>
              <a:rPr lang="en-US" sz="1400" dirty="0"/>
              <a:t>WIP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462323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8007"/>
            <a:ext cx="3657600" cy="4440902"/>
          </a:xfrm>
        </p:spPr>
        <p:txBody>
          <a:bodyPr/>
          <a:lstStyle/>
          <a:p>
            <a:r>
              <a:rPr lang="en-US" sz="1600" dirty="0"/>
              <a:t>Purpose</a:t>
            </a:r>
          </a:p>
          <a:p>
            <a:pPr lvl="1"/>
            <a:r>
              <a:rPr lang="en-US" sz="1400" dirty="0"/>
              <a:t>Originally setup to be the consolidated switch after FIS buyout.   Now looking at retirement as naming conventions are not working out. </a:t>
            </a:r>
          </a:p>
          <a:p>
            <a:pPr lvl="1"/>
            <a:r>
              <a:rPr lang="en-US" sz="1400" dirty="0"/>
              <a:t>Some EFT processing some network</a:t>
            </a:r>
          </a:p>
          <a:p>
            <a:r>
              <a:rPr lang="en-US" sz="1600" dirty="0"/>
              <a:t>Key customers </a:t>
            </a:r>
          </a:p>
          <a:p>
            <a:pPr lvl="1"/>
            <a:r>
              <a:rPr lang="en-US" sz="1400" dirty="0" err="1"/>
              <a:t>Chartway</a:t>
            </a:r>
            <a:endParaRPr lang="en-US" sz="1400" dirty="0"/>
          </a:p>
          <a:p>
            <a:pPr lvl="1"/>
            <a:r>
              <a:rPr lang="en-US" sz="1400" dirty="0" err="1"/>
              <a:t>Gatewy</a:t>
            </a:r>
            <a:r>
              <a:rPr lang="en-US" sz="1400" dirty="0"/>
              <a:t> for St Pete and Norcross</a:t>
            </a:r>
          </a:p>
          <a:p>
            <a:pPr lvl="1"/>
            <a:r>
              <a:rPr lang="en-US" sz="1400" dirty="0" err="1"/>
              <a:t>Cardtronics</a:t>
            </a:r>
            <a:endParaRPr lang="en-US" sz="1400" dirty="0"/>
          </a:p>
          <a:p>
            <a:r>
              <a:rPr lang="en-US" sz="1600" dirty="0"/>
              <a:t>Volume</a:t>
            </a:r>
          </a:p>
          <a:p>
            <a:pPr lvl="1"/>
            <a:r>
              <a:rPr lang="en-US" sz="1400" dirty="0"/>
              <a:t>2-3 million transactions a day</a:t>
            </a:r>
          </a:p>
          <a:p>
            <a:pPr lvl="1"/>
            <a:r>
              <a:rPr lang="en-US" sz="1400" dirty="0"/>
              <a:t>Maybe 3-4 clients</a:t>
            </a:r>
          </a:p>
          <a:p>
            <a:r>
              <a:rPr lang="en-US" sz="1600" dirty="0"/>
              <a:t>Sales strategy</a:t>
            </a:r>
          </a:p>
          <a:p>
            <a:pPr lvl="1"/>
            <a:r>
              <a:rPr lang="en-US" sz="1400" dirty="0"/>
              <a:t>CSCU Preferred Switch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49317" y="6541773"/>
            <a:ext cx="94253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7682614-2917-43EC-8DD5-4144BBD4E795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14851" y="1378007"/>
            <a:ext cx="3657600" cy="444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 charset="0"/>
              <a:buChar char="•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1pPr>
            <a:lvl2pPr marL="400050" indent="-2301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10000"/>
              <a:buFont typeface="Arial" charset="0"/>
              <a:buChar char="–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2pPr>
            <a:lvl3pPr marL="514350" indent="-1174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3pPr>
            <a:lvl4pPr marL="682625" indent="-1730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4pPr>
            <a:lvl5pPr marL="803275" indent="-1222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Applications</a:t>
            </a:r>
          </a:p>
          <a:p>
            <a:pPr lvl="1"/>
            <a:r>
              <a:rPr lang="en-US" sz="1400" dirty="0" err="1"/>
              <a:t>Connex</a:t>
            </a:r>
            <a:r>
              <a:rPr lang="en-US" sz="1400" dirty="0"/>
              <a:t> on HP</a:t>
            </a:r>
          </a:p>
          <a:p>
            <a:pPr lvl="1"/>
            <a:r>
              <a:rPr lang="en-US" sz="1400" dirty="0"/>
              <a:t>Data Navigator</a:t>
            </a:r>
          </a:p>
          <a:p>
            <a:pPr lvl="1"/>
            <a:r>
              <a:rPr lang="en-US" sz="1400" dirty="0"/>
              <a:t>CMS (Settlement)</a:t>
            </a:r>
          </a:p>
          <a:p>
            <a:pPr lvl="1"/>
            <a:r>
              <a:rPr lang="en-US" sz="1400" dirty="0"/>
              <a:t>Data Distributor</a:t>
            </a:r>
          </a:p>
          <a:p>
            <a:pPr lvl="1"/>
            <a:r>
              <a:rPr lang="en-US" sz="1400" dirty="0"/>
              <a:t>Web</a:t>
            </a:r>
          </a:p>
          <a:p>
            <a:pPr lvl="1"/>
            <a:r>
              <a:rPr lang="en-US" sz="1400" dirty="0"/>
              <a:t>CIMS</a:t>
            </a:r>
          </a:p>
          <a:p>
            <a:pPr lvl="1"/>
            <a:r>
              <a:rPr lang="en-US" sz="1400" dirty="0"/>
              <a:t>Falcon</a:t>
            </a:r>
          </a:p>
          <a:p>
            <a:pPr lvl="1"/>
            <a:r>
              <a:rPr lang="en-US" sz="1400" dirty="0"/>
              <a:t>A98</a:t>
            </a:r>
          </a:p>
          <a:p>
            <a:pPr lvl="1"/>
            <a:r>
              <a:rPr lang="en-US" sz="1400" dirty="0"/>
              <a:t>Gasper</a:t>
            </a:r>
          </a:p>
          <a:p>
            <a:pPr lvl="1"/>
            <a:r>
              <a:rPr lang="en-US" sz="1400" dirty="0"/>
              <a:t>Remote Key</a:t>
            </a:r>
          </a:p>
          <a:p>
            <a:r>
              <a:rPr lang="en-US" sz="1600" dirty="0"/>
              <a:t>External network connections </a:t>
            </a:r>
          </a:p>
          <a:p>
            <a:pPr lvl="1"/>
            <a:r>
              <a:rPr lang="en-US" sz="1400" dirty="0"/>
              <a:t>Uses </a:t>
            </a:r>
            <a:r>
              <a:rPr lang="en-US" sz="1400" dirty="0" err="1"/>
              <a:t>sw</a:t>
            </a:r>
            <a:r>
              <a:rPr lang="en-US" sz="1400" dirty="0"/>
              <a:t>-to-</a:t>
            </a:r>
            <a:r>
              <a:rPr lang="en-US" sz="1400" dirty="0" err="1"/>
              <a:t>sw</a:t>
            </a:r>
            <a:r>
              <a:rPr lang="en-US" sz="1400" dirty="0"/>
              <a:t> links to Gateway and Regional for all connections.</a:t>
            </a:r>
          </a:p>
          <a:p>
            <a:pPr lvl="1"/>
            <a:r>
              <a:rPr lang="en-US" sz="1400" dirty="0"/>
              <a:t>CU24, AFFN, CITI direct</a:t>
            </a:r>
          </a:p>
        </p:txBody>
      </p:sp>
    </p:spTree>
    <p:extLst>
      <p:ext uri="{BB962C8B-B14F-4D97-AF65-F5344CB8AC3E}">
        <p14:creationId xmlns:p14="http://schemas.microsoft.com/office/powerpoint/2010/main" val="30661978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8007"/>
            <a:ext cx="3657600" cy="4440902"/>
          </a:xfrm>
        </p:spPr>
        <p:txBody>
          <a:bodyPr/>
          <a:lstStyle/>
          <a:p>
            <a:r>
              <a:rPr lang="en-US" sz="1600" dirty="0"/>
              <a:t>Purpose</a:t>
            </a:r>
          </a:p>
          <a:p>
            <a:pPr lvl="1"/>
            <a:r>
              <a:rPr lang="en-US" sz="1400" dirty="0"/>
              <a:t>ATM ISO’s.</a:t>
            </a:r>
          </a:p>
          <a:p>
            <a:pPr lvl="1"/>
            <a:r>
              <a:rPr lang="en-US" sz="1400" dirty="0"/>
              <a:t>EFT Processing</a:t>
            </a:r>
          </a:p>
          <a:p>
            <a:r>
              <a:rPr lang="en-US" sz="1600" dirty="0"/>
              <a:t>Key customers </a:t>
            </a:r>
          </a:p>
          <a:p>
            <a:pPr lvl="1"/>
            <a:r>
              <a:rPr lang="en-US" sz="1400" dirty="0"/>
              <a:t>PAI.</a:t>
            </a:r>
          </a:p>
          <a:p>
            <a:r>
              <a:rPr lang="en-US" sz="1600" dirty="0"/>
              <a:t>Volume</a:t>
            </a:r>
          </a:p>
          <a:p>
            <a:pPr lvl="1"/>
            <a:r>
              <a:rPr lang="en-US" sz="1400" dirty="0"/>
              <a:t>30-50,000 transactions a day</a:t>
            </a:r>
          </a:p>
          <a:p>
            <a:r>
              <a:rPr lang="en-US" sz="1600" dirty="0"/>
              <a:t>Sales strategy </a:t>
            </a:r>
          </a:p>
          <a:p>
            <a:pPr lvl="1"/>
            <a:r>
              <a:rPr lang="en-US" sz="1400" dirty="0"/>
              <a:t>Any large ATM ISO’s.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49317" y="6541773"/>
            <a:ext cx="94253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7682614-2917-43EC-8DD5-4144BBD4E795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14851" y="1378007"/>
            <a:ext cx="3657600" cy="444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 charset="0"/>
              <a:buChar char="•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1pPr>
            <a:lvl2pPr marL="400050" indent="-2301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10000"/>
              <a:buFont typeface="Arial" charset="0"/>
              <a:buChar char="–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2pPr>
            <a:lvl3pPr marL="514350" indent="-1174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3pPr>
            <a:lvl4pPr marL="682625" indent="-1730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4pPr>
            <a:lvl5pPr marL="803275" indent="-1222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Applications</a:t>
            </a:r>
          </a:p>
          <a:p>
            <a:pPr lvl="1"/>
            <a:r>
              <a:rPr lang="en-US" sz="1400" dirty="0" err="1"/>
              <a:t>Connex</a:t>
            </a:r>
            <a:r>
              <a:rPr lang="en-US" sz="1400" dirty="0"/>
              <a:t> on HP</a:t>
            </a:r>
          </a:p>
          <a:p>
            <a:pPr lvl="1"/>
            <a:r>
              <a:rPr lang="en-US" sz="1400" dirty="0"/>
              <a:t>DataNavigator</a:t>
            </a:r>
          </a:p>
          <a:p>
            <a:pPr lvl="1"/>
            <a:r>
              <a:rPr lang="en-US" sz="1400" dirty="0"/>
              <a:t>CMS (Settlement) 5%</a:t>
            </a:r>
          </a:p>
          <a:p>
            <a:pPr lvl="1"/>
            <a:r>
              <a:rPr lang="en-US" sz="1400" dirty="0"/>
              <a:t>Settlement Manager 95%</a:t>
            </a:r>
          </a:p>
          <a:p>
            <a:pPr lvl="1"/>
            <a:r>
              <a:rPr lang="en-US" sz="1400" dirty="0"/>
              <a:t>Data Distributor</a:t>
            </a:r>
          </a:p>
          <a:p>
            <a:pPr lvl="1"/>
            <a:r>
              <a:rPr lang="en-US" sz="1400" dirty="0"/>
              <a:t>Web</a:t>
            </a:r>
          </a:p>
          <a:p>
            <a:pPr lvl="1"/>
            <a:r>
              <a:rPr lang="en-US" sz="1400" dirty="0"/>
              <a:t>Fraud Navigator</a:t>
            </a:r>
          </a:p>
          <a:p>
            <a:pPr lvl="1"/>
            <a:r>
              <a:rPr lang="en-US" sz="1400" dirty="0"/>
              <a:t>Remote Key</a:t>
            </a:r>
          </a:p>
          <a:p>
            <a:r>
              <a:rPr lang="en-US" sz="1600" dirty="0"/>
              <a:t>External network connections </a:t>
            </a:r>
          </a:p>
          <a:p>
            <a:pPr lvl="1"/>
            <a:r>
              <a:rPr lang="en-US" sz="1400" dirty="0"/>
              <a:t>BCFS.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409874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MCDP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8007"/>
            <a:ext cx="3657600" cy="4440902"/>
          </a:xfrm>
        </p:spPr>
        <p:txBody>
          <a:bodyPr/>
          <a:lstStyle/>
          <a:p>
            <a:r>
              <a:rPr lang="en-US" sz="1600" dirty="0"/>
              <a:t>Purpose</a:t>
            </a:r>
          </a:p>
          <a:p>
            <a:pPr lvl="1"/>
            <a:r>
              <a:rPr lang="en-US" sz="1400" b="1" dirty="0"/>
              <a:t>M</a:t>
            </a:r>
            <a:r>
              <a:rPr lang="en-US" sz="1400" dirty="0"/>
              <a:t>ajor </a:t>
            </a:r>
            <a:r>
              <a:rPr lang="en-US" sz="1400" b="1" dirty="0"/>
              <a:t>C</a:t>
            </a:r>
            <a:r>
              <a:rPr lang="en-US" sz="1400" dirty="0"/>
              <a:t>ustomer </a:t>
            </a:r>
            <a:r>
              <a:rPr lang="en-US" sz="1400" b="1" dirty="0"/>
              <a:t>D</a:t>
            </a:r>
            <a:r>
              <a:rPr lang="en-US" sz="1400" dirty="0"/>
              <a:t>ebit </a:t>
            </a:r>
            <a:r>
              <a:rPr lang="en-US" sz="1400" b="1" dirty="0"/>
              <a:t>P</a:t>
            </a:r>
            <a:r>
              <a:rPr lang="en-US" sz="1400" dirty="0"/>
              <a:t>rocessing (was </a:t>
            </a:r>
            <a:r>
              <a:rPr lang="en-US" sz="1400" b="1" dirty="0"/>
              <a:t>M</a:t>
            </a:r>
            <a:r>
              <a:rPr lang="en-US" sz="1400" dirty="0"/>
              <a:t>aster</a:t>
            </a:r>
            <a:r>
              <a:rPr lang="en-US" sz="1400" b="1" dirty="0"/>
              <a:t>C</a:t>
            </a:r>
            <a:r>
              <a:rPr lang="en-US" sz="1400" dirty="0"/>
              <a:t>ard </a:t>
            </a:r>
            <a:r>
              <a:rPr lang="en-US" sz="1400" b="1" dirty="0"/>
              <a:t>D</a:t>
            </a:r>
            <a:r>
              <a:rPr lang="en-US" sz="1400" dirty="0"/>
              <a:t>ebit </a:t>
            </a:r>
            <a:r>
              <a:rPr lang="en-US" sz="1400" b="1" dirty="0"/>
              <a:t>P</a:t>
            </a:r>
            <a:r>
              <a:rPr lang="en-US" sz="1400" dirty="0"/>
              <a:t>rocessing).  Was built to service MC when eFunds was their processor.</a:t>
            </a:r>
          </a:p>
          <a:p>
            <a:pPr lvl="1"/>
            <a:r>
              <a:rPr lang="en-US" sz="1400" dirty="0"/>
              <a:t>EFT Processing</a:t>
            </a:r>
          </a:p>
          <a:p>
            <a:r>
              <a:rPr lang="en-US" sz="1600" dirty="0"/>
              <a:t>Key customers </a:t>
            </a:r>
          </a:p>
          <a:p>
            <a:pPr lvl="1"/>
            <a:r>
              <a:rPr lang="en-US" sz="1400" dirty="0"/>
              <a:t>HSBC.</a:t>
            </a:r>
          </a:p>
          <a:p>
            <a:r>
              <a:rPr lang="en-US" sz="1600" dirty="0"/>
              <a:t>Volume</a:t>
            </a:r>
          </a:p>
          <a:p>
            <a:pPr lvl="1"/>
            <a:r>
              <a:rPr lang="en-US" sz="1400" dirty="0"/>
              <a:t>100-200,000 transactions a day</a:t>
            </a:r>
          </a:p>
          <a:p>
            <a:r>
              <a:rPr lang="en-US" sz="1600" dirty="0"/>
              <a:t>Sales strategy </a:t>
            </a:r>
          </a:p>
          <a:p>
            <a:pPr lvl="1"/>
            <a:r>
              <a:rPr lang="en-US" sz="1400" dirty="0"/>
              <a:t>No new clients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49317" y="6541773"/>
            <a:ext cx="94253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7682614-2917-43EC-8DD5-4144BBD4E795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14851" y="1378007"/>
            <a:ext cx="3657600" cy="444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 charset="0"/>
              <a:buChar char="•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1pPr>
            <a:lvl2pPr marL="400050" indent="-2301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10000"/>
              <a:buFont typeface="Arial" charset="0"/>
              <a:buChar char="–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2pPr>
            <a:lvl3pPr marL="514350" indent="-1174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3pPr>
            <a:lvl4pPr marL="682625" indent="-1730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4pPr>
            <a:lvl5pPr marL="803275" indent="-1222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Applications</a:t>
            </a:r>
          </a:p>
          <a:p>
            <a:pPr lvl="1"/>
            <a:r>
              <a:rPr lang="en-US" sz="1400" dirty="0" err="1"/>
              <a:t>Connex</a:t>
            </a:r>
            <a:r>
              <a:rPr lang="en-US" sz="1400" dirty="0"/>
              <a:t> on HP</a:t>
            </a:r>
          </a:p>
          <a:p>
            <a:pPr lvl="1"/>
            <a:r>
              <a:rPr lang="en-US" sz="1400" dirty="0"/>
              <a:t>Data Navigator</a:t>
            </a:r>
          </a:p>
          <a:p>
            <a:pPr lvl="1"/>
            <a:r>
              <a:rPr lang="en-US" sz="1400" dirty="0"/>
              <a:t>CMS (Settlement)</a:t>
            </a:r>
          </a:p>
          <a:p>
            <a:pPr lvl="1"/>
            <a:r>
              <a:rPr lang="en-US" sz="1400" dirty="0"/>
              <a:t>Data Distributor</a:t>
            </a:r>
          </a:p>
          <a:p>
            <a:pPr lvl="1"/>
            <a:r>
              <a:rPr lang="en-US" sz="1400" dirty="0"/>
              <a:t>Web</a:t>
            </a:r>
          </a:p>
          <a:p>
            <a:pPr lvl="1"/>
            <a:r>
              <a:rPr lang="en-US" sz="1400" dirty="0"/>
              <a:t>Remote Key</a:t>
            </a:r>
          </a:p>
          <a:p>
            <a:pPr lvl="1"/>
            <a:r>
              <a:rPr lang="en-US" sz="1400" dirty="0"/>
              <a:t>A98</a:t>
            </a:r>
          </a:p>
          <a:p>
            <a:pPr lvl="1"/>
            <a:r>
              <a:rPr lang="en-US" sz="1400" dirty="0"/>
              <a:t>Access to Falcon but no active clients</a:t>
            </a:r>
          </a:p>
          <a:p>
            <a:r>
              <a:rPr lang="en-US" sz="1600" dirty="0"/>
              <a:t>External network connections </a:t>
            </a:r>
          </a:p>
          <a:p>
            <a:pPr lvl="1"/>
            <a:r>
              <a:rPr lang="en-US" sz="1400" dirty="0"/>
              <a:t>Uses </a:t>
            </a:r>
            <a:r>
              <a:rPr lang="en-US" sz="1400" dirty="0" err="1"/>
              <a:t>sw</a:t>
            </a:r>
            <a:r>
              <a:rPr lang="en-US" sz="1400" dirty="0"/>
              <a:t>-to-</a:t>
            </a:r>
            <a:r>
              <a:rPr lang="en-US" sz="1400" dirty="0" err="1"/>
              <a:t>sw</a:t>
            </a:r>
            <a:r>
              <a:rPr lang="en-US" sz="1400" dirty="0"/>
              <a:t> links to Gateway and Regional for all connections</a:t>
            </a:r>
          </a:p>
        </p:txBody>
      </p:sp>
    </p:spTree>
    <p:extLst>
      <p:ext uri="{BB962C8B-B14F-4D97-AF65-F5344CB8AC3E}">
        <p14:creationId xmlns:p14="http://schemas.microsoft.com/office/powerpoint/2010/main" val="22579287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TDBK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8007"/>
            <a:ext cx="3657600" cy="4440902"/>
          </a:xfrm>
        </p:spPr>
        <p:txBody>
          <a:bodyPr/>
          <a:lstStyle/>
          <a:p>
            <a:r>
              <a:rPr lang="en-US" sz="1600" dirty="0"/>
              <a:t>Purpose</a:t>
            </a:r>
          </a:p>
          <a:p>
            <a:pPr lvl="1"/>
            <a:r>
              <a:rPr lang="en-US" sz="1400" dirty="0"/>
              <a:t>Dedicated switch for TD.   Clone of BCFS but with unique code base.</a:t>
            </a:r>
          </a:p>
          <a:p>
            <a:pPr lvl="1"/>
            <a:r>
              <a:rPr lang="en-US" sz="1400" dirty="0"/>
              <a:t>EFT Processing</a:t>
            </a:r>
          </a:p>
          <a:p>
            <a:r>
              <a:rPr lang="en-US" sz="1600" dirty="0"/>
              <a:t>Key customers </a:t>
            </a:r>
          </a:p>
          <a:p>
            <a:pPr lvl="1"/>
            <a:r>
              <a:rPr lang="en-US" sz="1400" dirty="0"/>
              <a:t>TD.</a:t>
            </a:r>
          </a:p>
          <a:p>
            <a:r>
              <a:rPr lang="en-US" sz="1600" dirty="0"/>
              <a:t>Volume</a:t>
            </a:r>
          </a:p>
          <a:p>
            <a:pPr lvl="1"/>
            <a:r>
              <a:rPr lang="en-US" sz="1400" dirty="0"/>
              <a:t>4-5 million transactions a day</a:t>
            </a:r>
          </a:p>
          <a:p>
            <a:r>
              <a:rPr lang="en-US" sz="1600" dirty="0"/>
              <a:t>Sales strategy</a:t>
            </a:r>
          </a:p>
          <a:p>
            <a:pPr lvl="1"/>
            <a:r>
              <a:rPr lang="en-US" sz="1400" dirty="0"/>
              <a:t>TD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49317" y="6541773"/>
            <a:ext cx="94253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7682614-2917-43EC-8DD5-4144BBD4E795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14851" y="1378007"/>
            <a:ext cx="3657600" cy="444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 charset="0"/>
              <a:buChar char="•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1pPr>
            <a:lvl2pPr marL="400050" indent="-2301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10000"/>
              <a:buFont typeface="Arial" charset="0"/>
              <a:buChar char="–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2pPr>
            <a:lvl3pPr marL="514350" indent="-1174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3pPr>
            <a:lvl4pPr marL="682625" indent="-1730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4pPr>
            <a:lvl5pPr marL="803275" indent="-1222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Applications</a:t>
            </a:r>
          </a:p>
          <a:p>
            <a:pPr lvl="1"/>
            <a:r>
              <a:rPr lang="en-US" sz="1400" dirty="0" err="1"/>
              <a:t>Connex</a:t>
            </a:r>
            <a:r>
              <a:rPr lang="en-US" sz="1400" dirty="0"/>
              <a:t> on HP</a:t>
            </a:r>
          </a:p>
          <a:p>
            <a:pPr lvl="1"/>
            <a:r>
              <a:rPr lang="en-US" sz="1400" dirty="0"/>
              <a:t>Data Navigator</a:t>
            </a:r>
          </a:p>
          <a:p>
            <a:pPr lvl="1"/>
            <a:r>
              <a:rPr lang="en-US" sz="1400" dirty="0"/>
              <a:t>Settlement Manager</a:t>
            </a:r>
          </a:p>
          <a:p>
            <a:pPr lvl="1"/>
            <a:r>
              <a:rPr lang="en-US" sz="1400" dirty="0"/>
              <a:t>Data Distributor</a:t>
            </a:r>
          </a:p>
          <a:p>
            <a:pPr lvl="1"/>
            <a:r>
              <a:rPr lang="en-US" sz="1400" dirty="0"/>
              <a:t>Web</a:t>
            </a:r>
          </a:p>
          <a:p>
            <a:pPr lvl="1"/>
            <a:r>
              <a:rPr lang="en-US" sz="1400" dirty="0" err="1"/>
              <a:t>Cardbase</a:t>
            </a:r>
            <a:endParaRPr lang="en-US" sz="1400" dirty="0"/>
          </a:p>
          <a:p>
            <a:pPr lvl="1"/>
            <a:r>
              <a:rPr lang="en-US" sz="1400" dirty="0" err="1"/>
              <a:t>Actimize</a:t>
            </a:r>
            <a:r>
              <a:rPr lang="en-US" sz="1400" dirty="0"/>
              <a:t>/Falcon</a:t>
            </a:r>
          </a:p>
          <a:p>
            <a:pPr lvl="1"/>
            <a:r>
              <a:rPr lang="en-US" sz="1400" dirty="0"/>
              <a:t>A98</a:t>
            </a:r>
          </a:p>
          <a:p>
            <a:pPr lvl="1"/>
            <a:r>
              <a:rPr lang="en-US" sz="1400" dirty="0"/>
              <a:t>Gasper</a:t>
            </a:r>
          </a:p>
          <a:p>
            <a:pPr lvl="1"/>
            <a:r>
              <a:rPr lang="en-US" sz="1400" dirty="0"/>
              <a:t>Fraud Navigator</a:t>
            </a:r>
          </a:p>
          <a:p>
            <a:pPr lvl="1"/>
            <a:r>
              <a:rPr lang="en-US" sz="1400" dirty="0"/>
              <a:t>Remote Key</a:t>
            </a:r>
          </a:p>
          <a:p>
            <a:r>
              <a:rPr lang="en-US" sz="1600" dirty="0"/>
              <a:t>External network connections </a:t>
            </a:r>
          </a:p>
          <a:p>
            <a:pPr lvl="1"/>
            <a:r>
              <a:rPr lang="en-US" sz="1400" dirty="0"/>
              <a:t>Connects mostly through BCFS</a:t>
            </a:r>
          </a:p>
        </p:txBody>
      </p:sp>
    </p:spTree>
    <p:extLst>
      <p:ext uri="{BB962C8B-B14F-4D97-AF65-F5344CB8AC3E}">
        <p14:creationId xmlns:p14="http://schemas.microsoft.com/office/powerpoint/2010/main" val="439577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D711F8-AE31-4118-985E-956E8F7646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381000" y="160338"/>
            <a:ext cx="6096000" cy="838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Debit Industry Blueprint</a:t>
            </a:r>
          </a:p>
        </p:txBody>
      </p:sp>
      <p:sp>
        <p:nvSpPr>
          <p:cNvPr id="5" name="AutoShape 7" descr="Image result for Clipart PC user"/>
          <p:cNvSpPr>
            <a:spLocks noChangeAspect="1" noChangeArrowheads="1"/>
          </p:cNvSpPr>
          <p:nvPr/>
        </p:nvSpPr>
        <p:spPr bwMode="auto">
          <a:xfrm>
            <a:off x="114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9" descr="Image result for Clipart PC user"/>
          <p:cNvSpPr>
            <a:spLocks noChangeAspect="1" noChangeArrowheads="1"/>
          </p:cNvSpPr>
          <p:nvPr/>
        </p:nvSpPr>
        <p:spPr bwMode="auto">
          <a:xfrm>
            <a:off x="2667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41" name="Picture 17" descr="Click to view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158" y="2789898"/>
            <a:ext cx="837082" cy="74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550" y="1174523"/>
            <a:ext cx="1006475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26" descr="NYCE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212" y="3708813"/>
            <a:ext cx="1129063" cy="46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2330279"/>
              </p:ext>
            </p:extLst>
          </p:nvPr>
        </p:nvGraphicFramePr>
        <p:xfrm>
          <a:off x="3920300" y="2058627"/>
          <a:ext cx="104457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6" name="CorelDRAW" r:id="rId8" imgW="1044575" imgH="379413" progId="CorelDRAW.Graphic.9">
                  <p:embed/>
                </p:oleObj>
              </mc:Choice>
              <mc:Fallback>
                <p:oleObj name="CorelDRAW" r:id="rId8" imgW="1044575" imgH="379413" progId="CorelDRAW.Graphic.9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0300" y="2058627"/>
                        <a:ext cx="1044575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Picture 118" descr="C:\LAG\Starlogo.jpg"/>
          <p:cNvPicPr>
            <a:picLocks noChangeAspect="1" noChangeArrowheads="1"/>
          </p:cNvPicPr>
          <p:nvPr/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430" y="2662318"/>
            <a:ext cx="933450" cy="580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1521833"/>
              </p:ext>
            </p:extLst>
          </p:nvPr>
        </p:nvGraphicFramePr>
        <p:xfrm>
          <a:off x="3972306" y="5486400"/>
          <a:ext cx="989012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7" name="CorelDRAW" r:id="rId12" imgW="989013" imgH="328613" progId="CorelDRAW.Graphic.9">
                  <p:embed/>
                </p:oleObj>
              </mc:Choice>
              <mc:Fallback>
                <p:oleObj name="CorelDRAW" r:id="rId12" imgW="989013" imgH="328613" progId="CorelDRAW.Graphic.9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2306" y="5486400"/>
                        <a:ext cx="989012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388" y="4419600"/>
            <a:ext cx="1267812" cy="836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V="1">
            <a:off x="2971800" y="2286000"/>
            <a:ext cx="685800" cy="376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971800" y="2952625"/>
            <a:ext cx="685800" cy="2903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2971800" y="3538867"/>
            <a:ext cx="685800" cy="376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971800" y="4205492"/>
            <a:ext cx="685800" cy="2903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079675" y="1506310"/>
            <a:ext cx="1062838" cy="779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139050" y="3352799"/>
            <a:ext cx="1003463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6248399" y="2133601"/>
            <a:ext cx="1683759" cy="2392152"/>
            <a:chOff x="6248399" y="2133601"/>
            <a:chExt cx="1683759" cy="2392152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6928695" y="3243364"/>
              <a:ext cx="1003463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6248399" y="2133601"/>
              <a:ext cx="1216231" cy="2392152"/>
              <a:chOff x="6248399" y="2133601"/>
              <a:chExt cx="1216231" cy="2392152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6248399" y="2133601"/>
                <a:ext cx="1216231" cy="2392152"/>
              </a:xfrm>
              <a:prstGeom prst="rect">
                <a:avLst/>
              </a:prstGeom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16200000" scaled="0"/>
              </a:gradFill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90500"/>
                <a:bevelB w="2286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9" name="Picture 71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24600" y="2895601"/>
                <a:ext cx="1061850" cy="4377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cxnSp>
        <p:nvCxnSpPr>
          <p:cNvPr id="30" name="Straight Arrow Connector 29"/>
          <p:cNvCxnSpPr/>
          <p:nvPr/>
        </p:nvCxnSpPr>
        <p:spPr>
          <a:xfrm flipV="1">
            <a:off x="5109362" y="4340669"/>
            <a:ext cx="1062838" cy="779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676400" y="2341141"/>
            <a:ext cx="1371600" cy="877996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w="127000" h="190500"/>
            <a:bevelB w="2286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Merchant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Processor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679369" y="3503652"/>
            <a:ext cx="1368631" cy="1022100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w="127000" h="190500"/>
            <a:bevelB w="2286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Processor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81000" y="1299782"/>
            <a:ext cx="1405372" cy="4548279"/>
            <a:chOff x="381000" y="1299782"/>
            <a:chExt cx="1405372" cy="4548279"/>
          </a:xfrm>
        </p:grpSpPr>
        <p:grpSp>
          <p:nvGrpSpPr>
            <p:cNvPr id="32" name="Group 31"/>
            <p:cNvGrpSpPr/>
            <p:nvPr/>
          </p:nvGrpSpPr>
          <p:grpSpPr>
            <a:xfrm>
              <a:off x="381000" y="1299782"/>
              <a:ext cx="1405372" cy="4106036"/>
              <a:chOff x="381000" y="956770"/>
              <a:chExt cx="1854051" cy="5054266"/>
            </a:xfrm>
          </p:grpSpPr>
          <p:graphicFrame>
            <p:nvGraphicFramePr>
              <p:cNvPr id="34" name="Object 3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51384878"/>
                  </p:ext>
                </p:extLst>
              </p:nvPr>
            </p:nvGraphicFramePr>
            <p:xfrm>
              <a:off x="920912" y="4959927"/>
              <a:ext cx="647700" cy="10511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38" name="CorelDRAW" r:id="rId16" imgW="409575" imgH="866775" progId="CorelDRAW.Graphic.9">
                      <p:embed/>
                    </p:oleObj>
                  </mc:Choice>
                  <mc:Fallback>
                    <p:oleObj name="CorelDRAW" r:id="rId16" imgW="409575" imgH="866775" progId="CorelDRAW.Graphic.9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20912" y="4959927"/>
                            <a:ext cx="647700" cy="10511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8204" y="3655742"/>
                <a:ext cx="1051197" cy="938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0123" y="2057400"/>
                <a:ext cx="768490" cy="12758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7" name="Group 36"/>
              <p:cNvGrpSpPr/>
              <p:nvPr/>
            </p:nvGrpSpPr>
            <p:grpSpPr>
              <a:xfrm>
                <a:off x="381000" y="956770"/>
                <a:ext cx="1854051" cy="861644"/>
                <a:chOff x="2971800" y="914400"/>
                <a:chExt cx="2177901" cy="1040206"/>
              </a:xfrm>
            </p:grpSpPr>
            <p:pic>
              <p:nvPicPr>
                <p:cNvPr id="38" name="Picture 13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71800" y="1399991"/>
                  <a:ext cx="1900373" cy="5546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9" name="Picture 32"/>
                <p:cNvPicPr>
                  <a:picLocks noChangeArrowheads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95601" y="914400"/>
                  <a:ext cx="1054100" cy="736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  <p:pic>
          <p:nvPicPr>
            <p:cNvPr id="42" name="Picture 5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295" y="4340669"/>
              <a:ext cx="822214" cy="1507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2914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8007"/>
            <a:ext cx="3657600" cy="4440902"/>
          </a:xfrm>
        </p:spPr>
        <p:txBody>
          <a:bodyPr/>
          <a:lstStyle/>
          <a:p>
            <a:r>
              <a:rPr lang="en-US" sz="1600" dirty="0"/>
              <a:t>Purpose</a:t>
            </a:r>
          </a:p>
          <a:p>
            <a:pPr lvl="1"/>
            <a:r>
              <a:rPr lang="en-US" sz="1400" dirty="0"/>
              <a:t>Provides connectivity to Prepaid South.</a:t>
            </a:r>
          </a:p>
          <a:p>
            <a:pPr lvl="1"/>
            <a:r>
              <a:rPr lang="en-US" sz="1400" dirty="0"/>
              <a:t>Network processing</a:t>
            </a:r>
          </a:p>
          <a:p>
            <a:r>
              <a:rPr lang="en-US" sz="1600" dirty="0"/>
              <a:t>Key customers </a:t>
            </a:r>
          </a:p>
          <a:p>
            <a:pPr lvl="1"/>
            <a:r>
              <a:rPr lang="en-US" sz="1400" dirty="0"/>
              <a:t>Old Second</a:t>
            </a:r>
          </a:p>
          <a:p>
            <a:pPr lvl="1"/>
            <a:r>
              <a:rPr lang="en-US" sz="1400" dirty="0"/>
              <a:t>NYCE.</a:t>
            </a:r>
          </a:p>
          <a:p>
            <a:r>
              <a:rPr lang="en-US" sz="1600" dirty="0"/>
              <a:t>Volume</a:t>
            </a:r>
          </a:p>
          <a:p>
            <a:pPr lvl="1"/>
            <a:r>
              <a:rPr lang="en-US" sz="1400" dirty="0"/>
              <a:t>30-50,000 transactions a day</a:t>
            </a:r>
          </a:p>
          <a:p>
            <a:r>
              <a:rPr lang="en-US" sz="1600" dirty="0"/>
              <a:t>Sales strategy </a:t>
            </a:r>
          </a:p>
          <a:p>
            <a:pPr lvl="1"/>
            <a:r>
              <a:rPr lang="en-US" sz="1400" dirty="0"/>
              <a:t>For connectivity when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49317" y="6541773"/>
            <a:ext cx="94253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7682614-2917-43EC-8DD5-4144BBD4E795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14851" y="1378007"/>
            <a:ext cx="3657600" cy="444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 charset="0"/>
              <a:buChar char="•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1pPr>
            <a:lvl2pPr marL="400050" indent="-2301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10000"/>
              <a:buFont typeface="Arial" charset="0"/>
              <a:buChar char="–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2pPr>
            <a:lvl3pPr marL="514350" indent="-1174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3pPr>
            <a:lvl4pPr marL="682625" indent="-1730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4pPr>
            <a:lvl5pPr marL="803275" indent="-1222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Applications</a:t>
            </a:r>
          </a:p>
          <a:p>
            <a:pPr lvl="1"/>
            <a:r>
              <a:rPr lang="en-US" sz="1400" dirty="0" err="1"/>
              <a:t>Connex</a:t>
            </a:r>
            <a:r>
              <a:rPr lang="en-US" sz="1400" dirty="0"/>
              <a:t> on HP</a:t>
            </a:r>
          </a:p>
          <a:p>
            <a:pPr lvl="1"/>
            <a:r>
              <a:rPr lang="en-US" sz="1400" dirty="0"/>
              <a:t>Data Navigator</a:t>
            </a:r>
          </a:p>
          <a:p>
            <a:pPr lvl="1"/>
            <a:r>
              <a:rPr lang="en-US" sz="1400" dirty="0"/>
              <a:t>CMS (Settlement)</a:t>
            </a:r>
          </a:p>
          <a:p>
            <a:pPr lvl="1"/>
            <a:r>
              <a:rPr lang="en-US" sz="1400" dirty="0"/>
              <a:t>Data Distributor</a:t>
            </a:r>
          </a:p>
          <a:p>
            <a:pPr lvl="1"/>
            <a:r>
              <a:rPr lang="en-US" sz="1400" dirty="0"/>
              <a:t>Web</a:t>
            </a:r>
          </a:p>
          <a:p>
            <a:r>
              <a:rPr lang="en-US" sz="1600" dirty="0"/>
              <a:t>External network connections </a:t>
            </a:r>
          </a:p>
          <a:p>
            <a:pPr lvl="1"/>
            <a:r>
              <a:rPr lang="en-US" sz="1400" dirty="0"/>
              <a:t>NYCE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335566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TRN1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8007"/>
            <a:ext cx="3657600" cy="4440902"/>
          </a:xfrm>
        </p:spPr>
        <p:txBody>
          <a:bodyPr/>
          <a:lstStyle/>
          <a:p>
            <a:r>
              <a:rPr lang="en-US" sz="1600" dirty="0"/>
              <a:t>Purpose</a:t>
            </a:r>
          </a:p>
          <a:p>
            <a:pPr lvl="1"/>
            <a:r>
              <a:rPr lang="en-US" sz="1400" dirty="0"/>
              <a:t>Originally setup to service POS merchant business (</a:t>
            </a:r>
            <a:r>
              <a:rPr lang="en-US" sz="1400" dirty="0" err="1"/>
              <a:t>WinDixie</a:t>
            </a:r>
            <a:r>
              <a:rPr lang="en-US" sz="1400" dirty="0"/>
              <a:t>).  </a:t>
            </a:r>
          </a:p>
          <a:p>
            <a:pPr lvl="1"/>
            <a:r>
              <a:rPr lang="en-US" sz="1400" dirty="0"/>
              <a:t>EFT Processing</a:t>
            </a:r>
          </a:p>
          <a:p>
            <a:r>
              <a:rPr lang="en-US" sz="1600" dirty="0"/>
              <a:t>Key customers </a:t>
            </a:r>
          </a:p>
          <a:p>
            <a:pPr lvl="1"/>
            <a:r>
              <a:rPr lang="en-US" sz="1400" dirty="0"/>
              <a:t>Farmers Markets.</a:t>
            </a:r>
          </a:p>
          <a:p>
            <a:r>
              <a:rPr lang="en-US" sz="1600" dirty="0"/>
              <a:t>Volume</a:t>
            </a:r>
          </a:p>
          <a:p>
            <a:pPr lvl="1"/>
            <a:r>
              <a:rPr lang="en-US" sz="1400" dirty="0"/>
              <a:t>30-50,000 transactions a day</a:t>
            </a:r>
          </a:p>
          <a:p>
            <a:r>
              <a:rPr lang="en-US" sz="1600" dirty="0"/>
              <a:t>Sales strategy </a:t>
            </a:r>
          </a:p>
          <a:p>
            <a:pPr lvl="1"/>
            <a:r>
              <a:rPr lang="en-US" sz="1400" dirty="0"/>
              <a:t>New merchant processing business.</a:t>
            </a:r>
          </a:p>
          <a:p>
            <a:r>
              <a:rPr lang="en-US" dirty="0"/>
              <a:t>Note: Version 1.4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49317" y="6541773"/>
            <a:ext cx="94253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7682614-2917-43EC-8DD5-4144BBD4E795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14851" y="1378007"/>
            <a:ext cx="3657600" cy="444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 charset="0"/>
              <a:buChar char="•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1pPr>
            <a:lvl2pPr marL="400050" indent="-2301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10000"/>
              <a:buFont typeface="Arial" charset="0"/>
              <a:buChar char="–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2pPr>
            <a:lvl3pPr marL="514350" indent="-1174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3pPr>
            <a:lvl4pPr marL="682625" indent="-1730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4pPr>
            <a:lvl5pPr marL="803275" indent="-1222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Applications</a:t>
            </a:r>
          </a:p>
          <a:p>
            <a:pPr lvl="1"/>
            <a:r>
              <a:rPr lang="en-US" sz="1400" dirty="0" err="1"/>
              <a:t>Connex</a:t>
            </a:r>
            <a:r>
              <a:rPr lang="en-US" sz="1400" dirty="0"/>
              <a:t> on HP</a:t>
            </a:r>
          </a:p>
          <a:p>
            <a:pPr lvl="1"/>
            <a:r>
              <a:rPr lang="en-US" sz="1400" dirty="0"/>
              <a:t>Data Navigator</a:t>
            </a:r>
          </a:p>
          <a:p>
            <a:pPr lvl="1"/>
            <a:r>
              <a:rPr lang="en-US" sz="1400" dirty="0"/>
              <a:t>CMS (Settlement)</a:t>
            </a:r>
          </a:p>
          <a:p>
            <a:pPr lvl="1"/>
            <a:r>
              <a:rPr lang="en-US" sz="1400" dirty="0"/>
              <a:t>Data Distributor</a:t>
            </a:r>
          </a:p>
          <a:p>
            <a:pPr lvl="1"/>
            <a:r>
              <a:rPr lang="en-US" sz="1400" dirty="0"/>
              <a:t>Web</a:t>
            </a:r>
          </a:p>
          <a:p>
            <a:r>
              <a:rPr lang="en-US" sz="1600" dirty="0"/>
              <a:t>External network connections </a:t>
            </a:r>
          </a:p>
          <a:p>
            <a:pPr lvl="1"/>
            <a:r>
              <a:rPr lang="en-US" sz="1400" dirty="0"/>
              <a:t>Some direct links.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24029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EBTG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8007"/>
            <a:ext cx="3657600" cy="4440902"/>
          </a:xfrm>
        </p:spPr>
        <p:txBody>
          <a:bodyPr/>
          <a:lstStyle/>
          <a:p>
            <a:r>
              <a:rPr lang="en-US" sz="1600" dirty="0"/>
              <a:t>Purpose</a:t>
            </a:r>
          </a:p>
          <a:p>
            <a:pPr lvl="1"/>
            <a:r>
              <a:rPr lang="en-US" sz="1400" dirty="0"/>
              <a:t>Primary switch for the EBT business gateway for the terminal driving and other third parties.</a:t>
            </a:r>
          </a:p>
          <a:p>
            <a:pPr lvl="1"/>
            <a:r>
              <a:rPr lang="en-US" sz="1400" dirty="0"/>
              <a:t>EBT Processing</a:t>
            </a:r>
          </a:p>
          <a:p>
            <a:r>
              <a:rPr lang="en-US" sz="1600" dirty="0"/>
              <a:t>Key customers </a:t>
            </a:r>
          </a:p>
          <a:p>
            <a:pPr lvl="1"/>
            <a:r>
              <a:rPr lang="en-US" sz="1400" dirty="0"/>
              <a:t>All states (16).</a:t>
            </a:r>
          </a:p>
          <a:p>
            <a:pPr lvl="1"/>
            <a:r>
              <a:rPr lang="en-US" sz="1400" dirty="0"/>
              <a:t>Third parties that want to acquire EBT</a:t>
            </a:r>
          </a:p>
          <a:p>
            <a:r>
              <a:rPr lang="en-US" sz="1600" dirty="0"/>
              <a:t>Volume</a:t>
            </a:r>
          </a:p>
          <a:p>
            <a:pPr lvl="1"/>
            <a:r>
              <a:rPr lang="en-US" sz="1400" dirty="0"/>
              <a:t>3-4 million transactions a day</a:t>
            </a:r>
          </a:p>
          <a:p>
            <a:pPr lvl="1"/>
            <a:r>
              <a:rPr lang="en-US" sz="1400" dirty="0"/>
              <a:t>Peak volumes at beginning of month</a:t>
            </a:r>
          </a:p>
          <a:p>
            <a:r>
              <a:rPr lang="en-US" sz="1600" dirty="0"/>
              <a:t>Sales strategy </a:t>
            </a:r>
          </a:p>
          <a:p>
            <a:pPr lvl="1"/>
            <a:r>
              <a:rPr lang="en-US" sz="1400" dirty="0"/>
              <a:t>By RFP.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49317" y="6541773"/>
            <a:ext cx="94253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7682614-2917-43EC-8DD5-4144BBD4E795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14851" y="1378007"/>
            <a:ext cx="3657600" cy="444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 charset="0"/>
              <a:buChar char="•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1pPr>
            <a:lvl2pPr marL="400050" indent="-2301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10000"/>
              <a:buFont typeface="Arial" charset="0"/>
              <a:buChar char="–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2pPr>
            <a:lvl3pPr marL="514350" indent="-1174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3pPr>
            <a:lvl4pPr marL="682625" indent="-1730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4pPr>
            <a:lvl5pPr marL="803275" indent="-1222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Applications</a:t>
            </a:r>
          </a:p>
          <a:p>
            <a:pPr lvl="1"/>
            <a:r>
              <a:rPr lang="en-US" sz="1400" dirty="0" err="1"/>
              <a:t>Connex</a:t>
            </a:r>
            <a:r>
              <a:rPr lang="en-US" sz="1400" dirty="0"/>
              <a:t> on HP</a:t>
            </a:r>
          </a:p>
          <a:p>
            <a:pPr lvl="1"/>
            <a:r>
              <a:rPr lang="en-US" sz="1400" dirty="0"/>
              <a:t>CMS (Settlement)</a:t>
            </a:r>
          </a:p>
          <a:p>
            <a:pPr lvl="1"/>
            <a:r>
              <a:rPr lang="en-US" sz="1400" dirty="0"/>
              <a:t>Data Distributor</a:t>
            </a:r>
          </a:p>
          <a:p>
            <a:pPr lvl="1"/>
            <a:r>
              <a:rPr lang="en-US" sz="1400" dirty="0"/>
              <a:t>Data Navigator (future)</a:t>
            </a:r>
          </a:p>
          <a:p>
            <a:pPr lvl="1"/>
            <a:r>
              <a:rPr lang="en-US" sz="1400" dirty="0"/>
              <a:t>Web</a:t>
            </a:r>
          </a:p>
          <a:p>
            <a:pPr lvl="1"/>
            <a:r>
              <a:rPr lang="en-US" sz="1400" dirty="0"/>
              <a:t>Fraud Navigator</a:t>
            </a:r>
          </a:p>
          <a:p>
            <a:pPr lvl="1"/>
            <a:r>
              <a:rPr lang="en-US" sz="1400" dirty="0" err="1"/>
              <a:t>Auth</a:t>
            </a:r>
            <a:r>
              <a:rPr lang="en-US" sz="1400" dirty="0"/>
              <a:t> Engine</a:t>
            </a:r>
          </a:p>
          <a:p>
            <a:pPr lvl="2"/>
            <a:r>
              <a:rPr lang="en-US" sz="1200" dirty="0"/>
              <a:t>One per state</a:t>
            </a:r>
          </a:p>
          <a:p>
            <a:pPr lvl="2"/>
            <a:r>
              <a:rPr lang="en-US" sz="1200" dirty="0"/>
              <a:t>Data Warehouse</a:t>
            </a:r>
          </a:p>
          <a:p>
            <a:pPr lvl="2"/>
            <a:r>
              <a:rPr lang="en-US" sz="1200" dirty="0"/>
              <a:t>IVR</a:t>
            </a:r>
          </a:p>
          <a:p>
            <a:pPr lvl="2"/>
            <a:r>
              <a:rPr lang="en-US" sz="1200" dirty="0"/>
              <a:t>MMS</a:t>
            </a:r>
          </a:p>
          <a:p>
            <a:r>
              <a:rPr lang="en-US" sz="1600" dirty="0"/>
              <a:t>External network connections </a:t>
            </a:r>
          </a:p>
          <a:p>
            <a:pPr lvl="1"/>
            <a:r>
              <a:rPr lang="en-US" sz="1400" dirty="0"/>
              <a:t>All  EBT processors</a:t>
            </a:r>
          </a:p>
          <a:p>
            <a:pPr lvl="1"/>
            <a:endParaRPr lang="en-US" sz="14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420494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GOV1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8007"/>
            <a:ext cx="3657600" cy="4440902"/>
          </a:xfrm>
        </p:spPr>
        <p:txBody>
          <a:bodyPr/>
          <a:lstStyle/>
          <a:p>
            <a:r>
              <a:rPr lang="en-US" sz="1600" dirty="0"/>
              <a:t>Purpose</a:t>
            </a:r>
          </a:p>
          <a:p>
            <a:pPr lvl="1"/>
            <a:r>
              <a:rPr lang="en-US" sz="1400" dirty="0"/>
              <a:t>Terminal driving switch for EBT for all FIS owned terminals.</a:t>
            </a:r>
          </a:p>
          <a:p>
            <a:pPr lvl="1"/>
            <a:r>
              <a:rPr lang="en-US" sz="1400" dirty="0"/>
              <a:t>EBT Processing</a:t>
            </a:r>
          </a:p>
          <a:p>
            <a:r>
              <a:rPr lang="en-US" sz="1600" dirty="0"/>
              <a:t>Key customers </a:t>
            </a:r>
          </a:p>
          <a:p>
            <a:pPr lvl="1"/>
            <a:r>
              <a:rPr lang="en-US" sz="1400" dirty="0"/>
              <a:t>Self.</a:t>
            </a:r>
          </a:p>
          <a:p>
            <a:r>
              <a:rPr lang="en-US" sz="1600" dirty="0"/>
              <a:t>Volume</a:t>
            </a:r>
          </a:p>
          <a:p>
            <a:pPr lvl="1"/>
            <a:r>
              <a:rPr lang="en-US" sz="1400" dirty="0"/>
              <a:t>300-400,000 transactions a day </a:t>
            </a:r>
          </a:p>
          <a:p>
            <a:pPr lvl="1"/>
            <a:r>
              <a:rPr lang="en-US" sz="1400" dirty="0"/>
              <a:t>Peak volumes at beginning of month</a:t>
            </a:r>
          </a:p>
          <a:p>
            <a:r>
              <a:rPr lang="en-US" sz="1600" dirty="0"/>
              <a:t>Sales strategy </a:t>
            </a:r>
          </a:p>
          <a:p>
            <a:pPr lvl="1"/>
            <a:r>
              <a:rPr lang="en-US" sz="1400" dirty="0"/>
              <a:t>All.</a:t>
            </a:r>
          </a:p>
          <a:p>
            <a:r>
              <a:rPr lang="en-US" dirty="0"/>
              <a:t>Note: Version 1.4 switch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49317" y="6541773"/>
            <a:ext cx="94253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7682614-2917-43EC-8DD5-4144BBD4E795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14851" y="1378007"/>
            <a:ext cx="3657600" cy="444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 charset="0"/>
              <a:buChar char="•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1pPr>
            <a:lvl2pPr marL="400050" indent="-2301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10000"/>
              <a:buFont typeface="Arial" charset="0"/>
              <a:buChar char="–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2pPr>
            <a:lvl3pPr marL="514350" indent="-1174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3pPr>
            <a:lvl4pPr marL="682625" indent="-1730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4pPr>
            <a:lvl5pPr marL="803275" indent="-1222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Applications</a:t>
            </a:r>
          </a:p>
          <a:p>
            <a:pPr lvl="1"/>
            <a:r>
              <a:rPr lang="en-US" sz="1400" dirty="0" err="1"/>
              <a:t>Connex</a:t>
            </a:r>
            <a:r>
              <a:rPr lang="en-US" sz="1400" dirty="0"/>
              <a:t> on HP</a:t>
            </a:r>
          </a:p>
          <a:p>
            <a:pPr lvl="1"/>
            <a:r>
              <a:rPr lang="en-US" sz="1400" dirty="0"/>
              <a:t>Data Navigator (Future)</a:t>
            </a:r>
          </a:p>
          <a:p>
            <a:pPr lvl="1"/>
            <a:r>
              <a:rPr lang="en-US" sz="1400" dirty="0"/>
              <a:t>CMS (Settlement)</a:t>
            </a:r>
          </a:p>
          <a:p>
            <a:pPr lvl="1"/>
            <a:r>
              <a:rPr lang="en-US" sz="1400" dirty="0"/>
              <a:t>Data Distributor</a:t>
            </a:r>
          </a:p>
          <a:p>
            <a:pPr lvl="1"/>
            <a:r>
              <a:rPr lang="en-US" sz="1400" dirty="0"/>
              <a:t>Web</a:t>
            </a:r>
          </a:p>
          <a:p>
            <a:pPr lvl="1"/>
            <a:r>
              <a:rPr lang="en-US" sz="1400" dirty="0"/>
              <a:t>Fraud Navigator</a:t>
            </a:r>
          </a:p>
          <a:p>
            <a:pPr lvl="1"/>
            <a:r>
              <a:rPr lang="en-US" sz="1400" dirty="0" err="1"/>
              <a:t>Auth</a:t>
            </a:r>
            <a:r>
              <a:rPr lang="en-US" sz="1400" dirty="0"/>
              <a:t> Engine</a:t>
            </a:r>
          </a:p>
          <a:p>
            <a:pPr lvl="2"/>
            <a:r>
              <a:rPr lang="en-US" sz="1200" dirty="0"/>
              <a:t>One per state</a:t>
            </a:r>
          </a:p>
          <a:p>
            <a:pPr lvl="2"/>
            <a:r>
              <a:rPr lang="en-US" sz="1200" dirty="0"/>
              <a:t>Data Warehouse</a:t>
            </a:r>
          </a:p>
          <a:p>
            <a:pPr lvl="2"/>
            <a:r>
              <a:rPr lang="en-US" sz="1200" dirty="0"/>
              <a:t>IVR</a:t>
            </a:r>
          </a:p>
          <a:p>
            <a:pPr lvl="2"/>
            <a:r>
              <a:rPr lang="en-US" sz="1200" dirty="0"/>
              <a:t>MMS</a:t>
            </a:r>
          </a:p>
          <a:p>
            <a:r>
              <a:rPr lang="en-US" sz="1600" dirty="0"/>
              <a:t>External network connections </a:t>
            </a:r>
          </a:p>
          <a:p>
            <a:pPr lvl="1"/>
            <a:r>
              <a:rPr lang="en-US" sz="1400" dirty="0"/>
              <a:t>EBTG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89277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GOV2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8007"/>
            <a:ext cx="3657600" cy="4440902"/>
          </a:xfrm>
        </p:spPr>
        <p:txBody>
          <a:bodyPr/>
          <a:lstStyle/>
          <a:p>
            <a:r>
              <a:rPr lang="en-US" sz="1600" dirty="0"/>
              <a:t>Purpose</a:t>
            </a:r>
          </a:p>
          <a:p>
            <a:pPr lvl="1"/>
            <a:r>
              <a:rPr lang="en-US" sz="1400" dirty="0"/>
              <a:t>Terminal driving switch for EBT for all non-FIS owned terminals.</a:t>
            </a:r>
          </a:p>
          <a:p>
            <a:pPr lvl="1"/>
            <a:r>
              <a:rPr lang="en-US" sz="1400" dirty="0"/>
              <a:t>EFT Processing</a:t>
            </a:r>
          </a:p>
          <a:p>
            <a:r>
              <a:rPr lang="en-US" sz="1600" dirty="0"/>
              <a:t>Key customers </a:t>
            </a:r>
          </a:p>
          <a:p>
            <a:pPr lvl="1"/>
            <a:r>
              <a:rPr lang="en-US" sz="1400" dirty="0"/>
              <a:t>JP Morgan (FIS will be buying)</a:t>
            </a:r>
          </a:p>
          <a:p>
            <a:pPr lvl="1"/>
            <a:r>
              <a:rPr lang="en-US" sz="1400" dirty="0"/>
              <a:t>Northrup </a:t>
            </a:r>
            <a:r>
              <a:rPr lang="en-US" sz="1400" dirty="0" err="1"/>
              <a:t>Gruman</a:t>
            </a:r>
            <a:endParaRPr lang="en-US" sz="1400" dirty="0"/>
          </a:p>
          <a:p>
            <a:r>
              <a:rPr lang="en-US" sz="1600" dirty="0"/>
              <a:t>Volume</a:t>
            </a:r>
          </a:p>
          <a:p>
            <a:pPr lvl="1"/>
            <a:r>
              <a:rPr lang="en-US" sz="1400" dirty="0"/>
              <a:t>500-600,000 transactions a day</a:t>
            </a:r>
          </a:p>
          <a:p>
            <a:pPr lvl="1"/>
            <a:r>
              <a:rPr lang="en-US" sz="1400" dirty="0"/>
              <a:t>Peak volumes at beginning of month</a:t>
            </a:r>
          </a:p>
          <a:p>
            <a:r>
              <a:rPr lang="en-US" sz="1600" dirty="0"/>
              <a:t>Sales strategy </a:t>
            </a:r>
          </a:p>
          <a:p>
            <a:pPr lvl="1"/>
            <a:r>
              <a:rPr lang="en-US" sz="1400" dirty="0"/>
              <a:t>All</a:t>
            </a:r>
          </a:p>
          <a:p>
            <a:r>
              <a:rPr lang="en-US" sz="1600" dirty="0"/>
              <a:t>Note </a:t>
            </a:r>
          </a:p>
          <a:p>
            <a:pPr lvl="1"/>
            <a:r>
              <a:rPr lang="en-US" sz="1400" dirty="0"/>
              <a:t>Will be combined with GOV1.</a:t>
            </a:r>
          </a:p>
          <a:p>
            <a:pPr lvl="1"/>
            <a:r>
              <a:rPr lang="en-US" sz="1400" dirty="0"/>
              <a:t>Version 1.4 switch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49317" y="6541773"/>
            <a:ext cx="94253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7682614-2917-43EC-8DD5-4144BBD4E795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14851" y="1378007"/>
            <a:ext cx="3657600" cy="444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 charset="0"/>
              <a:buChar char="•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1pPr>
            <a:lvl2pPr marL="400050" indent="-2301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10000"/>
              <a:buFont typeface="Arial" charset="0"/>
              <a:buChar char="–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2pPr>
            <a:lvl3pPr marL="514350" indent="-1174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3pPr>
            <a:lvl4pPr marL="682625" indent="-1730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4pPr>
            <a:lvl5pPr marL="803275" indent="-1222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Applications</a:t>
            </a:r>
          </a:p>
          <a:p>
            <a:pPr lvl="1"/>
            <a:r>
              <a:rPr lang="en-US" sz="1400" dirty="0" err="1"/>
              <a:t>Connex</a:t>
            </a:r>
            <a:r>
              <a:rPr lang="en-US" sz="1400" dirty="0"/>
              <a:t> on HP</a:t>
            </a:r>
          </a:p>
          <a:p>
            <a:pPr lvl="1"/>
            <a:r>
              <a:rPr lang="en-US" sz="1400" dirty="0"/>
              <a:t>CMS (Settlement)</a:t>
            </a:r>
          </a:p>
          <a:p>
            <a:pPr lvl="1"/>
            <a:r>
              <a:rPr lang="en-US" sz="1400" dirty="0"/>
              <a:t>Data Distributor</a:t>
            </a:r>
          </a:p>
          <a:p>
            <a:pPr lvl="1"/>
            <a:r>
              <a:rPr lang="en-US" sz="1400" dirty="0"/>
              <a:t>Web</a:t>
            </a:r>
          </a:p>
          <a:p>
            <a:r>
              <a:rPr lang="en-US" sz="1600" dirty="0"/>
              <a:t>External network connections </a:t>
            </a:r>
          </a:p>
          <a:p>
            <a:pPr lvl="1"/>
            <a:r>
              <a:rPr lang="en-US" sz="1400" dirty="0"/>
              <a:t>EBTG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861146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GLBL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8007"/>
            <a:ext cx="3657600" cy="4440902"/>
          </a:xfrm>
        </p:spPr>
        <p:txBody>
          <a:bodyPr/>
          <a:lstStyle/>
          <a:p>
            <a:r>
              <a:rPr lang="en-US" sz="1600" dirty="0"/>
              <a:t>Purpose</a:t>
            </a:r>
          </a:p>
          <a:p>
            <a:pPr lvl="1"/>
            <a:r>
              <a:rPr lang="en-US" sz="1400" dirty="0"/>
              <a:t>Originally setup to service European/International business</a:t>
            </a:r>
          </a:p>
          <a:p>
            <a:pPr lvl="1"/>
            <a:r>
              <a:rPr lang="en-US" sz="1400" dirty="0"/>
              <a:t>EFT Processing with Network processing</a:t>
            </a:r>
          </a:p>
          <a:p>
            <a:r>
              <a:rPr lang="en-US" sz="1600" dirty="0"/>
              <a:t>Key customers </a:t>
            </a:r>
          </a:p>
          <a:p>
            <a:pPr lvl="1"/>
            <a:r>
              <a:rPr lang="en-US" sz="1400" dirty="0" err="1"/>
              <a:t>Societe</a:t>
            </a:r>
            <a:r>
              <a:rPr lang="en-US" sz="1400" dirty="0"/>
              <a:t> </a:t>
            </a:r>
            <a:r>
              <a:rPr lang="en-US" sz="1400" dirty="0" err="1"/>
              <a:t>Generale</a:t>
            </a:r>
            <a:endParaRPr lang="en-US" sz="1400" dirty="0"/>
          </a:p>
          <a:p>
            <a:pPr lvl="1"/>
            <a:r>
              <a:rPr lang="en-US" sz="1400" dirty="0"/>
              <a:t>SNS (Holland)</a:t>
            </a:r>
          </a:p>
          <a:p>
            <a:r>
              <a:rPr lang="en-US" sz="1600" dirty="0"/>
              <a:t>Volume</a:t>
            </a:r>
          </a:p>
          <a:p>
            <a:pPr lvl="1"/>
            <a:r>
              <a:rPr lang="en-US" sz="1400" dirty="0"/>
              <a:t>1 million transactions a day</a:t>
            </a:r>
          </a:p>
          <a:p>
            <a:r>
              <a:rPr lang="en-US" sz="1600" dirty="0"/>
              <a:t>Sales strategy </a:t>
            </a:r>
          </a:p>
          <a:p>
            <a:pPr lvl="1"/>
            <a:r>
              <a:rPr lang="en-US" sz="1400" dirty="0"/>
              <a:t>International business.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49317" y="6541773"/>
            <a:ext cx="94253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7682614-2917-43EC-8DD5-4144BBD4E795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14851" y="1378007"/>
            <a:ext cx="3657600" cy="444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 charset="0"/>
              <a:buChar char="•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1pPr>
            <a:lvl2pPr marL="400050" indent="-2301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10000"/>
              <a:buFont typeface="Arial" charset="0"/>
              <a:buChar char="–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2pPr>
            <a:lvl3pPr marL="514350" indent="-1174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3pPr>
            <a:lvl4pPr marL="682625" indent="-1730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4pPr>
            <a:lvl5pPr marL="803275" indent="-1222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Applications</a:t>
            </a:r>
          </a:p>
          <a:p>
            <a:pPr lvl="1"/>
            <a:r>
              <a:rPr lang="en-US" sz="1400" dirty="0"/>
              <a:t>MAS and Clearing</a:t>
            </a:r>
          </a:p>
          <a:p>
            <a:pPr lvl="1"/>
            <a:r>
              <a:rPr lang="en-US" sz="1400" dirty="0" err="1"/>
              <a:t>Connex</a:t>
            </a:r>
            <a:r>
              <a:rPr lang="en-US" sz="1400" dirty="0"/>
              <a:t> on HP</a:t>
            </a:r>
          </a:p>
          <a:p>
            <a:pPr lvl="1"/>
            <a:r>
              <a:rPr lang="en-US" sz="1400" dirty="0"/>
              <a:t>Data Navigator</a:t>
            </a:r>
          </a:p>
          <a:p>
            <a:pPr lvl="1"/>
            <a:r>
              <a:rPr lang="en-US" sz="1400" dirty="0"/>
              <a:t>CMS (Settlement)</a:t>
            </a:r>
          </a:p>
          <a:p>
            <a:pPr lvl="1"/>
            <a:r>
              <a:rPr lang="en-US" sz="1400" dirty="0"/>
              <a:t>Data Distributor</a:t>
            </a:r>
          </a:p>
          <a:p>
            <a:pPr lvl="1"/>
            <a:r>
              <a:rPr lang="en-US" sz="1400" dirty="0"/>
              <a:t>Web</a:t>
            </a:r>
          </a:p>
          <a:p>
            <a:pPr lvl="1"/>
            <a:r>
              <a:rPr lang="en-US" sz="1400" dirty="0"/>
              <a:t>Fraud Navigator</a:t>
            </a:r>
          </a:p>
          <a:p>
            <a:pPr lvl="1"/>
            <a:r>
              <a:rPr lang="en-US" sz="1400" dirty="0"/>
              <a:t>Falcon (Not Fraud team)</a:t>
            </a:r>
          </a:p>
          <a:p>
            <a:pPr lvl="1"/>
            <a:r>
              <a:rPr lang="en-US" sz="1400" dirty="0"/>
              <a:t>Currency Conversion</a:t>
            </a:r>
          </a:p>
          <a:p>
            <a:pPr lvl="1"/>
            <a:r>
              <a:rPr lang="en-US" sz="1400" dirty="0"/>
              <a:t>CIMS</a:t>
            </a:r>
          </a:p>
          <a:p>
            <a:pPr lvl="1"/>
            <a:r>
              <a:rPr lang="en-US" sz="1400" dirty="0"/>
              <a:t>Gasper</a:t>
            </a:r>
          </a:p>
          <a:p>
            <a:pPr lvl="1"/>
            <a:r>
              <a:rPr lang="en-US" sz="1400" dirty="0"/>
              <a:t>Own Portal</a:t>
            </a:r>
          </a:p>
          <a:p>
            <a:r>
              <a:rPr lang="en-US" sz="1600" dirty="0"/>
              <a:t>External network connections </a:t>
            </a:r>
          </a:p>
          <a:p>
            <a:pPr lvl="1"/>
            <a:r>
              <a:rPr lang="pt-BR" sz="1400" dirty="0"/>
              <a:t>VISA, VISA CEMEA, VISA Europe</a:t>
            </a:r>
          </a:p>
          <a:p>
            <a:pPr lvl="1"/>
            <a:r>
              <a:rPr lang="pt-BR" sz="1400" dirty="0"/>
              <a:t>MasterCard CEMEA, MasterCard Europe, MasterCard LAC</a:t>
            </a:r>
          </a:p>
          <a:p>
            <a:pPr lvl="1"/>
            <a:r>
              <a:rPr lang="pt-BR" sz="1400" dirty="0"/>
              <a:t>PULSE</a:t>
            </a:r>
          </a:p>
          <a:p>
            <a:pPr lvl="1"/>
            <a:r>
              <a:rPr lang="pt-BR" sz="1400" dirty="0"/>
              <a:t>AFFN</a:t>
            </a:r>
          </a:p>
          <a:p>
            <a:pPr lvl="1"/>
            <a:r>
              <a:rPr lang="en-US" sz="1400" dirty="0" err="1"/>
              <a:t>Allcard</a:t>
            </a:r>
            <a:endParaRPr lang="en-US" sz="14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475532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8007"/>
            <a:ext cx="3657600" cy="4440902"/>
          </a:xfrm>
        </p:spPr>
        <p:txBody>
          <a:bodyPr/>
          <a:lstStyle/>
          <a:p>
            <a:r>
              <a:rPr lang="en-US" sz="1600" dirty="0"/>
              <a:t>Purpose</a:t>
            </a:r>
          </a:p>
          <a:p>
            <a:pPr lvl="1"/>
            <a:r>
              <a:rPr lang="en-US" sz="1400" dirty="0"/>
              <a:t>AFFN Network</a:t>
            </a:r>
          </a:p>
          <a:p>
            <a:pPr lvl="1"/>
            <a:r>
              <a:rPr lang="en-US" sz="1400" dirty="0"/>
              <a:t>Network Processing</a:t>
            </a:r>
          </a:p>
          <a:p>
            <a:r>
              <a:rPr lang="en-US" sz="1600" dirty="0"/>
              <a:t>Key customers </a:t>
            </a:r>
          </a:p>
          <a:p>
            <a:pPr lvl="1"/>
            <a:r>
              <a:rPr lang="en-US" sz="1400" dirty="0"/>
              <a:t>.</a:t>
            </a:r>
          </a:p>
          <a:p>
            <a:r>
              <a:rPr lang="en-US" sz="1600" dirty="0"/>
              <a:t>Volume</a:t>
            </a:r>
          </a:p>
          <a:p>
            <a:pPr lvl="1"/>
            <a:r>
              <a:rPr lang="en-US" sz="1400" dirty="0"/>
              <a:t>300-500,000 transactions a day</a:t>
            </a:r>
          </a:p>
          <a:p>
            <a:r>
              <a:rPr lang="en-US" sz="1600" dirty="0"/>
              <a:t>Sales strategy </a:t>
            </a:r>
          </a:p>
          <a:p>
            <a:pPr lvl="1"/>
            <a:r>
              <a:rPr lang="en-US" sz="1400" dirty="0"/>
              <a:t>All AFFN.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49317" y="6541773"/>
            <a:ext cx="94253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7682614-2917-43EC-8DD5-4144BBD4E795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14851" y="1378007"/>
            <a:ext cx="3657600" cy="444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 charset="0"/>
              <a:buChar char="•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1pPr>
            <a:lvl2pPr marL="400050" indent="-2301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10000"/>
              <a:buFont typeface="Arial" charset="0"/>
              <a:buChar char="–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2pPr>
            <a:lvl3pPr marL="514350" indent="-1174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3pPr>
            <a:lvl4pPr marL="682625" indent="-1730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4pPr>
            <a:lvl5pPr marL="803275" indent="-1222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Applications</a:t>
            </a:r>
          </a:p>
          <a:p>
            <a:pPr lvl="1"/>
            <a:r>
              <a:rPr lang="en-US" sz="1400" dirty="0" err="1"/>
              <a:t>Connex</a:t>
            </a:r>
            <a:r>
              <a:rPr lang="en-US" sz="1400" dirty="0"/>
              <a:t> on HP</a:t>
            </a:r>
          </a:p>
          <a:p>
            <a:pPr lvl="1"/>
            <a:r>
              <a:rPr lang="en-US" sz="1400" dirty="0"/>
              <a:t>Data Navigator</a:t>
            </a:r>
          </a:p>
          <a:p>
            <a:pPr lvl="1"/>
            <a:r>
              <a:rPr lang="en-US" sz="1400" dirty="0"/>
              <a:t>CMS (Settlement)</a:t>
            </a:r>
          </a:p>
          <a:p>
            <a:pPr lvl="1"/>
            <a:r>
              <a:rPr lang="en-US" sz="1400" dirty="0"/>
              <a:t>Data Distributor</a:t>
            </a:r>
          </a:p>
          <a:p>
            <a:pPr lvl="1"/>
            <a:r>
              <a:rPr lang="en-US" sz="1400" dirty="0"/>
              <a:t>Web</a:t>
            </a:r>
          </a:p>
          <a:p>
            <a:r>
              <a:rPr lang="en-US" sz="1600" dirty="0"/>
              <a:t>External network connections </a:t>
            </a:r>
          </a:p>
          <a:p>
            <a:pPr lvl="1"/>
            <a:r>
              <a:rPr lang="en-US" sz="1400" dirty="0"/>
              <a:t>Direct to Pulse and NYCE for reciprocals</a:t>
            </a:r>
          </a:p>
          <a:p>
            <a:pPr lvl="1"/>
            <a:endParaRPr lang="en-US" sz="14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865247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8007"/>
            <a:ext cx="3657600" cy="4440902"/>
          </a:xfrm>
        </p:spPr>
        <p:txBody>
          <a:bodyPr/>
          <a:lstStyle/>
          <a:p>
            <a:r>
              <a:rPr lang="en-US" sz="1600" dirty="0"/>
              <a:t>Purpose</a:t>
            </a:r>
          </a:p>
          <a:p>
            <a:pPr lvl="1"/>
            <a:r>
              <a:rPr lang="en-US" sz="1400" dirty="0"/>
              <a:t>CU24 Network</a:t>
            </a:r>
          </a:p>
          <a:p>
            <a:pPr lvl="1"/>
            <a:r>
              <a:rPr lang="en-US" sz="1400" dirty="0"/>
              <a:t>Network Processing</a:t>
            </a:r>
          </a:p>
          <a:p>
            <a:r>
              <a:rPr lang="en-US" sz="1600" dirty="0"/>
              <a:t>Key customers </a:t>
            </a:r>
          </a:p>
          <a:p>
            <a:pPr lvl="1"/>
            <a:r>
              <a:rPr lang="en-US" sz="1400" dirty="0"/>
              <a:t>.</a:t>
            </a:r>
          </a:p>
          <a:p>
            <a:r>
              <a:rPr lang="en-US" sz="1600" dirty="0"/>
              <a:t>Volume</a:t>
            </a:r>
          </a:p>
          <a:p>
            <a:pPr lvl="1"/>
            <a:r>
              <a:rPr lang="en-US" sz="1400" dirty="0"/>
              <a:t>3-500,000 transactions a day</a:t>
            </a:r>
          </a:p>
          <a:p>
            <a:r>
              <a:rPr lang="en-US" sz="1600" dirty="0"/>
              <a:t>Sales strategy </a:t>
            </a:r>
          </a:p>
          <a:p>
            <a:pPr lvl="1"/>
            <a:r>
              <a:rPr lang="en-US" sz="1400" dirty="0"/>
              <a:t>CU24.</a:t>
            </a:r>
          </a:p>
          <a:p>
            <a:r>
              <a:rPr lang="en-US" sz="1600" dirty="0"/>
              <a:t>Note</a:t>
            </a:r>
          </a:p>
          <a:p>
            <a:pPr lvl="1"/>
            <a:r>
              <a:rPr lang="en-US" sz="1400" dirty="0"/>
              <a:t>Similar to AFFN from a business perspective.</a:t>
            </a:r>
          </a:p>
          <a:p>
            <a:pPr lvl="1"/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49317" y="6541773"/>
            <a:ext cx="94253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7682614-2917-43EC-8DD5-4144BBD4E795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14851" y="1378007"/>
            <a:ext cx="3657600" cy="444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 charset="0"/>
              <a:buChar char="•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1pPr>
            <a:lvl2pPr marL="400050" indent="-2301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10000"/>
              <a:buFont typeface="Arial" charset="0"/>
              <a:buChar char="–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2pPr>
            <a:lvl3pPr marL="514350" indent="-1174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3pPr>
            <a:lvl4pPr marL="682625" indent="-1730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4pPr>
            <a:lvl5pPr marL="803275" indent="-1222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Applications</a:t>
            </a:r>
          </a:p>
          <a:p>
            <a:pPr lvl="1"/>
            <a:r>
              <a:rPr lang="en-US" sz="1400" dirty="0" err="1"/>
              <a:t>Connex</a:t>
            </a:r>
            <a:r>
              <a:rPr lang="en-US" sz="1400" dirty="0"/>
              <a:t> on HP</a:t>
            </a:r>
          </a:p>
          <a:p>
            <a:pPr lvl="1"/>
            <a:r>
              <a:rPr lang="en-US" sz="1400" dirty="0"/>
              <a:t>Data Navigator</a:t>
            </a:r>
          </a:p>
          <a:p>
            <a:pPr lvl="1"/>
            <a:r>
              <a:rPr lang="en-US" sz="1400" dirty="0"/>
              <a:t>CMS (Settlement)</a:t>
            </a:r>
          </a:p>
          <a:p>
            <a:pPr lvl="1"/>
            <a:r>
              <a:rPr lang="en-US" sz="1400" dirty="0"/>
              <a:t>Data Distributor</a:t>
            </a:r>
          </a:p>
          <a:p>
            <a:pPr lvl="1"/>
            <a:r>
              <a:rPr lang="en-US" sz="1400" dirty="0"/>
              <a:t>Web</a:t>
            </a:r>
          </a:p>
          <a:p>
            <a:r>
              <a:rPr lang="en-US" sz="1600" dirty="0"/>
              <a:t>External network connections </a:t>
            </a:r>
          </a:p>
          <a:p>
            <a:pPr lvl="1"/>
            <a:r>
              <a:rPr lang="en-US" sz="1400" dirty="0"/>
              <a:t>NYCE for </a:t>
            </a:r>
            <a:r>
              <a:rPr lang="en-US" sz="1400" dirty="0" err="1"/>
              <a:t>Reciporcal</a:t>
            </a:r>
            <a:endParaRPr lang="en-US" sz="1400" dirty="0"/>
          </a:p>
          <a:p>
            <a:pPr lvl="1"/>
            <a:r>
              <a:rPr lang="en-US" sz="1400" dirty="0" err="1"/>
              <a:t>MoneyPass</a:t>
            </a:r>
            <a:r>
              <a:rPr lang="en-US" sz="1400" dirty="0"/>
              <a:t> for </a:t>
            </a:r>
            <a:r>
              <a:rPr lang="en-US" sz="1400" dirty="0" err="1"/>
              <a:t>Reciporcal</a:t>
            </a:r>
            <a:endParaRPr lang="en-US" sz="1400" dirty="0"/>
          </a:p>
          <a:p>
            <a:pPr lvl="1"/>
            <a:r>
              <a:rPr lang="en-US" sz="1400" dirty="0"/>
              <a:t>Publix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480658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NYCE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8007"/>
            <a:ext cx="3657600" cy="4440902"/>
          </a:xfrm>
        </p:spPr>
        <p:txBody>
          <a:bodyPr/>
          <a:lstStyle/>
          <a:p>
            <a:r>
              <a:rPr lang="en-US" sz="1600" dirty="0"/>
              <a:t>Purpose</a:t>
            </a:r>
          </a:p>
          <a:p>
            <a:pPr lvl="1"/>
            <a:r>
              <a:rPr lang="en-US" sz="1400" dirty="0"/>
              <a:t>NYCE Network</a:t>
            </a:r>
          </a:p>
          <a:p>
            <a:pPr lvl="1"/>
            <a:r>
              <a:rPr lang="en-US" sz="1400" dirty="0"/>
              <a:t>Network Processing</a:t>
            </a:r>
          </a:p>
          <a:p>
            <a:r>
              <a:rPr lang="en-US" sz="1600" dirty="0"/>
              <a:t>Key customers </a:t>
            </a:r>
          </a:p>
          <a:p>
            <a:pPr lvl="1"/>
            <a:r>
              <a:rPr lang="en-US" sz="1400" dirty="0"/>
              <a:t>.</a:t>
            </a:r>
          </a:p>
          <a:p>
            <a:r>
              <a:rPr lang="en-US" sz="1600" dirty="0"/>
              <a:t>Volume</a:t>
            </a:r>
          </a:p>
          <a:p>
            <a:pPr lvl="1"/>
            <a:r>
              <a:rPr lang="en-US" sz="1400" dirty="0"/>
              <a:t>5-7 million transactions a day</a:t>
            </a:r>
          </a:p>
          <a:p>
            <a:r>
              <a:rPr lang="en-US" sz="1600" dirty="0"/>
              <a:t>Sales strategy </a:t>
            </a:r>
          </a:p>
          <a:p>
            <a:pPr lvl="1"/>
            <a:r>
              <a:rPr lang="en-US" sz="1400" dirty="0"/>
              <a:t>All NYCE.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49317" y="6541773"/>
            <a:ext cx="94253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7682614-2917-43EC-8DD5-4144BBD4E795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14851" y="1378007"/>
            <a:ext cx="3657600" cy="444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 charset="0"/>
              <a:buChar char="•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1pPr>
            <a:lvl2pPr marL="400050" indent="-2301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10000"/>
              <a:buFont typeface="Arial" charset="0"/>
              <a:buChar char="–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2pPr>
            <a:lvl3pPr marL="514350" indent="-1174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3pPr>
            <a:lvl4pPr marL="682625" indent="-1730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4pPr>
            <a:lvl5pPr marL="803275" indent="-1222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Applications</a:t>
            </a:r>
          </a:p>
          <a:p>
            <a:pPr lvl="1"/>
            <a:r>
              <a:rPr lang="en-US" sz="1400" dirty="0" err="1"/>
              <a:t>Connex</a:t>
            </a:r>
            <a:r>
              <a:rPr lang="en-US" sz="1400" dirty="0"/>
              <a:t> on HP</a:t>
            </a:r>
          </a:p>
          <a:p>
            <a:pPr lvl="1"/>
            <a:r>
              <a:rPr lang="en-US" sz="1400" dirty="0"/>
              <a:t>TES</a:t>
            </a:r>
          </a:p>
          <a:p>
            <a:r>
              <a:rPr lang="en-US" sz="1600" dirty="0"/>
              <a:t>External network connections </a:t>
            </a:r>
          </a:p>
          <a:p>
            <a:pPr lvl="1"/>
            <a:r>
              <a:rPr lang="en-US" sz="1400" dirty="0"/>
              <a:t>WIP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589710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49317" y="6541773"/>
            <a:ext cx="94253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7682614-2917-43EC-8DD5-4144BBD4E795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15558" y="1828800"/>
            <a:ext cx="441499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latin typeface="Arial"/>
                <a:cs typeface="Arial"/>
              </a:rPr>
              <a:t>Any</a:t>
            </a:r>
          </a:p>
          <a:p>
            <a:pPr algn="ctr"/>
            <a:r>
              <a:rPr lang="en-US" sz="6000" b="1" dirty="0">
                <a:latin typeface="Arial"/>
                <a:cs typeface="Arial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238456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/>
          <p:cNvCxnSpPr/>
          <p:nvPr/>
        </p:nvCxnSpPr>
        <p:spPr>
          <a:xfrm flipH="1">
            <a:off x="7537368" y="3243364"/>
            <a:ext cx="1003463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8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D711F8-AE31-4118-985E-956E8F7646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FIS can Acquire too!</a:t>
            </a:r>
          </a:p>
        </p:txBody>
      </p:sp>
      <p:sp>
        <p:nvSpPr>
          <p:cNvPr id="5" name="AutoShape 7" descr="Image result for Clipart PC user"/>
          <p:cNvSpPr>
            <a:spLocks noChangeAspect="1" noChangeArrowheads="1"/>
          </p:cNvSpPr>
          <p:nvPr/>
        </p:nvSpPr>
        <p:spPr bwMode="auto">
          <a:xfrm>
            <a:off x="114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9" descr="Image result for Clipart PC user"/>
          <p:cNvSpPr>
            <a:spLocks noChangeAspect="1" noChangeArrowheads="1"/>
          </p:cNvSpPr>
          <p:nvPr/>
        </p:nvSpPr>
        <p:spPr bwMode="auto">
          <a:xfrm>
            <a:off x="2667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41" name="Picture 17" descr="Click to view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92" y="2462933"/>
            <a:ext cx="837082" cy="74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977" y="1174523"/>
            <a:ext cx="1006475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26" descr="NYCE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639" y="3708813"/>
            <a:ext cx="1129063" cy="46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8615089"/>
              </p:ext>
            </p:extLst>
          </p:nvPr>
        </p:nvGraphicFramePr>
        <p:xfrm>
          <a:off x="3403727" y="2058627"/>
          <a:ext cx="104457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2" name="CorelDRAW" r:id="rId8" imgW="1044575" imgH="379413" progId="CorelDRAW.Graphic.9">
                  <p:embed/>
                </p:oleObj>
              </mc:Choice>
              <mc:Fallback>
                <p:oleObj name="CorelDRAW" r:id="rId8" imgW="1044575" imgH="379413" progId="CorelDRAW.Graphic.9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727" y="2058627"/>
                        <a:ext cx="1044575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Picture 118" descr="C:\LAG\Starlogo.jpg"/>
          <p:cNvPicPr>
            <a:picLocks noChangeAspect="1" noChangeArrowheads="1"/>
          </p:cNvPicPr>
          <p:nvPr/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300" y="2662751"/>
            <a:ext cx="933450" cy="580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8159052"/>
              </p:ext>
            </p:extLst>
          </p:nvPr>
        </p:nvGraphicFramePr>
        <p:xfrm>
          <a:off x="3455733" y="5486400"/>
          <a:ext cx="989012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3" name="CorelDRAW" r:id="rId12" imgW="989013" imgH="328613" progId="CorelDRAW.Graphic.9">
                  <p:embed/>
                </p:oleObj>
              </mc:Choice>
              <mc:Fallback>
                <p:oleObj name="CorelDRAW" r:id="rId12" imgW="989013" imgH="328613" progId="CorelDRAW.Graphic.9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733" y="5486400"/>
                        <a:ext cx="989012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815" y="4419600"/>
            <a:ext cx="1267812" cy="836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Straight Arrow Connector 32"/>
          <p:cNvCxnSpPr/>
          <p:nvPr/>
        </p:nvCxnSpPr>
        <p:spPr>
          <a:xfrm flipH="1">
            <a:off x="4724401" y="4029755"/>
            <a:ext cx="1062838" cy="779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4724401" y="3352799"/>
            <a:ext cx="1003463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187809" y="2133601"/>
            <a:ext cx="1190561" cy="2362199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w="127000" h="190500"/>
            <a:bevelB w="2286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7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110" y="2895600"/>
            <a:ext cx="1015044" cy="418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0" name="Straight Arrow Connector 29"/>
          <p:cNvCxnSpPr/>
          <p:nvPr/>
        </p:nvCxnSpPr>
        <p:spPr>
          <a:xfrm flipH="1" flipV="1">
            <a:off x="4612575" y="1828800"/>
            <a:ext cx="1062838" cy="779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>
            <a:off x="2286000" y="3941057"/>
            <a:ext cx="762000" cy="837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286000" y="3243366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 flipH="1">
            <a:off x="2248080" y="1800178"/>
            <a:ext cx="837839" cy="808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17" descr="Click to view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257" y="5074784"/>
            <a:ext cx="837082" cy="74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Arrow Connector 35"/>
          <p:cNvCxnSpPr/>
          <p:nvPr/>
        </p:nvCxnSpPr>
        <p:spPr>
          <a:xfrm>
            <a:off x="6762332" y="4656619"/>
            <a:ext cx="1" cy="418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5988212" y="4790904"/>
            <a:ext cx="1545528" cy="1371600"/>
          </a:xfrm>
          <a:prstGeom prst="ellipse">
            <a:avLst/>
          </a:prstGeom>
          <a:noFill/>
          <a:ln w="38100" cmpd="dbl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5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581" y="2657336"/>
            <a:ext cx="847620" cy="1553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Rectangle 2"/>
          <p:cNvSpPr txBox="1">
            <a:spLocks/>
          </p:cNvSpPr>
          <p:nvPr/>
        </p:nvSpPr>
        <p:spPr bwMode="auto">
          <a:xfrm>
            <a:off x="191630" y="3200400"/>
            <a:ext cx="209437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807F83"/>
                </a:solidFill>
                <a:latin typeface="Arial"/>
                <a:ea typeface="+mj-ea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07F83"/>
                </a:solidFill>
                <a:latin typeface="Arial" charset="0"/>
                <a:cs typeface="Arial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07F83"/>
                </a:solidFill>
                <a:latin typeface="Arial" charset="0"/>
                <a:cs typeface="Arial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07F83"/>
                </a:solidFill>
                <a:latin typeface="Arial" charset="0"/>
                <a:cs typeface="Arial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07F83"/>
                </a:solidFill>
                <a:latin typeface="Arial" charset="0"/>
                <a:cs typeface="Arial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Or EFT</a:t>
            </a:r>
          </a:p>
          <a:p>
            <a:pPr algn="ctr" eaLnBrk="1" hangingPunct="1"/>
            <a:r>
              <a:rPr 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Processor</a:t>
            </a:r>
          </a:p>
        </p:txBody>
      </p:sp>
    </p:spTree>
    <p:extLst>
      <p:ext uri="{BB962C8B-B14F-4D97-AF65-F5344CB8AC3E}">
        <p14:creationId xmlns:p14="http://schemas.microsoft.com/office/powerpoint/2010/main" val="291398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/>
          <p:cNvCxnSpPr/>
          <p:nvPr/>
        </p:nvCxnSpPr>
        <p:spPr>
          <a:xfrm>
            <a:off x="1719171" y="2760205"/>
            <a:ext cx="1424079" cy="2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81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039100" y="6248400"/>
            <a:ext cx="685800" cy="2286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46D711F8-AE31-4118-985E-956E8F7646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381000" y="219075"/>
            <a:ext cx="6096000" cy="838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Complex Transaction Routing</a:t>
            </a:r>
          </a:p>
        </p:txBody>
      </p:sp>
      <p:sp>
        <p:nvSpPr>
          <p:cNvPr id="5" name="AutoShape 7" descr="Image result for Clipart PC user"/>
          <p:cNvSpPr>
            <a:spLocks noChangeAspect="1" noChangeArrowheads="1"/>
          </p:cNvSpPr>
          <p:nvPr/>
        </p:nvSpPr>
        <p:spPr bwMode="auto">
          <a:xfrm>
            <a:off x="114300" y="-12065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9" descr="Image result for Clipart PC user"/>
          <p:cNvSpPr>
            <a:spLocks noChangeAspect="1" noChangeArrowheads="1"/>
          </p:cNvSpPr>
          <p:nvPr/>
        </p:nvSpPr>
        <p:spPr bwMode="auto">
          <a:xfrm>
            <a:off x="266700" y="3174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6" name="Picture 126" descr="NYC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879" y="2437249"/>
            <a:ext cx="1571443" cy="64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Straight Arrow Connector 35"/>
          <p:cNvCxnSpPr/>
          <p:nvPr/>
        </p:nvCxnSpPr>
        <p:spPr>
          <a:xfrm>
            <a:off x="4442203" y="2019300"/>
            <a:ext cx="1" cy="418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144" y="1143000"/>
            <a:ext cx="17145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43121" y="3492798"/>
            <a:ext cx="2286000" cy="549275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MasterCard </a:t>
            </a:r>
          </a:p>
          <a:p>
            <a:pPr algn="ctr"/>
            <a:r>
              <a:rPr lang="en-US" dirty="0"/>
              <a:t>Debit Gateway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895600" y="4476467"/>
            <a:ext cx="2286000" cy="54927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MasterCard </a:t>
            </a:r>
          </a:p>
          <a:p>
            <a:pPr algn="ctr"/>
            <a:r>
              <a:rPr lang="en-US" dirty="0"/>
              <a:t>MPTS Debit Processor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605121" y="5499431"/>
            <a:ext cx="837082" cy="748969"/>
            <a:chOff x="3505200" y="5513476"/>
            <a:chExt cx="837082" cy="748969"/>
          </a:xfrm>
        </p:grpSpPr>
        <p:pic>
          <p:nvPicPr>
            <p:cNvPr id="1041" name="Picture 17" descr="Click to view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00" y="5513476"/>
              <a:ext cx="837082" cy="748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3809860" y="5658736"/>
              <a:ext cx="252608" cy="62528"/>
            </a:xfrm>
            <a:prstGeom prst="rect">
              <a:avLst/>
            </a:prstGeom>
            <a:solidFill>
              <a:srgbClr val="FFF48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45007" y="5629884"/>
              <a:ext cx="785721" cy="260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Credit  Union</a:t>
              </a:r>
            </a:p>
          </p:txBody>
        </p:sp>
      </p:grpSp>
      <p:cxnSp>
        <p:nvCxnSpPr>
          <p:cNvPr id="39" name="Straight Arrow Connector 38"/>
          <p:cNvCxnSpPr/>
          <p:nvPr/>
        </p:nvCxnSpPr>
        <p:spPr>
          <a:xfrm flipV="1">
            <a:off x="3663303" y="2019084"/>
            <a:ext cx="1" cy="418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010139" y="3048000"/>
            <a:ext cx="1" cy="418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036084" y="4053060"/>
            <a:ext cx="1" cy="418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030421" y="5068235"/>
            <a:ext cx="1" cy="418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123757" y="1057274"/>
            <a:ext cx="1796887" cy="96202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20" y="2054717"/>
            <a:ext cx="936551" cy="1717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4911784" y="5281829"/>
            <a:ext cx="3241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Arial"/>
                <a:cs typeface="Arial"/>
              </a:rPr>
              <a:t>Credit Union is a member of CU24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41225" y="1139565"/>
            <a:ext cx="3952623" cy="748969"/>
            <a:chOff x="4941225" y="1139565"/>
            <a:chExt cx="3952623" cy="748969"/>
          </a:xfrm>
        </p:grpSpPr>
        <p:grpSp>
          <p:nvGrpSpPr>
            <p:cNvPr id="24" name="Group 23"/>
            <p:cNvGrpSpPr/>
            <p:nvPr/>
          </p:nvGrpSpPr>
          <p:grpSpPr>
            <a:xfrm>
              <a:off x="8056766" y="1139565"/>
              <a:ext cx="837082" cy="748969"/>
              <a:chOff x="3505200" y="5513476"/>
              <a:chExt cx="837082" cy="748969"/>
            </a:xfrm>
          </p:grpSpPr>
          <p:pic>
            <p:nvPicPr>
              <p:cNvPr id="25" name="Picture 17" descr="Click to view">
                <a:hlinkClick r:id="rId5"/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5200" y="5513476"/>
                <a:ext cx="837082" cy="7489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Rectangle 26"/>
              <p:cNvSpPr/>
              <p:nvPr/>
            </p:nvSpPr>
            <p:spPr>
              <a:xfrm>
                <a:off x="3809860" y="5658736"/>
                <a:ext cx="252608" cy="62528"/>
              </a:xfrm>
              <a:prstGeom prst="rect">
                <a:avLst/>
              </a:prstGeom>
              <a:solidFill>
                <a:srgbClr val="FFF48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545007" y="5629884"/>
                <a:ext cx="785721" cy="260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/>
                    <a:cs typeface="Arial"/>
                  </a:rPr>
                  <a:t>Credit  Union</a:t>
                </a:r>
              </a:p>
            </p:txBody>
          </p:sp>
        </p:grpSp>
        <p:cxnSp>
          <p:nvCxnSpPr>
            <p:cNvPr id="29" name="Straight Arrow Connector 28"/>
            <p:cNvCxnSpPr/>
            <p:nvPr/>
          </p:nvCxnSpPr>
          <p:spPr>
            <a:xfrm>
              <a:off x="4941225" y="1534244"/>
              <a:ext cx="761790" cy="40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5690051" y="1245341"/>
              <a:ext cx="1625149" cy="622106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Visa DPS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7294976" y="1530202"/>
              <a:ext cx="761790" cy="40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363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D711F8-AE31-4118-985E-956E8F7646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Every Night – Dollar Settlement</a:t>
            </a:r>
          </a:p>
        </p:txBody>
      </p:sp>
      <p:sp>
        <p:nvSpPr>
          <p:cNvPr id="5" name="AutoShape 7" descr="Image result for Clipart PC user"/>
          <p:cNvSpPr>
            <a:spLocks noChangeAspect="1" noChangeArrowheads="1"/>
          </p:cNvSpPr>
          <p:nvPr/>
        </p:nvSpPr>
        <p:spPr bwMode="auto">
          <a:xfrm>
            <a:off x="114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9" descr="Image result for Clipart PC user"/>
          <p:cNvSpPr>
            <a:spLocks noChangeAspect="1" noChangeArrowheads="1"/>
          </p:cNvSpPr>
          <p:nvPr/>
        </p:nvSpPr>
        <p:spPr bwMode="auto">
          <a:xfrm>
            <a:off x="2667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6" name="Picture 126" descr="NYC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877" y="1716759"/>
            <a:ext cx="1707523" cy="70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5647456" y="1371600"/>
            <a:ext cx="1544040" cy="1066800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w="127000" h="190500"/>
            <a:bevelB w="2286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7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503488"/>
            <a:ext cx="1394610" cy="574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762000" y="1636225"/>
            <a:ext cx="1371600" cy="877996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w="127000" h="190500"/>
            <a:bevelB w="2286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Merchant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Processor</a:t>
            </a:r>
          </a:p>
        </p:txBody>
      </p:sp>
      <p:pic>
        <p:nvPicPr>
          <p:cNvPr id="32" name="Picture 17" descr="Click to view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00" y="1524000"/>
            <a:ext cx="837082" cy="74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1143000" y="2844845"/>
            <a:ext cx="7086600" cy="0"/>
          </a:xfrm>
          <a:prstGeom prst="straightConnector1">
            <a:avLst/>
          </a:prstGeom>
          <a:ln w="53975">
            <a:headEnd type="triangl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19750" y="2590800"/>
            <a:ext cx="94288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/>
                <a:cs typeface="Arial"/>
              </a:rPr>
              <a:t>ACH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143000" y="3418820"/>
            <a:ext cx="7086600" cy="0"/>
          </a:xfrm>
          <a:prstGeom prst="straightConnector1">
            <a:avLst/>
          </a:prstGeom>
          <a:ln w="53975">
            <a:headEnd type="triangl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657600" y="3124200"/>
            <a:ext cx="234333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/>
                <a:cs typeface="Arial"/>
              </a:rPr>
              <a:t>Wire Transfer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77199" y="3886482"/>
            <a:ext cx="6227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rial"/>
                <a:cs typeface="Arial"/>
              </a:rPr>
              <a:t>How much money do we settle each night??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9812" y="5396842"/>
            <a:ext cx="7289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rial"/>
                <a:cs typeface="Arial"/>
              </a:rPr>
              <a:t>And each night, our debits and credits balance to $0</a:t>
            </a:r>
          </a:p>
        </p:txBody>
      </p:sp>
    </p:spTree>
    <p:extLst>
      <p:ext uri="{BB962C8B-B14F-4D97-AF65-F5344CB8AC3E}">
        <p14:creationId xmlns:p14="http://schemas.microsoft.com/office/powerpoint/2010/main" val="105855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Custom 8">
      <a:dk1>
        <a:srgbClr val="262626"/>
      </a:dk1>
      <a:lt1>
        <a:sysClr val="window" lastClr="FFFFFF"/>
      </a:lt1>
      <a:dk2>
        <a:srgbClr val="6E6F70"/>
      </a:dk2>
      <a:lt2>
        <a:srgbClr val="EEECE1"/>
      </a:lt2>
      <a:accent1>
        <a:srgbClr val="3F5D12"/>
      </a:accent1>
      <a:accent2>
        <a:srgbClr val="7BBE30"/>
      </a:accent2>
      <a:accent3>
        <a:srgbClr val="9BBB59"/>
      </a:accent3>
      <a:accent4>
        <a:srgbClr val="CBDB2C"/>
      </a:accent4>
      <a:accent5>
        <a:srgbClr val="EDE809"/>
      </a:accent5>
      <a:accent6>
        <a:srgbClr val="FFF161"/>
      </a:accent6>
      <a:hlink>
        <a:srgbClr val="6D6E72"/>
      </a:hlink>
      <a:folHlink>
        <a:srgbClr val="ADADA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1_Office Theme 1">
      <a:dk1>
        <a:srgbClr val="262626"/>
      </a:dk1>
      <a:lt1>
        <a:srgbClr val="FFFFFF"/>
      </a:lt1>
      <a:dk2>
        <a:srgbClr val="6E6F70"/>
      </a:dk2>
      <a:lt2>
        <a:srgbClr val="EEECE1"/>
      </a:lt2>
      <a:accent1>
        <a:srgbClr val="3F5D12"/>
      </a:accent1>
      <a:accent2>
        <a:srgbClr val="7BBE30"/>
      </a:accent2>
      <a:accent3>
        <a:srgbClr val="FFFFFF"/>
      </a:accent3>
      <a:accent4>
        <a:srgbClr val="1F1F1F"/>
      </a:accent4>
      <a:accent5>
        <a:srgbClr val="AFB6AA"/>
      </a:accent5>
      <a:accent6>
        <a:srgbClr val="6FAC2A"/>
      </a:accent6>
      <a:hlink>
        <a:srgbClr val="6D6E72"/>
      </a:hlink>
      <a:folHlink>
        <a:srgbClr val="ADADAD"/>
      </a:folHlink>
    </a:clrScheme>
    <a:fontScheme name="1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Theme 1">
        <a:dk1>
          <a:srgbClr val="262626"/>
        </a:dk1>
        <a:lt1>
          <a:srgbClr val="FFFFFF"/>
        </a:lt1>
        <a:dk2>
          <a:srgbClr val="6E6F70"/>
        </a:dk2>
        <a:lt2>
          <a:srgbClr val="EEECE1"/>
        </a:lt2>
        <a:accent1>
          <a:srgbClr val="3F5D12"/>
        </a:accent1>
        <a:accent2>
          <a:srgbClr val="7BBE30"/>
        </a:accent2>
        <a:accent3>
          <a:srgbClr val="FFFFFF"/>
        </a:accent3>
        <a:accent4>
          <a:srgbClr val="1F1F1F"/>
        </a:accent4>
        <a:accent5>
          <a:srgbClr val="AFB6AA"/>
        </a:accent5>
        <a:accent6>
          <a:srgbClr val="6FAC2A"/>
        </a:accent6>
        <a:hlink>
          <a:srgbClr val="6D6E72"/>
        </a:hlink>
        <a:folHlink>
          <a:srgbClr val="ADADA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70C4BD018A63428DB348553E17A257" ma:contentTypeVersion="9" ma:contentTypeDescription="Create a new document." ma:contentTypeScope="" ma:versionID="043eccdca317a5a6e809e5a740e12e51">
  <xsd:schema xmlns:xsd="http://www.w3.org/2001/XMLSchema" xmlns:xs="http://www.w3.org/2001/XMLSchema" xmlns:p="http://schemas.microsoft.com/office/2006/metadata/properties" xmlns:ns1="http://schemas.microsoft.com/sharepoint/v3" xmlns:ns2="bfe73d04-440d-4b43-a56c-e7d4b9ca4a36" targetNamespace="http://schemas.microsoft.com/office/2006/metadata/properties" ma:root="true" ma:fieldsID="dff311506c1fe55f8678afd5d645b403" ns1:_="" ns2:_="">
    <xsd:import namespace="http://schemas.microsoft.com/sharepoint/v3"/>
    <xsd:import namespace="bfe73d04-440d-4b43-a56c-e7d4b9ca4a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e73d04-440d-4b43-a56c-e7d4b9ca4a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473C63C3-15BF-4209-A9A0-21DFF54CDAD1}"/>
</file>

<file path=customXml/itemProps2.xml><?xml version="1.0" encoding="utf-8"?>
<ds:datastoreItem xmlns:ds="http://schemas.openxmlformats.org/officeDocument/2006/customXml" ds:itemID="{CDC59F19-DEAF-4DF6-A448-BE362F78E60F}"/>
</file>

<file path=customXml/itemProps3.xml><?xml version="1.0" encoding="utf-8"?>
<ds:datastoreItem xmlns:ds="http://schemas.openxmlformats.org/officeDocument/2006/customXml" ds:itemID="{B008854F-3625-4155-AF09-C2E757463DF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9537</TotalTime>
  <Words>4078</Words>
  <Application>Microsoft Office PowerPoint</Application>
  <PresentationFormat>Letter Paper (8.5x11 in)</PresentationFormat>
  <Paragraphs>1297</Paragraphs>
  <Slides>69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Calibri</vt:lpstr>
      <vt:lpstr>Century Gothic</vt:lpstr>
      <vt:lpstr>Office Theme</vt:lpstr>
      <vt:lpstr>1_Office Theme</vt:lpstr>
      <vt:lpstr>CorelDRAW</vt:lpstr>
      <vt:lpstr>EFT, Switching and Milwaukee Products Overview</vt:lpstr>
      <vt:lpstr>The EFT Industry</vt:lpstr>
      <vt:lpstr>The EFT Industry – Debit Cards</vt:lpstr>
      <vt:lpstr>Debit Industry Blueprint</vt:lpstr>
      <vt:lpstr>Debit Industry Blueprint</vt:lpstr>
      <vt:lpstr>Debit Industry Blueprint</vt:lpstr>
      <vt:lpstr>FIS can Acquire too!</vt:lpstr>
      <vt:lpstr>Complex Transaction Routing</vt:lpstr>
      <vt:lpstr>Every Night – Dollar Settlement</vt:lpstr>
      <vt:lpstr>Every Night – Files and Reports</vt:lpstr>
      <vt:lpstr>PowerPoint Presentation</vt:lpstr>
      <vt:lpstr>Milwaukee Configuration</vt:lpstr>
      <vt:lpstr>Core Processor</vt:lpstr>
      <vt:lpstr>One Typical Routing Scenario</vt:lpstr>
      <vt:lpstr>Milwaukee Configuration</vt:lpstr>
      <vt:lpstr>Card Management System (Cardbase)</vt:lpstr>
      <vt:lpstr>Milwaukee Configuration</vt:lpstr>
      <vt:lpstr>Prepaid</vt:lpstr>
      <vt:lpstr>Prepaid Continued</vt:lpstr>
      <vt:lpstr>Milwaukee Configuration</vt:lpstr>
      <vt:lpstr>Healthcare</vt:lpstr>
      <vt:lpstr>Milwaukee Configuration</vt:lpstr>
      <vt:lpstr>ATM Driving</vt:lpstr>
      <vt:lpstr>Milwaukee Configuration</vt:lpstr>
      <vt:lpstr>Settlement Manager</vt:lpstr>
      <vt:lpstr>New Berlin Settlement</vt:lpstr>
      <vt:lpstr>Milwaukee Configuration</vt:lpstr>
      <vt:lpstr>PowerPoint Presentation</vt:lpstr>
      <vt:lpstr>DataNavigator (not Data Navigator!)</vt:lpstr>
      <vt:lpstr>DataNavigator and Exceptions</vt:lpstr>
      <vt:lpstr>Milwaukee Configuration</vt:lpstr>
      <vt:lpstr>Inside of BCFS (Connex Application)</vt:lpstr>
      <vt:lpstr>Milwaukee Configuration</vt:lpstr>
      <vt:lpstr>Addressing Fraud</vt:lpstr>
      <vt:lpstr>PowerPoint Presentation</vt:lpstr>
      <vt:lpstr>Debit Transactions</vt:lpstr>
      <vt:lpstr>EMV (Chip Card)</vt:lpstr>
      <vt:lpstr>Apple Pay - Tokenization</vt:lpstr>
      <vt:lpstr>Apple Pay - Tokenization</vt:lpstr>
      <vt:lpstr>Apple Pay - Tokenization</vt:lpstr>
      <vt:lpstr>Surcharging</vt:lpstr>
      <vt:lpstr>Interchange</vt:lpstr>
      <vt:lpstr>Interchange – Cont.</vt:lpstr>
      <vt:lpstr>Dodd-Frank Reform and Durbin Amendment of 2010</vt:lpstr>
      <vt:lpstr>Reference Materials</vt:lpstr>
      <vt:lpstr>ACES</vt:lpstr>
      <vt:lpstr>BCFS</vt:lpstr>
      <vt:lpstr>CITI</vt:lpstr>
      <vt:lpstr>CUSA</vt:lpstr>
      <vt:lpstr>CUSW</vt:lpstr>
      <vt:lpstr>DGMC</vt:lpstr>
      <vt:lpstr>FISA</vt:lpstr>
      <vt:lpstr>FISB</vt:lpstr>
      <vt:lpstr>GTWY</vt:lpstr>
      <vt:lpstr>RGNL</vt:lpstr>
      <vt:lpstr>IFSA</vt:lpstr>
      <vt:lpstr>ISPA</vt:lpstr>
      <vt:lpstr>MCDP</vt:lpstr>
      <vt:lpstr>TDBK</vt:lpstr>
      <vt:lpstr>PPSA</vt:lpstr>
      <vt:lpstr>TRN1</vt:lpstr>
      <vt:lpstr>EBTG</vt:lpstr>
      <vt:lpstr>GOV1</vt:lpstr>
      <vt:lpstr>GOV2</vt:lpstr>
      <vt:lpstr>GLBL</vt:lpstr>
      <vt:lpstr>AFFN</vt:lpstr>
      <vt:lpstr>CU24</vt:lpstr>
      <vt:lpstr>NYCE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Davvi Chrzastek</dc:creator>
  <cp:lastModifiedBy>Foy, Lezlee</cp:lastModifiedBy>
  <cp:revision>309</cp:revision>
  <cp:lastPrinted>2016-05-25T11:39:33Z</cp:lastPrinted>
  <dcterms:created xsi:type="dcterms:W3CDTF">2009-09-29T19:27:03Z</dcterms:created>
  <dcterms:modified xsi:type="dcterms:W3CDTF">2017-09-26T21:31:44Z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0x0101001670C4BD018A63428DB348553E17A257</vt:lpwstr>
  </property>
</Properties>
</file>