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7"/>
  </p:notesMasterIdLst>
  <p:sldIdLst>
    <p:sldId id="256" r:id="rId2"/>
    <p:sldId id="268" r:id="rId3"/>
    <p:sldId id="302" r:id="rId4"/>
    <p:sldId id="301" r:id="rId5"/>
    <p:sldId id="300" r:id="rId6"/>
    <p:sldId id="271" r:id="rId7"/>
    <p:sldId id="305" r:id="rId8"/>
    <p:sldId id="303" r:id="rId9"/>
    <p:sldId id="261" r:id="rId10"/>
    <p:sldId id="262" r:id="rId11"/>
    <p:sldId id="304" r:id="rId12"/>
    <p:sldId id="275" r:id="rId13"/>
    <p:sldId id="283" r:id="rId14"/>
    <p:sldId id="276" r:id="rId15"/>
    <p:sldId id="284" r:id="rId16"/>
    <p:sldId id="277" r:id="rId17"/>
    <p:sldId id="278" r:id="rId18"/>
    <p:sldId id="279" r:id="rId19"/>
    <p:sldId id="285" r:id="rId20"/>
    <p:sldId id="286" r:id="rId21"/>
    <p:sldId id="287" r:id="rId22"/>
    <p:sldId id="288" r:id="rId23"/>
    <p:sldId id="289" r:id="rId24"/>
    <p:sldId id="290" r:id="rId25"/>
    <p:sldId id="291" r:id="rId26"/>
    <p:sldId id="292" r:id="rId27"/>
    <p:sldId id="293" r:id="rId28"/>
    <p:sldId id="298" r:id="rId29"/>
    <p:sldId id="299" r:id="rId30"/>
    <p:sldId id="307" r:id="rId31"/>
    <p:sldId id="308" r:id="rId32"/>
    <p:sldId id="294" r:id="rId33"/>
    <p:sldId id="267" r:id="rId34"/>
    <p:sldId id="306"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94"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EEFCEC-C648-4E97-8520-7D220057F665}" type="datetimeFigureOut">
              <a:rPr lang="en-US" smtClean="0"/>
              <a:t>3/30/2015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B0B8C-D184-4200-B9A1-A9D759232C6A}" type="slidenum">
              <a:rPr lang="en-US" smtClean="0"/>
              <a:t>‹#›</a:t>
            </a:fld>
            <a:endParaRPr lang="en-US"/>
          </a:p>
        </p:txBody>
      </p:sp>
    </p:spTree>
    <p:extLst>
      <p:ext uri="{BB962C8B-B14F-4D97-AF65-F5344CB8AC3E}">
        <p14:creationId xmlns:p14="http://schemas.microsoft.com/office/powerpoint/2010/main" val="2478013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DataNavigator - EMS Rules Editor</a:t>
            </a:r>
          </a:p>
        </p:txBody>
      </p:sp>
      <p:sp>
        <p:nvSpPr>
          <p:cNvPr id="5" name="Rectangle 3"/>
          <p:cNvSpPr>
            <a:spLocks noGrp="1" noChangeArrowheads="1"/>
          </p:cNvSpPr>
          <p:nvPr>
            <p:ph type="dt" idx="1"/>
          </p:nvPr>
        </p:nvSpPr>
        <p:spPr>
          <a:ln/>
        </p:spPr>
        <p:txBody>
          <a:bodyPr/>
          <a:lstStyle/>
          <a:p>
            <a:r>
              <a:rPr lang="en-US" altLang="en-US"/>
              <a:t>Terminology and Structure</a:t>
            </a:r>
          </a:p>
        </p:txBody>
      </p:sp>
      <p:sp>
        <p:nvSpPr>
          <p:cNvPr id="6" name="Rectangle 6"/>
          <p:cNvSpPr>
            <a:spLocks noGrp="1" noChangeArrowheads="1"/>
          </p:cNvSpPr>
          <p:nvPr>
            <p:ph type="ftr" sz="quarter" idx="4"/>
          </p:nvPr>
        </p:nvSpPr>
        <p:spPr>
          <a:ln/>
        </p:spPr>
        <p:txBody>
          <a:bodyPr/>
          <a:lstStyle/>
          <a:p>
            <a:fld id="{547D950F-B407-4ED0-BA9F-AFF34E25E18D}" type="datetime1">
              <a:rPr lang="en-US" altLang="en-US"/>
              <a:pPr/>
              <a:t>3/30/2015</a:t>
            </a:fld>
            <a:r>
              <a:rPr lang="en-US" altLang="en-US"/>
              <a:t>		</a:t>
            </a:r>
          </a:p>
        </p:txBody>
      </p:sp>
      <p:sp>
        <p:nvSpPr>
          <p:cNvPr id="7" name="Rectangle 7"/>
          <p:cNvSpPr>
            <a:spLocks noGrp="1" noChangeArrowheads="1"/>
          </p:cNvSpPr>
          <p:nvPr>
            <p:ph type="sldNum" sz="quarter" idx="5"/>
          </p:nvPr>
        </p:nvSpPr>
        <p:spPr>
          <a:ln/>
        </p:spPr>
        <p:txBody>
          <a:bodyPr/>
          <a:lstStyle/>
          <a:p>
            <a:fld id="{DE622625-DB38-4A7F-8448-2C01B765DD85}" type="slidenum">
              <a:rPr lang="en-US" altLang="en-US"/>
              <a:pPr/>
              <a:t>9</a:t>
            </a:fld>
            <a:endParaRPr lang="en-US" altLang="en-US"/>
          </a:p>
        </p:txBody>
      </p:sp>
      <p:sp>
        <p:nvSpPr>
          <p:cNvPr id="99330" name="Rectangle 2"/>
          <p:cNvSpPr>
            <a:spLocks noGrp="1" noRot="1" noChangeAspect="1" noChangeArrowheads="1" noTextEdit="1"/>
          </p:cNvSpPr>
          <p:nvPr>
            <p:ph type="sldImg"/>
          </p:nvPr>
        </p:nvSpPr>
        <p:spPr>
          <a:xfrm>
            <a:off x="962025" y="550863"/>
            <a:ext cx="4932363" cy="3698875"/>
          </a:xfrm>
          <a:ln cap="flat"/>
        </p:spPr>
      </p:sp>
      <p:sp>
        <p:nvSpPr>
          <p:cNvPr id="99331" name="Rectangle 3"/>
          <p:cNvSpPr>
            <a:spLocks noGrp="1" noChangeArrowheads="1"/>
          </p:cNvSpPr>
          <p:nvPr>
            <p:ph type="body" idx="1"/>
          </p:nvPr>
        </p:nvSpPr>
        <p:spPr>
          <a:noFill/>
          <a:ln/>
        </p:spPr>
        <p:txBody>
          <a:bodyPr/>
          <a:lstStyle/>
          <a:p>
            <a:pPr>
              <a:buFontTx/>
              <a:buNone/>
            </a:pPr>
            <a:r>
              <a:rPr lang="en-US" altLang="en-US"/>
              <a:t>Note: The following two diagrams are meant to be sample illustrations of an exception item’s life cycle. The terms and flow used may vary by network/entity.</a:t>
            </a:r>
          </a:p>
          <a:p>
            <a:pPr>
              <a:buFontTx/>
              <a:buNone/>
            </a:pPr>
            <a:endParaRPr lang="en-US" altLang="en-US"/>
          </a:p>
          <a:p>
            <a:pPr>
              <a:buFontTx/>
              <a:buNone/>
            </a:pPr>
            <a:r>
              <a:rPr lang="en-US" altLang="en-US"/>
              <a:t>Now that you have a basic understanding of the different types of exception items processed by EMS, let’s see how they can be chained together to form the life cycle of an exception item. This slide illustrates the life cycle of an exception item from a card issuer perspective.</a:t>
            </a:r>
          </a:p>
          <a:p>
            <a:pPr>
              <a:buFontTx/>
              <a:buNone/>
            </a:pPr>
            <a:endParaRPr lang="en-US" altLang="en-US"/>
          </a:p>
          <a:p>
            <a:pPr>
              <a:buFontTx/>
              <a:buNone/>
            </a:pPr>
            <a:r>
              <a:rPr lang="en-US" altLang="en-US"/>
              <a:t>In this example, an operator starts the process by converting a transaction into a case with the specific phase called Documentation Request. Not all exception items start with this phase. The phase First Chargeback could be used as the starting point, if permitted by the network rules.</a:t>
            </a:r>
          </a:p>
          <a:p>
            <a:pPr>
              <a:buFontTx/>
              <a:buNone/>
            </a:pPr>
            <a:endParaRPr lang="en-US" altLang="en-US"/>
          </a:p>
          <a:p>
            <a:pPr>
              <a:buFontTx/>
              <a:buNone/>
            </a:pPr>
            <a:r>
              <a:rPr lang="en-US" altLang="en-US"/>
              <a:t>After a fulfillment is received in response to the Documentation Request, the cycle may end there. Optionally, the cardholder could dispute the transaction and a First Chargeback would be entered into EMS. After receiving the First Chargeback, an acquirer could accept it or dispute it with a Representment. The card issuer could accept the Representment or counter by creating a Second Chargeback. The acquirer could accept the Second Chargeback or contest it. Contesting the item could result in going to arbitration for final review by the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DataNavigator - EMS Rules Editor</a:t>
            </a:r>
          </a:p>
        </p:txBody>
      </p:sp>
      <p:sp>
        <p:nvSpPr>
          <p:cNvPr id="5" name="Rectangle 3"/>
          <p:cNvSpPr>
            <a:spLocks noGrp="1" noChangeArrowheads="1"/>
          </p:cNvSpPr>
          <p:nvPr>
            <p:ph type="dt" idx="1"/>
          </p:nvPr>
        </p:nvSpPr>
        <p:spPr>
          <a:ln/>
        </p:spPr>
        <p:txBody>
          <a:bodyPr/>
          <a:lstStyle/>
          <a:p>
            <a:r>
              <a:rPr lang="en-US" altLang="en-US"/>
              <a:t>Terminology and Structure</a:t>
            </a:r>
          </a:p>
        </p:txBody>
      </p:sp>
      <p:sp>
        <p:nvSpPr>
          <p:cNvPr id="6" name="Rectangle 6"/>
          <p:cNvSpPr>
            <a:spLocks noGrp="1" noChangeArrowheads="1"/>
          </p:cNvSpPr>
          <p:nvPr>
            <p:ph type="ftr" sz="quarter" idx="4"/>
          </p:nvPr>
        </p:nvSpPr>
        <p:spPr>
          <a:ln/>
        </p:spPr>
        <p:txBody>
          <a:bodyPr/>
          <a:lstStyle/>
          <a:p>
            <a:fld id="{547D950F-B407-4ED0-BA9F-AFF34E25E18D}" type="datetime1">
              <a:rPr lang="en-US" altLang="en-US"/>
              <a:pPr/>
              <a:t>3/30/2015</a:t>
            </a:fld>
            <a:r>
              <a:rPr lang="en-US" altLang="en-US"/>
              <a:t>		</a:t>
            </a:r>
          </a:p>
        </p:txBody>
      </p:sp>
      <p:sp>
        <p:nvSpPr>
          <p:cNvPr id="7" name="Rectangle 7"/>
          <p:cNvSpPr>
            <a:spLocks noGrp="1" noChangeArrowheads="1"/>
          </p:cNvSpPr>
          <p:nvPr>
            <p:ph type="sldNum" sz="quarter" idx="5"/>
          </p:nvPr>
        </p:nvSpPr>
        <p:spPr>
          <a:ln/>
        </p:spPr>
        <p:txBody>
          <a:bodyPr/>
          <a:lstStyle/>
          <a:p>
            <a:fld id="{3F34D3A9-6527-4473-B768-429D615614E6}" type="slidenum">
              <a:rPr lang="en-US" altLang="en-US"/>
              <a:pPr/>
              <a:t>10</a:t>
            </a:fld>
            <a:endParaRPr lang="en-US" altLang="en-US"/>
          </a:p>
        </p:txBody>
      </p:sp>
      <p:sp>
        <p:nvSpPr>
          <p:cNvPr id="130050" name="Rectangle 2"/>
          <p:cNvSpPr>
            <a:spLocks noGrp="1" noRot="1" noChangeAspect="1" noChangeArrowheads="1" noTextEdit="1"/>
          </p:cNvSpPr>
          <p:nvPr>
            <p:ph type="sldImg"/>
          </p:nvPr>
        </p:nvSpPr>
        <p:spPr>
          <a:xfrm>
            <a:off x="962025" y="550863"/>
            <a:ext cx="4932363" cy="3698875"/>
          </a:xfrm>
          <a:ln cap="flat"/>
        </p:spPr>
      </p:sp>
      <p:sp>
        <p:nvSpPr>
          <p:cNvPr id="130051" name="Rectangle 3"/>
          <p:cNvSpPr>
            <a:spLocks noGrp="1" noChangeArrowheads="1"/>
          </p:cNvSpPr>
          <p:nvPr>
            <p:ph type="body" idx="1"/>
          </p:nvPr>
        </p:nvSpPr>
        <p:spPr>
          <a:noFill/>
          <a:ln/>
        </p:spPr>
        <p:txBody>
          <a:bodyPr/>
          <a:lstStyle/>
          <a:p>
            <a:pPr>
              <a:buFontTx/>
              <a:buNone/>
            </a:pPr>
            <a:r>
              <a:rPr lang="en-US" altLang="en-US"/>
              <a:t>This slide illustrates the life cycle of an exception item from an acquirer perspective.</a:t>
            </a:r>
          </a:p>
          <a:p>
            <a:pPr>
              <a:buFontTx/>
              <a:buNone/>
            </a:pPr>
            <a:endParaRPr lang="en-US" altLang="en-US"/>
          </a:p>
          <a:p>
            <a:pPr>
              <a:buFontTx/>
              <a:buNone/>
            </a:pPr>
            <a:r>
              <a:rPr lang="en-US" altLang="en-US"/>
              <a:t>Typically an exception item would be started as a result of settling an ATM. Examples might include a terminal misdispense of cash, either over or under the requested amount. Another example might be a deposit envelope that contains media/cash equaling more or less than the amount on the deposit receipt. Regardless of the business reason, the acquirer would start the exception item process by entering an Adjustment into EMS. </a:t>
            </a:r>
          </a:p>
          <a:p>
            <a:pPr>
              <a:buFontTx/>
              <a:buNone/>
            </a:pPr>
            <a:endParaRPr lang="en-US" altLang="en-US"/>
          </a:p>
          <a:p>
            <a:pPr>
              <a:buFontTx/>
              <a:buNone/>
            </a:pPr>
            <a:r>
              <a:rPr lang="en-US" altLang="en-US"/>
              <a:t>If the Adjustment is not accepted, the card issuer could dispute it by countering with a First Chargeback.</a:t>
            </a:r>
          </a:p>
          <a:p>
            <a:pPr>
              <a:buFontTx/>
              <a:buNone/>
            </a:pPr>
            <a:endParaRPr lang="en-US" altLang="en-US"/>
          </a:p>
          <a:p>
            <a:pPr>
              <a:buFontTx/>
              <a:buNone/>
            </a:pPr>
            <a:r>
              <a:rPr lang="en-US" altLang="en-US"/>
              <a:t>Depending upon the circumstances, the exception item could go through the same steps as seen in the previous slide.</a:t>
            </a:r>
          </a:p>
          <a:p>
            <a:pPr>
              <a:buFontTx/>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36C0C40-E7E4-479D-99AB-FC798647C857}" type="slidenum">
              <a:rPr lang="en-US" altLang="en-US"/>
              <a:pPr/>
              <a:t>21</a:t>
            </a:fld>
            <a:endParaRPr lang="en-US" altLang="en-US"/>
          </a:p>
        </p:txBody>
      </p:sp>
      <p:sp>
        <p:nvSpPr>
          <p:cNvPr id="79874" name="Rectangle 2050"/>
          <p:cNvSpPr>
            <a:spLocks noGrp="1" noRot="1" noChangeAspect="1" noChangeArrowheads="1" noTextEdit="1"/>
          </p:cNvSpPr>
          <p:nvPr>
            <p:ph type="sldImg"/>
          </p:nvPr>
        </p:nvSpPr>
        <p:spPr>
          <a:xfrm>
            <a:off x="1168400" y="719138"/>
            <a:ext cx="4522788" cy="3392487"/>
          </a:xfrm>
          <a:ln/>
        </p:spPr>
      </p:sp>
      <p:sp>
        <p:nvSpPr>
          <p:cNvPr id="79875" name="Rectangle 2051"/>
          <p:cNvSpPr>
            <a:spLocks noGrp="1" noChangeArrowheads="1"/>
          </p:cNvSpPr>
          <p:nvPr>
            <p:ph type="body" idx="1"/>
          </p:nvPr>
        </p:nvSpPr>
        <p:spPr>
          <a:xfrm>
            <a:off x="914400" y="4346575"/>
            <a:ext cx="5029200" cy="4084638"/>
          </a:xfrm>
        </p:spPr>
        <p:txBody>
          <a:bodyPr/>
          <a:lstStyle/>
          <a:p>
            <a:r>
              <a:rPr lang="en-US" altLang="en-US"/>
              <a:t>This diagram is intended to help you understand how key activities and actions are related to each other.</a:t>
            </a:r>
          </a:p>
          <a:p>
            <a:endParaRPr lang="en-US" altLang="en-US"/>
          </a:p>
          <a:p>
            <a:r>
              <a:rPr lang="en-US" altLang="en-US"/>
              <a:t>Let’s review this diagram starting in the upper left corner with the box titled “Create an Exception”. Initially a user will search for and locate a transaction that must be converted into an exception item. This transformation is called creating a case. Each exception item in the system will be assigned a unique case number. The same case number will be used to access the exception item throughout its life cycle.</a:t>
            </a:r>
          </a:p>
          <a:p>
            <a:endParaRPr lang="en-US" altLang="en-US"/>
          </a:p>
          <a:p>
            <a:r>
              <a:rPr lang="en-US" altLang="en-US"/>
              <a:t>After creating a case, a user must supply dispute information and optionally cardholder information. Depending upon the situation, a retrieval request or first chargeback can be created.</a:t>
            </a:r>
          </a:p>
          <a:p>
            <a:endParaRPr lang="en-US" altLang="en-US"/>
          </a:p>
          <a:p>
            <a:r>
              <a:rPr lang="en-US" altLang="en-US"/>
              <a:t>If a retrieval request is created, the user will have to update the status of the related documentation, before a first chargeback can be created.</a:t>
            </a:r>
          </a:p>
          <a:p>
            <a:endParaRPr lang="en-US" altLang="en-US"/>
          </a:p>
          <a:p>
            <a:r>
              <a:rPr lang="en-US" altLang="en-US"/>
              <a:t>If a first chargeback is created, the user can optionally create a fraud message, know as a SAFE (System to Avoid Fraud Effectively) in conjunction with the case.</a:t>
            </a:r>
          </a:p>
          <a:p>
            <a:endParaRPr lang="en-US" altLang="en-US"/>
          </a:p>
          <a:p>
            <a:r>
              <a:rPr lang="en-US" altLang="en-US"/>
              <a:t>As the case progresses, the user may elect to convert a representment into a second chargeback.</a:t>
            </a:r>
          </a:p>
          <a:p>
            <a:endParaRPr lang="en-US" altLang="en-US"/>
          </a:p>
          <a:p>
            <a:endParaRPr lang="en-US" altLang="en-US"/>
          </a:p>
          <a:p>
            <a:endParaRPr lang="en-US" altLang="en-US"/>
          </a:p>
          <a:p>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CDB1ED9-F748-48C6-B3C2-520E1DB1D814}" type="slidenum">
              <a:rPr lang="en-US" altLang="en-US"/>
              <a:pPr/>
              <a:t>22</a:t>
            </a:fld>
            <a:endParaRPr lang="en-US" altLang="en-US"/>
          </a:p>
        </p:txBody>
      </p:sp>
      <p:sp>
        <p:nvSpPr>
          <p:cNvPr id="81922" name="Rectangle 2"/>
          <p:cNvSpPr>
            <a:spLocks noGrp="1" noRot="1" noChangeAspect="1" noChangeArrowheads="1" noTextEdit="1"/>
          </p:cNvSpPr>
          <p:nvPr>
            <p:ph type="sldImg"/>
          </p:nvPr>
        </p:nvSpPr>
        <p:spPr>
          <a:xfrm>
            <a:off x="962025" y="550863"/>
            <a:ext cx="4932363" cy="3698875"/>
          </a:xfrm>
          <a:ln w="12700" cap="flat">
            <a:solidFill>
              <a:schemeClr val="tx1"/>
            </a:solidFill>
          </a:ln>
          <a:extLst>
            <a:ext uri="{909E8E84-426E-40DD-AFC4-6F175D3DCCD1}">
              <a14:hiddenFill xmlns:a14="http://schemas.microsoft.com/office/drawing/2010/main">
                <a:noFill/>
              </a14:hiddenFill>
            </a:ext>
          </a:extLst>
        </p:spPr>
      </p:sp>
      <p:sp>
        <p:nvSpPr>
          <p:cNvPr id="81923" name="Rectangle 3"/>
          <p:cNvSpPr>
            <a:spLocks noGrp="1" noChangeArrowheads="1"/>
          </p:cNvSpPr>
          <p:nvPr>
            <p:ph type="body" idx="1"/>
          </p:nvPr>
        </p:nvSpPr>
        <p:spPr>
          <a:xfrm>
            <a:off x="903288" y="4341813"/>
            <a:ext cx="5049837" cy="4127500"/>
          </a:xfrm>
          <a:noFill/>
          <a:ln/>
        </p:spPr>
        <p:txBody>
          <a:bodyPr lIns="92359" tIns="46180" rIns="92359" bIns="46180"/>
          <a:lstStyle/>
          <a:p>
            <a:r>
              <a:rPr lang="en-US" altLang="en-US"/>
              <a:t>This slide illustrates the life cycle of an exception item from an acquirer perspective.</a:t>
            </a:r>
          </a:p>
          <a:p>
            <a:endParaRPr lang="en-US" altLang="en-US"/>
          </a:p>
          <a:p>
            <a:r>
              <a:rPr lang="en-US" altLang="en-US"/>
              <a:t>Typically an exception item would be started as a result of settling an ATM. Examples might include a terminal misdispense of cash, either over or under the requested amount. Another example might be a deposit envelope that contains media/cash equaling more or less than the amount on the deposit receipt. Regardless of the business reason, the acquirer would start the exception item process by entering an Adjustment into EMS. </a:t>
            </a:r>
          </a:p>
          <a:p>
            <a:endParaRPr lang="en-US" altLang="en-US"/>
          </a:p>
          <a:p>
            <a:r>
              <a:rPr lang="en-US" altLang="en-US"/>
              <a:t>If the Adjustment is not accepted, the card issuer could dispute it by countering with a First Chargeback.</a:t>
            </a:r>
          </a:p>
          <a:p>
            <a:endParaRPr lang="en-US" altLang="en-US"/>
          </a:p>
          <a:p>
            <a:r>
              <a:rPr lang="en-US" altLang="en-US"/>
              <a:t>Depending upon the circumstances, the exception item could go through the same steps as seen in the previous slide.</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9D43F84-FB8D-487F-A3AA-76ED0449BFA5}" type="slidenum">
              <a:rPr lang="en-US" altLang="en-US"/>
              <a:pPr/>
              <a:t>23</a:t>
            </a:fld>
            <a:endParaRPr lang="en-US" altLang="en-US"/>
          </a:p>
        </p:txBody>
      </p:sp>
      <p:sp>
        <p:nvSpPr>
          <p:cNvPr id="84994" name="Rectangle 2"/>
          <p:cNvSpPr>
            <a:spLocks noGrp="1" noRot="1" noChangeAspect="1" noChangeArrowheads="1" noTextEdit="1"/>
          </p:cNvSpPr>
          <p:nvPr>
            <p:ph type="sldImg"/>
          </p:nvPr>
        </p:nvSpPr>
        <p:spPr>
          <a:xfrm>
            <a:off x="1166813" y="717550"/>
            <a:ext cx="4525962" cy="3394075"/>
          </a:xfrm>
          <a:ln/>
        </p:spPr>
      </p:sp>
      <p:sp>
        <p:nvSpPr>
          <p:cNvPr id="84995" name="Rectangle 3"/>
          <p:cNvSpPr>
            <a:spLocks noGrp="1" noChangeArrowheads="1"/>
          </p:cNvSpPr>
          <p:nvPr>
            <p:ph type="body" idx="1"/>
          </p:nvPr>
        </p:nvSpPr>
        <p:spPr>
          <a:xfrm>
            <a:off x="914400" y="4346575"/>
            <a:ext cx="5029200" cy="4084638"/>
          </a:xfrm>
        </p:spPr>
        <p:txBody>
          <a:bodyPr/>
          <a:lstStyle/>
          <a:p>
            <a:r>
              <a:rPr lang="en-US" altLang="en-US"/>
              <a:t>This diagram is intended to help you understand how key activities and actions are related to each other.</a:t>
            </a:r>
          </a:p>
          <a:p>
            <a:endParaRPr lang="en-US" altLang="en-US"/>
          </a:p>
          <a:p>
            <a:r>
              <a:rPr lang="en-US" altLang="en-US"/>
              <a:t>Let’s review this diagram starting in the upper left corner with the box titled “Create an Exception”. Initially a user will search for and locate a transaction that must be converted into an exception item. This transformation is called creating a case. Each exception item in the system will be assigned a unique case number. The same case number will be used to access the exception item throughout its life cycle.</a:t>
            </a:r>
          </a:p>
          <a:p>
            <a:endParaRPr lang="en-US" altLang="en-US"/>
          </a:p>
          <a:p>
            <a:r>
              <a:rPr lang="en-US" altLang="en-US"/>
              <a:t>After creating a case, a user must supply dispute information and optionally cardholder information. Depending upon the situation, a retrieval request or first chargeback can be created.</a:t>
            </a:r>
          </a:p>
          <a:p>
            <a:endParaRPr lang="en-US" altLang="en-US"/>
          </a:p>
          <a:p>
            <a:r>
              <a:rPr lang="en-US" altLang="en-US"/>
              <a:t>If a retrieval request is created, the user will have to update the status of the related documentation, before a first chargeback can be created.</a:t>
            </a:r>
          </a:p>
          <a:p>
            <a:endParaRPr lang="en-US" altLang="en-US"/>
          </a:p>
          <a:p>
            <a:r>
              <a:rPr lang="en-US" altLang="en-US"/>
              <a:t>If a first chargeback is created, the user can optionally create a fraud message, know as a SAFE (System to Avoid Fraud Effectively) in conjunction with the case.</a:t>
            </a:r>
          </a:p>
          <a:p>
            <a:endParaRPr lang="en-US" altLang="en-US"/>
          </a:p>
          <a:p>
            <a:r>
              <a:rPr lang="en-US" altLang="en-US"/>
              <a:t>As the case progresses, the user may elect to convert a representment into a second chargeback.</a:t>
            </a:r>
          </a:p>
          <a:p>
            <a:endParaRPr lang="en-US" altLang="en-US"/>
          </a:p>
          <a:p>
            <a:endParaRPr lang="en-US" altLang="en-US"/>
          </a:p>
          <a:p>
            <a:endParaRPr lang="en-US" altLang="en-US"/>
          </a:p>
          <a:p>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80C147-7C4B-46AA-B26D-7CBA6AF4A0FC}" type="datetimeFigureOut">
              <a:rPr lang="en-US" smtClean="0"/>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0C147-7C4B-46AA-B26D-7CBA6AF4A0FC}" type="datetimeFigureOut">
              <a:rPr lang="en-US" smtClean="0"/>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0C147-7C4B-46AA-B26D-7CBA6AF4A0FC}" type="datetimeFigureOut">
              <a:rPr lang="en-US" smtClean="0"/>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0C147-7C4B-46AA-B26D-7CBA6AF4A0FC}" type="datetimeFigureOut">
              <a:rPr lang="en-US" smtClean="0"/>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0C147-7C4B-46AA-B26D-7CBA6AF4A0FC}" type="datetimeFigureOut">
              <a:rPr lang="en-US" smtClean="0"/>
              <a:t>3/30/2015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80C147-7C4B-46AA-B26D-7CBA6AF4A0FC}" type="datetimeFigureOut">
              <a:rPr lang="en-US" smtClean="0"/>
              <a:t>3/30/2015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80C147-7C4B-46AA-B26D-7CBA6AF4A0FC}" type="datetimeFigureOut">
              <a:rPr lang="en-US" smtClean="0"/>
              <a:t>3/30/2015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80C147-7C4B-46AA-B26D-7CBA6AF4A0FC}" type="datetimeFigureOut">
              <a:rPr lang="en-US" smtClean="0"/>
              <a:t>3/30/2015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0C147-7C4B-46AA-B26D-7CBA6AF4A0FC}" type="datetimeFigureOut">
              <a:rPr lang="en-US" smtClean="0"/>
              <a:t>3/30/2015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36207-163D-44EE-AF88-E58557B7E7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0C147-7C4B-46AA-B26D-7CBA6AF4A0FC}" type="datetimeFigureOut">
              <a:rPr lang="en-US" smtClean="0"/>
              <a:t>3/30/2015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36207-163D-44EE-AF88-E58557B7E78E}"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080C147-7C4B-46AA-B26D-7CBA6AF4A0FC}" type="datetimeFigureOut">
              <a:rPr lang="en-US" smtClean="0"/>
              <a:t>3/30/2015</a:t>
            </a:fld>
            <a:endParaRPr lang="en-US"/>
          </a:p>
        </p:txBody>
      </p:sp>
      <p:sp>
        <p:nvSpPr>
          <p:cNvPr id="9" name="Slide Number Placeholder 8"/>
          <p:cNvSpPr>
            <a:spLocks noGrp="1"/>
          </p:cNvSpPr>
          <p:nvPr>
            <p:ph type="sldNum" sz="quarter" idx="11"/>
          </p:nvPr>
        </p:nvSpPr>
        <p:spPr/>
        <p:txBody>
          <a:bodyPr/>
          <a:lstStyle/>
          <a:p>
            <a:fld id="{C9336207-163D-44EE-AF88-E58557B7E78E}"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9336207-163D-44EE-AF88-E58557B7E78E}"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080C147-7C4B-46AA-B26D-7CBA6AF4A0FC}" type="datetimeFigureOut">
              <a:rPr lang="en-US" smtClean="0"/>
              <a:t>3/30/2015</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8.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00" dirty="0" smtClean="0"/>
              <a:t>EXCEPTION MANAGEMENT SYSTEM</a:t>
            </a:r>
            <a:r>
              <a:rPr lang="en-US" dirty="0" smtClean="0"/>
              <a:t/>
            </a:r>
            <a:br>
              <a:rPr lang="en-US" dirty="0" smtClean="0"/>
            </a:br>
            <a:endParaRPr lang="en-US" dirty="0"/>
          </a:p>
        </p:txBody>
      </p:sp>
    </p:spTree>
    <p:extLst>
      <p:ext uri="{BB962C8B-B14F-4D97-AF65-F5344CB8AC3E}">
        <p14:creationId xmlns:p14="http://schemas.microsoft.com/office/powerpoint/2010/main" val="3378713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96838" y="195263"/>
            <a:ext cx="8056562" cy="1252537"/>
          </a:xfrm>
          <a:noFill/>
          <a:ln/>
        </p:spPr>
        <p:txBody>
          <a:bodyPr lIns="87312" tIns="42862" rIns="87312" bIns="42862">
            <a:normAutofit/>
          </a:bodyPr>
          <a:lstStyle/>
          <a:p>
            <a:pPr defTabSz="865188"/>
            <a:r>
              <a:rPr lang="en-US" altLang="en-US" sz="3600" dirty="0"/>
              <a:t>Case Flows</a:t>
            </a:r>
            <a:br>
              <a:rPr lang="en-US" altLang="en-US" sz="3600" dirty="0"/>
            </a:br>
            <a:r>
              <a:rPr lang="en-US" altLang="en-US" sz="3600" dirty="0"/>
              <a:t>Life Cycle – Acquirer Perspective (Sample)</a:t>
            </a:r>
          </a:p>
        </p:txBody>
      </p:sp>
      <p:grpSp>
        <p:nvGrpSpPr>
          <p:cNvPr id="129117" name="Group 93"/>
          <p:cNvGrpSpPr>
            <a:grpSpLocks/>
          </p:cNvGrpSpPr>
          <p:nvPr/>
        </p:nvGrpSpPr>
        <p:grpSpPr bwMode="auto">
          <a:xfrm>
            <a:off x="990600" y="1524000"/>
            <a:ext cx="6477000" cy="4572000"/>
            <a:chOff x="624" y="960"/>
            <a:chExt cx="4080" cy="2880"/>
          </a:xfrm>
        </p:grpSpPr>
        <p:sp>
          <p:nvSpPr>
            <p:cNvPr id="129114" name="Line 90"/>
            <p:cNvSpPr>
              <a:spLocks noChangeShapeType="1"/>
            </p:cNvSpPr>
            <p:nvPr/>
          </p:nvSpPr>
          <p:spPr bwMode="auto">
            <a:xfrm flipH="1">
              <a:off x="1488" y="1392"/>
              <a:ext cx="72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04" name="Line 80"/>
            <p:cNvSpPr>
              <a:spLocks noChangeShapeType="1"/>
            </p:cNvSpPr>
            <p:nvPr/>
          </p:nvSpPr>
          <p:spPr bwMode="auto">
            <a:xfrm flipH="1">
              <a:off x="1536" y="2784"/>
              <a:ext cx="768"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9" name="Line 75"/>
            <p:cNvSpPr>
              <a:spLocks noChangeShapeType="1"/>
            </p:cNvSpPr>
            <p:nvPr/>
          </p:nvSpPr>
          <p:spPr bwMode="auto">
            <a:xfrm>
              <a:off x="1348" y="2112"/>
              <a:ext cx="81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61" name="Rectangle 37"/>
            <p:cNvSpPr>
              <a:spLocks noChangeArrowheads="1"/>
            </p:cNvSpPr>
            <p:nvPr/>
          </p:nvSpPr>
          <p:spPr bwMode="auto">
            <a:xfrm>
              <a:off x="624" y="960"/>
              <a:ext cx="8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a:solidFill>
                    <a:srgbClr val="000000"/>
                  </a:solidFill>
                </a:rPr>
                <a:t>Card</a:t>
              </a:r>
              <a:r>
                <a:rPr lang="en-US" altLang="en-US" sz="1400" b="1">
                  <a:solidFill>
                    <a:srgbClr val="000000"/>
                  </a:solidFill>
                </a:rPr>
                <a:t> </a:t>
              </a:r>
              <a:r>
                <a:rPr lang="en-US" altLang="en-US" sz="1600" b="1">
                  <a:solidFill>
                    <a:srgbClr val="000000"/>
                  </a:solidFill>
                </a:rPr>
                <a:t>Issuer</a:t>
              </a:r>
            </a:p>
          </p:txBody>
        </p:sp>
        <p:sp>
          <p:nvSpPr>
            <p:cNvPr id="129062" name="Rectangle 38"/>
            <p:cNvSpPr>
              <a:spLocks noChangeArrowheads="1"/>
            </p:cNvSpPr>
            <p:nvPr/>
          </p:nvSpPr>
          <p:spPr bwMode="auto">
            <a:xfrm>
              <a:off x="3696" y="988"/>
              <a:ext cx="8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dirty="0">
                  <a:solidFill>
                    <a:srgbClr val="000000"/>
                  </a:solidFill>
                </a:rPr>
                <a:t>     Acquirer</a:t>
              </a:r>
              <a:endParaRPr lang="en-US" altLang="en-US" sz="1400" b="1" dirty="0">
                <a:solidFill>
                  <a:srgbClr val="000000"/>
                </a:solidFill>
              </a:endParaRPr>
            </a:p>
          </p:txBody>
        </p:sp>
        <p:sp>
          <p:nvSpPr>
            <p:cNvPr id="129065" name="Rectangle 41"/>
            <p:cNvSpPr>
              <a:spLocks noChangeArrowheads="1"/>
            </p:cNvSpPr>
            <p:nvPr/>
          </p:nvSpPr>
          <p:spPr bwMode="auto">
            <a:xfrm>
              <a:off x="728" y="1200"/>
              <a:ext cx="760" cy="432"/>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66" name="Rectangle 42"/>
            <p:cNvSpPr>
              <a:spLocks noChangeArrowheads="1"/>
            </p:cNvSpPr>
            <p:nvPr/>
          </p:nvSpPr>
          <p:spPr bwMode="auto">
            <a:xfrm>
              <a:off x="2160" y="1200"/>
              <a:ext cx="760" cy="43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67" name="Rectangle 43"/>
            <p:cNvSpPr>
              <a:spLocks noChangeArrowheads="1"/>
            </p:cNvSpPr>
            <p:nvPr/>
          </p:nvSpPr>
          <p:spPr bwMode="auto">
            <a:xfrm>
              <a:off x="3792" y="1200"/>
              <a:ext cx="760" cy="4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68" name="Rectangle 44"/>
            <p:cNvSpPr>
              <a:spLocks noChangeArrowheads="1"/>
            </p:cNvSpPr>
            <p:nvPr/>
          </p:nvSpPr>
          <p:spPr bwMode="auto">
            <a:xfrm>
              <a:off x="3809" y="1258"/>
              <a:ext cx="737" cy="32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400" b="1">
                  <a:solidFill>
                    <a:srgbClr val="000000"/>
                  </a:solidFill>
                  <a:latin typeface="Times New Roman" pitchFamily="18" charset="0"/>
                </a:rPr>
                <a:t>  Adjustment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129085" name="Rectangle 61"/>
            <p:cNvSpPr>
              <a:spLocks noChangeArrowheads="1"/>
            </p:cNvSpPr>
            <p:nvPr/>
          </p:nvSpPr>
          <p:spPr bwMode="auto">
            <a:xfrm>
              <a:off x="758" y="1258"/>
              <a:ext cx="682" cy="326"/>
            </a:xfrm>
            <a:prstGeom prst="rect">
              <a:avLst/>
            </a:prstGeom>
            <a:solidFill>
              <a:srgbClr val="FF5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fontAlgn="base">
                <a:spcBef>
                  <a:spcPct val="0"/>
                </a:spcBef>
                <a:spcAft>
                  <a:spcPct val="0"/>
                </a:spcAft>
              </a:pPr>
              <a:r>
                <a:rPr lang="en-US" altLang="en-US" sz="1400" b="1">
                  <a:solidFill>
                    <a:srgbClr val="000000"/>
                  </a:solidFill>
                  <a:latin typeface="Times New Roman" pitchFamily="18" charset="0"/>
                </a:rPr>
                <a:t>Adjustment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Received</a:t>
              </a:r>
            </a:p>
          </p:txBody>
        </p:sp>
        <p:sp>
          <p:nvSpPr>
            <p:cNvPr id="129090" name="Rectangle 66"/>
            <p:cNvSpPr>
              <a:spLocks noChangeArrowheads="1"/>
            </p:cNvSpPr>
            <p:nvPr/>
          </p:nvSpPr>
          <p:spPr bwMode="auto">
            <a:xfrm>
              <a:off x="2064" y="974"/>
              <a:ext cx="1048"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a:solidFill>
                    <a:srgbClr val="000000"/>
                  </a:solidFill>
                </a:rPr>
                <a:t>DataNavigator</a:t>
              </a:r>
              <a:r>
                <a:rPr lang="en-US" altLang="en-US" sz="1600" b="1" baseline="50000">
                  <a:solidFill>
                    <a:srgbClr val="000000"/>
                  </a:solidFill>
                </a:rPr>
                <a:t>®</a:t>
              </a:r>
            </a:p>
            <a:p>
              <a:pPr fontAlgn="base">
                <a:spcBef>
                  <a:spcPct val="0"/>
                </a:spcBef>
                <a:spcAft>
                  <a:spcPct val="0"/>
                </a:spcAft>
              </a:pPr>
              <a:endParaRPr lang="en-US" altLang="en-US" sz="1600" b="1" baseline="50000">
                <a:solidFill>
                  <a:srgbClr val="000000"/>
                </a:solidFill>
              </a:endParaRPr>
            </a:p>
          </p:txBody>
        </p:sp>
        <p:sp>
          <p:nvSpPr>
            <p:cNvPr id="129091" name="Rectangle 67"/>
            <p:cNvSpPr>
              <a:spLocks noChangeArrowheads="1"/>
            </p:cNvSpPr>
            <p:nvPr/>
          </p:nvSpPr>
          <p:spPr bwMode="auto">
            <a:xfrm>
              <a:off x="3752" y="1824"/>
              <a:ext cx="808" cy="576"/>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2" name="Rectangle 68"/>
            <p:cNvSpPr>
              <a:spLocks noChangeArrowheads="1"/>
            </p:cNvSpPr>
            <p:nvPr/>
          </p:nvSpPr>
          <p:spPr bwMode="auto">
            <a:xfrm>
              <a:off x="2168" y="1824"/>
              <a:ext cx="760" cy="57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3" name="Rectangle 69"/>
            <p:cNvSpPr>
              <a:spLocks noChangeArrowheads="1"/>
            </p:cNvSpPr>
            <p:nvPr/>
          </p:nvSpPr>
          <p:spPr bwMode="auto">
            <a:xfrm>
              <a:off x="728" y="1824"/>
              <a:ext cx="760" cy="576"/>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4" name="Rectangle 70"/>
            <p:cNvSpPr>
              <a:spLocks noChangeArrowheads="1"/>
            </p:cNvSpPr>
            <p:nvPr/>
          </p:nvSpPr>
          <p:spPr bwMode="auto">
            <a:xfrm>
              <a:off x="768" y="1872"/>
              <a:ext cx="7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First</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129095" name="Rectangle 71"/>
            <p:cNvSpPr>
              <a:spLocks noChangeArrowheads="1"/>
            </p:cNvSpPr>
            <p:nvPr/>
          </p:nvSpPr>
          <p:spPr bwMode="auto">
            <a:xfrm>
              <a:off x="672" y="2592"/>
              <a:ext cx="864" cy="528"/>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6" name="Rectangle 72"/>
            <p:cNvSpPr>
              <a:spLocks noChangeArrowheads="1"/>
            </p:cNvSpPr>
            <p:nvPr/>
          </p:nvSpPr>
          <p:spPr bwMode="auto">
            <a:xfrm>
              <a:off x="2168" y="2600"/>
              <a:ext cx="760" cy="52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7" name="Rectangle 73"/>
            <p:cNvSpPr>
              <a:spLocks noChangeArrowheads="1"/>
            </p:cNvSpPr>
            <p:nvPr/>
          </p:nvSpPr>
          <p:spPr bwMode="auto">
            <a:xfrm>
              <a:off x="3704" y="2584"/>
              <a:ext cx="904" cy="536"/>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098" name="Rectangle 74"/>
            <p:cNvSpPr>
              <a:spLocks noChangeArrowheads="1"/>
            </p:cNvSpPr>
            <p:nvPr/>
          </p:nvSpPr>
          <p:spPr bwMode="auto">
            <a:xfrm>
              <a:off x="3708" y="2642"/>
              <a:ext cx="900" cy="32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  Representment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129100" name="Line 76"/>
            <p:cNvSpPr>
              <a:spLocks noChangeShapeType="1"/>
            </p:cNvSpPr>
            <p:nvPr/>
          </p:nvSpPr>
          <p:spPr bwMode="auto">
            <a:xfrm>
              <a:off x="2932" y="2120"/>
              <a:ext cx="816"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01" name="Rectangle 77"/>
            <p:cNvSpPr>
              <a:spLocks noChangeArrowheads="1"/>
            </p:cNvSpPr>
            <p:nvPr/>
          </p:nvSpPr>
          <p:spPr bwMode="auto">
            <a:xfrm>
              <a:off x="672" y="2698"/>
              <a:ext cx="84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Representment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Received</a:t>
              </a:r>
            </a:p>
          </p:txBody>
        </p:sp>
        <p:sp>
          <p:nvSpPr>
            <p:cNvPr id="129102" name="Rectangle 78"/>
            <p:cNvSpPr>
              <a:spLocks noChangeArrowheads="1"/>
            </p:cNvSpPr>
            <p:nvPr/>
          </p:nvSpPr>
          <p:spPr bwMode="auto">
            <a:xfrm>
              <a:off x="3792" y="1872"/>
              <a:ext cx="768" cy="46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First</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Received</a:t>
              </a:r>
            </a:p>
          </p:txBody>
        </p:sp>
        <p:sp>
          <p:nvSpPr>
            <p:cNvPr id="129103" name="Line 79"/>
            <p:cNvSpPr>
              <a:spLocks noChangeShapeType="1"/>
            </p:cNvSpPr>
            <p:nvPr/>
          </p:nvSpPr>
          <p:spPr bwMode="auto">
            <a:xfrm flipH="1">
              <a:off x="2928" y="2784"/>
              <a:ext cx="768"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05" name="Line 81"/>
            <p:cNvSpPr>
              <a:spLocks noChangeShapeType="1"/>
            </p:cNvSpPr>
            <p:nvPr/>
          </p:nvSpPr>
          <p:spPr bwMode="auto">
            <a:xfrm>
              <a:off x="4176" y="2400"/>
              <a:ext cx="0" cy="19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06" name="Rectangle 82"/>
            <p:cNvSpPr>
              <a:spLocks noChangeArrowheads="1"/>
            </p:cNvSpPr>
            <p:nvPr/>
          </p:nvSpPr>
          <p:spPr bwMode="auto">
            <a:xfrm>
              <a:off x="720" y="3312"/>
              <a:ext cx="760" cy="528"/>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07" name="Rectangle 83"/>
            <p:cNvSpPr>
              <a:spLocks noChangeArrowheads="1"/>
            </p:cNvSpPr>
            <p:nvPr/>
          </p:nvSpPr>
          <p:spPr bwMode="auto">
            <a:xfrm>
              <a:off x="760" y="3332"/>
              <a:ext cx="701"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Second</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129108" name="Text Box 84"/>
            <p:cNvSpPr txBox="1">
              <a:spLocks noChangeArrowheads="1"/>
            </p:cNvSpPr>
            <p:nvPr/>
          </p:nvSpPr>
          <p:spPr bwMode="auto">
            <a:xfrm>
              <a:off x="3736" y="3408"/>
              <a:ext cx="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400">
                  <a:solidFill>
                    <a:srgbClr val="000000"/>
                  </a:solidFill>
                  <a:latin typeface="Times New Roman" pitchFamily="18" charset="0"/>
                </a:rPr>
                <a:t>Arbitration</a:t>
              </a:r>
            </a:p>
          </p:txBody>
        </p:sp>
        <p:sp>
          <p:nvSpPr>
            <p:cNvPr id="129109" name="Line 85"/>
            <p:cNvSpPr>
              <a:spLocks noChangeShapeType="1"/>
            </p:cNvSpPr>
            <p:nvPr/>
          </p:nvSpPr>
          <p:spPr bwMode="auto">
            <a:xfrm>
              <a:off x="1104" y="3120"/>
              <a:ext cx="0" cy="19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0" name="Line 86"/>
            <p:cNvSpPr>
              <a:spLocks noChangeShapeType="1"/>
            </p:cNvSpPr>
            <p:nvPr/>
          </p:nvSpPr>
          <p:spPr bwMode="auto">
            <a:xfrm>
              <a:off x="1480" y="3552"/>
              <a:ext cx="68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1" name="Rectangle 87"/>
            <p:cNvSpPr>
              <a:spLocks noChangeArrowheads="1"/>
            </p:cNvSpPr>
            <p:nvPr/>
          </p:nvSpPr>
          <p:spPr bwMode="auto">
            <a:xfrm>
              <a:off x="2160" y="3312"/>
              <a:ext cx="760" cy="52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2" name="Line 88"/>
            <p:cNvSpPr>
              <a:spLocks noChangeShapeType="1"/>
            </p:cNvSpPr>
            <p:nvPr/>
          </p:nvSpPr>
          <p:spPr bwMode="auto">
            <a:xfrm>
              <a:off x="2928" y="3552"/>
              <a:ext cx="816" cy="0"/>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3" name="Line 89"/>
            <p:cNvSpPr>
              <a:spLocks noChangeShapeType="1"/>
            </p:cNvSpPr>
            <p:nvPr/>
          </p:nvSpPr>
          <p:spPr bwMode="auto">
            <a:xfrm flipH="1">
              <a:off x="2928" y="1392"/>
              <a:ext cx="864"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5" name="Line 91"/>
            <p:cNvSpPr>
              <a:spLocks noChangeShapeType="1"/>
            </p:cNvSpPr>
            <p:nvPr/>
          </p:nvSpPr>
          <p:spPr bwMode="auto">
            <a:xfrm>
              <a:off x="1056" y="1632"/>
              <a:ext cx="0" cy="19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grpSp>
      <p:sp>
        <p:nvSpPr>
          <p:cNvPr id="129118" name="AutoShape 94"/>
          <p:cNvSpPr>
            <a:spLocks noChangeArrowheads="1"/>
          </p:cNvSpPr>
          <p:nvPr/>
        </p:nvSpPr>
        <p:spPr bwMode="auto">
          <a:xfrm>
            <a:off x="7918450" y="1922463"/>
            <a:ext cx="669925" cy="534987"/>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19" name="Freeform 95"/>
          <p:cNvSpPr>
            <a:spLocks/>
          </p:cNvSpPr>
          <p:nvPr/>
        </p:nvSpPr>
        <p:spPr bwMode="auto">
          <a:xfrm>
            <a:off x="7812088" y="2438400"/>
            <a:ext cx="874712"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0" name="Rectangle 96"/>
          <p:cNvSpPr>
            <a:spLocks noChangeArrowheads="1"/>
          </p:cNvSpPr>
          <p:nvPr/>
        </p:nvSpPr>
        <p:spPr bwMode="auto">
          <a:xfrm>
            <a:off x="7818438" y="2522538"/>
            <a:ext cx="868362"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1" name="Rectangle 97"/>
          <p:cNvSpPr>
            <a:spLocks noChangeArrowheads="1"/>
          </p:cNvSpPr>
          <p:nvPr/>
        </p:nvSpPr>
        <p:spPr bwMode="auto">
          <a:xfrm>
            <a:off x="7818438" y="2522538"/>
            <a:ext cx="868362"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2" name="AutoShape 98"/>
          <p:cNvSpPr>
            <a:spLocks noChangeArrowheads="1"/>
          </p:cNvSpPr>
          <p:nvPr/>
        </p:nvSpPr>
        <p:spPr bwMode="auto">
          <a:xfrm>
            <a:off x="7918450" y="1905000"/>
            <a:ext cx="692150"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3" name="AutoShape 99"/>
          <p:cNvSpPr>
            <a:spLocks noChangeArrowheads="1"/>
          </p:cNvSpPr>
          <p:nvPr/>
        </p:nvSpPr>
        <p:spPr bwMode="auto">
          <a:xfrm>
            <a:off x="7975600" y="1982788"/>
            <a:ext cx="558800"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5" name="Text Box 101"/>
          <p:cNvSpPr txBox="1">
            <a:spLocks noChangeArrowheads="1"/>
          </p:cNvSpPr>
          <p:nvPr/>
        </p:nvSpPr>
        <p:spPr bwMode="auto">
          <a:xfrm>
            <a:off x="7924800" y="1965325"/>
            <a:ext cx="681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b="1">
                <a:solidFill>
                  <a:srgbClr val="000000"/>
                </a:solidFill>
              </a:rPr>
              <a:t>EMS</a:t>
            </a:r>
          </a:p>
        </p:txBody>
      </p:sp>
      <p:sp>
        <p:nvSpPr>
          <p:cNvPr id="129126" name="Line 102"/>
          <p:cNvSpPr>
            <a:spLocks noChangeShapeType="1"/>
          </p:cNvSpPr>
          <p:nvPr/>
        </p:nvSpPr>
        <p:spPr bwMode="auto">
          <a:xfrm flipH="1">
            <a:off x="7239000" y="2209800"/>
            <a:ext cx="685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129128" name="Rectangle 104"/>
          <p:cNvSpPr>
            <a:spLocks noChangeArrowheads="1"/>
          </p:cNvSpPr>
          <p:nvPr/>
        </p:nvSpPr>
        <p:spPr bwMode="auto">
          <a:xfrm>
            <a:off x="7796213" y="2649538"/>
            <a:ext cx="10429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sz="1600" b="1">
                <a:solidFill>
                  <a:srgbClr val="CC3300"/>
                </a:solidFill>
              </a:rPr>
              <a:t>Operator</a:t>
            </a:r>
          </a:p>
          <a:p>
            <a:pPr algn="ctr" eaLnBrk="0" fontAlgn="base" hangingPunct="0">
              <a:spcBef>
                <a:spcPct val="0"/>
              </a:spcBef>
              <a:spcAft>
                <a:spcPct val="0"/>
              </a:spcAft>
            </a:pPr>
            <a:r>
              <a:rPr lang="en-US" altLang="en-US" sz="1600" b="1">
                <a:solidFill>
                  <a:srgbClr val="CC3300"/>
                </a:solidFill>
              </a:rPr>
              <a:t>creates </a:t>
            </a:r>
          </a:p>
          <a:p>
            <a:pPr algn="ctr" eaLnBrk="0" fontAlgn="base" hangingPunct="0">
              <a:spcBef>
                <a:spcPct val="0"/>
              </a:spcBef>
              <a:spcAft>
                <a:spcPct val="0"/>
              </a:spcAft>
            </a:pPr>
            <a:r>
              <a:rPr lang="en-US" altLang="en-US" sz="1600" b="1">
                <a:solidFill>
                  <a:srgbClr val="CC3300"/>
                </a:solidFill>
              </a:rPr>
              <a:t>a case</a:t>
            </a:r>
          </a:p>
        </p:txBody>
      </p:sp>
    </p:spTree>
    <p:extLst>
      <p:ext uri="{BB962C8B-B14F-4D97-AF65-F5344CB8AC3E}">
        <p14:creationId xmlns:p14="http://schemas.microsoft.com/office/powerpoint/2010/main" val="5283459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a:t>
            </a:r>
            <a:endParaRPr lang="en-US" b="1" dirty="0"/>
          </a:p>
        </p:txBody>
      </p:sp>
      <p:sp>
        <p:nvSpPr>
          <p:cNvPr id="3" name="Content Placeholder 2"/>
          <p:cNvSpPr>
            <a:spLocks noGrp="1"/>
          </p:cNvSpPr>
          <p:nvPr>
            <p:ph idx="1"/>
          </p:nvPr>
        </p:nvSpPr>
        <p:spPr/>
        <p:txBody>
          <a:bodyPr/>
          <a:lstStyle/>
          <a:p>
            <a:r>
              <a:rPr lang="en-US" altLang="en-US" sz="2800" dirty="0">
                <a:latin typeface="Times New Roman" pitchFamily="18" charset="0"/>
              </a:rPr>
              <a:t>Hold</a:t>
            </a:r>
          </a:p>
          <a:p>
            <a:r>
              <a:rPr lang="en-US" altLang="en-US" sz="2800" dirty="0">
                <a:latin typeface="Times New Roman" pitchFamily="18" charset="0"/>
              </a:rPr>
              <a:t>Forwarded</a:t>
            </a:r>
          </a:p>
          <a:p>
            <a:r>
              <a:rPr lang="en-US" altLang="en-US" sz="2800" dirty="0">
                <a:latin typeface="Times New Roman" pitchFamily="18" charset="0"/>
              </a:rPr>
              <a:t>Sent/received</a:t>
            </a:r>
          </a:p>
          <a:p>
            <a:r>
              <a:rPr lang="en-US" altLang="en-US" sz="2800" dirty="0">
                <a:latin typeface="Times New Roman" pitchFamily="18" charset="0"/>
              </a:rPr>
              <a:t>Pending response</a:t>
            </a:r>
          </a:p>
          <a:p>
            <a:r>
              <a:rPr lang="en-US" altLang="en-US" sz="2800" dirty="0">
                <a:latin typeface="Times New Roman" pitchFamily="18" charset="0"/>
              </a:rPr>
              <a:t>Reversal/forward</a:t>
            </a:r>
          </a:p>
          <a:p>
            <a:r>
              <a:rPr lang="en-US" altLang="en-US" sz="2800" dirty="0">
                <a:latin typeface="Times New Roman" pitchFamily="18" charset="0"/>
              </a:rPr>
              <a:t>Close</a:t>
            </a:r>
            <a:r>
              <a:rPr lang="en-US" altLang="en-US" sz="2400" dirty="0">
                <a:latin typeface="Times New Roman" pitchFamily="18" charset="0"/>
              </a:rPr>
              <a:t>d</a:t>
            </a:r>
          </a:p>
          <a:p>
            <a:endParaRPr lang="en-US" dirty="0"/>
          </a:p>
        </p:txBody>
      </p:sp>
    </p:spTree>
    <p:extLst>
      <p:ext uri="{BB962C8B-B14F-4D97-AF65-F5344CB8AC3E}">
        <p14:creationId xmlns:p14="http://schemas.microsoft.com/office/powerpoint/2010/main" val="27154442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Date Placeholder 1"/>
          <p:cNvSpPr>
            <a:spLocks noGrp="1"/>
          </p:cNvSpPr>
          <p:nvPr>
            <p:ph type="dt" sz="half" idx="10"/>
          </p:nvPr>
        </p:nvSpPr>
        <p:spPr/>
        <p:txBody>
          <a:bodyPr/>
          <a:lstStyle/>
          <a:p>
            <a:fld id="{74F5F38B-ACFA-489E-9831-A465D2119F1F}" type="datetime1">
              <a:rPr lang="en-US" altLang="en-US"/>
              <a:pPr/>
              <a:t>3/30/2015</a:t>
            </a:fld>
            <a:endParaRPr lang="en-US" altLang="en-US"/>
          </a:p>
        </p:txBody>
      </p:sp>
      <p:sp>
        <p:nvSpPr>
          <p:cNvPr id="37" name="Slide Number Placeholder 3"/>
          <p:cNvSpPr>
            <a:spLocks noGrp="1"/>
          </p:cNvSpPr>
          <p:nvPr>
            <p:ph type="sldNum" sz="quarter" idx="12"/>
          </p:nvPr>
        </p:nvSpPr>
        <p:spPr/>
        <p:txBody>
          <a:bodyPr/>
          <a:lstStyle/>
          <a:p>
            <a:fld id="{16F8F87D-7875-49B7-947F-5B4F33C82C35}" type="slidenum">
              <a:rPr lang="en-US" altLang="en-US"/>
              <a:pPr/>
              <a:t>12</a:t>
            </a:fld>
            <a:endParaRPr lang="en-US" altLang="en-US"/>
          </a:p>
        </p:txBody>
      </p:sp>
      <p:sp>
        <p:nvSpPr>
          <p:cNvPr id="15362" name="Rectangle 2"/>
          <p:cNvSpPr>
            <a:spLocks noChangeArrowheads="1"/>
          </p:cNvSpPr>
          <p:nvPr/>
        </p:nvSpPr>
        <p:spPr bwMode="auto">
          <a:xfrm>
            <a:off x="2819400" y="2971800"/>
            <a:ext cx="1600200" cy="6858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3" name="Rectangle 3"/>
          <p:cNvSpPr>
            <a:spLocks noChangeArrowheads="1"/>
          </p:cNvSpPr>
          <p:nvPr/>
        </p:nvSpPr>
        <p:spPr bwMode="auto">
          <a:xfrm>
            <a:off x="2971800" y="4343400"/>
            <a:ext cx="1371600" cy="6858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4" name="Rectangle 4"/>
          <p:cNvSpPr>
            <a:spLocks noChangeArrowheads="1"/>
          </p:cNvSpPr>
          <p:nvPr/>
        </p:nvSpPr>
        <p:spPr bwMode="auto">
          <a:xfrm>
            <a:off x="2895600" y="1600200"/>
            <a:ext cx="1371600" cy="6858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auto">
          <a:xfrm>
            <a:off x="96838" y="195263"/>
            <a:ext cx="6989762"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a:t>Status – Common Flow</a:t>
            </a:r>
          </a:p>
        </p:txBody>
      </p:sp>
      <p:sp>
        <p:nvSpPr>
          <p:cNvPr id="15366" name="Rectangle 6"/>
          <p:cNvSpPr>
            <a:spLocks noChangeArrowheads="1"/>
          </p:cNvSpPr>
          <p:nvPr/>
        </p:nvSpPr>
        <p:spPr bwMode="auto">
          <a:xfrm>
            <a:off x="3108325" y="1676400"/>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a:latin typeface="Arial" pitchFamily="34" charset="0"/>
              </a:rPr>
              <a:t>Hold</a:t>
            </a:r>
          </a:p>
        </p:txBody>
      </p:sp>
      <p:sp>
        <p:nvSpPr>
          <p:cNvPr id="15367" name="Rectangle 7"/>
          <p:cNvSpPr>
            <a:spLocks noChangeArrowheads="1"/>
          </p:cNvSpPr>
          <p:nvPr/>
        </p:nvSpPr>
        <p:spPr bwMode="auto">
          <a:xfrm>
            <a:off x="2895600" y="3048000"/>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a:latin typeface="Arial" pitchFamily="34" charset="0"/>
              </a:rPr>
              <a:t>Forward</a:t>
            </a:r>
          </a:p>
        </p:txBody>
      </p:sp>
      <p:sp>
        <p:nvSpPr>
          <p:cNvPr id="15368" name="Rectangle 8"/>
          <p:cNvSpPr>
            <a:spLocks noChangeArrowheads="1"/>
          </p:cNvSpPr>
          <p:nvPr/>
        </p:nvSpPr>
        <p:spPr bwMode="auto">
          <a:xfrm>
            <a:off x="3101975" y="4433888"/>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b="1">
                <a:latin typeface="Arial" pitchFamily="34" charset="0"/>
              </a:rPr>
              <a:t> Sent</a:t>
            </a:r>
          </a:p>
        </p:txBody>
      </p:sp>
      <p:sp>
        <p:nvSpPr>
          <p:cNvPr id="15369" name="Rectangle 9"/>
          <p:cNvSpPr>
            <a:spLocks noChangeArrowheads="1"/>
          </p:cNvSpPr>
          <p:nvPr/>
        </p:nvSpPr>
        <p:spPr bwMode="auto">
          <a:xfrm>
            <a:off x="366713" y="1857375"/>
            <a:ext cx="1443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a:latin typeface="Arial" pitchFamily="34" charset="0"/>
              </a:rPr>
              <a:t>   Operator    </a:t>
            </a:r>
          </a:p>
          <a:p>
            <a:pPr algn="ctr" eaLnBrk="0" hangingPunct="0"/>
            <a:r>
              <a:rPr lang="en-US" altLang="en-US" sz="1600" b="1">
                <a:latin typeface="Arial" pitchFamily="34" charset="0"/>
              </a:rPr>
              <a:t>Interface</a:t>
            </a:r>
          </a:p>
        </p:txBody>
      </p:sp>
      <p:grpSp>
        <p:nvGrpSpPr>
          <p:cNvPr id="15370" name="Group 10"/>
          <p:cNvGrpSpPr>
            <a:grpSpLocks/>
          </p:cNvGrpSpPr>
          <p:nvPr/>
        </p:nvGrpSpPr>
        <p:grpSpPr bwMode="auto">
          <a:xfrm>
            <a:off x="533400" y="4044950"/>
            <a:ext cx="1082675" cy="755650"/>
            <a:chOff x="336" y="2296"/>
            <a:chExt cx="682" cy="476"/>
          </a:xfrm>
        </p:grpSpPr>
        <p:sp>
          <p:nvSpPr>
            <p:cNvPr id="15371" name="Freeform 11"/>
            <p:cNvSpPr>
              <a:spLocks/>
            </p:cNvSpPr>
            <p:nvPr/>
          </p:nvSpPr>
          <p:spPr bwMode="auto">
            <a:xfrm>
              <a:off x="370" y="2618"/>
              <a:ext cx="648" cy="154"/>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Freeform 12"/>
            <p:cNvSpPr>
              <a:spLocks/>
            </p:cNvSpPr>
            <p:nvPr/>
          </p:nvSpPr>
          <p:spPr bwMode="auto">
            <a:xfrm>
              <a:off x="370" y="2296"/>
              <a:ext cx="648" cy="345"/>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Freeform 13"/>
            <p:cNvSpPr>
              <a:spLocks/>
            </p:cNvSpPr>
            <p:nvPr/>
          </p:nvSpPr>
          <p:spPr bwMode="auto">
            <a:xfrm>
              <a:off x="351" y="2598"/>
              <a:ext cx="647" cy="155"/>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Freeform 14"/>
            <p:cNvSpPr>
              <a:spLocks/>
            </p:cNvSpPr>
            <p:nvPr/>
          </p:nvSpPr>
          <p:spPr bwMode="auto">
            <a:xfrm>
              <a:off x="336" y="2304"/>
              <a:ext cx="662" cy="345"/>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Rectangle 15"/>
            <p:cNvSpPr>
              <a:spLocks noChangeArrowheads="1"/>
            </p:cNvSpPr>
            <p:nvPr/>
          </p:nvSpPr>
          <p:spPr bwMode="auto">
            <a:xfrm>
              <a:off x="349" y="2314"/>
              <a:ext cx="6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a:solidFill>
                    <a:srgbClr val="000000"/>
                  </a:solidFill>
                  <a:latin typeface="Arial" pitchFamily="34" charset="0"/>
                </a:rPr>
                <a:t>Chargeback</a:t>
              </a:r>
            </a:p>
            <a:p>
              <a:pPr algn="ctr" eaLnBrk="0" hangingPunct="0"/>
              <a:r>
                <a:rPr lang="en-US" altLang="en-US" sz="1200" b="1">
                  <a:solidFill>
                    <a:srgbClr val="000000"/>
                  </a:solidFill>
                  <a:latin typeface="Arial" pitchFamily="34" charset="0"/>
                </a:rPr>
                <a:t> $100.00</a:t>
              </a:r>
              <a:r>
                <a:rPr lang="en-US" altLang="en-US" sz="900">
                  <a:solidFill>
                    <a:srgbClr val="000000"/>
                  </a:solidFill>
                  <a:latin typeface="Arial" pitchFamily="34" charset="0"/>
                </a:rPr>
                <a:t> </a:t>
              </a:r>
            </a:p>
          </p:txBody>
        </p:sp>
        <p:sp>
          <p:nvSpPr>
            <p:cNvPr id="15376" name="Line 16"/>
            <p:cNvSpPr>
              <a:spLocks noChangeShapeType="1"/>
            </p:cNvSpPr>
            <p:nvPr/>
          </p:nvSpPr>
          <p:spPr bwMode="auto">
            <a:xfrm>
              <a:off x="336" y="2304"/>
              <a:ext cx="6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Line 17"/>
            <p:cNvSpPr>
              <a:spLocks noChangeShapeType="1"/>
            </p:cNvSpPr>
            <p:nvPr/>
          </p:nvSpPr>
          <p:spPr bwMode="auto">
            <a:xfrm>
              <a:off x="336" y="230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Arc 18"/>
            <p:cNvSpPr>
              <a:spLocks/>
            </p:cNvSpPr>
            <p:nvPr/>
          </p:nvSpPr>
          <p:spPr bwMode="auto">
            <a:xfrm>
              <a:off x="337" y="2640"/>
              <a:ext cx="96"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79" name="Line 19"/>
          <p:cNvSpPr>
            <a:spLocks noChangeShapeType="1"/>
          </p:cNvSpPr>
          <p:nvPr/>
        </p:nvSpPr>
        <p:spPr bwMode="auto">
          <a:xfrm flipV="1">
            <a:off x="1447800" y="1905000"/>
            <a:ext cx="1447800" cy="838200"/>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0" name="Line 20"/>
          <p:cNvSpPr>
            <a:spLocks noChangeShapeType="1"/>
          </p:cNvSpPr>
          <p:nvPr/>
        </p:nvSpPr>
        <p:spPr bwMode="auto">
          <a:xfrm>
            <a:off x="1447800" y="2743200"/>
            <a:ext cx="1371600" cy="533400"/>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1" name="Rectangle 21"/>
          <p:cNvSpPr>
            <a:spLocks noChangeArrowheads="1"/>
          </p:cNvSpPr>
          <p:nvPr/>
        </p:nvSpPr>
        <p:spPr bwMode="auto">
          <a:xfrm>
            <a:off x="2117725" y="2438400"/>
            <a:ext cx="512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solidFill>
                  <a:srgbClr val="FF5050"/>
                </a:solidFill>
                <a:latin typeface="Arial Black" pitchFamily="34" charset="0"/>
              </a:rPr>
              <a:t>OR</a:t>
            </a:r>
          </a:p>
        </p:txBody>
      </p:sp>
      <p:sp>
        <p:nvSpPr>
          <p:cNvPr id="15382" name="Rectangle 22"/>
          <p:cNvSpPr>
            <a:spLocks noChangeArrowheads="1"/>
          </p:cNvSpPr>
          <p:nvPr/>
        </p:nvSpPr>
        <p:spPr bwMode="auto">
          <a:xfrm>
            <a:off x="4572000" y="1692275"/>
            <a:ext cx="43291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hlink"/>
              </a:buClr>
              <a:buFont typeface="Wingdings" pitchFamily="2" charset="2"/>
              <a:buChar char="v"/>
            </a:pPr>
            <a:r>
              <a:rPr lang="en-US" altLang="en-US" sz="1400">
                <a:latin typeface="Arial Rounded MT Bold" pitchFamily="34" charset="0"/>
              </a:rPr>
              <a:t> Operator enters item, but  it must be reviewed by</a:t>
            </a:r>
            <a:br>
              <a:rPr lang="en-US" altLang="en-US" sz="1400">
                <a:latin typeface="Arial Rounded MT Bold" pitchFamily="34" charset="0"/>
              </a:rPr>
            </a:br>
            <a:r>
              <a:rPr lang="en-US" altLang="en-US" sz="1400">
                <a:latin typeface="Arial Rounded MT Bold" pitchFamily="34" charset="0"/>
              </a:rPr>
              <a:t>     another party (i.e., a Central Office or supervisor).</a:t>
            </a:r>
          </a:p>
        </p:txBody>
      </p:sp>
      <p:sp>
        <p:nvSpPr>
          <p:cNvPr id="15383" name="Rectangle 23"/>
          <p:cNvSpPr>
            <a:spLocks noChangeArrowheads="1"/>
          </p:cNvSpPr>
          <p:nvPr/>
        </p:nvSpPr>
        <p:spPr bwMode="auto">
          <a:xfrm>
            <a:off x="4724400" y="4419600"/>
            <a:ext cx="3609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hlink"/>
              </a:buClr>
              <a:buFont typeface="Wingdings" pitchFamily="2" charset="2"/>
              <a:buChar char="v"/>
            </a:pPr>
            <a:r>
              <a:rPr lang="en-US" altLang="en-US" sz="1600">
                <a:latin typeface="Arial Rounded MT Bold" pitchFamily="34" charset="0"/>
              </a:rPr>
              <a:t> I</a:t>
            </a:r>
            <a:r>
              <a:rPr lang="en-US" altLang="en-US" sz="1400">
                <a:latin typeface="Arial Rounded MT Bold" pitchFamily="34" charset="0"/>
              </a:rPr>
              <a:t>tem is routed to the appropriate entity</a:t>
            </a:r>
            <a:br>
              <a:rPr lang="en-US" altLang="en-US" sz="1400">
                <a:latin typeface="Arial Rounded MT Bold" pitchFamily="34" charset="0"/>
              </a:rPr>
            </a:br>
            <a:r>
              <a:rPr lang="en-US" altLang="en-US" sz="1400">
                <a:latin typeface="Arial Rounded MT Bold" pitchFamily="34" charset="0"/>
              </a:rPr>
              <a:t>     (card issuer/terminal owner) for payment</a:t>
            </a:r>
            <a:br>
              <a:rPr lang="en-US" altLang="en-US" sz="1400">
                <a:latin typeface="Arial Rounded MT Bold" pitchFamily="34" charset="0"/>
              </a:rPr>
            </a:br>
            <a:r>
              <a:rPr lang="en-US" altLang="en-US" sz="1400">
                <a:latin typeface="Arial Rounded MT Bold" pitchFamily="34" charset="0"/>
              </a:rPr>
              <a:t>     or a </a:t>
            </a:r>
            <a:r>
              <a:rPr lang="en-US" altLang="en-US" sz="1400">
                <a:latin typeface="Arial Rounded MT Bold" pitchFamily="34" charset="0"/>
                <a:hlinkClick r:id="rId2" action="ppaction://hlinksldjump"/>
              </a:rPr>
              <a:t>response. </a:t>
            </a:r>
            <a:endParaRPr lang="en-US" altLang="en-US" sz="1400">
              <a:latin typeface="Arial Rounded MT Bold" pitchFamily="34" charset="0"/>
            </a:endParaRPr>
          </a:p>
        </p:txBody>
      </p:sp>
      <p:sp>
        <p:nvSpPr>
          <p:cNvPr id="15384" name="AutoShape 24"/>
          <p:cNvSpPr>
            <a:spLocks noChangeArrowheads="1"/>
          </p:cNvSpPr>
          <p:nvPr/>
        </p:nvSpPr>
        <p:spPr bwMode="auto">
          <a:xfrm>
            <a:off x="715963" y="2486025"/>
            <a:ext cx="669925" cy="534988"/>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Freeform 25"/>
          <p:cNvSpPr>
            <a:spLocks/>
          </p:cNvSpPr>
          <p:nvPr/>
        </p:nvSpPr>
        <p:spPr bwMode="auto">
          <a:xfrm>
            <a:off x="609600" y="3001963"/>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Rectangle 26"/>
          <p:cNvSpPr>
            <a:spLocks noChangeArrowheads="1"/>
          </p:cNvSpPr>
          <p:nvPr/>
        </p:nvSpPr>
        <p:spPr bwMode="auto">
          <a:xfrm>
            <a:off x="615950" y="3086100"/>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Rectangle 27"/>
          <p:cNvSpPr>
            <a:spLocks noChangeArrowheads="1"/>
          </p:cNvSpPr>
          <p:nvPr/>
        </p:nvSpPr>
        <p:spPr bwMode="auto">
          <a:xfrm>
            <a:off x="615950" y="3086100"/>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8" name="AutoShape 28"/>
          <p:cNvSpPr>
            <a:spLocks noChangeArrowheads="1"/>
          </p:cNvSpPr>
          <p:nvPr/>
        </p:nvSpPr>
        <p:spPr bwMode="auto">
          <a:xfrm>
            <a:off x="715963" y="2468563"/>
            <a:ext cx="669925"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9" name="AutoShape 29"/>
          <p:cNvSpPr>
            <a:spLocks noChangeArrowheads="1"/>
          </p:cNvSpPr>
          <p:nvPr/>
        </p:nvSpPr>
        <p:spPr bwMode="auto">
          <a:xfrm>
            <a:off x="773113" y="2546350"/>
            <a:ext cx="534987"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0" name="Rectangle 30"/>
          <p:cNvSpPr>
            <a:spLocks noChangeArrowheads="1"/>
          </p:cNvSpPr>
          <p:nvPr/>
        </p:nvSpPr>
        <p:spPr bwMode="auto">
          <a:xfrm>
            <a:off x="609600" y="3533775"/>
            <a:ext cx="873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latin typeface="Arial" pitchFamily="34" charset="0"/>
              </a:rPr>
              <a:t>Create </a:t>
            </a:r>
          </a:p>
          <a:p>
            <a:pPr eaLnBrk="0" hangingPunct="0"/>
            <a:r>
              <a:rPr lang="en-US" altLang="en-US" sz="1600" b="1">
                <a:latin typeface="Arial" pitchFamily="34" charset="0"/>
              </a:rPr>
              <a:t> Case</a:t>
            </a:r>
          </a:p>
        </p:txBody>
      </p:sp>
      <p:sp>
        <p:nvSpPr>
          <p:cNvPr id="15391" name="Text Box 31"/>
          <p:cNvSpPr txBox="1">
            <a:spLocks noChangeArrowheads="1"/>
          </p:cNvSpPr>
          <p:nvPr/>
        </p:nvSpPr>
        <p:spPr bwMode="auto">
          <a:xfrm>
            <a:off x="727075" y="2587625"/>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Arial" pitchFamily="34" charset="0"/>
              </a:rPr>
              <a:t>EMS</a:t>
            </a:r>
          </a:p>
        </p:txBody>
      </p:sp>
      <p:sp>
        <p:nvSpPr>
          <p:cNvPr id="15392" name="Rectangle 32"/>
          <p:cNvSpPr>
            <a:spLocks noChangeArrowheads="1"/>
          </p:cNvSpPr>
          <p:nvPr/>
        </p:nvSpPr>
        <p:spPr bwMode="auto">
          <a:xfrm>
            <a:off x="4648200" y="3048000"/>
            <a:ext cx="35321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hlink"/>
              </a:buClr>
              <a:buFont typeface="Wingdings" pitchFamily="2" charset="2"/>
              <a:buChar char="v"/>
            </a:pPr>
            <a:r>
              <a:rPr lang="en-US" altLang="en-US" sz="1400">
                <a:latin typeface="Arial Rounded MT Bold" pitchFamily="34" charset="0"/>
              </a:rPr>
              <a:t>Operator enters item and it will be</a:t>
            </a:r>
            <a:br>
              <a:rPr lang="en-US" altLang="en-US" sz="1400">
                <a:latin typeface="Arial Rounded MT Bold" pitchFamily="34" charset="0"/>
              </a:rPr>
            </a:br>
            <a:r>
              <a:rPr lang="en-US" altLang="en-US" sz="1400">
                <a:latin typeface="Arial Rounded MT Bold" pitchFamily="34" charset="0"/>
              </a:rPr>
              <a:t>    routed through the system at the entity’s</a:t>
            </a:r>
            <a:br>
              <a:rPr lang="en-US" altLang="en-US" sz="1400">
                <a:latin typeface="Arial Rounded MT Bold" pitchFamily="34" charset="0"/>
              </a:rPr>
            </a:br>
            <a:r>
              <a:rPr lang="en-US" altLang="en-US" sz="1400">
                <a:latin typeface="Arial Rounded MT Bold" pitchFamily="34" charset="0"/>
              </a:rPr>
              <a:t>    end-of-day.</a:t>
            </a:r>
          </a:p>
        </p:txBody>
      </p:sp>
      <p:sp>
        <p:nvSpPr>
          <p:cNvPr id="15393" name="Line 33"/>
          <p:cNvSpPr>
            <a:spLocks noChangeShapeType="1"/>
          </p:cNvSpPr>
          <p:nvPr/>
        </p:nvSpPr>
        <p:spPr bwMode="auto">
          <a:xfrm>
            <a:off x="3657600" y="2286000"/>
            <a:ext cx="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4" name="Line 34"/>
          <p:cNvSpPr>
            <a:spLocks noChangeShapeType="1"/>
          </p:cNvSpPr>
          <p:nvPr/>
        </p:nvSpPr>
        <p:spPr bwMode="auto">
          <a:xfrm>
            <a:off x="3657600" y="3657600"/>
            <a:ext cx="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939959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E952E8-25AA-437C-9397-296541634C59}"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A9EBC169-B45F-4B43-BB35-5E0BA765CB58}" type="slidenum">
              <a:rPr lang="en-US" altLang="en-US"/>
              <a:pPr/>
              <a:t>13</a:t>
            </a:fld>
            <a:endParaRPr lang="en-US" altLang="en-US"/>
          </a:p>
        </p:txBody>
      </p:sp>
      <p:sp>
        <p:nvSpPr>
          <p:cNvPr id="16386" name="Rectangle 2"/>
          <p:cNvSpPr>
            <a:spLocks noGrp="1" noChangeArrowheads="1"/>
          </p:cNvSpPr>
          <p:nvPr>
            <p:ph type="title"/>
          </p:nvPr>
        </p:nvSpPr>
        <p:spPr/>
        <p:txBody>
          <a:bodyPr/>
          <a:lstStyle/>
          <a:p>
            <a:r>
              <a:rPr lang="en-US" altLang="en-US">
                <a:latin typeface="Times New Roman" pitchFamily="18" charset="0"/>
              </a:rPr>
              <a:t>State</a:t>
            </a:r>
          </a:p>
        </p:txBody>
      </p:sp>
      <p:sp>
        <p:nvSpPr>
          <p:cNvPr id="16387" name="Rectangle 3"/>
          <p:cNvSpPr>
            <a:spLocks noGrp="1" noChangeArrowheads="1"/>
          </p:cNvSpPr>
          <p:nvPr>
            <p:ph type="body" idx="1"/>
          </p:nvPr>
        </p:nvSpPr>
        <p:spPr/>
        <p:txBody>
          <a:bodyPr>
            <a:normAutofit/>
          </a:bodyPr>
          <a:lstStyle/>
          <a:p>
            <a:r>
              <a:rPr lang="en-US" altLang="en-US" sz="3200" dirty="0">
                <a:latin typeface="Times New Roman" pitchFamily="18" charset="0"/>
              </a:rPr>
              <a:t>A state is a static condition that a case can maintain for a specified period of time.</a:t>
            </a:r>
          </a:p>
          <a:p>
            <a:pPr>
              <a:buFont typeface="Wingdings" pitchFamily="2" charset="2"/>
              <a:buNone/>
            </a:pPr>
            <a:endParaRPr lang="en-US" altLang="en-US" sz="3200" dirty="0">
              <a:latin typeface="Times New Roman" pitchFamily="18" charset="0"/>
            </a:endParaRPr>
          </a:p>
          <a:p>
            <a:r>
              <a:rPr lang="en-US" altLang="en-US" sz="3200" dirty="0">
                <a:latin typeface="Times New Roman" pitchFamily="18" charset="0"/>
              </a:rPr>
              <a:t>Current State = Case Phase + </a:t>
            </a:r>
            <a:r>
              <a:rPr lang="en-US" altLang="en-US" sz="3200" dirty="0" smtClean="0">
                <a:latin typeface="Times New Roman" pitchFamily="18" charset="0"/>
              </a:rPr>
              <a:t>Case Status</a:t>
            </a:r>
            <a:endParaRPr lang="en-US" altLang="en-US" sz="3200" dirty="0">
              <a:latin typeface="Times New Roman" pitchFamily="18" charset="0"/>
            </a:endParaRPr>
          </a:p>
          <a:p>
            <a:endParaRPr lang="en-US" altLang="en-US" sz="3200" dirty="0">
              <a:latin typeface="Times New Roman" pitchFamily="18" charset="0"/>
            </a:endParaRPr>
          </a:p>
        </p:txBody>
      </p:sp>
    </p:spTree>
    <p:extLst>
      <p:ext uri="{BB962C8B-B14F-4D97-AF65-F5344CB8AC3E}">
        <p14:creationId xmlns:p14="http://schemas.microsoft.com/office/powerpoint/2010/main" val="754126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
          <p:cNvSpPr>
            <a:spLocks noGrp="1"/>
          </p:cNvSpPr>
          <p:nvPr>
            <p:ph type="dt" sz="half" idx="10"/>
          </p:nvPr>
        </p:nvSpPr>
        <p:spPr/>
        <p:txBody>
          <a:bodyPr/>
          <a:lstStyle/>
          <a:p>
            <a:fld id="{6428289D-BB40-400C-B994-1FD8A7F3DED2}" type="datetime1">
              <a:rPr lang="en-US" altLang="en-US"/>
              <a:pPr/>
              <a:t>3/30/2015</a:t>
            </a:fld>
            <a:endParaRPr lang="en-US" altLang="en-US"/>
          </a:p>
        </p:txBody>
      </p:sp>
      <p:sp>
        <p:nvSpPr>
          <p:cNvPr id="18" name="Slide Number Placeholder 3"/>
          <p:cNvSpPr>
            <a:spLocks noGrp="1"/>
          </p:cNvSpPr>
          <p:nvPr>
            <p:ph type="sldNum" sz="quarter" idx="12"/>
          </p:nvPr>
        </p:nvSpPr>
        <p:spPr/>
        <p:txBody>
          <a:bodyPr/>
          <a:lstStyle/>
          <a:p>
            <a:fld id="{9568BFFE-A101-4B9E-A6EC-415F84FD64AC}" type="slidenum">
              <a:rPr lang="en-US" altLang="en-US"/>
              <a:pPr/>
              <a:t>14</a:t>
            </a:fld>
            <a:endParaRPr lang="en-US" altLang="en-US"/>
          </a:p>
        </p:txBody>
      </p:sp>
      <p:sp>
        <p:nvSpPr>
          <p:cNvPr id="17410" name="Rectangle 2"/>
          <p:cNvSpPr>
            <a:spLocks noChangeArrowheads="1"/>
          </p:cNvSpPr>
          <p:nvPr/>
        </p:nvSpPr>
        <p:spPr bwMode="auto">
          <a:xfrm>
            <a:off x="1066800" y="228600"/>
            <a:ext cx="6989763"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sz="3600" dirty="0"/>
              <a:t>State - Illustrations</a:t>
            </a:r>
          </a:p>
        </p:txBody>
      </p:sp>
      <p:sp>
        <p:nvSpPr>
          <p:cNvPr id="17411" name="Rectangle 3"/>
          <p:cNvSpPr>
            <a:spLocks noChangeArrowheads="1"/>
          </p:cNvSpPr>
          <p:nvPr/>
        </p:nvSpPr>
        <p:spPr bwMode="auto">
          <a:xfrm>
            <a:off x="2590800" y="3200400"/>
            <a:ext cx="2514600" cy="533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Adjustment</a:t>
            </a:r>
          </a:p>
          <a:p>
            <a:pPr algn="ctr" eaLnBrk="0" hangingPunct="0"/>
            <a:r>
              <a:rPr lang="en-US" altLang="en-US" sz="1800">
                <a:latin typeface="Arial" pitchFamily="34" charset="0"/>
              </a:rPr>
              <a:t>(Case Phase)</a:t>
            </a:r>
          </a:p>
        </p:txBody>
      </p:sp>
      <p:sp>
        <p:nvSpPr>
          <p:cNvPr id="17412" name="Rectangle 4"/>
          <p:cNvSpPr>
            <a:spLocks noChangeArrowheads="1"/>
          </p:cNvSpPr>
          <p:nvPr/>
        </p:nvSpPr>
        <p:spPr bwMode="auto">
          <a:xfrm>
            <a:off x="5105400" y="3200400"/>
            <a:ext cx="2514600" cy="5334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On hold</a:t>
            </a:r>
          </a:p>
          <a:p>
            <a:pPr algn="ctr" eaLnBrk="0" hangingPunct="0"/>
            <a:r>
              <a:rPr lang="en-US" altLang="en-US" sz="1800">
                <a:latin typeface="Arial" pitchFamily="34" charset="0"/>
              </a:rPr>
              <a:t>(Case Status)</a:t>
            </a:r>
          </a:p>
        </p:txBody>
      </p:sp>
      <p:sp>
        <p:nvSpPr>
          <p:cNvPr id="17413" name="Rectangle 5"/>
          <p:cNvSpPr>
            <a:spLocks noChangeArrowheads="1"/>
          </p:cNvSpPr>
          <p:nvPr/>
        </p:nvSpPr>
        <p:spPr bwMode="auto">
          <a:xfrm>
            <a:off x="2590800" y="2808288"/>
            <a:ext cx="5029200" cy="392112"/>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800" b="1">
                <a:latin typeface="Arial" pitchFamily="34" charset="0"/>
              </a:rPr>
              <a:t>Adjustment On Hold (Case State)</a:t>
            </a:r>
          </a:p>
        </p:txBody>
      </p:sp>
      <p:sp>
        <p:nvSpPr>
          <p:cNvPr id="17414" name="Rectangle 6"/>
          <p:cNvSpPr>
            <a:spLocks noChangeArrowheads="1"/>
          </p:cNvSpPr>
          <p:nvPr/>
        </p:nvSpPr>
        <p:spPr bwMode="auto">
          <a:xfrm>
            <a:off x="2590800" y="4579938"/>
            <a:ext cx="2514600" cy="533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Representment</a:t>
            </a:r>
          </a:p>
          <a:p>
            <a:pPr algn="ctr" eaLnBrk="0" hangingPunct="0"/>
            <a:r>
              <a:rPr lang="en-US" altLang="en-US" sz="1800">
                <a:latin typeface="Arial" pitchFamily="34" charset="0"/>
              </a:rPr>
              <a:t>(Case Phase)</a:t>
            </a:r>
          </a:p>
        </p:txBody>
      </p:sp>
      <p:sp>
        <p:nvSpPr>
          <p:cNvPr id="17415" name="Rectangle 7"/>
          <p:cNvSpPr>
            <a:spLocks noChangeArrowheads="1"/>
          </p:cNvSpPr>
          <p:nvPr/>
        </p:nvSpPr>
        <p:spPr bwMode="auto">
          <a:xfrm>
            <a:off x="5105400" y="4579938"/>
            <a:ext cx="2514600" cy="5334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Sent/Received</a:t>
            </a:r>
          </a:p>
          <a:p>
            <a:pPr algn="ctr" eaLnBrk="0" hangingPunct="0"/>
            <a:r>
              <a:rPr lang="en-US" altLang="en-US" sz="1800">
                <a:latin typeface="Arial" pitchFamily="34" charset="0"/>
              </a:rPr>
              <a:t>(Case Status)</a:t>
            </a:r>
          </a:p>
        </p:txBody>
      </p:sp>
      <p:sp>
        <p:nvSpPr>
          <p:cNvPr id="17416" name="Rectangle 8"/>
          <p:cNvSpPr>
            <a:spLocks noChangeArrowheads="1"/>
          </p:cNvSpPr>
          <p:nvPr/>
        </p:nvSpPr>
        <p:spPr bwMode="auto">
          <a:xfrm>
            <a:off x="2590800" y="4187825"/>
            <a:ext cx="5029200" cy="392113"/>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800" b="1">
                <a:latin typeface="Arial" pitchFamily="34" charset="0"/>
              </a:rPr>
              <a:t>Representment Sent/Received (Case State)</a:t>
            </a:r>
          </a:p>
        </p:txBody>
      </p:sp>
      <p:sp>
        <p:nvSpPr>
          <p:cNvPr id="17417" name="Rectangle 9"/>
          <p:cNvSpPr>
            <a:spLocks noChangeArrowheads="1"/>
          </p:cNvSpPr>
          <p:nvPr/>
        </p:nvSpPr>
        <p:spPr bwMode="auto">
          <a:xfrm>
            <a:off x="2590800" y="1839913"/>
            <a:ext cx="2514600" cy="5334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 First Chargeback</a:t>
            </a:r>
          </a:p>
          <a:p>
            <a:pPr algn="ctr" eaLnBrk="0" hangingPunct="0"/>
            <a:r>
              <a:rPr lang="en-US" altLang="en-US" sz="1800">
                <a:latin typeface="Arial" pitchFamily="34" charset="0"/>
              </a:rPr>
              <a:t>(Case Phase)</a:t>
            </a:r>
          </a:p>
        </p:txBody>
      </p:sp>
      <p:sp>
        <p:nvSpPr>
          <p:cNvPr id="17418" name="Rectangle 10"/>
          <p:cNvSpPr>
            <a:spLocks noChangeArrowheads="1"/>
          </p:cNvSpPr>
          <p:nvPr/>
        </p:nvSpPr>
        <p:spPr bwMode="auto">
          <a:xfrm>
            <a:off x="5105400" y="1839913"/>
            <a:ext cx="2514600" cy="5334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800">
                <a:latin typeface="Arial" pitchFamily="34" charset="0"/>
              </a:rPr>
              <a:t>Forwarded</a:t>
            </a:r>
          </a:p>
          <a:p>
            <a:pPr algn="ctr" eaLnBrk="0" hangingPunct="0"/>
            <a:r>
              <a:rPr lang="en-US" altLang="en-US" sz="1800">
                <a:latin typeface="Arial" pitchFamily="34" charset="0"/>
              </a:rPr>
              <a:t>(Case Status)</a:t>
            </a:r>
          </a:p>
        </p:txBody>
      </p:sp>
      <p:sp>
        <p:nvSpPr>
          <p:cNvPr id="17419" name="Rectangle 11"/>
          <p:cNvSpPr>
            <a:spLocks noChangeArrowheads="1"/>
          </p:cNvSpPr>
          <p:nvPr/>
        </p:nvSpPr>
        <p:spPr bwMode="auto">
          <a:xfrm>
            <a:off x="2590800" y="1447800"/>
            <a:ext cx="5029200" cy="392113"/>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800" b="1">
                <a:latin typeface="Arial" pitchFamily="34" charset="0"/>
              </a:rPr>
              <a:t>First Chargeback Forwarded (Case State)</a:t>
            </a:r>
          </a:p>
        </p:txBody>
      </p:sp>
      <p:sp>
        <p:nvSpPr>
          <p:cNvPr id="17420" name="Text Box 12"/>
          <p:cNvSpPr txBox="1">
            <a:spLocks noChangeArrowheads="1"/>
          </p:cNvSpPr>
          <p:nvPr/>
        </p:nvSpPr>
        <p:spPr bwMode="auto">
          <a:xfrm>
            <a:off x="882650" y="1736725"/>
            <a:ext cx="1460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hlink"/>
                </a:solidFill>
                <a:latin typeface="Times New Roman" pitchFamily="18" charset="0"/>
              </a:rPr>
              <a:t>Example #1</a:t>
            </a:r>
          </a:p>
        </p:txBody>
      </p:sp>
      <p:sp>
        <p:nvSpPr>
          <p:cNvPr id="17421" name="Text Box 13"/>
          <p:cNvSpPr txBox="1">
            <a:spLocks noChangeArrowheads="1"/>
          </p:cNvSpPr>
          <p:nvPr/>
        </p:nvSpPr>
        <p:spPr bwMode="auto">
          <a:xfrm>
            <a:off x="914400" y="3173413"/>
            <a:ext cx="1460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hlink"/>
                </a:solidFill>
                <a:latin typeface="Times New Roman" pitchFamily="18" charset="0"/>
              </a:rPr>
              <a:t>Example #2</a:t>
            </a:r>
          </a:p>
        </p:txBody>
      </p:sp>
      <p:sp>
        <p:nvSpPr>
          <p:cNvPr id="17422" name="Text Box 14"/>
          <p:cNvSpPr txBox="1">
            <a:spLocks noChangeArrowheads="1"/>
          </p:cNvSpPr>
          <p:nvPr/>
        </p:nvSpPr>
        <p:spPr bwMode="auto">
          <a:xfrm>
            <a:off x="946150" y="4640263"/>
            <a:ext cx="1460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hlink"/>
                </a:solidFill>
                <a:latin typeface="Times New Roman" pitchFamily="18" charset="0"/>
              </a:rPr>
              <a:t>Example #3</a:t>
            </a:r>
          </a:p>
        </p:txBody>
      </p:sp>
      <p:sp>
        <p:nvSpPr>
          <p:cNvPr id="17423" name="Text Box 15"/>
          <p:cNvSpPr txBox="1">
            <a:spLocks noChangeArrowheads="1"/>
          </p:cNvSpPr>
          <p:nvPr/>
        </p:nvSpPr>
        <p:spPr bwMode="auto">
          <a:xfrm>
            <a:off x="2879725" y="5149850"/>
            <a:ext cx="4121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800">
                <a:latin typeface="Arial" pitchFamily="34" charset="0"/>
              </a:rPr>
              <a:t>Acquirer sees:  Representment Sent</a:t>
            </a:r>
          </a:p>
          <a:p>
            <a:pPr eaLnBrk="0" hangingPunct="0"/>
            <a:r>
              <a:rPr lang="en-US" altLang="en-US" sz="1800">
                <a:latin typeface="Arial" pitchFamily="34" charset="0"/>
              </a:rPr>
              <a:t>Issuer sees:  Representment </a:t>
            </a:r>
            <a:r>
              <a:rPr lang="en-US" altLang="en-US" sz="1800">
                <a:latin typeface="Arial" pitchFamily="34" charset="0"/>
                <a:hlinkClick r:id="rId2" action="ppaction://hlinksldjump"/>
              </a:rPr>
              <a:t>Received</a:t>
            </a:r>
            <a:endParaRPr lang="en-US" altLang="en-US" sz="1800">
              <a:latin typeface="Arial" pitchFamily="34" charset="0"/>
            </a:endParaRPr>
          </a:p>
        </p:txBody>
      </p:sp>
    </p:spTree>
    <p:extLst>
      <p:ext uri="{BB962C8B-B14F-4D97-AF65-F5344CB8AC3E}">
        <p14:creationId xmlns:p14="http://schemas.microsoft.com/office/powerpoint/2010/main" val="2758584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235B71-4C4C-45C7-A134-16E88901A7FB}"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1D997DB2-0412-4551-8F4D-67BF8A9B38EA}" type="slidenum">
              <a:rPr lang="en-US" altLang="en-US"/>
              <a:pPr/>
              <a:t>15</a:t>
            </a:fld>
            <a:endParaRPr lang="en-US" altLang="en-US"/>
          </a:p>
        </p:txBody>
      </p:sp>
      <p:sp>
        <p:nvSpPr>
          <p:cNvPr id="18434" name="Rectangle 2"/>
          <p:cNvSpPr>
            <a:spLocks noGrp="1" noChangeArrowheads="1"/>
          </p:cNvSpPr>
          <p:nvPr>
            <p:ph type="title"/>
          </p:nvPr>
        </p:nvSpPr>
        <p:spPr/>
        <p:txBody>
          <a:bodyPr/>
          <a:lstStyle/>
          <a:p>
            <a:r>
              <a:rPr lang="en-US" altLang="en-US">
                <a:solidFill>
                  <a:srgbClr val="000000"/>
                </a:solidFill>
                <a:latin typeface="Times New Roman" pitchFamily="18" charset="0"/>
                <a:cs typeface="Arial" pitchFamily="34" charset="0"/>
              </a:rPr>
              <a:t>Transition </a:t>
            </a:r>
          </a:p>
        </p:txBody>
      </p:sp>
      <p:sp>
        <p:nvSpPr>
          <p:cNvPr id="18435" name="Rectangle 3"/>
          <p:cNvSpPr>
            <a:spLocks noGrp="1" noChangeArrowheads="1"/>
          </p:cNvSpPr>
          <p:nvPr>
            <p:ph type="body" idx="1"/>
          </p:nvPr>
        </p:nvSpPr>
        <p:spPr/>
        <p:txBody>
          <a:bodyPr/>
          <a:lstStyle/>
          <a:p>
            <a:r>
              <a:rPr lang="en-US" altLang="en-US" sz="2800" dirty="0">
                <a:latin typeface="Times New Roman" pitchFamily="18" charset="0"/>
              </a:rPr>
              <a:t>The act of moving a case from one state to another state.</a:t>
            </a:r>
          </a:p>
          <a:p>
            <a:r>
              <a:rPr lang="en-US" altLang="en-US" sz="2800" dirty="0">
                <a:latin typeface="Times New Roman" pitchFamily="18" charset="0"/>
              </a:rPr>
              <a:t>Business/Network rules define the transitions that are available at each state.</a:t>
            </a:r>
          </a:p>
          <a:p>
            <a:r>
              <a:rPr lang="en-US" altLang="en-US" sz="2800" dirty="0">
                <a:latin typeface="Times New Roman" pitchFamily="18" charset="0"/>
              </a:rPr>
              <a:t>An operator can only make the transitions provided by the rules. </a:t>
            </a:r>
          </a:p>
          <a:p>
            <a:endParaRPr lang="en-US" altLang="en-US" dirty="0">
              <a:latin typeface="Times New Roman" pitchFamily="18" charset="0"/>
            </a:endParaRPr>
          </a:p>
        </p:txBody>
      </p:sp>
    </p:spTree>
    <p:extLst>
      <p:ext uri="{BB962C8B-B14F-4D97-AF65-F5344CB8AC3E}">
        <p14:creationId xmlns:p14="http://schemas.microsoft.com/office/powerpoint/2010/main" val="1311660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1"/>
          <p:cNvSpPr>
            <a:spLocks noGrp="1"/>
          </p:cNvSpPr>
          <p:nvPr>
            <p:ph type="dt" sz="half" idx="10"/>
          </p:nvPr>
        </p:nvSpPr>
        <p:spPr/>
        <p:txBody>
          <a:bodyPr/>
          <a:lstStyle/>
          <a:p>
            <a:fld id="{931A1FF1-C10B-4964-81DE-B460D5D700C3}" type="datetime1">
              <a:rPr lang="en-US" altLang="en-US"/>
              <a:pPr/>
              <a:t>3/30/2015</a:t>
            </a:fld>
            <a:endParaRPr lang="en-US" altLang="en-US"/>
          </a:p>
        </p:txBody>
      </p:sp>
      <p:sp>
        <p:nvSpPr>
          <p:cNvPr id="38" name="Slide Number Placeholder 3"/>
          <p:cNvSpPr>
            <a:spLocks noGrp="1"/>
          </p:cNvSpPr>
          <p:nvPr>
            <p:ph type="sldNum" sz="quarter" idx="12"/>
          </p:nvPr>
        </p:nvSpPr>
        <p:spPr/>
        <p:txBody>
          <a:bodyPr/>
          <a:lstStyle/>
          <a:p>
            <a:fld id="{8CC3449B-AC90-493C-93CD-28268C89FFF1}" type="slidenum">
              <a:rPr lang="en-US" altLang="en-US"/>
              <a:pPr/>
              <a:t>16</a:t>
            </a:fld>
            <a:endParaRPr lang="en-US" altLang="en-US"/>
          </a:p>
        </p:txBody>
      </p:sp>
      <p:sp>
        <p:nvSpPr>
          <p:cNvPr id="19458" name="Line 2"/>
          <p:cNvSpPr>
            <a:spLocks noChangeShapeType="1"/>
          </p:cNvSpPr>
          <p:nvPr/>
        </p:nvSpPr>
        <p:spPr bwMode="auto">
          <a:xfrm>
            <a:off x="2743200" y="26670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59" name="Rectangle 3"/>
          <p:cNvSpPr>
            <a:spLocks noChangeArrowheads="1"/>
          </p:cNvSpPr>
          <p:nvPr/>
        </p:nvSpPr>
        <p:spPr bwMode="auto">
          <a:xfrm>
            <a:off x="762000" y="304800"/>
            <a:ext cx="6989763"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sz="3600" dirty="0"/>
              <a:t>Transition - Examples</a:t>
            </a:r>
          </a:p>
        </p:txBody>
      </p:sp>
      <p:sp>
        <p:nvSpPr>
          <p:cNvPr id="19460" name="Rectangle 4"/>
          <p:cNvSpPr>
            <a:spLocks noChangeArrowheads="1"/>
          </p:cNvSpPr>
          <p:nvPr/>
        </p:nvSpPr>
        <p:spPr bwMode="auto">
          <a:xfrm>
            <a:off x="3733800" y="3429000"/>
            <a:ext cx="1600200" cy="9906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Rectangle 5"/>
          <p:cNvSpPr>
            <a:spLocks noChangeArrowheads="1"/>
          </p:cNvSpPr>
          <p:nvPr/>
        </p:nvSpPr>
        <p:spPr bwMode="auto">
          <a:xfrm>
            <a:off x="3733800" y="4800600"/>
            <a:ext cx="1600200" cy="10668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p:cNvSpPr>
            <a:spLocks noChangeArrowheads="1"/>
          </p:cNvSpPr>
          <p:nvPr/>
        </p:nvSpPr>
        <p:spPr bwMode="auto">
          <a:xfrm>
            <a:off x="3810000" y="2055813"/>
            <a:ext cx="1600200" cy="990600"/>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solidFill>
                <a:srgbClr val="FF5050"/>
              </a:solidFill>
              <a:effectLst>
                <a:outerShdw blurRad="38100" dist="38100" dir="2700000" algn="tl">
                  <a:srgbClr val="000000"/>
                </a:outerShdw>
              </a:effectLst>
              <a:latin typeface="Times New Roman" pitchFamily="18" charset="0"/>
            </a:endParaRPr>
          </a:p>
        </p:txBody>
      </p:sp>
      <p:sp>
        <p:nvSpPr>
          <p:cNvPr id="19463" name="Rectangle 7"/>
          <p:cNvSpPr>
            <a:spLocks noChangeArrowheads="1"/>
          </p:cNvSpPr>
          <p:nvPr/>
        </p:nvSpPr>
        <p:spPr bwMode="auto">
          <a:xfrm>
            <a:off x="3886200" y="2132013"/>
            <a:ext cx="14922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latin typeface="Arial" pitchFamily="34" charset="0"/>
              </a:rPr>
              <a:t>First </a:t>
            </a:r>
          </a:p>
          <a:p>
            <a:pPr algn="ctr"/>
            <a:r>
              <a:rPr lang="en-US" altLang="en-US" sz="1800" b="1">
                <a:latin typeface="Arial" pitchFamily="34" charset="0"/>
              </a:rPr>
              <a:t>Chargeback</a:t>
            </a:r>
          </a:p>
          <a:p>
            <a:pPr algn="ctr"/>
            <a:r>
              <a:rPr lang="en-US" altLang="en-US" sz="1800" b="1">
                <a:latin typeface="Arial" pitchFamily="34" charset="0"/>
              </a:rPr>
              <a:t>On hold</a:t>
            </a:r>
          </a:p>
        </p:txBody>
      </p:sp>
      <p:sp>
        <p:nvSpPr>
          <p:cNvPr id="19464" name="Rectangle 8"/>
          <p:cNvSpPr>
            <a:spLocks noChangeArrowheads="1"/>
          </p:cNvSpPr>
          <p:nvPr/>
        </p:nvSpPr>
        <p:spPr bwMode="auto">
          <a:xfrm>
            <a:off x="3810000" y="3505200"/>
            <a:ext cx="1492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latin typeface="Arial" pitchFamily="34" charset="0"/>
              </a:rPr>
              <a:t>First</a:t>
            </a:r>
          </a:p>
          <a:p>
            <a:pPr algn="ctr"/>
            <a:r>
              <a:rPr lang="en-US" altLang="en-US" sz="1800" b="1">
                <a:latin typeface="Arial" pitchFamily="34" charset="0"/>
              </a:rPr>
              <a:t>Chargeback</a:t>
            </a:r>
          </a:p>
          <a:p>
            <a:pPr algn="ctr"/>
            <a:r>
              <a:rPr lang="en-US" altLang="en-US" sz="1800" b="1">
                <a:latin typeface="Arial" pitchFamily="34" charset="0"/>
              </a:rPr>
              <a:t>Forwarded</a:t>
            </a:r>
          </a:p>
        </p:txBody>
      </p:sp>
      <p:sp>
        <p:nvSpPr>
          <p:cNvPr id="19465" name="Rectangle 9"/>
          <p:cNvSpPr>
            <a:spLocks noChangeArrowheads="1"/>
          </p:cNvSpPr>
          <p:nvPr/>
        </p:nvSpPr>
        <p:spPr bwMode="auto">
          <a:xfrm>
            <a:off x="3810000" y="4876800"/>
            <a:ext cx="14922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800" b="1">
                <a:latin typeface="Arial" pitchFamily="34" charset="0"/>
              </a:rPr>
              <a:t>First </a:t>
            </a:r>
          </a:p>
          <a:p>
            <a:pPr algn="ctr"/>
            <a:r>
              <a:rPr lang="en-US" altLang="en-US" sz="1800" b="1">
                <a:latin typeface="Arial" pitchFamily="34" charset="0"/>
              </a:rPr>
              <a:t>Chargeback</a:t>
            </a:r>
          </a:p>
          <a:p>
            <a:pPr algn="ctr"/>
            <a:r>
              <a:rPr lang="en-US" altLang="en-US" sz="1800" b="1">
                <a:latin typeface="Arial" pitchFamily="34" charset="0"/>
              </a:rPr>
              <a:t>Sent</a:t>
            </a:r>
          </a:p>
        </p:txBody>
      </p:sp>
      <p:sp>
        <p:nvSpPr>
          <p:cNvPr id="19466" name="Rectangle 10"/>
          <p:cNvSpPr>
            <a:spLocks noChangeArrowheads="1"/>
          </p:cNvSpPr>
          <p:nvPr/>
        </p:nvSpPr>
        <p:spPr bwMode="auto">
          <a:xfrm>
            <a:off x="1757363" y="1828800"/>
            <a:ext cx="1443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a:latin typeface="Arial" pitchFamily="34" charset="0"/>
              </a:rPr>
              <a:t>   Operator    </a:t>
            </a:r>
          </a:p>
          <a:p>
            <a:pPr algn="ctr" eaLnBrk="0" hangingPunct="0"/>
            <a:r>
              <a:rPr lang="en-US" altLang="en-US" sz="1600" b="1">
                <a:latin typeface="Arial" pitchFamily="34" charset="0"/>
              </a:rPr>
              <a:t>Interface</a:t>
            </a:r>
          </a:p>
        </p:txBody>
      </p:sp>
      <p:grpSp>
        <p:nvGrpSpPr>
          <p:cNvPr id="19467" name="Group 11"/>
          <p:cNvGrpSpPr>
            <a:grpSpLocks/>
          </p:cNvGrpSpPr>
          <p:nvPr/>
        </p:nvGrpSpPr>
        <p:grpSpPr bwMode="auto">
          <a:xfrm>
            <a:off x="593725" y="2978150"/>
            <a:ext cx="1082675" cy="755650"/>
            <a:chOff x="336" y="2296"/>
            <a:chExt cx="682" cy="476"/>
          </a:xfrm>
        </p:grpSpPr>
        <p:sp>
          <p:nvSpPr>
            <p:cNvPr id="19468" name="Freeform 12"/>
            <p:cNvSpPr>
              <a:spLocks/>
            </p:cNvSpPr>
            <p:nvPr/>
          </p:nvSpPr>
          <p:spPr bwMode="auto">
            <a:xfrm>
              <a:off x="370" y="2618"/>
              <a:ext cx="648" cy="154"/>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Freeform 13"/>
            <p:cNvSpPr>
              <a:spLocks/>
            </p:cNvSpPr>
            <p:nvPr/>
          </p:nvSpPr>
          <p:spPr bwMode="auto">
            <a:xfrm>
              <a:off x="370" y="2296"/>
              <a:ext cx="648" cy="345"/>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Freeform 14"/>
            <p:cNvSpPr>
              <a:spLocks/>
            </p:cNvSpPr>
            <p:nvPr/>
          </p:nvSpPr>
          <p:spPr bwMode="auto">
            <a:xfrm>
              <a:off x="351" y="2598"/>
              <a:ext cx="647" cy="155"/>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Freeform 15"/>
            <p:cNvSpPr>
              <a:spLocks/>
            </p:cNvSpPr>
            <p:nvPr/>
          </p:nvSpPr>
          <p:spPr bwMode="auto">
            <a:xfrm>
              <a:off x="336" y="2304"/>
              <a:ext cx="662" cy="345"/>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Rectangle 16"/>
            <p:cNvSpPr>
              <a:spLocks noChangeArrowheads="1"/>
            </p:cNvSpPr>
            <p:nvPr/>
          </p:nvSpPr>
          <p:spPr bwMode="auto">
            <a:xfrm>
              <a:off x="345" y="2314"/>
              <a:ext cx="6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a:solidFill>
                    <a:srgbClr val="000000"/>
                  </a:solidFill>
                  <a:latin typeface="Arial" pitchFamily="34" charset="0"/>
                </a:rPr>
                <a:t>Chargeback</a:t>
              </a:r>
            </a:p>
            <a:p>
              <a:pPr algn="ctr" eaLnBrk="0" hangingPunct="0"/>
              <a:r>
                <a:rPr lang="en-US" altLang="en-US" sz="1200" b="1">
                  <a:solidFill>
                    <a:srgbClr val="000000"/>
                  </a:solidFill>
                  <a:latin typeface="Arial" pitchFamily="34" charset="0"/>
                </a:rPr>
                <a:t>Item $75.00</a:t>
              </a:r>
              <a:r>
                <a:rPr lang="en-US" altLang="en-US" sz="900">
                  <a:solidFill>
                    <a:srgbClr val="000000"/>
                  </a:solidFill>
                  <a:latin typeface="Arial" pitchFamily="34" charset="0"/>
                </a:rPr>
                <a:t> </a:t>
              </a:r>
            </a:p>
          </p:txBody>
        </p:sp>
        <p:sp>
          <p:nvSpPr>
            <p:cNvPr id="19473" name="Line 17"/>
            <p:cNvSpPr>
              <a:spLocks noChangeShapeType="1"/>
            </p:cNvSpPr>
            <p:nvPr/>
          </p:nvSpPr>
          <p:spPr bwMode="auto">
            <a:xfrm>
              <a:off x="336" y="2304"/>
              <a:ext cx="6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Line 18"/>
            <p:cNvSpPr>
              <a:spLocks noChangeShapeType="1"/>
            </p:cNvSpPr>
            <p:nvPr/>
          </p:nvSpPr>
          <p:spPr bwMode="auto">
            <a:xfrm>
              <a:off x="336" y="230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Arc 19"/>
            <p:cNvSpPr>
              <a:spLocks/>
            </p:cNvSpPr>
            <p:nvPr/>
          </p:nvSpPr>
          <p:spPr bwMode="auto">
            <a:xfrm>
              <a:off x="337" y="2640"/>
              <a:ext cx="96"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476" name="AutoShape 20"/>
          <p:cNvSpPr>
            <a:spLocks noChangeArrowheads="1"/>
          </p:cNvSpPr>
          <p:nvPr/>
        </p:nvSpPr>
        <p:spPr bwMode="auto">
          <a:xfrm>
            <a:off x="2106613" y="2457450"/>
            <a:ext cx="669925" cy="534988"/>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Freeform 21"/>
          <p:cNvSpPr>
            <a:spLocks/>
          </p:cNvSpPr>
          <p:nvPr/>
        </p:nvSpPr>
        <p:spPr bwMode="auto">
          <a:xfrm>
            <a:off x="2000250" y="2973388"/>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8" name="Rectangle 22"/>
          <p:cNvSpPr>
            <a:spLocks noChangeArrowheads="1"/>
          </p:cNvSpPr>
          <p:nvPr/>
        </p:nvSpPr>
        <p:spPr bwMode="auto">
          <a:xfrm>
            <a:off x="2006600" y="3057525"/>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Rectangle 23"/>
          <p:cNvSpPr>
            <a:spLocks noChangeArrowheads="1"/>
          </p:cNvSpPr>
          <p:nvPr/>
        </p:nvSpPr>
        <p:spPr bwMode="auto">
          <a:xfrm>
            <a:off x="2006600" y="3057525"/>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AutoShape 24"/>
          <p:cNvSpPr>
            <a:spLocks noChangeArrowheads="1"/>
          </p:cNvSpPr>
          <p:nvPr/>
        </p:nvSpPr>
        <p:spPr bwMode="auto">
          <a:xfrm>
            <a:off x="2106613" y="2439988"/>
            <a:ext cx="669925"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AutoShape 25"/>
          <p:cNvSpPr>
            <a:spLocks noChangeArrowheads="1"/>
          </p:cNvSpPr>
          <p:nvPr/>
        </p:nvSpPr>
        <p:spPr bwMode="auto">
          <a:xfrm>
            <a:off x="2163763" y="2517775"/>
            <a:ext cx="534987"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Rectangle 26"/>
          <p:cNvSpPr>
            <a:spLocks noChangeArrowheads="1"/>
          </p:cNvSpPr>
          <p:nvPr/>
        </p:nvSpPr>
        <p:spPr bwMode="auto">
          <a:xfrm>
            <a:off x="669925" y="2466975"/>
            <a:ext cx="8731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latin typeface="Arial" pitchFamily="34" charset="0"/>
              </a:rPr>
              <a:t>Create </a:t>
            </a:r>
          </a:p>
          <a:p>
            <a:pPr eaLnBrk="0" hangingPunct="0"/>
            <a:r>
              <a:rPr lang="en-US" altLang="en-US" sz="1600" b="1">
                <a:latin typeface="Arial" pitchFamily="34" charset="0"/>
              </a:rPr>
              <a:t> Case</a:t>
            </a:r>
          </a:p>
        </p:txBody>
      </p:sp>
      <p:sp>
        <p:nvSpPr>
          <p:cNvPr id="19483" name="Text Box 27"/>
          <p:cNvSpPr txBox="1">
            <a:spLocks noChangeArrowheads="1"/>
          </p:cNvSpPr>
          <p:nvPr/>
        </p:nvSpPr>
        <p:spPr bwMode="auto">
          <a:xfrm>
            <a:off x="2117725" y="2559050"/>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Arial" pitchFamily="34" charset="0"/>
              </a:rPr>
              <a:t>EMS</a:t>
            </a:r>
          </a:p>
        </p:txBody>
      </p:sp>
      <p:sp>
        <p:nvSpPr>
          <p:cNvPr id="19484" name="Line 28"/>
          <p:cNvSpPr>
            <a:spLocks noChangeShapeType="1"/>
          </p:cNvSpPr>
          <p:nvPr/>
        </p:nvSpPr>
        <p:spPr bwMode="auto">
          <a:xfrm>
            <a:off x="4572000" y="3048000"/>
            <a:ext cx="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5" name="Line 29"/>
          <p:cNvSpPr>
            <a:spLocks noChangeShapeType="1"/>
          </p:cNvSpPr>
          <p:nvPr/>
        </p:nvSpPr>
        <p:spPr bwMode="auto">
          <a:xfrm>
            <a:off x="4572000" y="4419600"/>
            <a:ext cx="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6" name="AutoShape 30"/>
          <p:cNvSpPr>
            <a:spLocks noChangeArrowheads="1"/>
          </p:cNvSpPr>
          <p:nvPr/>
        </p:nvSpPr>
        <p:spPr bwMode="auto">
          <a:xfrm rot="5074363">
            <a:off x="4932363" y="4151313"/>
            <a:ext cx="1371600" cy="9906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505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AutoShape 31"/>
          <p:cNvSpPr>
            <a:spLocks noChangeArrowheads="1"/>
          </p:cNvSpPr>
          <p:nvPr/>
        </p:nvSpPr>
        <p:spPr bwMode="auto">
          <a:xfrm rot="5074363">
            <a:off x="4914900" y="2552700"/>
            <a:ext cx="1371600" cy="9906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505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Text Box 32"/>
          <p:cNvSpPr txBox="1">
            <a:spLocks noChangeArrowheads="1"/>
          </p:cNvSpPr>
          <p:nvPr/>
        </p:nvSpPr>
        <p:spPr bwMode="auto">
          <a:xfrm>
            <a:off x="6254750" y="2924175"/>
            <a:ext cx="19748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Times New Roman" pitchFamily="18" charset="0"/>
              </a:rPr>
              <a:t>Supervisor approves</a:t>
            </a:r>
          </a:p>
          <a:p>
            <a:pPr eaLnBrk="0" hangingPunct="0"/>
            <a:r>
              <a:rPr lang="en-US" altLang="en-US" sz="1600" b="1">
                <a:latin typeface="Times New Roman" pitchFamily="18" charset="0"/>
              </a:rPr>
              <a:t>First Chargeback</a:t>
            </a:r>
          </a:p>
        </p:txBody>
      </p:sp>
      <p:sp>
        <p:nvSpPr>
          <p:cNvPr id="19489" name="Text Box 33"/>
          <p:cNvSpPr txBox="1">
            <a:spLocks noChangeArrowheads="1"/>
          </p:cNvSpPr>
          <p:nvPr/>
        </p:nvSpPr>
        <p:spPr bwMode="auto">
          <a:xfrm>
            <a:off x="6681788" y="4432300"/>
            <a:ext cx="11668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Times New Roman" pitchFamily="18" charset="0"/>
              </a:rPr>
              <a:t>End-of-day</a:t>
            </a:r>
          </a:p>
          <a:p>
            <a:pPr eaLnBrk="0" hangingPunct="0"/>
            <a:r>
              <a:rPr lang="en-US" altLang="en-US" sz="1600" b="1">
                <a:latin typeface="Times New Roman" pitchFamily="18" charset="0"/>
              </a:rPr>
              <a:t>processing</a:t>
            </a:r>
          </a:p>
          <a:p>
            <a:pPr eaLnBrk="0" hangingPunct="0"/>
            <a:r>
              <a:rPr lang="en-US" altLang="en-US" sz="1600" b="1">
                <a:latin typeface="Times New Roman" pitchFamily="18" charset="0"/>
                <a:hlinkClick r:id="rId2" action="ppaction://hlinksldjump"/>
              </a:rPr>
              <a:t>begins</a:t>
            </a:r>
            <a:endParaRPr lang="en-US" altLang="en-US" sz="1600" b="1">
              <a:latin typeface="Times New Roman" pitchFamily="18" charset="0"/>
            </a:endParaRPr>
          </a:p>
        </p:txBody>
      </p:sp>
      <p:sp>
        <p:nvSpPr>
          <p:cNvPr id="19490" name="Oval 34"/>
          <p:cNvSpPr>
            <a:spLocks noChangeArrowheads="1"/>
          </p:cNvSpPr>
          <p:nvPr/>
        </p:nvSpPr>
        <p:spPr bwMode="auto">
          <a:xfrm>
            <a:off x="6986588" y="3975100"/>
            <a:ext cx="457200" cy="457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5050"/>
                </a:solidFill>
                <a:effectLst>
                  <a:outerShdw blurRad="38100" dist="38100" dir="2700000" algn="tl">
                    <a:srgbClr val="000000"/>
                  </a:outerShdw>
                </a:effectLst>
                <a:latin typeface="Times New Roman" pitchFamily="18" charset="0"/>
              </a:rPr>
              <a:t>2</a:t>
            </a:r>
          </a:p>
        </p:txBody>
      </p:sp>
      <p:sp>
        <p:nvSpPr>
          <p:cNvPr id="19491" name="Oval 35"/>
          <p:cNvSpPr>
            <a:spLocks noChangeArrowheads="1"/>
          </p:cNvSpPr>
          <p:nvPr/>
        </p:nvSpPr>
        <p:spPr bwMode="auto">
          <a:xfrm>
            <a:off x="6934200" y="2466975"/>
            <a:ext cx="457200" cy="457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FF5050"/>
                </a:solidFill>
                <a:effectLst>
                  <a:outerShdw blurRad="38100" dist="38100" dir="2700000" algn="tl">
                    <a:srgbClr val="000000"/>
                  </a:outerShdw>
                </a:effectLst>
                <a:latin typeface="Times New Roman" pitchFamily="18" charset="0"/>
              </a:rPr>
              <a:t>1</a:t>
            </a:r>
          </a:p>
        </p:txBody>
      </p:sp>
    </p:spTree>
    <p:extLst>
      <p:ext uri="{BB962C8B-B14F-4D97-AF65-F5344CB8AC3E}">
        <p14:creationId xmlns:p14="http://schemas.microsoft.com/office/powerpoint/2010/main" val="1842956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E82EFC6C-0217-4683-B7C2-3AA130845018}" type="datetime1">
              <a:rPr lang="en-US" altLang="en-US"/>
              <a:pPr/>
              <a:t>3/30/2015</a:t>
            </a:fld>
            <a:endParaRPr lang="en-US" altLang="en-US"/>
          </a:p>
        </p:txBody>
      </p:sp>
      <p:sp>
        <p:nvSpPr>
          <p:cNvPr id="6" name="Slide Number Placeholder 3"/>
          <p:cNvSpPr>
            <a:spLocks noGrp="1"/>
          </p:cNvSpPr>
          <p:nvPr>
            <p:ph type="sldNum" sz="quarter" idx="12"/>
          </p:nvPr>
        </p:nvSpPr>
        <p:spPr/>
        <p:txBody>
          <a:bodyPr/>
          <a:lstStyle/>
          <a:p>
            <a:fld id="{909610E4-D5F2-4F3A-87E6-0EFA2F9EF350}" type="slidenum">
              <a:rPr lang="en-US" altLang="en-US"/>
              <a:pPr/>
              <a:t>17</a:t>
            </a:fld>
            <a:endParaRPr lang="en-US" altLang="en-US"/>
          </a:p>
        </p:txBody>
      </p:sp>
      <p:sp>
        <p:nvSpPr>
          <p:cNvPr id="20482" name="Rectangle 2"/>
          <p:cNvSpPr>
            <a:spLocks noChangeArrowheads="1"/>
          </p:cNvSpPr>
          <p:nvPr/>
        </p:nvSpPr>
        <p:spPr bwMode="auto">
          <a:xfrm>
            <a:off x="990600" y="228600"/>
            <a:ext cx="6989763"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sz="3600" dirty="0"/>
              <a:t>Reason Code</a:t>
            </a:r>
          </a:p>
        </p:txBody>
      </p:sp>
      <p:sp>
        <p:nvSpPr>
          <p:cNvPr id="20483" name="Rectangle 3"/>
          <p:cNvSpPr>
            <a:spLocks noChangeArrowheads="1"/>
          </p:cNvSpPr>
          <p:nvPr/>
        </p:nvSpPr>
        <p:spPr bwMode="auto">
          <a:xfrm>
            <a:off x="533400" y="1828800"/>
            <a:ext cx="7489825"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lstStyle>
            <a:lvl1pPr marL="323850" indent="-323850" defTabSz="865188">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55650" indent="-317500" defTabSz="865188">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4588" indent="-274638" defTabSz="865188">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544638" indent="-169863" defTabSz="865188">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05013" indent="-173038" defTabSz="865188">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4622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194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3766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338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nSpc>
                <a:spcPct val="90000"/>
              </a:lnSpc>
            </a:pPr>
            <a:r>
              <a:rPr lang="en-US" altLang="en-US" sz="2800"/>
              <a:t>Network rules can define valid reason codes for each phase.</a:t>
            </a:r>
          </a:p>
          <a:p>
            <a:pPr>
              <a:lnSpc>
                <a:spcPct val="90000"/>
              </a:lnSpc>
            </a:pPr>
            <a:r>
              <a:rPr lang="en-US" altLang="en-US" sz="2800"/>
              <a:t>A reason code explains why an operator made a specific transition.</a:t>
            </a:r>
          </a:p>
          <a:p>
            <a:pPr>
              <a:lnSpc>
                <a:spcPct val="90000"/>
              </a:lnSpc>
            </a:pPr>
            <a:r>
              <a:rPr lang="en-US" altLang="en-US" sz="2800"/>
              <a:t>A reason code usually changes when a case moves from one phase to another phase.</a:t>
            </a:r>
          </a:p>
          <a:p>
            <a:pPr>
              <a:lnSpc>
                <a:spcPct val="90000"/>
              </a:lnSpc>
            </a:pPr>
            <a:r>
              <a:rPr lang="en-US" altLang="en-US" sz="2800"/>
              <a:t>A reason code also explains the reason for the case</a:t>
            </a:r>
          </a:p>
        </p:txBody>
      </p:sp>
    </p:spTree>
    <p:extLst>
      <p:ext uri="{BB962C8B-B14F-4D97-AF65-F5344CB8AC3E}">
        <p14:creationId xmlns:p14="http://schemas.microsoft.com/office/powerpoint/2010/main" val="2477674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6EEE2CB-FE59-480E-A172-2835CC88C121}" type="datetime1">
              <a:rPr lang="en-US" altLang="en-US"/>
              <a:pPr/>
              <a:t>3/30/2015</a:t>
            </a:fld>
            <a:endParaRPr lang="en-US" altLang="en-US"/>
          </a:p>
        </p:txBody>
      </p:sp>
      <p:sp>
        <p:nvSpPr>
          <p:cNvPr id="7" name="Slide Number Placeholder 5"/>
          <p:cNvSpPr>
            <a:spLocks noGrp="1"/>
          </p:cNvSpPr>
          <p:nvPr>
            <p:ph type="sldNum" sz="quarter" idx="12"/>
          </p:nvPr>
        </p:nvSpPr>
        <p:spPr/>
        <p:txBody>
          <a:bodyPr/>
          <a:lstStyle/>
          <a:p>
            <a:fld id="{66A44ECD-1F28-4123-A83E-97178D9CD66C}" type="slidenum">
              <a:rPr lang="en-US" altLang="en-US"/>
              <a:pPr/>
              <a:t>18</a:t>
            </a:fld>
            <a:endParaRPr lang="en-US" altLang="en-US"/>
          </a:p>
        </p:txBody>
      </p:sp>
      <p:sp>
        <p:nvSpPr>
          <p:cNvPr id="48130" name="Rectangle 2"/>
          <p:cNvSpPr>
            <a:spLocks noGrp="1" noChangeArrowheads="1"/>
          </p:cNvSpPr>
          <p:nvPr>
            <p:ph type="title"/>
          </p:nvPr>
        </p:nvSpPr>
        <p:spPr/>
        <p:txBody>
          <a:bodyPr/>
          <a:lstStyle/>
          <a:p>
            <a:r>
              <a:rPr lang="en-US" altLang="en-US" sz="3600" b="1" dirty="0">
                <a:latin typeface="Times New Roman" pitchFamily="18" charset="0"/>
              </a:rPr>
              <a:t>Some examples of Reason code</a:t>
            </a:r>
          </a:p>
        </p:txBody>
      </p:sp>
      <p:sp>
        <p:nvSpPr>
          <p:cNvPr id="48131" name="Rectangle 3"/>
          <p:cNvSpPr>
            <a:spLocks noGrp="1" noChangeArrowheads="1"/>
          </p:cNvSpPr>
          <p:nvPr>
            <p:ph type="body" idx="1"/>
          </p:nvPr>
        </p:nvSpPr>
        <p:spPr>
          <a:xfrm>
            <a:off x="838200" y="2017713"/>
            <a:ext cx="8116888" cy="4114800"/>
          </a:xfrm>
        </p:spPr>
        <p:txBody>
          <a:bodyPr>
            <a:normAutofit/>
          </a:bodyPr>
          <a:lstStyle/>
          <a:p>
            <a:r>
              <a:rPr lang="en-US" altLang="en-US" sz="2800" dirty="0">
                <a:latin typeface="Times New Roman" pitchFamily="18" charset="0"/>
              </a:rPr>
              <a:t>01 – ATM Malfunction</a:t>
            </a:r>
          </a:p>
          <a:p>
            <a:r>
              <a:rPr lang="en-US" altLang="en-US" sz="2800" dirty="0">
                <a:latin typeface="Times New Roman" pitchFamily="18" charset="0"/>
              </a:rPr>
              <a:t>02 – Customer </a:t>
            </a:r>
            <a:r>
              <a:rPr lang="en-US" altLang="en-US" sz="2800" dirty="0" err="1">
                <a:latin typeface="Times New Roman" pitchFamily="18" charset="0"/>
              </a:rPr>
              <a:t>charged,Item</a:t>
            </a:r>
            <a:r>
              <a:rPr lang="en-US" altLang="en-US" sz="2800" dirty="0">
                <a:latin typeface="Times New Roman" pitchFamily="18" charset="0"/>
              </a:rPr>
              <a:t> not delivered</a:t>
            </a:r>
          </a:p>
          <a:p>
            <a:r>
              <a:rPr lang="en-US" altLang="en-US" sz="2800" dirty="0">
                <a:latin typeface="Times New Roman" pitchFamily="18" charset="0"/>
              </a:rPr>
              <a:t>03 –Customer </a:t>
            </a:r>
            <a:r>
              <a:rPr lang="en-US" altLang="en-US" sz="2800" dirty="0" err="1">
                <a:latin typeface="Times New Roman" pitchFamily="18" charset="0"/>
              </a:rPr>
              <a:t>charged,Item</a:t>
            </a:r>
            <a:r>
              <a:rPr lang="en-US" altLang="en-US" sz="2800" dirty="0">
                <a:latin typeface="Times New Roman" pitchFamily="18" charset="0"/>
              </a:rPr>
              <a:t> delivered partially  </a:t>
            </a:r>
          </a:p>
          <a:p>
            <a:r>
              <a:rPr lang="en-US" altLang="en-US" sz="2800" dirty="0">
                <a:latin typeface="Times New Roman" pitchFamily="18" charset="0"/>
              </a:rPr>
              <a:t>11 – Fraud transaction</a:t>
            </a:r>
          </a:p>
          <a:p>
            <a:r>
              <a:rPr lang="en-US" altLang="en-US" sz="2800" dirty="0">
                <a:latin typeface="Times New Roman" pitchFamily="18" charset="0"/>
              </a:rPr>
              <a:t>16 – Unreadable document</a:t>
            </a:r>
          </a:p>
          <a:p>
            <a:endParaRPr lang="en-US" altLang="en-US" sz="2800" dirty="0">
              <a:latin typeface="Times New Roman" pitchFamily="18" charset="0"/>
            </a:endParaRPr>
          </a:p>
        </p:txBody>
      </p:sp>
    </p:spTree>
    <p:extLst>
      <p:ext uri="{BB962C8B-B14F-4D97-AF65-F5344CB8AC3E}">
        <p14:creationId xmlns:p14="http://schemas.microsoft.com/office/powerpoint/2010/main" val="7412874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7E0585B0-1CD0-426B-9B8B-F209AC632464}" type="datetime1">
              <a:rPr lang="en-US" altLang="en-US"/>
              <a:pPr/>
              <a:t>3/30/2015</a:t>
            </a:fld>
            <a:endParaRPr lang="en-US" altLang="en-US"/>
          </a:p>
        </p:txBody>
      </p:sp>
      <p:sp>
        <p:nvSpPr>
          <p:cNvPr id="6" name="Slide Number Placeholder 3"/>
          <p:cNvSpPr>
            <a:spLocks noGrp="1"/>
          </p:cNvSpPr>
          <p:nvPr>
            <p:ph type="sldNum" sz="quarter" idx="12"/>
          </p:nvPr>
        </p:nvSpPr>
        <p:spPr/>
        <p:txBody>
          <a:bodyPr/>
          <a:lstStyle/>
          <a:p>
            <a:fld id="{6BB46AC5-FDD3-4234-8E42-964B91F486A0}" type="slidenum">
              <a:rPr lang="en-US" altLang="en-US"/>
              <a:pPr/>
              <a:t>19</a:t>
            </a:fld>
            <a:endParaRPr lang="en-US" altLang="en-US"/>
          </a:p>
        </p:txBody>
      </p:sp>
      <p:sp>
        <p:nvSpPr>
          <p:cNvPr id="21506" name="Rectangle 2"/>
          <p:cNvSpPr>
            <a:spLocks noChangeArrowheads="1"/>
          </p:cNvSpPr>
          <p:nvPr/>
        </p:nvSpPr>
        <p:spPr bwMode="auto">
          <a:xfrm>
            <a:off x="1143000" y="228600"/>
            <a:ext cx="6989763"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sz="3600" dirty="0"/>
              <a:t>             Action</a:t>
            </a:r>
          </a:p>
        </p:txBody>
      </p:sp>
      <p:sp>
        <p:nvSpPr>
          <p:cNvPr id="21507" name="AutoShape 3"/>
          <p:cNvSpPr>
            <a:spLocks noChangeAspect="1" noChangeArrowheads="1"/>
          </p:cNvSpPr>
          <p:nvPr/>
        </p:nvSpPr>
        <p:spPr bwMode="auto">
          <a:xfrm>
            <a:off x="893763" y="1557338"/>
            <a:ext cx="7086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lstStyle>
            <a:lvl1pPr marL="323850" indent="-323850" defTabSz="865188">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55650" indent="-317500" defTabSz="865188">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4588" indent="-274638" defTabSz="865188">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544638" indent="-169863" defTabSz="865188">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05013" indent="-173038" defTabSz="865188">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4622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194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3766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33813" indent="-173038" defTabSz="865188"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r>
              <a:rPr lang="en-US" altLang="en-US" sz="2800" dirty="0">
                <a:latin typeface="Times New Roman" panose="02020603050405020304" pitchFamily="18" charset="0"/>
                <a:cs typeface="Times New Roman" panose="02020603050405020304" pitchFamily="18" charset="0"/>
              </a:rPr>
              <a:t>Something the EMS facilities must do when a specific activity occurs.</a:t>
            </a:r>
          </a:p>
          <a:p>
            <a:r>
              <a:rPr lang="en-US" altLang="en-US" sz="2800" dirty="0">
                <a:latin typeface="Times New Roman" panose="02020603050405020304" pitchFamily="18" charset="0"/>
                <a:cs typeface="Times New Roman" panose="02020603050405020304" pitchFamily="18" charset="0"/>
              </a:rPr>
              <a:t>Actions can be tied to a transition or state:</a:t>
            </a:r>
          </a:p>
          <a:p>
            <a:pPr lvl="1"/>
            <a:r>
              <a:rPr lang="en-US" altLang="en-US" dirty="0">
                <a:latin typeface="Times New Roman" panose="02020603050405020304" pitchFamily="18" charset="0"/>
                <a:cs typeface="Times New Roman" panose="02020603050405020304" pitchFamily="18" charset="0"/>
              </a:rPr>
              <a:t>Send a FAX or e-mail message.</a:t>
            </a:r>
          </a:p>
          <a:p>
            <a:pPr lvl="1"/>
            <a:r>
              <a:rPr lang="en-US" altLang="en-US" dirty="0">
                <a:latin typeface="Times New Roman" panose="02020603050405020304" pitchFamily="18" charset="0"/>
                <a:cs typeface="Times New Roman" panose="02020603050405020304" pitchFamily="18" charset="0"/>
              </a:rPr>
              <a:t>Complete a cardholder letter.</a:t>
            </a:r>
          </a:p>
          <a:p>
            <a:r>
              <a:rPr lang="en-US" altLang="en-US" sz="2800" dirty="0">
                <a:latin typeface="Times New Roman" panose="02020603050405020304" pitchFamily="18" charset="0"/>
                <a:cs typeface="Times New Roman" panose="02020603050405020304" pitchFamily="18" charset="0"/>
              </a:rPr>
              <a:t>Actions can be tied to a reason code</a:t>
            </a:r>
          </a:p>
          <a:p>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574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p:cNvSpPr>
            <a:spLocks noGrp="1" noChangeArrowheads="1"/>
          </p:cNvSpPr>
          <p:nvPr>
            <p:ph type="dt" sz="half" idx="4294967295"/>
          </p:nvPr>
        </p:nvSpPr>
        <p:spPr>
          <a:xfrm>
            <a:off x="990600" y="6248400"/>
            <a:ext cx="1905000" cy="457200"/>
          </a:xfrm>
          <a:prstGeom prst="rect">
            <a:avLst/>
          </a:prstGeom>
        </p:spPr>
        <p:txBody>
          <a:bodyPr/>
          <a:lstStyle/>
          <a:p>
            <a:fld id="{361508D2-F214-42B1-A4A9-21FA3BC53A97}" type="datetime1">
              <a:rPr lang="en-US" altLang="en-US"/>
              <a:pPr/>
              <a:t>3/30/2015</a:t>
            </a:fld>
            <a:endParaRPr lang="en-US" altLang="en-US"/>
          </a:p>
        </p:txBody>
      </p:sp>
      <p:sp>
        <p:nvSpPr>
          <p:cNvPr id="5" name="Rectangle 16"/>
          <p:cNvSpPr>
            <a:spLocks noGrp="1" noChangeArrowheads="1"/>
          </p:cNvSpPr>
          <p:nvPr>
            <p:ph type="sldNum" sz="quarter" idx="4294967295"/>
          </p:nvPr>
        </p:nvSpPr>
        <p:spPr>
          <a:xfrm>
            <a:off x="6858000" y="6248400"/>
            <a:ext cx="1905000" cy="457200"/>
          </a:xfrm>
          <a:prstGeom prst="rect">
            <a:avLst/>
          </a:prstGeom>
        </p:spPr>
        <p:txBody>
          <a:bodyPr/>
          <a:lstStyle/>
          <a:p>
            <a:fld id="{28C5909B-8652-4019-AF82-3A0DC5BDEA51}" type="slidenum">
              <a:rPr lang="en-US" altLang="en-US"/>
              <a:pPr/>
              <a:t>2</a:t>
            </a:fld>
            <a:endParaRPr lang="en-US" altLang="en-US"/>
          </a:p>
        </p:txBody>
      </p:sp>
      <p:pic>
        <p:nvPicPr>
          <p:cNvPr id="747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651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Date Placeholder 1"/>
          <p:cNvSpPr>
            <a:spLocks noGrp="1"/>
          </p:cNvSpPr>
          <p:nvPr>
            <p:ph type="dt" sz="half" idx="10"/>
          </p:nvPr>
        </p:nvSpPr>
        <p:spPr/>
        <p:txBody>
          <a:bodyPr/>
          <a:lstStyle/>
          <a:p>
            <a:fld id="{CB9F94D0-A909-420F-A41C-37512B0B5A9E}" type="datetime1">
              <a:rPr lang="en-US" altLang="en-US"/>
              <a:pPr/>
              <a:t>3/30/2015</a:t>
            </a:fld>
            <a:endParaRPr lang="en-US" altLang="en-US"/>
          </a:p>
        </p:txBody>
      </p:sp>
      <p:sp>
        <p:nvSpPr>
          <p:cNvPr id="154" name="Slide Number Placeholder 3"/>
          <p:cNvSpPr>
            <a:spLocks noGrp="1"/>
          </p:cNvSpPr>
          <p:nvPr>
            <p:ph type="sldNum" sz="quarter" idx="12"/>
          </p:nvPr>
        </p:nvSpPr>
        <p:spPr/>
        <p:txBody>
          <a:bodyPr/>
          <a:lstStyle/>
          <a:p>
            <a:fld id="{3381F788-5604-4C38-AEE8-2AE2EC89A79D}" type="slidenum">
              <a:rPr lang="en-US" altLang="en-US"/>
              <a:pPr/>
              <a:t>20</a:t>
            </a:fld>
            <a:endParaRPr lang="en-US" altLang="en-US"/>
          </a:p>
        </p:txBody>
      </p:sp>
      <p:sp>
        <p:nvSpPr>
          <p:cNvPr id="22530" name="Rectangle 2"/>
          <p:cNvSpPr>
            <a:spLocks noChangeArrowheads="1"/>
          </p:cNvSpPr>
          <p:nvPr/>
        </p:nvSpPr>
        <p:spPr bwMode="auto">
          <a:xfrm>
            <a:off x="1066800" y="0"/>
            <a:ext cx="6989763" cy="125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a:t>Action - Illustration</a:t>
            </a:r>
          </a:p>
        </p:txBody>
      </p:sp>
      <p:sp>
        <p:nvSpPr>
          <p:cNvPr id="22531" name="Rectangle 3">
            <a:hlinkClick r:id="rId2" action="ppaction://hlinksldjump"/>
          </p:cNvPr>
          <p:cNvSpPr>
            <a:spLocks noChangeArrowheads="1"/>
          </p:cNvSpPr>
          <p:nvPr/>
        </p:nvSpPr>
        <p:spPr bwMode="auto">
          <a:xfrm>
            <a:off x="457200" y="1447800"/>
            <a:ext cx="8458200" cy="5105400"/>
          </a:xfrm>
          <a:prstGeom prst="rect">
            <a:avLst/>
          </a:prstGeom>
          <a:solidFill>
            <a:srgbClr val="CDC7B4"/>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2" name="Rectangle 4"/>
          <p:cNvSpPr>
            <a:spLocks noChangeArrowheads="1"/>
          </p:cNvSpPr>
          <p:nvPr/>
        </p:nvSpPr>
        <p:spPr bwMode="auto">
          <a:xfrm>
            <a:off x="1905000" y="2438400"/>
            <a:ext cx="1524000" cy="1892300"/>
          </a:xfrm>
          <a:prstGeom prst="rect">
            <a:avLst/>
          </a:prstGeom>
          <a:solidFill>
            <a:schemeClr val="folHlink"/>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3" name="Rectangle 5"/>
          <p:cNvSpPr>
            <a:spLocks noChangeArrowheads="1"/>
          </p:cNvSpPr>
          <p:nvPr/>
        </p:nvSpPr>
        <p:spPr bwMode="auto">
          <a:xfrm>
            <a:off x="1828800" y="1905000"/>
            <a:ext cx="16351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latin typeface="Arial" pitchFamily="34" charset="0"/>
              </a:rPr>
              <a:t>DataNavigator</a:t>
            </a:r>
            <a:r>
              <a:rPr lang="en-US" altLang="en-US" sz="1200" b="1" baseline="30000">
                <a:latin typeface="Arial" pitchFamily="34" charset="0"/>
                <a:cs typeface="Arial" pitchFamily="34" charset="0"/>
              </a:rPr>
              <a:t>®</a:t>
            </a:r>
          </a:p>
          <a:p>
            <a:pPr eaLnBrk="0" hangingPunct="0"/>
            <a:r>
              <a:rPr lang="en-US" altLang="en-US" sz="1600" b="1">
                <a:latin typeface="Arial" pitchFamily="34" charset="0"/>
                <a:cs typeface="Arial" pitchFamily="34" charset="0"/>
              </a:rPr>
              <a:t>   EMS Rules</a:t>
            </a:r>
          </a:p>
          <a:p>
            <a:pPr eaLnBrk="0" hangingPunct="0"/>
            <a:endParaRPr lang="en-US" altLang="en-US" sz="1200" b="1" baseline="40000">
              <a:latin typeface="Arial" pitchFamily="34" charset="0"/>
            </a:endParaRPr>
          </a:p>
        </p:txBody>
      </p:sp>
      <p:grpSp>
        <p:nvGrpSpPr>
          <p:cNvPr id="22534" name="Group 6"/>
          <p:cNvGrpSpPr>
            <a:grpSpLocks/>
          </p:cNvGrpSpPr>
          <p:nvPr/>
        </p:nvGrpSpPr>
        <p:grpSpPr bwMode="auto">
          <a:xfrm>
            <a:off x="5118100" y="2286000"/>
            <a:ext cx="1358900" cy="1136650"/>
            <a:chOff x="3124" y="1684"/>
            <a:chExt cx="1000" cy="952"/>
          </a:xfrm>
        </p:grpSpPr>
        <p:sp>
          <p:nvSpPr>
            <p:cNvPr id="22535" name="Rectangle 7"/>
            <p:cNvSpPr>
              <a:spLocks noChangeArrowheads="1"/>
            </p:cNvSpPr>
            <p:nvPr/>
          </p:nvSpPr>
          <p:spPr bwMode="auto">
            <a:xfrm>
              <a:off x="3414" y="1684"/>
              <a:ext cx="354" cy="952"/>
            </a:xfrm>
            <a:prstGeom prst="rect">
              <a:avLst/>
            </a:prstGeom>
            <a:gradFill rotWithShape="0">
              <a:gsLst>
                <a:gs pos="0">
                  <a:srgbClr val="444444">
                    <a:gamma/>
                    <a:tint val="50196"/>
                    <a:invGamma/>
                  </a:srgbClr>
                </a:gs>
                <a:gs pos="100000">
                  <a:srgbClr val="444444"/>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Rectangle 8"/>
            <p:cNvSpPr>
              <a:spLocks noChangeArrowheads="1"/>
            </p:cNvSpPr>
            <p:nvPr/>
          </p:nvSpPr>
          <p:spPr bwMode="auto">
            <a:xfrm>
              <a:off x="3414" y="1853"/>
              <a:ext cx="97" cy="488"/>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9"/>
            <p:cNvSpPr>
              <a:spLocks noChangeArrowheads="1"/>
            </p:cNvSpPr>
            <p:nvPr/>
          </p:nvSpPr>
          <p:spPr bwMode="auto">
            <a:xfrm>
              <a:off x="3517" y="1853"/>
              <a:ext cx="59" cy="48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p:cNvSpPr>
              <a:spLocks noChangeArrowheads="1"/>
            </p:cNvSpPr>
            <p:nvPr/>
          </p:nvSpPr>
          <p:spPr bwMode="auto">
            <a:xfrm>
              <a:off x="3582" y="1684"/>
              <a:ext cx="18" cy="952"/>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9" name="Rectangle 11"/>
            <p:cNvSpPr>
              <a:spLocks noChangeArrowheads="1"/>
            </p:cNvSpPr>
            <p:nvPr/>
          </p:nvSpPr>
          <p:spPr bwMode="auto">
            <a:xfrm>
              <a:off x="3608" y="1853"/>
              <a:ext cx="89" cy="488"/>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12"/>
            <p:cNvSpPr>
              <a:spLocks noChangeArrowheads="1"/>
            </p:cNvSpPr>
            <p:nvPr/>
          </p:nvSpPr>
          <p:spPr bwMode="auto">
            <a:xfrm>
              <a:off x="3708" y="1853"/>
              <a:ext cx="60" cy="48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1" name="Rectangle 13"/>
            <p:cNvSpPr>
              <a:spLocks noChangeArrowheads="1"/>
            </p:cNvSpPr>
            <p:nvPr/>
          </p:nvSpPr>
          <p:spPr bwMode="auto">
            <a:xfrm>
              <a:off x="3124" y="1994"/>
              <a:ext cx="284" cy="642"/>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Rectangle 14"/>
            <p:cNvSpPr>
              <a:spLocks noChangeArrowheads="1"/>
            </p:cNvSpPr>
            <p:nvPr/>
          </p:nvSpPr>
          <p:spPr bwMode="auto">
            <a:xfrm>
              <a:off x="3139" y="2036"/>
              <a:ext cx="256" cy="600"/>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3" name="Line 15"/>
            <p:cNvSpPr>
              <a:spLocks noChangeShapeType="1"/>
            </p:cNvSpPr>
            <p:nvPr/>
          </p:nvSpPr>
          <p:spPr bwMode="auto">
            <a:xfrm>
              <a:off x="3135" y="2354"/>
              <a:ext cx="261"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4" name="Line 16"/>
            <p:cNvSpPr>
              <a:spLocks noChangeShapeType="1"/>
            </p:cNvSpPr>
            <p:nvPr/>
          </p:nvSpPr>
          <p:spPr bwMode="auto">
            <a:xfrm>
              <a:off x="3259" y="2032"/>
              <a:ext cx="0" cy="60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Rectangle 17"/>
            <p:cNvSpPr>
              <a:spLocks noChangeArrowheads="1"/>
            </p:cNvSpPr>
            <p:nvPr/>
          </p:nvSpPr>
          <p:spPr bwMode="auto">
            <a:xfrm>
              <a:off x="3139" y="2036"/>
              <a:ext cx="89" cy="136"/>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6" name="Oval 18"/>
            <p:cNvSpPr>
              <a:spLocks noChangeArrowheads="1"/>
            </p:cNvSpPr>
            <p:nvPr/>
          </p:nvSpPr>
          <p:spPr bwMode="auto">
            <a:xfrm>
              <a:off x="3146" y="2036"/>
              <a:ext cx="75" cy="136"/>
            </a:xfrm>
            <a:prstGeom prst="ellipse">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Oval 19"/>
            <p:cNvSpPr>
              <a:spLocks noChangeArrowheads="1"/>
            </p:cNvSpPr>
            <p:nvPr/>
          </p:nvSpPr>
          <p:spPr bwMode="auto">
            <a:xfrm>
              <a:off x="3176" y="2092"/>
              <a:ext cx="16" cy="25"/>
            </a:xfrm>
            <a:prstGeom prst="ellipse">
              <a:avLst/>
            </a:prstGeom>
            <a:solidFill>
              <a:srgbClr val="444444"/>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Rectangle 20"/>
            <p:cNvSpPr>
              <a:spLocks noChangeArrowheads="1"/>
            </p:cNvSpPr>
            <p:nvPr/>
          </p:nvSpPr>
          <p:spPr bwMode="auto">
            <a:xfrm>
              <a:off x="3772" y="1937"/>
              <a:ext cx="177" cy="699"/>
            </a:xfrm>
            <a:prstGeom prst="rect">
              <a:avLst/>
            </a:prstGeom>
            <a:gradFill rotWithShape="0">
              <a:gsLst>
                <a:gs pos="0">
                  <a:srgbClr val="CECECE"/>
                </a:gs>
                <a:gs pos="100000">
                  <a:srgbClr val="CECECE">
                    <a:gamma/>
                    <a:shade val="69804"/>
                    <a:invGamma/>
                  </a:srgbClr>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21"/>
            <p:cNvSpPr>
              <a:spLocks noChangeArrowheads="1"/>
            </p:cNvSpPr>
            <p:nvPr/>
          </p:nvSpPr>
          <p:spPr bwMode="auto">
            <a:xfrm>
              <a:off x="3772" y="2076"/>
              <a:ext cx="177" cy="22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Rectangle 22" descr="25%"/>
            <p:cNvSpPr>
              <a:spLocks noChangeArrowheads="1"/>
            </p:cNvSpPr>
            <p:nvPr/>
          </p:nvSpPr>
          <p:spPr bwMode="auto">
            <a:xfrm>
              <a:off x="3918" y="2119"/>
              <a:ext cx="17"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Rectangle 23" descr="25%"/>
            <p:cNvSpPr>
              <a:spLocks noChangeArrowheads="1"/>
            </p:cNvSpPr>
            <p:nvPr/>
          </p:nvSpPr>
          <p:spPr bwMode="auto">
            <a:xfrm>
              <a:off x="3918" y="2162"/>
              <a:ext cx="17" cy="25"/>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Rectangle 24" descr="25%"/>
            <p:cNvSpPr>
              <a:spLocks noChangeArrowheads="1"/>
            </p:cNvSpPr>
            <p:nvPr/>
          </p:nvSpPr>
          <p:spPr bwMode="auto">
            <a:xfrm>
              <a:off x="3918" y="2205"/>
              <a:ext cx="17" cy="22"/>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Rectangle 25" descr="25%"/>
            <p:cNvSpPr>
              <a:spLocks noChangeArrowheads="1"/>
            </p:cNvSpPr>
            <p:nvPr/>
          </p:nvSpPr>
          <p:spPr bwMode="auto">
            <a:xfrm>
              <a:off x="3918" y="2245"/>
              <a:ext cx="17"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Rectangle 26" descr="25%"/>
            <p:cNvSpPr>
              <a:spLocks noChangeArrowheads="1"/>
            </p:cNvSpPr>
            <p:nvPr/>
          </p:nvSpPr>
          <p:spPr bwMode="auto">
            <a:xfrm>
              <a:off x="3881" y="2119"/>
              <a:ext cx="17"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Rectangle 27" descr="25%"/>
            <p:cNvSpPr>
              <a:spLocks noChangeArrowheads="1"/>
            </p:cNvSpPr>
            <p:nvPr/>
          </p:nvSpPr>
          <p:spPr bwMode="auto">
            <a:xfrm>
              <a:off x="3881" y="2162"/>
              <a:ext cx="17" cy="25"/>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Rectangle 28" descr="25%"/>
            <p:cNvSpPr>
              <a:spLocks noChangeArrowheads="1"/>
            </p:cNvSpPr>
            <p:nvPr/>
          </p:nvSpPr>
          <p:spPr bwMode="auto">
            <a:xfrm>
              <a:off x="3881" y="2205"/>
              <a:ext cx="17" cy="22"/>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descr="25%"/>
            <p:cNvSpPr>
              <a:spLocks noChangeArrowheads="1"/>
            </p:cNvSpPr>
            <p:nvPr/>
          </p:nvSpPr>
          <p:spPr bwMode="auto">
            <a:xfrm>
              <a:off x="3881" y="2245"/>
              <a:ext cx="17"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Rectangle 30"/>
            <p:cNvSpPr>
              <a:spLocks noChangeArrowheads="1"/>
            </p:cNvSpPr>
            <p:nvPr/>
          </p:nvSpPr>
          <p:spPr bwMode="auto">
            <a:xfrm>
              <a:off x="3793" y="2485"/>
              <a:ext cx="134" cy="109"/>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Line 31"/>
            <p:cNvSpPr>
              <a:spLocks noChangeShapeType="1"/>
            </p:cNvSpPr>
            <p:nvPr/>
          </p:nvSpPr>
          <p:spPr bwMode="auto">
            <a:xfrm>
              <a:off x="3797" y="2522"/>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0" name="Line 32"/>
            <p:cNvSpPr>
              <a:spLocks noChangeShapeType="1"/>
            </p:cNvSpPr>
            <p:nvPr/>
          </p:nvSpPr>
          <p:spPr bwMode="auto">
            <a:xfrm>
              <a:off x="3797" y="2550"/>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Line 33"/>
            <p:cNvSpPr>
              <a:spLocks noChangeShapeType="1"/>
            </p:cNvSpPr>
            <p:nvPr/>
          </p:nvSpPr>
          <p:spPr bwMode="auto">
            <a:xfrm>
              <a:off x="3797" y="2564"/>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a:off x="3797" y="2495"/>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Rectangle 35"/>
            <p:cNvSpPr>
              <a:spLocks noChangeArrowheads="1"/>
            </p:cNvSpPr>
            <p:nvPr/>
          </p:nvSpPr>
          <p:spPr bwMode="auto">
            <a:xfrm>
              <a:off x="3955" y="2205"/>
              <a:ext cx="169" cy="431"/>
            </a:xfrm>
            <a:prstGeom prst="rect">
              <a:avLst/>
            </a:prstGeom>
            <a:gradFill rotWithShape="0">
              <a:gsLst>
                <a:gs pos="0">
                  <a:srgbClr val="CECECE"/>
                </a:gs>
                <a:gs pos="100000">
                  <a:srgbClr val="CECECE">
                    <a:gamma/>
                    <a:shade val="69804"/>
                    <a:invGamma/>
                  </a:srgbClr>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Rectangle 36"/>
            <p:cNvSpPr>
              <a:spLocks noChangeArrowheads="1"/>
            </p:cNvSpPr>
            <p:nvPr/>
          </p:nvSpPr>
          <p:spPr bwMode="auto">
            <a:xfrm>
              <a:off x="3955" y="2205"/>
              <a:ext cx="169" cy="151"/>
            </a:xfrm>
            <a:prstGeom prst="rect">
              <a:avLst/>
            </a:prstGeom>
            <a:solidFill>
              <a:srgbClr val="CECECE"/>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Rectangle 37"/>
            <p:cNvSpPr>
              <a:spLocks noChangeArrowheads="1"/>
            </p:cNvSpPr>
            <p:nvPr/>
          </p:nvSpPr>
          <p:spPr bwMode="auto">
            <a:xfrm>
              <a:off x="3975" y="2485"/>
              <a:ext cx="127" cy="109"/>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3971" y="2522"/>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971" y="2550"/>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8" name="Line 40"/>
            <p:cNvSpPr>
              <a:spLocks noChangeShapeType="1"/>
            </p:cNvSpPr>
            <p:nvPr/>
          </p:nvSpPr>
          <p:spPr bwMode="auto">
            <a:xfrm>
              <a:off x="3971" y="2564"/>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9" name="Line 41"/>
            <p:cNvSpPr>
              <a:spLocks noChangeShapeType="1"/>
            </p:cNvSpPr>
            <p:nvPr/>
          </p:nvSpPr>
          <p:spPr bwMode="auto">
            <a:xfrm>
              <a:off x="3971" y="2495"/>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0" name="Rectangle 42" descr="25%"/>
            <p:cNvSpPr>
              <a:spLocks noChangeArrowheads="1"/>
            </p:cNvSpPr>
            <p:nvPr/>
          </p:nvSpPr>
          <p:spPr bwMode="auto">
            <a:xfrm>
              <a:off x="3969" y="2245"/>
              <a:ext cx="24"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1" name="Rectangle 43" descr="25%"/>
            <p:cNvSpPr>
              <a:spLocks noChangeArrowheads="1"/>
            </p:cNvSpPr>
            <p:nvPr/>
          </p:nvSpPr>
          <p:spPr bwMode="auto">
            <a:xfrm>
              <a:off x="3969" y="2287"/>
              <a:ext cx="24"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2" name="Rectangle 44" descr="25%"/>
            <p:cNvSpPr>
              <a:spLocks noChangeArrowheads="1"/>
            </p:cNvSpPr>
            <p:nvPr/>
          </p:nvSpPr>
          <p:spPr bwMode="auto">
            <a:xfrm>
              <a:off x="4085" y="2245"/>
              <a:ext cx="24"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3" name="Rectangle 45" descr="25%"/>
            <p:cNvSpPr>
              <a:spLocks noChangeArrowheads="1"/>
            </p:cNvSpPr>
            <p:nvPr/>
          </p:nvSpPr>
          <p:spPr bwMode="auto">
            <a:xfrm>
              <a:off x="4085" y="2287"/>
              <a:ext cx="24"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74" name="Group 46"/>
          <p:cNvGrpSpPr>
            <a:grpSpLocks/>
          </p:cNvGrpSpPr>
          <p:nvPr/>
        </p:nvGrpSpPr>
        <p:grpSpPr bwMode="auto">
          <a:xfrm>
            <a:off x="476250" y="3949700"/>
            <a:ext cx="1123950" cy="927100"/>
            <a:chOff x="300" y="2488"/>
            <a:chExt cx="708" cy="584"/>
          </a:xfrm>
        </p:grpSpPr>
        <p:sp>
          <p:nvSpPr>
            <p:cNvPr id="22575" name="Freeform 47"/>
            <p:cNvSpPr>
              <a:spLocks/>
            </p:cNvSpPr>
            <p:nvPr/>
          </p:nvSpPr>
          <p:spPr bwMode="auto">
            <a:xfrm>
              <a:off x="335" y="2883"/>
              <a:ext cx="673" cy="189"/>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6" name="Freeform 48"/>
            <p:cNvSpPr>
              <a:spLocks/>
            </p:cNvSpPr>
            <p:nvPr/>
          </p:nvSpPr>
          <p:spPr bwMode="auto">
            <a:xfrm>
              <a:off x="335" y="2488"/>
              <a:ext cx="673" cy="423"/>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7" name="Freeform 49"/>
            <p:cNvSpPr>
              <a:spLocks/>
            </p:cNvSpPr>
            <p:nvPr/>
          </p:nvSpPr>
          <p:spPr bwMode="auto">
            <a:xfrm>
              <a:off x="316" y="2859"/>
              <a:ext cx="671" cy="190"/>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8" name="Freeform 50"/>
            <p:cNvSpPr>
              <a:spLocks/>
            </p:cNvSpPr>
            <p:nvPr/>
          </p:nvSpPr>
          <p:spPr bwMode="auto">
            <a:xfrm>
              <a:off x="300" y="2498"/>
              <a:ext cx="687" cy="423"/>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9" name="Rectangle 51"/>
            <p:cNvSpPr>
              <a:spLocks noChangeArrowheads="1"/>
            </p:cNvSpPr>
            <p:nvPr/>
          </p:nvSpPr>
          <p:spPr bwMode="auto">
            <a:xfrm>
              <a:off x="336" y="2510"/>
              <a:ext cx="62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a:solidFill>
                    <a:srgbClr val="000000"/>
                  </a:solidFill>
                  <a:latin typeface="Arial" pitchFamily="34" charset="0"/>
                </a:rPr>
                <a:t>Create </a:t>
              </a:r>
            </a:p>
            <a:p>
              <a:pPr algn="ctr" eaLnBrk="0" hangingPunct="0"/>
              <a:r>
                <a:rPr lang="en-US" altLang="en-US" sz="1200" b="1">
                  <a:solidFill>
                    <a:srgbClr val="000000"/>
                  </a:solidFill>
                  <a:latin typeface="Arial" pitchFamily="34" charset="0"/>
                </a:rPr>
                <a:t>Cardholder</a:t>
              </a:r>
            </a:p>
            <a:p>
              <a:pPr algn="ctr" eaLnBrk="0" hangingPunct="0"/>
              <a:r>
                <a:rPr lang="en-US" altLang="en-US" sz="1200" b="1">
                  <a:solidFill>
                    <a:srgbClr val="000000"/>
                  </a:solidFill>
                  <a:latin typeface="Arial" pitchFamily="34" charset="0"/>
                </a:rPr>
                <a:t>Letter</a:t>
              </a:r>
              <a:r>
                <a:rPr lang="en-US" altLang="en-US" sz="900">
                  <a:solidFill>
                    <a:srgbClr val="000000"/>
                  </a:solidFill>
                  <a:latin typeface="Arial" pitchFamily="34" charset="0"/>
                </a:rPr>
                <a:t> </a:t>
              </a:r>
            </a:p>
          </p:txBody>
        </p:sp>
        <p:sp>
          <p:nvSpPr>
            <p:cNvPr id="22580" name="Line 52"/>
            <p:cNvSpPr>
              <a:spLocks noChangeShapeType="1"/>
            </p:cNvSpPr>
            <p:nvPr/>
          </p:nvSpPr>
          <p:spPr bwMode="auto">
            <a:xfrm>
              <a:off x="300" y="2498"/>
              <a:ext cx="698"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1" name="Line 53"/>
            <p:cNvSpPr>
              <a:spLocks noChangeShapeType="1"/>
            </p:cNvSpPr>
            <p:nvPr/>
          </p:nvSpPr>
          <p:spPr bwMode="auto">
            <a:xfrm>
              <a:off x="300" y="2498"/>
              <a:ext cx="0" cy="412"/>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2" name="Arc 54"/>
            <p:cNvSpPr>
              <a:spLocks/>
            </p:cNvSpPr>
            <p:nvPr/>
          </p:nvSpPr>
          <p:spPr bwMode="auto">
            <a:xfrm>
              <a:off x="301" y="2910"/>
              <a:ext cx="100" cy="118"/>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583" name="Group 55"/>
          <p:cNvGrpSpPr>
            <a:grpSpLocks/>
          </p:cNvGrpSpPr>
          <p:nvPr/>
        </p:nvGrpSpPr>
        <p:grpSpPr bwMode="auto">
          <a:xfrm>
            <a:off x="4191000" y="3505200"/>
            <a:ext cx="1082675" cy="903288"/>
            <a:chOff x="2076" y="3607"/>
            <a:chExt cx="682" cy="569"/>
          </a:xfrm>
        </p:grpSpPr>
        <p:sp>
          <p:nvSpPr>
            <p:cNvPr id="22584" name="Freeform 56"/>
            <p:cNvSpPr>
              <a:spLocks/>
            </p:cNvSpPr>
            <p:nvPr/>
          </p:nvSpPr>
          <p:spPr bwMode="auto">
            <a:xfrm>
              <a:off x="2110" y="4022"/>
              <a:ext cx="648" cy="154"/>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5" name="Freeform 57"/>
            <p:cNvSpPr>
              <a:spLocks/>
            </p:cNvSpPr>
            <p:nvPr/>
          </p:nvSpPr>
          <p:spPr bwMode="auto">
            <a:xfrm>
              <a:off x="2110" y="3700"/>
              <a:ext cx="648" cy="345"/>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6" name="Freeform 58"/>
            <p:cNvSpPr>
              <a:spLocks/>
            </p:cNvSpPr>
            <p:nvPr/>
          </p:nvSpPr>
          <p:spPr bwMode="auto">
            <a:xfrm>
              <a:off x="2091" y="4002"/>
              <a:ext cx="647" cy="155"/>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7" name="Freeform 59"/>
            <p:cNvSpPr>
              <a:spLocks/>
            </p:cNvSpPr>
            <p:nvPr/>
          </p:nvSpPr>
          <p:spPr bwMode="auto">
            <a:xfrm>
              <a:off x="2076" y="3708"/>
              <a:ext cx="662" cy="345"/>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88" name="Rectangle 60"/>
            <p:cNvSpPr>
              <a:spLocks noChangeArrowheads="1"/>
            </p:cNvSpPr>
            <p:nvPr/>
          </p:nvSpPr>
          <p:spPr bwMode="auto">
            <a:xfrm>
              <a:off x="2095" y="3607"/>
              <a:ext cx="644"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endParaRPr lang="en-US" altLang="en-US" sz="1400" b="1">
                <a:solidFill>
                  <a:srgbClr val="000000"/>
                </a:solidFill>
                <a:latin typeface="Arial" pitchFamily="34" charset="0"/>
              </a:endParaRPr>
            </a:p>
            <a:p>
              <a:pPr algn="ctr" eaLnBrk="0" hangingPunct="0"/>
              <a:r>
                <a:rPr lang="en-US" altLang="en-US" sz="1400" b="1">
                  <a:solidFill>
                    <a:srgbClr val="000000"/>
                  </a:solidFill>
                  <a:latin typeface="Arial" pitchFamily="34" charset="0"/>
                </a:rPr>
                <a:t>Send FAX</a:t>
              </a:r>
              <a:br>
                <a:rPr lang="en-US" altLang="en-US" sz="1400" b="1">
                  <a:solidFill>
                    <a:srgbClr val="000000"/>
                  </a:solidFill>
                  <a:latin typeface="Arial" pitchFamily="34" charset="0"/>
                </a:rPr>
              </a:br>
              <a:r>
                <a:rPr lang="en-US" altLang="en-US" sz="1400" b="1">
                  <a:solidFill>
                    <a:srgbClr val="000000"/>
                  </a:solidFill>
                  <a:latin typeface="Arial" pitchFamily="34" charset="0"/>
                </a:rPr>
                <a:t>or e-mail</a:t>
              </a:r>
              <a:r>
                <a:rPr lang="en-US" altLang="en-US" sz="900">
                  <a:solidFill>
                    <a:srgbClr val="000000"/>
                  </a:solidFill>
                  <a:latin typeface="Arial" pitchFamily="34" charset="0"/>
                </a:rPr>
                <a:t> </a:t>
              </a:r>
            </a:p>
          </p:txBody>
        </p:sp>
        <p:sp>
          <p:nvSpPr>
            <p:cNvPr id="22589" name="Line 61"/>
            <p:cNvSpPr>
              <a:spLocks noChangeShapeType="1"/>
            </p:cNvSpPr>
            <p:nvPr/>
          </p:nvSpPr>
          <p:spPr bwMode="auto">
            <a:xfrm>
              <a:off x="2076" y="3708"/>
              <a:ext cx="672"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0" name="Line 62"/>
            <p:cNvSpPr>
              <a:spLocks noChangeShapeType="1"/>
            </p:cNvSpPr>
            <p:nvPr/>
          </p:nvSpPr>
          <p:spPr bwMode="auto">
            <a:xfrm>
              <a:off x="2076" y="3708"/>
              <a:ext cx="0" cy="336"/>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1" name="Arc 63"/>
            <p:cNvSpPr>
              <a:spLocks/>
            </p:cNvSpPr>
            <p:nvPr/>
          </p:nvSpPr>
          <p:spPr bwMode="auto">
            <a:xfrm>
              <a:off x="2077" y="4044"/>
              <a:ext cx="96"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92" name="Rectangle 64"/>
          <p:cNvSpPr>
            <a:spLocks noChangeArrowheads="1"/>
          </p:cNvSpPr>
          <p:nvPr/>
        </p:nvSpPr>
        <p:spPr bwMode="auto">
          <a:xfrm>
            <a:off x="4879975" y="1676400"/>
            <a:ext cx="19002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latin typeface="Arial" pitchFamily="34" charset="0"/>
              </a:rPr>
              <a:t>Regional/National</a:t>
            </a:r>
          </a:p>
          <a:p>
            <a:pPr eaLnBrk="0" hangingPunct="0"/>
            <a:r>
              <a:rPr lang="en-US" altLang="en-US" sz="1600" b="1">
                <a:latin typeface="Arial" pitchFamily="34" charset="0"/>
              </a:rPr>
              <a:t>       Network</a:t>
            </a:r>
          </a:p>
        </p:txBody>
      </p:sp>
      <p:sp>
        <p:nvSpPr>
          <p:cNvPr id="22593" name="Line 65"/>
          <p:cNvSpPr>
            <a:spLocks noChangeShapeType="1"/>
          </p:cNvSpPr>
          <p:nvPr/>
        </p:nvSpPr>
        <p:spPr bwMode="auto">
          <a:xfrm>
            <a:off x="3429000" y="4038600"/>
            <a:ext cx="7620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4" name="Line 66"/>
          <p:cNvSpPr>
            <a:spLocks noChangeShapeType="1"/>
          </p:cNvSpPr>
          <p:nvPr/>
        </p:nvSpPr>
        <p:spPr bwMode="auto">
          <a:xfrm flipV="1">
            <a:off x="5334000" y="3276600"/>
            <a:ext cx="1905000" cy="685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95" name="Group 67"/>
          <p:cNvGrpSpPr>
            <a:grpSpLocks/>
          </p:cNvGrpSpPr>
          <p:nvPr/>
        </p:nvGrpSpPr>
        <p:grpSpPr bwMode="auto">
          <a:xfrm>
            <a:off x="7213600" y="2362200"/>
            <a:ext cx="939800" cy="976313"/>
            <a:chOff x="4304" y="1296"/>
            <a:chExt cx="984" cy="807"/>
          </a:xfrm>
        </p:grpSpPr>
        <p:grpSp>
          <p:nvGrpSpPr>
            <p:cNvPr id="22596" name="Group 68"/>
            <p:cNvGrpSpPr>
              <a:grpSpLocks/>
            </p:cNvGrpSpPr>
            <p:nvPr/>
          </p:nvGrpSpPr>
          <p:grpSpPr bwMode="auto">
            <a:xfrm>
              <a:off x="4463" y="1296"/>
              <a:ext cx="825" cy="447"/>
              <a:chOff x="4499" y="2688"/>
              <a:chExt cx="825" cy="447"/>
            </a:xfrm>
          </p:grpSpPr>
          <p:sp>
            <p:nvSpPr>
              <p:cNvPr id="22597" name="Rectangle 69"/>
              <p:cNvSpPr>
                <a:spLocks noChangeArrowheads="1"/>
              </p:cNvSpPr>
              <p:nvPr/>
            </p:nvSpPr>
            <p:spPr bwMode="auto">
              <a:xfrm>
                <a:off x="5250" y="2857"/>
                <a:ext cx="31"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8" name="Rectangle 70"/>
              <p:cNvSpPr>
                <a:spLocks noChangeArrowheads="1"/>
              </p:cNvSpPr>
              <p:nvPr/>
            </p:nvSpPr>
            <p:spPr bwMode="auto">
              <a:xfrm>
                <a:off x="4513" y="3097"/>
                <a:ext cx="811" cy="3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9" name="Rectangle 71"/>
              <p:cNvSpPr>
                <a:spLocks noChangeArrowheads="1"/>
              </p:cNvSpPr>
              <p:nvPr/>
            </p:nvSpPr>
            <p:spPr bwMode="auto">
              <a:xfrm>
                <a:off x="4571" y="2857"/>
                <a:ext cx="674" cy="233"/>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0" name="Rectangle 72"/>
              <p:cNvSpPr>
                <a:spLocks noChangeArrowheads="1"/>
              </p:cNvSpPr>
              <p:nvPr/>
            </p:nvSpPr>
            <p:spPr bwMode="auto">
              <a:xfrm>
                <a:off x="4571" y="2925"/>
                <a:ext cx="674" cy="90"/>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1" name="Rectangle 73"/>
              <p:cNvSpPr>
                <a:spLocks noChangeArrowheads="1"/>
              </p:cNvSpPr>
              <p:nvPr/>
            </p:nvSpPr>
            <p:spPr bwMode="auto">
              <a:xfrm>
                <a:off x="4499" y="3083"/>
                <a:ext cx="818" cy="45"/>
              </a:xfrm>
              <a:prstGeom prst="rect">
                <a:avLst/>
              </a:prstGeom>
              <a:gradFill rotWithShape="0">
                <a:gsLst>
                  <a:gs pos="0">
                    <a:srgbClr val="999999">
                      <a:gamma/>
                      <a:shade val="69804"/>
                      <a:invGamma/>
                    </a:srgbClr>
                  </a:gs>
                  <a:gs pos="100000">
                    <a:srgbClr val="999999"/>
                  </a:gs>
                </a:gsLst>
                <a:lin ang="54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2" name="Rectangle 74"/>
              <p:cNvSpPr>
                <a:spLocks noChangeArrowheads="1"/>
              </p:cNvSpPr>
              <p:nvPr/>
            </p:nvSpPr>
            <p:spPr bwMode="auto">
              <a:xfrm>
                <a:off x="4571" y="2857"/>
                <a:ext cx="32"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3" name="Rectangle 75"/>
              <p:cNvSpPr>
                <a:spLocks noChangeArrowheads="1"/>
              </p:cNvSpPr>
              <p:nvPr/>
            </p:nvSpPr>
            <p:spPr bwMode="auto">
              <a:xfrm>
                <a:off x="4536" y="2835"/>
                <a:ext cx="766" cy="2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4" name="Rectangle 76"/>
              <p:cNvSpPr>
                <a:spLocks noChangeArrowheads="1"/>
              </p:cNvSpPr>
              <p:nvPr/>
            </p:nvSpPr>
            <p:spPr bwMode="auto">
              <a:xfrm>
                <a:off x="4549"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5" name="Rectangle 77"/>
              <p:cNvSpPr>
                <a:spLocks noChangeArrowheads="1"/>
              </p:cNvSpPr>
              <p:nvPr/>
            </p:nvSpPr>
            <p:spPr bwMode="auto">
              <a:xfrm>
                <a:off x="4673"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6" name="Rectangle 78"/>
              <p:cNvSpPr>
                <a:spLocks noChangeArrowheads="1"/>
              </p:cNvSpPr>
              <p:nvPr/>
            </p:nvSpPr>
            <p:spPr bwMode="auto">
              <a:xfrm>
                <a:off x="4644"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7" name="Rectangle 79"/>
              <p:cNvSpPr>
                <a:spLocks noChangeArrowheads="1"/>
              </p:cNvSpPr>
              <p:nvPr/>
            </p:nvSpPr>
            <p:spPr bwMode="auto">
              <a:xfrm>
                <a:off x="4766"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8" name="Rectangle 80"/>
              <p:cNvSpPr>
                <a:spLocks noChangeArrowheads="1"/>
              </p:cNvSpPr>
              <p:nvPr/>
            </p:nvSpPr>
            <p:spPr bwMode="auto">
              <a:xfrm>
                <a:off x="4745"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09" name="Rectangle 81"/>
              <p:cNvSpPr>
                <a:spLocks noChangeArrowheads="1"/>
              </p:cNvSpPr>
              <p:nvPr/>
            </p:nvSpPr>
            <p:spPr bwMode="auto">
              <a:xfrm>
                <a:off x="4817" y="3083"/>
                <a:ext cx="17" cy="8"/>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0" name="Rectangle 82"/>
              <p:cNvSpPr>
                <a:spLocks noChangeArrowheads="1"/>
              </p:cNvSpPr>
              <p:nvPr/>
            </p:nvSpPr>
            <p:spPr bwMode="auto">
              <a:xfrm>
                <a:off x="4817" y="3083"/>
                <a:ext cx="17" cy="8"/>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1" name="Rectangle 83"/>
              <p:cNvSpPr>
                <a:spLocks noChangeArrowheads="1"/>
              </p:cNvSpPr>
              <p:nvPr/>
            </p:nvSpPr>
            <p:spPr bwMode="auto">
              <a:xfrm>
                <a:off x="4861" y="2897"/>
                <a:ext cx="95" cy="192"/>
              </a:xfrm>
              <a:prstGeom prst="rect">
                <a:avLst/>
              </a:prstGeom>
              <a:solidFill>
                <a:srgbClr val="444444"/>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2" name="Rectangle 84"/>
              <p:cNvSpPr>
                <a:spLocks noChangeArrowheads="1"/>
              </p:cNvSpPr>
              <p:nvPr/>
            </p:nvSpPr>
            <p:spPr bwMode="auto">
              <a:xfrm>
                <a:off x="4861"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3" name="Rectangle 85"/>
              <p:cNvSpPr>
                <a:spLocks noChangeArrowheads="1"/>
              </p:cNvSpPr>
              <p:nvPr/>
            </p:nvSpPr>
            <p:spPr bwMode="auto">
              <a:xfrm>
                <a:off x="4838"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4" name="Rectangle 86"/>
              <p:cNvSpPr>
                <a:spLocks noChangeArrowheads="1"/>
              </p:cNvSpPr>
              <p:nvPr/>
            </p:nvSpPr>
            <p:spPr bwMode="auto">
              <a:xfrm>
                <a:off x="4961" y="2857"/>
                <a:ext cx="25"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5" name="Rectangle 87"/>
              <p:cNvSpPr>
                <a:spLocks noChangeArrowheads="1"/>
              </p:cNvSpPr>
              <p:nvPr/>
            </p:nvSpPr>
            <p:spPr bwMode="auto">
              <a:xfrm>
                <a:off x="4932"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6" name="Rectangle 88"/>
              <p:cNvSpPr>
                <a:spLocks noChangeArrowheads="1"/>
              </p:cNvSpPr>
              <p:nvPr/>
            </p:nvSpPr>
            <p:spPr bwMode="auto">
              <a:xfrm>
                <a:off x="5055"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7" name="Rectangle 89"/>
              <p:cNvSpPr>
                <a:spLocks noChangeArrowheads="1"/>
              </p:cNvSpPr>
              <p:nvPr/>
            </p:nvSpPr>
            <p:spPr bwMode="auto">
              <a:xfrm>
                <a:off x="5034"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8" name="Rectangle 90"/>
              <p:cNvSpPr>
                <a:spLocks noChangeArrowheads="1"/>
              </p:cNvSpPr>
              <p:nvPr/>
            </p:nvSpPr>
            <p:spPr bwMode="auto">
              <a:xfrm>
                <a:off x="5149" y="2857"/>
                <a:ext cx="31"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19" name="Rectangle 91"/>
              <p:cNvSpPr>
                <a:spLocks noChangeArrowheads="1"/>
              </p:cNvSpPr>
              <p:nvPr/>
            </p:nvSpPr>
            <p:spPr bwMode="auto">
              <a:xfrm>
                <a:off x="5127" y="2857"/>
                <a:ext cx="45"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20" name="Rectangle 92"/>
              <p:cNvSpPr>
                <a:spLocks noChangeArrowheads="1"/>
              </p:cNvSpPr>
              <p:nvPr/>
            </p:nvSpPr>
            <p:spPr bwMode="auto">
              <a:xfrm>
                <a:off x="5228"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21" name="Line 93"/>
              <p:cNvSpPr>
                <a:spLocks noChangeShapeType="1"/>
              </p:cNvSpPr>
              <p:nvPr/>
            </p:nvSpPr>
            <p:spPr bwMode="auto">
              <a:xfrm>
                <a:off x="4503" y="3099"/>
                <a:ext cx="815"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22" name="Freeform 94"/>
              <p:cNvSpPr>
                <a:spLocks/>
              </p:cNvSpPr>
              <p:nvPr/>
            </p:nvSpPr>
            <p:spPr bwMode="auto">
              <a:xfrm>
                <a:off x="4596" y="2722"/>
                <a:ext cx="629" cy="124"/>
              </a:xfrm>
              <a:custGeom>
                <a:avLst/>
                <a:gdLst>
                  <a:gd name="T0" fmla="*/ 0 w 629"/>
                  <a:gd name="T1" fmla="*/ 115 h 124"/>
                  <a:gd name="T2" fmla="*/ 310 w 629"/>
                  <a:gd name="T3" fmla="*/ 0 h 124"/>
                  <a:gd name="T4" fmla="*/ 628 w 629"/>
                  <a:gd name="T5" fmla="*/ 123 h 124"/>
                  <a:gd name="T6" fmla="*/ 0 w 629"/>
                  <a:gd name="T7" fmla="*/ 115 h 124"/>
                </a:gdLst>
                <a:ahLst/>
                <a:cxnLst>
                  <a:cxn ang="0">
                    <a:pos x="T0" y="T1"/>
                  </a:cxn>
                  <a:cxn ang="0">
                    <a:pos x="T2" y="T3"/>
                  </a:cxn>
                  <a:cxn ang="0">
                    <a:pos x="T4" y="T5"/>
                  </a:cxn>
                  <a:cxn ang="0">
                    <a:pos x="T6" y="T7"/>
                  </a:cxn>
                </a:cxnLst>
                <a:rect l="0" t="0" r="r" b="b"/>
                <a:pathLst>
                  <a:path w="629" h="124">
                    <a:moveTo>
                      <a:pt x="0" y="115"/>
                    </a:moveTo>
                    <a:lnTo>
                      <a:pt x="310" y="0"/>
                    </a:lnTo>
                    <a:lnTo>
                      <a:pt x="628" y="123"/>
                    </a:lnTo>
                    <a:lnTo>
                      <a:pt x="0" y="115"/>
                    </a:lnTo>
                  </a:path>
                </a:pathLst>
              </a:custGeom>
              <a:solidFill>
                <a:srgbClr val="DADADA"/>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3" name="Freeform 95"/>
              <p:cNvSpPr>
                <a:spLocks/>
              </p:cNvSpPr>
              <p:nvPr/>
            </p:nvSpPr>
            <p:spPr bwMode="auto">
              <a:xfrm>
                <a:off x="4561" y="2695"/>
                <a:ext cx="722" cy="146"/>
              </a:xfrm>
              <a:custGeom>
                <a:avLst/>
                <a:gdLst>
                  <a:gd name="T0" fmla="*/ 0 w 722"/>
                  <a:gd name="T1" fmla="*/ 145 h 146"/>
                  <a:gd name="T2" fmla="*/ 353 w 722"/>
                  <a:gd name="T3" fmla="*/ 0 h 146"/>
                  <a:gd name="T4" fmla="*/ 721 w 722"/>
                  <a:gd name="T5" fmla="*/ 145 h 146"/>
                  <a:gd name="T6" fmla="*/ 641 w 722"/>
                  <a:gd name="T7" fmla="*/ 145 h 146"/>
                  <a:gd name="T8" fmla="*/ 353 w 722"/>
                  <a:gd name="T9" fmla="*/ 36 h 146"/>
                  <a:gd name="T10" fmla="*/ 71 w 722"/>
                  <a:gd name="T11" fmla="*/ 145 h 146"/>
                  <a:gd name="T12" fmla="*/ 0 w 722"/>
                  <a:gd name="T13" fmla="*/ 145 h 146"/>
                </a:gdLst>
                <a:ahLst/>
                <a:cxnLst>
                  <a:cxn ang="0">
                    <a:pos x="T0" y="T1"/>
                  </a:cxn>
                  <a:cxn ang="0">
                    <a:pos x="T2" y="T3"/>
                  </a:cxn>
                  <a:cxn ang="0">
                    <a:pos x="T4" y="T5"/>
                  </a:cxn>
                  <a:cxn ang="0">
                    <a:pos x="T6" y="T7"/>
                  </a:cxn>
                  <a:cxn ang="0">
                    <a:pos x="T8" y="T9"/>
                  </a:cxn>
                  <a:cxn ang="0">
                    <a:pos x="T10" y="T11"/>
                  </a:cxn>
                  <a:cxn ang="0">
                    <a:pos x="T12" y="T13"/>
                  </a:cxn>
                </a:cxnLst>
                <a:rect l="0" t="0" r="r" b="b"/>
                <a:pathLst>
                  <a:path w="722" h="146">
                    <a:moveTo>
                      <a:pt x="0" y="145"/>
                    </a:moveTo>
                    <a:lnTo>
                      <a:pt x="353" y="0"/>
                    </a:lnTo>
                    <a:lnTo>
                      <a:pt x="721" y="145"/>
                    </a:lnTo>
                    <a:lnTo>
                      <a:pt x="641" y="145"/>
                    </a:lnTo>
                    <a:lnTo>
                      <a:pt x="353" y="36"/>
                    </a:lnTo>
                    <a:lnTo>
                      <a:pt x="71" y="145"/>
                    </a:lnTo>
                    <a:lnTo>
                      <a:pt x="0" y="145"/>
                    </a:lnTo>
                  </a:path>
                </a:pathLst>
              </a:custGeom>
              <a:solidFill>
                <a:srgbClr val="000000"/>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4" name="Freeform 96"/>
              <p:cNvSpPr>
                <a:spLocks/>
              </p:cNvSpPr>
              <p:nvPr/>
            </p:nvSpPr>
            <p:spPr bwMode="auto">
              <a:xfrm>
                <a:off x="4553" y="2688"/>
                <a:ext cx="715" cy="154"/>
              </a:xfrm>
              <a:custGeom>
                <a:avLst/>
                <a:gdLst>
                  <a:gd name="T0" fmla="*/ 0 w 715"/>
                  <a:gd name="T1" fmla="*/ 145 h 154"/>
                  <a:gd name="T2" fmla="*/ 353 w 715"/>
                  <a:gd name="T3" fmla="*/ 0 h 154"/>
                  <a:gd name="T4" fmla="*/ 714 w 715"/>
                  <a:gd name="T5" fmla="*/ 153 h 154"/>
                  <a:gd name="T6" fmla="*/ 642 w 715"/>
                  <a:gd name="T7" fmla="*/ 153 h 154"/>
                  <a:gd name="T8" fmla="*/ 353 w 715"/>
                  <a:gd name="T9" fmla="*/ 36 h 154"/>
                  <a:gd name="T10" fmla="*/ 71 w 715"/>
                  <a:gd name="T11" fmla="*/ 145 h 154"/>
                  <a:gd name="T12" fmla="*/ 0 w 715"/>
                  <a:gd name="T13" fmla="*/ 145 h 154"/>
                </a:gdLst>
                <a:ahLst/>
                <a:cxnLst>
                  <a:cxn ang="0">
                    <a:pos x="T0" y="T1"/>
                  </a:cxn>
                  <a:cxn ang="0">
                    <a:pos x="T2" y="T3"/>
                  </a:cxn>
                  <a:cxn ang="0">
                    <a:pos x="T4" y="T5"/>
                  </a:cxn>
                  <a:cxn ang="0">
                    <a:pos x="T6" y="T7"/>
                  </a:cxn>
                  <a:cxn ang="0">
                    <a:pos x="T8" y="T9"/>
                  </a:cxn>
                  <a:cxn ang="0">
                    <a:pos x="T10" y="T11"/>
                  </a:cxn>
                  <a:cxn ang="0">
                    <a:pos x="T12" y="T13"/>
                  </a:cxn>
                </a:cxnLst>
                <a:rect l="0" t="0" r="r" b="b"/>
                <a:pathLst>
                  <a:path w="715" h="154">
                    <a:moveTo>
                      <a:pt x="0" y="145"/>
                    </a:moveTo>
                    <a:lnTo>
                      <a:pt x="353" y="0"/>
                    </a:lnTo>
                    <a:lnTo>
                      <a:pt x="714" y="153"/>
                    </a:lnTo>
                    <a:lnTo>
                      <a:pt x="642" y="153"/>
                    </a:lnTo>
                    <a:lnTo>
                      <a:pt x="353" y="36"/>
                    </a:lnTo>
                    <a:lnTo>
                      <a:pt x="71" y="145"/>
                    </a:lnTo>
                    <a:lnTo>
                      <a:pt x="0" y="145"/>
                    </a:lnTo>
                  </a:path>
                </a:pathLst>
              </a:custGeom>
              <a:gradFill rotWithShape="0">
                <a:gsLst>
                  <a:gs pos="0">
                    <a:srgbClr val="444444"/>
                  </a:gs>
                  <a:gs pos="100000">
                    <a:srgbClr val="444444">
                      <a:gamma/>
                      <a:tint val="70196"/>
                      <a:invGamma/>
                    </a:srgbClr>
                  </a:gs>
                </a:gsLst>
                <a:path path="rect">
                  <a:fillToRect r="100000" b="100000"/>
                </a:path>
              </a:gra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25" name="Rectangle 97"/>
              <p:cNvSpPr>
                <a:spLocks noChangeArrowheads="1"/>
              </p:cNvSpPr>
              <p:nvPr/>
            </p:nvSpPr>
            <p:spPr bwMode="auto">
              <a:xfrm>
                <a:off x="4529" y="2829"/>
                <a:ext cx="758" cy="24"/>
              </a:xfrm>
              <a:prstGeom prst="rect">
                <a:avLst/>
              </a:prstGeom>
              <a:gradFill rotWithShape="0">
                <a:gsLst>
                  <a:gs pos="0">
                    <a:srgbClr val="444444"/>
                  </a:gs>
                  <a:gs pos="100000">
                    <a:srgbClr val="444444">
                      <a:gamma/>
                      <a:tint val="70196"/>
                      <a:invGamma/>
                    </a:srgbClr>
                  </a:gs>
                </a:gsLst>
                <a:path path="rect">
                  <a:fillToRect r="100000" b="100000"/>
                </a:path>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626" name="Group 98"/>
            <p:cNvGrpSpPr>
              <a:grpSpLocks/>
            </p:cNvGrpSpPr>
            <p:nvPr/>
          </p:nvGrpSpPr>
          <p:grpSpPr bwMode="auto">
            <a:xfrm>
              <a:off x="4304" y="1628"/>
              <a:ext cx="657" cy="475"/>
              <a:chOff x="4340" y="3020"/>
              <a:chExt cx="657" cy="475"/>
            </a:xfrm>
          </p:grpSpPr>
          <p:sp>
            <p:nvSpPr>
              <p:cNvPr id="22627" name="Rectangle 99"/>
              <p:cNvSpPr>
                <a:spLocks noChangeArrowheads="1"/>
              </p:cNvSpPr>
              <p:nvPr/>
            </p:nvSpPr>
            <p:spPr bwMode="auto">
              <a:xfrm>
                <a:off x="4343" y="3020"/>
                <a:ext cx="652" cy="472"/>
              </a:xfrm>
              <a:prstGeom prst="rect">
                <a:avLst/>
              </a:prstGeom>
              <a:gradFill rotWithShape="0">
                <a:gsLst>
                  <a:gs pos="0">
                    <a:srgbClr val="999999"/>
                  </a:gs>
                  <a:gs pos="50000">
                    <a:srgbClr val="DDDDDD"/>
                  </a:gs>
                  <a:gs pos="100000">
                    <a:srgbClr val="999999"/>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28" name="Rectangle 100"/>
              <p:cNvSpPr>
                <a:spLocks noChangeArrowheads="1"/>
              </p:cNvSpPr>
              <p:nvPr/>
            </p:nvSpPr>
            <p:spPr bwMode="auto">
              <a:xfrm>
                <a:off x="4380" y="3063"/>
                <a:ext cx="572" cy="397"/>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29" name="Line 101"/>
              <p:cNvSpPr>
                <a:spLocks noChangeShapeType="1"/>
              </p:cNvSpPr>
              <p:nvPr/>
            </p:nvSpPr>
            <p:spPr bwMode="auto">
              <a:xfrm flipV="1">
                <a:off x="4340" y="3462"/>
                <a:ext cx="36" cy="33"/>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0" name="Line 102"/>
              <p:cNvSpPr>
                <a:spLocks noChangeShapeType="1"/>
              </p:cNvSpPr>
              <p:nvPr/>
            </p:nvSpPr>
            <p:spPr bwMode="auto">
              <a:xfrm flipH="1">
                <a:off x="4953" y="3025"/>
                <a:ext cx="35" cy="32"/>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1" name="Rectangle 103"/>
              <p:cNvSpPr>
                <a:spLocks noChangeArrowheads="1"/>
              </p:cNvSpPr>
              <p:nvPr/>
            </p:nvSpPr>
            <p:spPr bwMode="auto">
              <a:xfrm>
                <a:off x="4415" y="3103"/>
                <a:ext cx="342" cy="306"/>
              </a:xfrm>
              <a:prstGeom prst="rect">
                <a:avLst/>
              </a:prstGeom>
              <a:solidFill>
                <a:srgbClr val="00808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2" name="Line 104"/>
              <p:cNvSpPr>
                <a:spLocks noChangeShapeType="1"/>
              </p:cNvSpPr>
              <p:nvPr/>
            </p:nvSpPr>
            <p:spPr bwMode="auto">
              <a:xfrm flipH="1" flipV="1">
                <a:off x="4953" y="3462"/>
                <a:ext cx="44" cy="33"/>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3" name="AutoShape 105"/>
              <p:cNvSpPr>
                <a:spLocks noChangeArrowheads="1"/>
              </p:cNvSpPr>
              <p:nvPr/>
            </p:nvSpPr>
            <p:spPr bwMode="auto">
              <a:xfrm>
                <a:off x="4864" y="3303"/>
                <a:ext cx="17" cy="19"/>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4" name="AutoShape 106"/>
              <p:cNvSpPr>
                <a:spLocks noChangeArrowheads="1"/>
              </p:cNvSpPr>
              <p:nvPr/>
            </p:nvSpPr>
            <p:spPr bwMode="auto">
              <a:xfrm>
                <a:off x="4891" y="3303"/>
                <a:ext cx="19" cy="19"/>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5" name="AutoShape 107"/>
              <p:cNvSpPr>
                <a:spLocks noChangeArrowheads="1"/>
              </p:cNvSpPr>
              <p:nvPr/>
            </p:nvSpPr>
            <p:spPr bwMode="auto">
              <a:xfrm>
                <a:off x="4921" y="3303"/>
                <a:ext cx="16" cy="19"/>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6" name="AutoShape 108"/>
              <p:cNvSpPr>
                <a:spLocks noChangeArrowheads="1"/>
              </p:cNvSpPr>
              <p:nvPr/>
            </p:nvSpPr>
            <p:spPr bwMode="auto">
              <a:xfrm>
                <a:off x="4864" y="3330"/>
                <a:ext cx="17" cy="16"/>
              </a:xfrm>
              <a:prstGeom prst="roundRect">
                <a:avLst>
                  <a:gd name="adj" fmla="val 33329"/>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7" name="AutoShape 109"/>
              <p:cNvSpPr>
                <a:spLocks noChangeArrowheads="1"/>
              </p:cNvSpPr>
              <p:nvPr/>
            </p:nvSpPr>
            <p:spPr bwMode="auto">
              <a:xfrm>
                <a:off x="4891" y="3330"/>
                <a:ext cx="19" cy="16"/>
              </a:xfrm>
              <a:prstGeom prst="roundRect">
                <a:avLst>
                  <a:gd name="adj" fmla="val 33329"/>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8" name="AutoShape 110"/>
              <p:cNvSpPr>
                <a:spLocks noChangeArrowheads="1"/>
              </p:cNvSpPr>
              <p:nvPr/>
            </p:nvSpPr>
            <p:spPr bwMode="auto">
              <a:xfrm>
                <a:off x="4921" y="3330"/>
                <a:ext cx="16" cy="16"/>
              </a:xfrm>
              <a:prstGeom prst="roundRect">
                <a:avLst>
                  <a:gd name="adj" fmla="val 33329"/>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39" name="AutoShape 111"/>
              <p:cNvSpPr>
                <a:spLocks noChangeArrowheads="1"/>
              </p:cNvSpPr>
              <p:nvPr/>
            </p:nvSpPr>
            <p:spPr bwMode="auto">
              <a:xfrm>
                <a:off x="4864" y="3354"/>
                <a:ext cx="17" cy="18"/>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0" name="AutoShape 112"/>
              <p:cNvSpPr>
                <a:spLocks noChangeArrowheads="1"/>
              </p:cNvSpPr>
              <p:nvPr/>
            </p:nvSpPr>
            <p:spPr bwMode="auto">
              <a:xfrm>
                <a:off x="4891" y="3354"/>
                <a:ext cx="19" cy="18"/>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1" name="AutoShape 113"/>
              <p:cNvSpPr>
                <a:spLocks noChangeArrowheads="1"/>
              </p:cNvSpPr>
              <p:nvPr/>
            </p:nvSpPr>
            <p:spPr bwMode="auto">
              <a:xfrm>
                <a:off x="4921" y="3354"/>
                <a:ext cx="16" cy="18"/>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2" name="AutoShape 114"/>
              <p:cNvSpPr>
                <a:spLocks noChangeArrowheads="1"/>
              </p:cNvSpPr>
              <p:nvPr/>
            </p:nvSpPr>
            <p:spPr bwMode="auto">
              <a:xfrm>
                <a:off x="4864" y="3388"/>
                <a:ext cx="17" cy="16"/>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3" name="AutoShape 115"/>
              <p:cNvSpPr>
                <a:spLocks noChangeArrowheads="1"/>
              </p:cNvSpPr>
              <p:nvPr/>
            </p:nvSpPr>
            <p:spPr bwMode="auto">
              <a:xfrm>
                <a:off x="4891" y="3388"/>
                <a:ext cx="19" cy="16"/>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4" name="AutoShape 116"/>
              <p:cNvSpPr>
                <a:spLocks noChangeArrowheads="1"/>
              </p:cNvSpPr>
              <p:nvPr/>
            </p:nvSpPr>
            <p:spPr bwMode="auto">
              <a:xfrm>
                <a:off x="4921" y="3388"/>
                <a:ext cx="16" cy="16"/>
              </a:xfrm>
              <a:prstGeom prst="roundRect">
                <a:avLst>
                  <a:gd name="adj" fmla="val 3225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5" name="AutoShape 117"/>
              <p:cNvSpPr>
                <a:spLocks noChangeArrowheads="1"/>
              </p:cNvSpPr>
              <p:nvPr/>
            </p:nvSpPr>
            <p:spPr bwMode="auto">
              <a:xfrm>
                <a:off x="4783" y="3327"/>
                <a:ext cx="25" cy="16"/>
              </a:xfrm>
              <a:prstGeom prst="roundRect">
                <a:avLst>
                  <a:gd name="adj" fmla="val 16662"/>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6" name="AutoShape 118"/>
              <p:cNvSpPr>
                <a:spLocks noChangeArrowheads="1"/>
              </p:cNvSpPr>
              <p:nvPr/>
            </p:nvSpPr>
            <p:spPr bwMode="auto">
              <a:xfrm>
                <a:off x="4783" y="3357"/>
                <a:ext cx="25" cy="17"/>
              </a:xfrm>
              <a:prstGeom prst="roundRect">
                <a:avLst>
                  <a:gd name="adj" fmla="val 1612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7" name="AutoShape 119"/>
              <p:cNvSpPr>
                <a:spLocks noChangeArrowheads="1"/>
              </p:cNvSpPr>
              <p:nvPr/>
            </p:nvSpPr>
            <p:spPr bwMode="auto">
              <a:xfrm>
                <a:off x="4783" y="3388"/>
                <a:ext cx="25" cy="16"/>
              </a:xfrm>
              <a:prstGeom prst="roundRect">
                <a:avLst>
                  <a:gd name="adj" fmla="val 1612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8" name="AutoShape 120"/>
              <p:cNvSpPr>
                <a:spLocks noChangeArrowheads="1"/>
              </p:cNvSpPr>
              <p:nvPr/>
            </p:nvSpPr>
            <p:spPr bwMode="auto">
              <a:xfrm>
                <a:off x="4783" y="3292"/>
                <a:ext cx="25" cy="19"/>
              </a:xfrm>
              <a:prstGeom prst="roundRect">
                <a:avLst>
                  <a:gd name="adj" fmla="val 16120"/>
                </a:avLst>
              </a:prstGeom>
              <a:solidFill>
                <a:schemeClr val="bg1"/>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49" name="Rectangle 121"/>
              <p:cNvSpPr>
                <a:spLocks noChangeArrowheads="1"/>
              </p:cNvSpPr>
              <p:nvPr/>
            </p:nvSpPr>
            <p:spPr bwMode="auto">
              <a:xfrm>
                <a:off x="4783" y="3153"/>
                <a:ext cx="154" cy="19"/>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0" name="Rectangle 122"/>
              <p:cNvSpPr>
                <a:spLocks noChangeArrowheads="1"/>
              </p:cNvSpPr>
              <p:nvPr/>
            </p:nvSpPr>
            <p:spPr bwMode="auto">
              <a:xfrm>
                <a:off x="4783" y="3144"/>
                <a:ext cx="154" cy="22"/>
              </a:xfrm>
              <a:prstGeom prst="rect">
                <a:avLst/>
              </a:prstGeom>
              <a:solidFill>
                <a:srgbClr val="00CC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1" name="Rectangle 123"/>
              <p:cNvSpPr>
                <a:spLocks noChangeArrowheads="1"/>
              </p:cNvSpPr>
              <p:nvPr/>
            </p:nvSpPr>
            <p:spPr bwMode="auto">
              <a:xfrm>
                <a:off x="4783" y="3188"/>
                <a:ext cx="154" cy="16"/>
              </a:xfrm>
              <a:prstGeom prst="rect">
                <a:avLst/>
              </a:prstGeom>
              <a:solidFill>
                <a:srgbClr val="00CC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652" name="AutoShape 124"/>
          <p:cNvSpPr>
            <a:spLocks noChangeArrowheads="1"/>
          </p:cNvSpPr>
          <p:nvPr/>
        </p:nvSpPr>
        <p:spPr bwMode="auto">
          <a:xfrm>
            <a:off x="674688" y="2894013"/>
            <a:ext cx="669925" cy="534987"/>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3" name="Freeform 125"/>
          <p:cNvSpPr>
            <a:spLocks/>
          </p:cNvSpPr>
          <p:nvPr/>
        </p:nvSpPr>
        <p:spPr bwMode="auto">
          <a:xfrm>
            <a:off x="568325" y="3409950"/>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54" name="Rectangle 126"/>
          <p:cNvSpPr>
            <a:spLocks noChangeArrowheads="1"/>
          </p:cNvSpPr>
          <p:nvPr/>
        </p:nvSpPr>
        <p:spPr bwMode="auto">
          <a:xfrm>
            <a:off x="574675" y="3494088"/>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5" name="Rectangle 127"/>
          <p:cNvSpPr>
            <a:spLocks noChangeArrowheads="1"/>
          </p:cNvSpPr>
          <p:nvPr/>
        </p:nvSpPr>
        <p:spPr bwMode="auto">
          <a:xfrm>
            <a:off x="574675" y="3494088"/>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6" name="AutoShape 128"/>
          <p:cNvSpPr>
            <a:spLocks noChangeArrowheads="1"/>
          </p:cNvSpPr>
          <p:nvPr/>
        </p:nvSpPr>
        <p:spPr bwMode="auto">
          <a:xfrm>
            <a:off x="674688" y="2876550"/>
            <a:ext cx="669925"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7" name="AutoShape 129"/>
          <p:cNvSpPr>
            <a:spLocks noChangeArrowheads="1"/>
          </p:cNvSpPr>
          <p:nvPr/>
        </p:nvSpPr>
        <p:spPr bwMode="auto">
          <a:xfrm>
            <a:off x="731838" y="2954338"/>
            <a:ext cx="534987"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58" name="Rectangle 130"/>
          <p:cNvSpPr>
            <a:spLocks noChangeArrowheads="1"/>
          </p:cNvSpPr>
          <p:nvPr/>
        </p:nvSpPr>
        <p:spPr bwMode="auto">
          <a:xfrm>
            <a:off x="536575" y="2284413"/>
            <a:ext cx="11001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latin typeface="Arial" pitchFamily="34" charset="0"/>
              </a:rPr>
              <a:t>Operator </a:t>
            </a:r>
          </a:p>
          <a:p>
            <a:pPr eaLnBrk="0" hangingPunct="0"/>
            <a:r>
              <a:rPr lang="en-US" altLang="en-US" sz="1600" b="1">
                <a:latin typeface="Arial" pitchFamily="34" charset="0"/>
              </a:rPr>
              <a:t>Interface</a:t>
            </a:r>
          </a:p>
        </p:txBody>
      </p:sp>
      <p:sp>
        <p:nvSpPr>
          <p:cNvPr id="22659" name="Line 131"/>
          <p:cNvSpPr>
            <a:spLocks noChangeShapeType="1"/>
          </p:cNvSpPr>
          <p:nvPr/>
        </p:nvSpPr>
        <p:spPr bwMode="auto">
          <a:xfrm>
            <a:off x="1371600" y="3124200"/>
            <a:ext cx="533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0" name="Text Box 132"/>
          <p:cNvSpPr txBox="1">
            <a:spLocks noChangeArrowheads="1"/>
          </p:cNvSpPr>
          <p:nvPr/>
        </p:nvSpPr>
        <p:spPr bwMode="auto">
          <a:xfrm>
            <a:off x="685800" y="2995613"/>
            <a:ext cx="62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Arial" pitchFamily="34" charset="0"/>
              </a:rPr>
              <a:t>EMS</a:t>
            </a:r>
          </a:p>
        </p:txBody>
      </p:sp>
      <p:sp>
        <p:nvSpPr>
          <p:cNvPr id="22661" name="Rectangle 133"/>
          <p:cNvSpPr>
            <a:spLocks noChangeArrowheads="1"/>
          </p:cNvSpPr>
          <p:nvPr/>
        </p:nvSpPr>
        <p:spPr bwMode="auto">
          <a:xfrm>
            <a:off x="3505200" y="4572000"/>
            <a:ext cx="2971800" cy="1143000"/>
          </a:xfrm>
          <a:prstGeom prst="rect">
            <a:avLst/>
          </a:prstGeom>
          <a:solidFill>
            <a:schemeClr val="folHlink"/>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62" name="Freeform 134"/>
          <p:cNvSpPr>
            <a:spLocks/>
          </p:cNvSpPr>
          <p:nvPr/>
        </p:nvSpPr>
        <p:spPr bwMode="auto">
          <a:xfrm>
            <a:off x="3683000" y="5345113"/>
            <a:ext cx="1117600" cy="293687"/>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3" name="Freeform 135"/>
          <p:cNvSpPr>
            <a:spLocks/>
          </p:cNvSpPr>
          <p:nvPr/>
        </p:nvSpPr>
        <p:spPr bwMode="auto">
          <a:xfrm>
            <a:off x="3683000" y="4732338"/>
            <a:ext cx="1117600" cy="657225"/>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4" name="Freeform 136"/>
          <p:cNvSpPr>
            <a:spLocks/>
          </p:cNvSpPr>
          <p:nvPr/>
        </p:nvSpPr>
        <p:spPr bwMode="auto">
          <a:xfrm>
            <a:off x="3651250" y="5307013"/>
            <a:ext cx="1114425" cy="295275"/>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5" name="Freeform 137"/>
          <p:cNvSpPr>
            <a:spLocks/>
          </p:cNvSpPr>
          <p:nvPr/>
        </p:nvSpPr>
        <p:spPr bwMode="auto">
          <a:xfrm>
            <a:off x="3625850" y="4746625"/>
            <a:ext cx="1139825" cy="657225"/>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6" name="Rectangle 138"/>
          <p:cNvSpPr>
            <a:spLocks noChangeArrowheads="1"/>
          </p:cNvSpPr>
          <p:nvPr/>
        </p:nvSpPr>
        <p:spPr bwMode="auto">
          <a:xfrm>
            <a:off x="3679825" y="4724400"/>
            <a:ext cx="10255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a:solidFill>
                  <a:srgbClr val="000000"/>
                </a:solidFill>
                <a:latin typeface="Arial" pitchFamily="34" charset="0"/>
              </a:rPr>
              <a:t>Credit</a:t>
            </a:r>
          </a:p>
          <a:p>
            <a:pPr algn="ctr" eaLnBrk="0" hangingPunct="0"/>
            <a:r>
              <a:rPr lang="en-US" altLang="en-US" sz="1200" b="1">
                <a:solidFill>
                  <a:srgbClr val="000000"/>
                </a:solidFill>
                <a:latin typeface="Arial" pitchFamily="34" charset="0"/>
              </a:rPr>
              <a:t>First FI</a:t>
            </a:r>
          </a:p>
          <a:p>
            <a:pPr algn="ctr" eaLnBrk="0" hangingPunct="0"/>
            <a:r>
              <a:rPr lang="en-US" altLang="en-US" sz="1200" b="1">
                <a:solidFill>
                  <a:srgbClr val="000000"/>
                </a:solidFill>
                <a:latin typeface="Arial" pitchFamily="34" charset="0"/>
              </a:rPr>
              <a:t>$100.00 CR</a:t>
            </a:r>
            <a:r>
              <a:rPr lang="en-US" altLang="en-US" sz="900">
                <a:solidFill>
                  <a:srgbClr val="000000"/>
                </a:solidFill>
                <a:latin typeface="Arial" pitchFamily="34" charset="0"/>
              </a:rPr>
              <a:t> </a:t>
            </a:r>
          </a:p>
        </p:txBody>
      </p:sp>
      <p:sp>
        <p:nvSpPr>
          <p:cNvPr id="22667" name="Line 139"/>
          <p:cNvSpPr>
            <a:spLocks noChangeShapeType="1"/>
          </p:cNvSpPr>
          <p:nvPr/>
        </p:nvSpPr>
        <p:spPr bwMode="auto">
          <a:xfrm>
            <a:off x="3625850" y="4746625"/>
            <a:ext cx="1157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8" name="Line 140"/>
          <p:cNvSpPr>
            <a:spLocks noChangeShapeType="1"/>
          </p:cNvSpPr>
          <p:nvPr/>
        </p:nvSpPr>
        <p:spPr bwMode="auto">
          <a:xfrm>
            <a:off x="3625850" y="4746625"/>
            <a:ext cx="0" cy="641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69" name="Arc 141"/>
          <p:cNvSpPr>
            <a:spLocks/>
          </p:cNvSpPr>
          <p:nvPr/>
        </p:nvSpPr>
        <p:spPr bwMode="auto">
          <a:xfrm>
            <a:off x="3625850" y="5387975"/>
            <a:ext cx="165100" cy="182563"/>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670" name="Group 142"/>
          <p:cNvGrpSpPr>
            <a:grpSpLocks/>
          </p:cNvGrpSpPr>
          <p:nvPr/>
        </p:nvGrpSpPr>
        <p:grpSpPr bwMode="auto">
          <a:xfrm>
            <a:off x="5029200" y="4724400"/>
            <a:ext cx="1201738" cy="914400"/>
            <a:chOff x="311" y="2104"/>
            <a:chExt cx="735" cy="476"/>
          </a:xfrm>
        </p:grpSpPr>
        <p:sp>
          <p:nvSpPr>
            <p:cNvPr id="22671" name="Freeform 143"/>
            <p:cNvSpPr>
              <a:spLocks/>
            </p:cNvSpPr>
            <p:nvPr/>
          </p:nvSpPr>
          <p:spPr bwMode="auto">
            <a:xfrm>
              <a:off x="370" y="2426"/>
              <a:ext cx="648" cy="154"/>
            </a:xfrm>
            <a:custGeom>
              <a:avLst/>
              <a:gdLst>
                <a:gd name="T0" fmla="*/ 647 w 648"/>
                <a:gd name="T1" fmla="*/ 0 h 154"/>
                <a:gd name="T2" fmla="*/ 647 w 648"/>
                <a:gd name="T3" fmla="*/ 19 h 154"/>
                <a:gd name="T4" fmla="*/ 647 w 648"/>
                <a:gd name="T5" fmla="*/ 51 h 154"/>
                <a:gd name="T6" fmla="*/ 647 w 648"/>
                <a:gd name="T7" fmla="*/ 70 h 154"/>
                <a:gd name="T8" fmla="*/ 647 w 648"/>
                <a:gd name="T9" fmla="*/ 92 h 154"/>
                <a:gd name="T10" fmla="*/ 647 w 648"/>
                <a:gd name="T11" fmla="*/ 102 h 154"/>
                <a:gd name="T12" fmla="*/ 637 w 648"/>
                <a:gd name="T13" fmla="*/ 102 h 154"/>
                <a:gd name="T14" fmla="*/ 627 w 648"/>
                <a:gd name="T15" fmla="*/ 92 h 154"/>
                <a:gd name="T16" fmla="*/ 618 w 648"/>
                <a:gd name="T17" fmla="*/ 82 h 154"/>
                <a:gd name="T18" fmla="*/ 598 w 648"/>
                <a:gd name="T19" fmla="*/ 70 h 154"/>
                <a:gd name="T20" fmla="*/ 572 w 648"/>
                <a:gd name="T21" fmla="*/ 62 h 154"/>
                <a:gd name="T22" fmla="*/ 562 w 648"/>
                <a:gd name="T23" fmla="*/ 62 h 154"/>
                <a:gd name="T24" fmla="*/ 544 w 648"/>
                <a:gd name="T25" fmla="*/ 51 h 154"/>
                <a:gd name="T26" fmla="*/ 505 w 648"/>
                <a:gd name="T27" fmla="*/ 39 h 154"/>
                <a:gd name="T28" fmla="*/ 487 w 648"/>
                <a:gd name="T29" fmla="*/ 39 h 154"/>
                <a:gd name="T30" fmla="*/ 468 w 648"/>
                <a:gd name="T31" fmla="*/ 39 h 154"/>
                <a:gd name="T32" fmla="*/ 431 w 648"/>
                <a:gd name="T33" fmla="*/ 51 h 154"/>
                <a:gd name="T34" fmla="*/ 402 w 648"/>
                <a:gd name="T35" fmla="*/ 62 h 154"/>
                <a:gd name="T36" fmla="*/ 375 w 648"/>
                <a:gd name="T37" fmla="*/ 70 h 154"/>
                <a:gd name="T38" fmla="*/ 337 w 648"/>
                <a:gd name="T39" fmla="*/ 82 h 154"/>
                <a:gd name="T40" fmla="*/ 318 w 648"/>
                <a:gd name="T41" fmla="*/ 92 h 154"/>
                <a:gd name="T42" fmla="*/ 309 w 648"/>
                <a:gd name="T43" fmla="*/ 102 h 154"/>
                <a:gd name="T44" fmla="*/ 271 w 648"/>
                <a:gd name="T45" fmla="*/ 121 h 154"/>
                <a:gd name="T46" fmla="*/ 244 w 648"/>
                <a:gd name="T47" fmla="*/ 133 h 154"/>
                <a:gd name="T48" fmla="*/ 225 w 648"/>
                <a:gd name="T49" fmla="*/ 143 h 154"/>
                <a:gd name="T50" fmla="*/ 178 w 648"/>
                <a:gd name="T51" fmla="*/ 153 h 154"/>
                <a:gd name="T52" fmla="*/ 159 w 648"/>
                <a:gd name="T53" fmla="*/ 153 h 154"/>
                <a:gd name="T54" fmla="*/ 151 w 648"/>
                <a:gd name="T55" fmla="*/ 153 h 154"/>
                <a:gd name="T56" fmla="*/ 112 w 648"/>
                <a:gd name="T57" fmla="*/ 143 h 154"/>
                <a:gd name="T58" fmla="*/ 84 w 648"/>
                <a:gd name="T59" fmla="*/ 133 h 154"/>
                <a:gd name="T60" fmla="*/ 74 w 648"/>
                <a:gd name="T61" fmla="*/ 133 h 154"/>
                <a:gd name="T62" fmla="*/ 55 w 648"/>
                <a:gd name="T63" fmla="*/ 121 h 154"/>
                <a:gd name="T64" fmla="*/ 38 w 648"/>
                <a:gd name="T65" fmla="*/ 113 h 154"/>
                <a:gd name="T66" fmla="*/ 28 w 648"/>
                <a:gd name="T67" fmla="*/ 102 h 154"/>
                <a:gd name="T68" fmla="*/ 19 w 648"/>
                <a:gd name="T69" fmla="*/ 92 h 154"/>
                <a:gd name="T70" fmla="*/ 9 w 648"/>
                <a:gd name="T71" fmla="*/ 82 h 154"/>
                <a:gd name="T72" fmla="*/ 0 w 648"/>
                <a:gd name="T73" fmla="*/ 70 h 154"/>
                <a:gd name="T74" fmla="*/ 0 w 648"/>
                <a:gd name="T75" fmla="*/ 62 h 154"/>
                <a:gd name="T76" fmla="*/ 0 w 648"/>
                <a:gd name="T77" fmla="*/ 51 h 154"/>
                <a:gd name="T78" fmla="*/ 0 w 648"/>
                <a:gd name="T79" fmla="*/ 19 h 154"/>
                <a:gd name="T80" fmla="*/ 0 w 648"/>
                <a:gd name="T81" fmla="*/ 0 h 154"/>
                <a:gd name="T82" fmla="*/ 647 w 648"/>
                <a:gd name="T83"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8" h="154">
                  <a:moveTo>
                    <a:pt x="647" y="0"/>
                  </a:moveTo>
                  <a:lnTo>
                    <a:pt x="647" y="19"/>
                  </a:lnTo>
                  <a:lnTo>
                    <a:pt x="647" y="51"/>
                  </a:lnTo>
                  <a:lnTo>
                    <a:pt x="647" y="70"/>
                  </a:lnTo>
                  <a:lnTo>
                    <a:pt x="647" y="92"/>
                  </a:lnTo>
                  <a:lnTo>
                    <a:pt x="647" y="102"/>
                  </a:lnTo>
                  <a:lnTo>
                    <a:pt x="637" y="102"/>
                  </a:lnTo>
                  <a:lnTo>
                    <a:pt x="627" y="92"/>
                  </a:lnTo>
                  <a:lnTo>
                    <a:pt x="618" y="82"/>
                  </a:lnTo>
                  <a:lnTo>
                    <a:pt x="598" y="70"/>
                  </a:lnTo>
                  <a:lnTo>
                    <a:pt x="572" y="62"/>
                  </a:lnTo>
                  <a:lnTo>
                    <a:pt x="562" y="62"/>
                  </a:lnTo>
                  <a:lnTo>
                    <a:pt x="544" y="51"/>
                  </a:lnTo>
                  <a:lnTo>
                    <a:pt x="505" y="39"/>
                  </a:lnTo>
                  <a:lnTo>
                    <a:pt x="487" y="39"/>
                  </a:lnTo>
                  <a:lnTo>
                    <a:pt x="468" y="39"/>
                  </a:lnTo>
                  <a:lnTo>
                    <a:pt x="431" y="51"/>
                  </a:lnTo>
                  <a:lnTo>
                    <a:pt x="402" y="62"/>
                  </a:lnTo>
                  <a:lnTo>
                    <a:pt x="375" y="70"/>
                  </a:lnTo>
                  <a:lnTo>
                    <a:pt x="337" y="82"/>
                  </a:lnTo>
                  <a:lnTo>
                    <a:pt x="318" y="92"/>
                  </a:lnTo>
                  <a:lnTo>
                    <a:pt x="309" y="102"/>
                  </a:lnTo>
                  <a:lnTo>
                    <a:pt x="271" y="121"/>
                  </a:lnTo>
                  <a:lnTo>
                    <a:pt x="244" y="133"/>
                  </a:lnTo>
                  <a:lnTo>
                    <a:pt x="225" y="143"/>
                  </a:lnTo>
                  <a:lnTo>
                    <a:pt x="178" y="153"/>
                  </a:lnTo>
                  <a:lnTo>
                    <a:pt x="159" y="153"/>
                  </a:lnTo>
                  <a:lnTo>
                    <a:pt x="151" y="153"/>
                  </a:lnTo>
                  <a:lnTo>
                    <a:pt x="112" y="143"/>
                  </a:lnTo>
                  <a:lnTo>
                    <a:pt x="84" y="133"/>
                  </a:lnTo>
                  <a:lnTo>
                    <a:pt x="74" y="133"/>
                  </a:lnTo>
                  <a:lnTo>
                    <a:pt x="55" y="121"/>
                  </a:lnTo>
                  <a:lnTo>
                    <a:pt x="38" y="113"/>
                  </a:lnTo>
                  <a:lnTo>
                    <a:pt x="28" y="102"/>
                  </a:lnTo>
                  <a:lnTo>
                    <a:pt x="19" y="92"/>
                  </a:lnTo>
                  <a:lnTo>
                    <a:pt x="9" y="82"/>
                  </a:lnTo>
                  <a:lnTo>
                    <a:pt x="0" y="70"/>
                  </a:lnTo>
                  <a:lnTo>
                    <a:pt x="0" y="62"/>
                  </a:lnTo>
                  <a:lnTo>
                    <a:pt x="0" y="51"/>
                  </a:lnTo>
                  <a:lnTo>
                    <a:pt x="0" y="19"/>
                  </a:lnTo>
                  <a:lnTo>
                    <a:pt x="0" y="0"/>
                  </a:lnTo>
                  <a:lnTo>
                    <a:pt x="6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2" name="Freeform 144"/>
            <p:cNvSpPr>
              <a:spLocks/>
            </p:cNvSpPr>
            <p:nvPr/>
          </p:nvSpPr>
          <p:spPr bwMode="auto">
            <a:xfrm>
              <a:off x="370" y="2104"/>
              <a:ext cx="648" cy="345"/>
            </a:xfrm>
            <a:custGeom>
              <a:avLst/>
              <a:gdLst>
                <a:gd name="T0" fmla="*/ 0 w 648"/>
                <a:gd name="T1" fmla="*/ 344 h 345"/>
                <a:gd name="T2" fmla="*/ 0 w 648"/>
                <a:gd name="T3" fmla="*/ 0 h 345"/>
                <a:gd name="T4" fmla="*/ 647 w 648"/>
                <a:gd name="T5" fmla="*/ 0 h 345"/>
                <a:gd name="T6" fmla="*/ 647 w 648"/>
                <a:gd name="T7" fmla="*/ 344 h 345"/>
                <a:gd name="T8" fmla="*/ 0 w 648"/>
                <a:gd name="T9" fmla="*/ 344 h 345"/>
              </a:gdLst>
              <a:ahLst/>
              <a:cxnLst>
                <a:cxn ang="0">
                  <a:pos x="T0" y="T1"/>
                </a:cxn>
                <a:cxn ang="0">
                  <a:pos x="T2" y="T3"/>
                </a:cxn>
                <a:cxn ang="0">
                  <a:pos x="T4" y="T5"/>
                </a:cxn>
                <a:cxn ang="0">
                  <a:pos x="T6" y="T7"/>
                </a:cxn>
                <a:cxn ang="0">
                  <a:pos x="T8" y="T9"/>
                </a:cxn>
              </a:cxnLst>
              <a:rect l="0" t="0" r="r" b="b"/>
              <a:pathLst>
                <a:path w="648" h="345">
                  <a:moveTo>
                    <a:pt x="0" y="344"/>
                  </a:moveTo>
                  <a:lnTo>
                    <a:pt x="0" y="0"/>
                  </a:lnTo>
                  <a:lnTo>
                    <a:pt x="647" y="0"/>
                  </a:lnTo>
                  <a:lnTo>
                    <a:pt x="647" y="344"/>
                  </a:lnTo>
                  <a:lnTo>
                    <a:pt x="0" y="34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3" name="Freeform 145"/>
            <p:cNvSpPr>
              <a:spLocks/>
            </p:cNvSpPr>
            <p:nvPr/>
          </p:nvSpPr>
          <p:spPr bwMode="auto">
            <a:xfrm>
              <a:off x="351" y="2406"/>
              <a:ext cx="647" cy="155"/>
            </a:xfrm>
            <a:custGeom>
              <a:avLst/>
              <a:gdLst>
                <a:gd name="T0" fmla="*/ 646 w 647"/>
                <a:gd name="T1" fmla="*/ 0 h 155"/>
                <a:gd name="T2" fmla="*/ 646 w 647"/>
                <a:gd name="T3" fmla="*/ 19 h 155"/>
                <a:gd name="T4" fmla="*/ 646 w 647"/>
                <a:gd name="T5" fmla="*/ 50 h 155"/>
                <a:gd name="T6" fmla="*/ 646 w 647"/>
                <a:gd name="T7" fmla="*/ 72 h 155"/>
                <a:gd name="T8" fmla="*/ 646 w 647"/>
                <a:gd name="T9" fmla="*/ 91 h 155"/>
                <a:gd name="T10" fmla="*/ 646 w 647"/>
                <a:gd name="T11" fmla="*/ 103 h 155"/>
                <a:gd name="T12" fmla="*/ 637 w 647"/>
                <a:gd name="T13" fmla="*/ 103 h 155"/>
                <a:gd name="T14" fmla="*/ 627 w 647"/>
                <a:gd name="T15" fmla="*/ 91 h 155"/>
                <a:gd name="T16" fmla="*/ 617 w 647"/>
                <a:gd name="T17" fmla="*/ 81 h 155"/>
                <a:gd name="T18" fmla="*/ 598 w 647"/>
                <a:gd name="T19" fmla="*/ 72 h 155"/>
                <a:gd name="T20" fmla="*/ 581 w 647"/>
                <a:gd name="T21" fmla="*/ 62 h 155"/>
                <a:gd name="T22" fmla="*/ 562 w 647"/>
                <a:gd name="T23" fmla="*/ 50 h 155"/>
                <a:gd name="T24" fmla="*/ 543 w 647"/>
                <a:gd name="T25" fmla="*/ 40 h 155"/>
                <a:gd name="T26" fmla="*/ 505 w 647"/>
                <a:gd name="T27" fmla="*/ 31 h 155"/>
                <a:gd name="T28" fmla="*/ 486 w 647"/>
                <a:gd name="T29" fmla="*/ 31 h 155"/>
                <a:gd name="T30" fmla="*/ 468 w 647"/>
                <a:gd name="T31" fmla="*/ 31 h 155"/>
                <a:gd name="T32" fmla="*/ 431 w 647"/>
                <a:gd name="T33" fmla="*/ 40 h 155"/>
                <a:gd name="T34" fmla="*/ 402 w 647"/>
                <a:gd name="T35" fmla="*/ 50 h 155"/>
                <a:gd name="T36" fmla="*/ 383 w 647"/>
                <a:gd name="T37" fmla="*/ 62 h 155"/>
                <a:gd name="T38" fmla="*/ 337 w 647"/>
                <a:gd name="T39" fmla="*/ 81 h 155"/>
                <a:gd name="T40" fmla="*/ 318 w 647"/>
                <a:gd name="T41" fmla="*/ 91 h 155"/>
                <a:gd name="T42" fmla="*/ 308 w 647"/>
                <a:gd name="T43" fmla="*/ 103 h 155"/>
                <a:gd name="T44" fmla="*/ 271 w 647"/>
                <a:gd name="T45" fmla="*/ 122 h 155"/>
                <a:gd name="T46" fmla="*/ 244 w 647"/>
                <a:gd name="T47" fmla="*/ 132 h 155"/>
                <a:gd name="T48" fmla="*/ 224 w 647"/>
                <a:gd name="T49" fmla="*/ 142 h 155"/>
                <a:gd name="T50" fmla="*/ 177 w 647"/>
                <a:gd name="T51" fmla="*/ 154 h 155"/>
                <a:gd name="T52" fmla="*/ 159 w 647"/>
                <a:gd name="T53" fmla="*/ 154 h 155"/>
                <a:gd name="T54" fmla="*/ 150 w 647"/>
                <a:gd name="T55" fmla="*/ 154 h 155"/>
                <a:gd name="T56" fmla="*/ 112 w 647"/>
                <a:gd name="T57" fmla="*/ 142 h 155"/>
                <a:gd name="T58" fmla="*/ 84 w 647"/>
                <a:gd name="T59" fmla="*/ 132 h 155"/>
                <a:gd name="T60" fmla="*/ 74 w 647"/>
                <a:gd name="T61" fmla="*/ 132 h 155"/>
                <a:gd name="T62" fmla="*/ 55 w 647"/>
                <a:gd name="T63" fmla="*/ 122 h 155"/>
                <a:gd name="T64" fmla="*/ 38 w 647"/>
                <a:gd name="T65" fmla="*/ 113 h 155"/>
                <a:gd name="T66" fmla="*/ 28 w 647"/>
                <a:gd name="T67" fmla="*/ 103 h 155"/>
                <a:gd name="T68" fmla="*/ 18 w 647"/>
                <a:gd name="T69" fmla="*/ 91 h 155"/>
                <a:gd name="T70" fmla="*/ 9 w 647"/>
                <a:gd name="T71" fmla="*/ 81 h 155"/>
                <a:gd name="T72" fmla="*/ 0 w 647"/>
                <a:gd name="T73" fmla="*/ 62 h 155"/>
                <a:gd name="T74" fmla="*/ 0 w 647"/>
                <a:gd name="T75" fmla="*/ 50 h 155"/>
                <a:gd name="T76" fmla="*/ 0 w 647"/>
                <a:gd name="T77" fmla="*/ 40 h 155"/>
                <a:gd name="T78" fmla="*/ 0 w 647"/>
                <a:gd name="T79" fmla="*/ 19 h 155"/>
                <a:gd name="T80" fmla="*/ 0 w 647"/>
                <a:gd name="T81" fmla="*/ 0 h 155"/>
                <a:gd name="T82" fmla="*/ 646 w 647"/>
                <a:gd name="T8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47" h="155">
                  <a:moveTo>
                    <a:pt x="646" y="0"/>
                  </a:moveTo>
                  <a:lnTo>
                    <a:pt x="646" y="19"/>
                  </a:lnTo>
                  <a:lnTo>
                    <a:pt x="646" y="50"/>
                  </a:lnTo>
                  <a:lnTo>
                    <a:pt x="646" y="72"/>
                  </a:lnTo>
                  <a:lnTo>
                    <a:pt x="646" y="91"/>
                  </a:lnTo>
                  <a:lnTo>
                    <a:pt x="646" y="103"/>
                  </a:lnTo>
                  <a:lnTo>
                    <a:pt x="637" y="103"/>
                  </a:lnTo>
                  <a:lnTo>
                    <a:pt x="627" y="91"/>
                  </a:lnTo>
                  <a:lnTo>
                    <a:pt x="617" y="81"/>
                  </a:lnTo>
                  <a:lnTo>
                    <a:pt x="598" y="72"/>
                  </a:lnTo>
                  <a:lnTo>
                    <a:pt x="581" y="62"/>
                  </a:lnTo>
                  <a:lnTo>
                    <a:pt x="562" y="50"/>
                  </a:lnTo>
                  <a:lnTo>
                    <a:pt x="543" y="40"/>
                  </a:lnTo>
                  <a:lnTo>
                    <a:pt x="505" y="31"/>
                  </a:lnTo>
                  <a:lnTo>
                    <a:pt x="486" y="31"/>
                  </a:lnTo>
                  <a:lnTo>
                    <a:pt x="468" y="31"/>
                  </a:lnTo>
                  <a:lnTo>
                    <a:pt x="431" y="40"/>
                  </a:lnTo>
                  <a:lnTo>
                    <a:pt x="402" y="50"/>
                  </a:lnTo>
                  <a:lnTo>
                    <a:pt x="383" y="62"/>
                  </a:lnTo>
                  <a:lnTo>
                    <a:pt x="337" y="81"/>
                  </a:lnTo>
                  <a:lnTo>
                    <a:pt x="318" y="91"/>
                  </a:lnTo>
                  <a:lnTo>
                    <a:pt x="308" y="103"/>
                  </a:lnTo>
                  <a:lnTo>
                    <a:pt x="271" y="122"/>
                  </a:lnTo>
                  <a:lnTo>
                    <a:pt x="244" y="132"/>
                  </a:lnTo>
                  <a:lnTo>
                    <a:pt x="224" y="142"/>
                  </a:lnTo>
                  <a:lnTo>
                    <a:pt x="177" y="154"/>
                  </a:lnTo>
                  <a:lnTo>
                    <a:pt x="159" y="154"/>
                  </a:lnTo>
                  <a:lnTo>
                    <a:pt x="150" y="154"/>
                  </a:lnTo>
                  <a:lnTo>
                    <a:pt x="112" y="142"/>
                  </a:lnTo>
                  <a:lnTo>
                    <a:pt x="84" y="132"/>
                  </a:lnTo>
                  <a:lnTo>
                    <a:pt x="74" y="132"/>
                  </a:lnTo>
                  <a:lnTo>
                    <a:pt x="55" y="122"/>
                  </a:lnTo>
                  <a:lnTo>
                    <a:pt x="38" y="113"/>
                  </a:lnTo>
                  <a:lnTo>
                    <a:pt x="28" y="103"/>
                  </a:lnTo>
                  <a:lnTo>
                    <a:pt x="18" y="91"/>
                  </a:lnTo>
                  <a:lnTo>
                    <a:pt x="9" y="81"/>
                  </a:lnTo>
                  <a:lnTo>
                    <a:pt x="0" y="62"/>
                  </a:lnTo>
                  <a:lnTo>
                    <a:pt x="0" y="50"/>
                  </a:lnTo>
                  <a:lnTo>
                    <a:pt x="0" y="40"/>
                  </a:lnTo>
                  <a:lnTo>
                    <a:pt x="0" y="19"/>
                  </a:lnTo>
                  <a:lnTo>
                    <a:pt x="0" y="0"/>
                  </a:lnTo>
                  <a:lnTo>
                    <a:pt x="64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4" name="Freeform 146"/>
            <p:cNvSpPr>
              <a:spLocks/>
            </p:cNvSpPr>
            <p:nvPr/>
          </p:nvSpPr>
          <p:spPr bwMode="auto">
            <a:xfrm>
              <a:off x="336" y="2112"/>
              <a:ext cx="662" cy="345"/>
            </a:xfrm>
            <a:custGeom>
              <a:avLst/>
              <a:gdLst>
                <a:gd name="T0" fmla="*/ 0 w 662"/>
                <a:gd name="T1" fmla="*/ 344 h 345"/>
                <a:gd name="T2" fmla="*/ 0 w 662"/>
                <a:gd name="T3" fmla="*/ 0 h 345"/>
                <a:gd name="T4" fmla="*/ 661 w 662"/>
                <a:gd name="T5" fmla="*/ 0 h 345"/>
                <a:gd name="T6" fmla="*/ 661 w 662"/>
                <a:gd name="T7" fmla="*/ 344 h 345"/>
                <a:gd name="T8" fmla="*/ 0 w 662"/>
                <a:gd name="T9" fmla="*/ 344 h 345"/>
              </a:gdLst>
              <a:ahLst/>
              <a:cxnLst>
                <a:cxn ang="0">
                  <a:pos x="T0" y="T1"/>
                </a:cxn>
                <a:cxn ang="0">
                  <a:pos x="T2" y="T3"/>
                </a:cxn>
                <a:cxn ang="0">
                  <a:pos x="T4" y="T5"/>
                </a:cxn>
                <a:cxn ang="0">
                  <a:pos x="T6" y="T7"/>
                </a:cxn>
                <a:cxn ang="0">
                  <a:pos x="T8" y="T9"/>
                </a:cxn>
              </a:cxnLst>
              <a:rect l="0" t="0" r="r" b="b"/>
              <a:pathLst>
                <a:path w="662" h="345">
                  <a:moveTo>
                    <a:pt x="0" y="344"/>
                  </a:moveTo>
                  <a:lnTo>
                    <a:pt x="0" y="0"/>
                  </a:lnTo>
                  <a:lnTo>
                    <a:pt x="661" y="0"/>
                  </a:lnTo>
                  <a:lnTo>
                    <a:pt x="661" y="344"/>
                  </a:lnTo>
                  <a:lnTo>
                    <a:pt x="0" y="34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5" name="Rectangle 147"/>
            <p:cNvSpPr>
              <a:spLocks noChangeArrowheads="1"/>
            </p:cNvSpPr>
            <p:nvPr/>
          </p:nvSpPr>
          <p:spPr bwMode="auto">
            <a:xfrm>
              <a:off x="311" y="2122"/>
              <a:ext cx="735"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200" b="1">
                  <a:solidFill>
                    <a:srgbClr val="000000"/>
                  </a:solidFill>
                  <a:latin typeface="Arial" pitchFamily="34" charset="0"/>
                </a:rPr>
                <a:t>Debit</a:t>
              </a:r>
            </a:p>
            <a:p>
              <a:pPr algn="ctr" eaLnBrk="0" hangingPunct="0"/>
              <a:r>
                <a:rPr lang="en-US" altLang="en-US" sz="1200" b="1">
                  <a:solidFill>
                    <a:srgbClr val="000000"/>
                  </a:solidFill>
                  <a:latin typeface="Arial" pitchFamily="34" charset="0"/>
                </a:rPr>
                <a:t>Community FI</a:t>
              </a:r>
            </a:p>
            <a:p>
              <a:pPr algn="ctr" eaLnBrk="0" hangingPunct="0"/>
              <a:r>
                <a:rPr lang="en-US" altLang="en-US" sz="1200" b="1">
                  <a:solidFill>
                    <a:srgbClr val="000000"/>
                  </a:solidFill>
                  <a:latin typeface="Arial" pitchFamily="34" charset="0"/>
                </a:rPr>
                <a:t>$100.00 DR</a:t>
              </a:r>
              <a:r>
                <a:rPr lang="en-US" altLang="en-US" sz="900">
                  <a:solidFill>
                    <a:srgbClr val="000000"/>
                  </a:solidFill>
                  <a:latin typeface="Arial" pitchFamily="34" charset="0"/>
                </a:rPr>
                <a:t> </a:t>
              </a:r>
            </a:p>
          </p:txBody>
        </p:sp>
        <p:sp>
          <p:nvSpPr>
            <p:cNvPr id="22676" name="Line 148"/>
            <p:cNvSpPr>
              <a:spLocks noChangeShapeType="1"/>
            </p:cNvSpPr>
            <p:nvPr/>
          </p:nvSpPr>
          <p:spPr bwMode="auto">
            <a:xfrm>
              <a:off x="336" y="2112"/>
              <a:ext cx="6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7" name="Line 149"/>
            <p:cNvSpPr>
              <a:spLocks noChangeShapeType="1"/>
            </p:cNvSpPr>
            <p:nvPr/>
          </p:nvSpPr>
          <p:spPr bwMode="auto">
            <a:xfrm>
              <a:off x="336" y="211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678" name="Arc 150"/>
            <p:cNvSpPr>
              <a:spLocks/>
            </p:cNvSpPr>
            <p:nvPr/>
          </p:nvSpPr>
          <p:spPr bwMode="auto">
            <a:xfrm>
              <a:off x="336" y="2448"/>
              <a:ext cx="96" cy="96"/>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679" name="Rectangle 151"/>
          <p:cNvSpPr>
            <a:spLocks noChangeArrowheads="1"/>
          </p:cNvSpPr>
          <p:nvPr/>
        </p:nvSpPr>
        <p:spPr bwMode="auto">
          <a:xfrm>
            <a:off x="1981200" y="2514600"/>
            <a:ext cx="1490663"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buFontTx/>
              <a:buChar char="•"/>
            </a:pPr>
            <a:r>
              <a:rPr lang="en-US" altLang="en-US" sz="1200" b="1">
                <a:solidFill>
                  <a:schemeClr val="bg1"/>
                </a:solidFill>
                <a:latin typeface="Arial" pitchFamily="34" charset="0"/>
              </a:rPr>
              <a:t>Force a user</a:t>
            </a:r>
            <a:br>
              <a:rPr lang="en-US" altLang="en-US" sz="1200" b="1">
                <a:solidFill>
                  <a:schemeClr val="bg1"/>
                </a:solidFill>
                <a:latin typeface="Arial" pitchFamily="34" charset="0"/>
              </a:rPr>
            </a:br>
            <a:r>
              <a:rPr lang="en-US" altLang="en-US" sz="1200" b="1">
                <a:solidFill>
                  <a:schemeClr val="bg1"/>
                </a:solidFill>
                <a:latin typeface="Arial" pitchFamily="34" charset="0"/>
              </a:rPr>
              <a:t>  comment</a:t>
            </a:r>
          </a:p>
          <a:p>
            <a:pPr eaLnBrk="0" hangingPunct="0">
              <a:buFontTx/>
              <a:buChar char="•"/>
            </a:pPr>
            <a:r>
              <a:rPr lang="en-US" altLang="en-US" sz="1200" b="1">
                <a:solidFill>
                  <a:schemeClr val="bg1"/>
                </a:solidFill>
                <a:latin typeface="Arial" pitchFamily="34" charset="0"/>
              </a:rPr>
              <a:t>Log a system</a:t>
            </a:r>
            <a:br>
              <a:rPr lang="en-US" altLang="en-US" sz="1200" b="1">
                <a:solidFill>
                  <a:schemeClr val="bg1"/>
                </a:solidFill>
                <a:latin typeface="Arial" pitchFamily="34" charset="0"/>
              </a:rPr>
            </a:br>
            <a:r>
              <a:rPr lang="en-US" altLang="en-US" sz="1200" b="1">
                <a:solidFill>
                  <a:schemeClr val="bg1"/>
                </a:solidFill>
                <a:latin typeface="Arial" pitchFamily="34" charset="0"/>
              </a:rPr>
              <a:t> comment</a:t>
            </a:r>
          </a:p>
          <a:p>
            <a:pPr eaLnBrk="0" hangingPunct="0">
              <a:buFontTx/>
              <a:buChar char="•"/>
            </a:pPr>
            <a:r>
              <a:rPr lang="en-US" altLang="en-US" sz="1200" b="1">
                <a:solidFill>
                  <a:schemeClr val="bg1"/>
                </a:solidFill>
                <a:latin typeface="Arial" pitchFamily="34" charset="0"/>
              </a:rPr>
              <a:t>Prompt to create</a:t>
            </a:r>
            <a:br>
              <a:rPr lang="en-US" altLang="en-US" sz="1200" b="1">
                <a:solidFill>
                  <a:schemeClr val="bg1"/>
                </a:solidFill>
                <a:latin typeface="Arial" pitchFamily="34" charset="0"/>
              </a:rPr>
            </a:br>
            <a:r>
              <a:rPr lang="en-US" altLang="en-US" sz="1200" b="1">
                <a:solidFill>
                  <a:schemeClr val="bg1"/>
                </a:solidFill>
                <a:latin typeface="Arial" pitchFamily="34" charset="0"/>
              </a:rPr>
              <a:t>  a  fee record</a:t>
            </a:r>
          </a:p>
          <a:p>
            <a:pPr eaLnBrk="0" hangingPunct="0">
              <a:buFontTx/>
              <a:buChar char="•"/>
            </a:pPr>
            <a:r>
              <a:rPr lang="en-US" altLang="en-US" sz="1200" b="1">
                <a:solidFill>
                  <a:schemeClr val="bg1"/>
                </a:solidFill>
                <a:latin typeface="Arial" pitchFamily="34" charset="0"/>
              </a:rPr>
              <a:t>Prompt to create </a:t>
            </a:r>
            <a:br>
              <a:rPr lang="en-US" altLang="en-US" sz="1200" b="1">
                <a:solidFill>
                  <a:schemeClr val="bg1"/>
                </a:solidFill>
                <a:latin typeface="Arial" pitchFamily="34" charset="0"/>
              </a:rPr>
            </a:br>
            <a:r>
              <a:rPr lang="en-US" altLang="en-US" sz="1200" b="1">
                <a:solidFill>
                  <a:schemeClr val="bg1"/>
                </a:solidFill>
                <a:latin typeface="Arial" pitchFamily="34" charset="0"/>
              </a:rPr>
              <a:t> a fraud record</a:t>
            </a:r>
          </a:p>
          <a:p>
            <a:pPr eaLnBrk="0" hangingPunct="0"/>
            <a:r>
              <a:rPr lang="en-US" altLang="en-US" sz="900">
                <a:solidFill>
                  <a:srgbClr val="000000"/>
                </a:solidFill>
                <a:latin typeface="Arial" pitchFamily="34" charset="0"/>
              </a:rPr>
              <a:t> </a:t>
            </a:r>
          </a:p>
        </p:txBody>
      </p:sp>
    </p:spTree>
    <p:extLst>
      <p:ext uri="{BB962C8B-B14F-4D97-AF65-F5344CB8AC3E}">
        <p14:creationId xmlns:p14="http://schemas.microsoft.com/office/powerpoint/2010/main" val="42668091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2"/>
          <p:cNvSpPr>
            <a:spLocks noGrp="1"/>
          </p:cNvSpPr>
          <p:nvPr>
            <p:ph type="dt" sz="half" idx="10"/>
          </p:nvPr>
        </p:nvSpPr>
        <p:spPr/>
        <p:txBody>
          <a:bodyPr/>
          <a:lstStyle/>
          <a:p>
            <a:fld id="{C2F88808-33D2-4B1E-8E6B-039D40FFA1B5}" type="datetime1">
              <a:rPr lang="en-US" altLang="en-US"/>
              <a:pPr/>
              <a:t>3/30/2015</a:t>
            </a:fld>
            <a:endParaRPr lang="en-US" altLang="en-US"/>
          </a:p>
        </p:txBody>
      </p:sp>
      <p:sp>
        <p:nvSpPr>
          <p:cNvPr id="56" name="Slide Number Placeholder 4"/>
          <p:cNvSpPr>
            <a:spLocks noGrp="1"/>
          </p:cNvSpPr>
          <p:nvPr>
            <p:ph type="sldNum" sz="quarter" idx="12"/>
          </p:nvPr>
        </p:nvSpPr>
        <p:spPr/>
        <p:txBody>
          <a:bodyPr/>
          <a:lstStyle/>
          <a:p>
            <a:fld id="{6D9A280D-881B-4F1B-B39A-D5C5923C1813}" type="slidenum">
              <a:rPr lang="en-US" altLang="en-US"/>
              <a:pPr/>
              <a:t>21</a:t>
            </a:fld>
            <a:endParaRPr lang="en-US" altLang="en-US"/>
          </a:p>
        </p:txBody>
      </p:sp>
      <p:sp>
        <p:nvSpPr>
          <p:cNvPr id="78850" name="Line 1026"/>
          <p:cNvSpPr>
            <a:spLocks noChangeShapeType="1"/>
          </p:cNvSpPr>
          <p:nvPr/>
        </p:nvSpPr>
        <p:spPr bwMode="auto">
          <a:xfrm flipH="1">
            <a:off x="1600200" y="1905000"/>
            <a:ext cx="76200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1" name="Oval 1027"/>
          <p:cNvSpPr>
            <a:spLocks noChangeArrowheads="1"/>
          </p:cNvSpPr>
          <p:nvPr/>
        </p:nvSpPr>
        <p:spPr bwMode="auto">
          <a:xfrm>
            <a:off x="609600" y="22098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Update </a:t>
            </a:r>
          </a:p>
          <a:p>
            <a:pPr algn="ctr"/>
            <a:r>
              <a:rPr lang="en-US" altLang="en-US" sz="1200">
                <a:solidFill>
                  <a:schemeClr val="bg1"/>
                </a:solidFill>
                <a:latin typeface="Arial" pitchFamily="34" charset="0"/>
              </a:rPr>
              <a:t>CH Info.</a:t>
            </a:r>
          </a:p>
        </p:txBody>
      </p:sp>
      <p:sp>
        <p:nvSpPr>
          <p:cNvPr id="78852" name="Oval 1028"/>
          <p:cNvSpPr>
            <a:spLocks noChangeArrowheads="1"/>
          </p:cNvSpPr>
          <p:nvPr/>
        </p:nvSpPr>
        <p:spPr bwMode="auto">
          <a:xfrm>
            <a:off x="533400" y="1219200"/>
            <a:ext cx="1219200" cy="762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Create </a:t>
            </a:r>
          </a:p>
          <a:p>
            <a:pPr algn="ctr"/>
            <a:r>
              <a:rPr lang="en-US" altLang="en-US" sz="1200">
                <a:solidFill>
                  <a:schemeClr val="bg1"/>
                </a:solidFill>
                <a:latin typeface="Arial" pitchFamily="34" charset="0"/>
              </a:rPr>
              <a:t>Case</a:t>
            </a:r>
          </a:p>
          <a:p>
            <a:pPr algn="ctr"/>
            <a:r>
              <a:rPr lang="en-US" altLang="en-US" sz="1200">
                <a:solidFill>
                  <a:schemeClr val="bg1"/>
                </a:solidFill>
                <a:latin typeface="Arial" pitchFamily="34" charset="0"/>
              </a:rPr>
              <a:t> (Unworked)</a:t>
            </a:r>
          </a:p>
        </p:txBody>
      </p:sp>
      <p:sp>
        <p:nvSpPr>
          <p:cNvPr id="78853" name="Oval 1029"/>
          <p:cNvSpPr>
            <a:spLocks noChangeArrowheads="1"/>
          </p:cNvSpPr>
          <p:nvPr/>
        </p:nvSpPr>
        <p:spPr bwMode="auto">
          <a:xfrm>
            <a:off x="1981200" y="1219200"/>
            <a:ext cx="1143000" cy="762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Create Case </a:t>
            </a:r>
          </a:p>
          <a:p>
            <a:pPr algn="ctr"/>
            <a:r>
              <a:rPr lang="en-US" altLang="en-US" sz="1200">
                <a:solidFill>
                  <a:schemeClr val="bg1"/>
                </a:solidFill>
                <a:latin typeface="Arial" pitchFamily="34" charset="0"/>
              </a:rPr>
              <a:t>W/CH Letter</a:t>
            </a:r>
          </a:p>
        </p:txBody>
      </p:sp>
      <p:sp>
        <p:nvSpPr>
          <p:cNvPr id="78854" name="Oval 1030"/>
          <p:cNvSpPr>
            <a:spLocks noChangeArrowheads="1"/>
          </p:cNvSpPr>
          <p:nvPr/>
        </p:nvSpPr>
        <p:spPr bwMode="auto">
          <a:xfrm>
            <a:off x="609600" y="3124200"/>
            <a:ext cx="1066800" cy="762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Update</a:t>
            </a:r>
          </a:p>
          <a:p>
            <a:pPr algn="ctr"/>
            <a:r>
              <a:rPr lang="en-US" altLang="en-US" sz="1200">
                <a:solidFill>
                  <a:schemeClr val="bg1"/>
                </a:solidFill>
                <a:latin typeface="Arial" pitchFamily="34" charset="0"/>
              </a:rPr>
              <a:t> Dispute </a:t>
            </a:r>
          </a:p>
          <a:p>
            <a:pPr algn="ctr"/>
            <a:r>
              <a:rPr lang="en-US" altLang="en-US" sz="1200">
                <a:solidFill>
                  <a:schemeClr val="bg1"/>
                </a:solidFill>
                <a:latin typeface="Arial" pitchFamily="34" charset="0"/>
              </a:rPr>
              <a:t>Information</a:t>
            </a:r>
          </a:p>
        </p:txBody>
      </p:sp>
      <p:cxnSp>
        <p:nvCxnSpPr>
          <p:cNvPr id="78855" name="AutoShape 1031"/>
          <p:cNvCxnSpPr>
            <a:cxnSpLocks noChangeShapeType="1"/>
            <a:stCxn id="78852" idx="4"/>
            <a:endCxn id="78851" idx="0"/>
          </p:cNvCxnSpPr>
          <p:nvPr/>
        </p:nvCxnSpPr>
        <p:spPr bwMode="auto">
          <a:xfrm>
            <a:off x="1143000" y="1981200"/>
            <a:ext cx="0" cy="22860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56" name="Oval 1032"/>
          <p:cNvSpPr>
            <a:spLocks noChangeArrowheads="1"/>
          </p:cNvSpPr>
          <p:nvPr/>
        </p:nvSpPr>
        <p:spPr bwMode="auto">
          <a:xfrm>
            <a:off x="609600" y="53340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Receive </a:t>
            </a:r>
          </a:p>
          <a:p>
            <a:pPr algn="ctr"/>
            <a:r>
              <a:rPr lang="en-US" altLang="en-US" sz="1200">
                <a:solidFill>
                  <a:schemeClr val="bg1"/>
                </a:solidFill>
                <a:latin typeface="Arial" pitchFamily="34" charset="0"/>
              </a:rPr>
              <a:t>Reject</a:t>
            </a:r>
          </a:p>
        </p:txBody>
      </p:sp>
      <p:sp>
        <p:nvSpPr>
          <p:cNvPr id="78857" name="Oval 1033"/>
          <p:cNvSpPr>
            <a:spLocks noChangeArrowheads="1"/>
          </p:cNvSpPr>
          <p:nvPr/>
        </p:nvSpPr>
        <p:spPr bwMode="auto">
          <a:xfrm>
            <a:off x="2057400" y="50292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Receive</a:t>
            </a:r>
            <a:br>
              <a:rPr lang="en-US" altLang="en-US" sz="1200">
                <a:solidFill>
                  <a:schemeClr val="bg1"/>
                </a:solidFill>
                <a:latin typeface="Arial" pitchFamily="34" charset="0"/>
              </a:rPr>
            </a:br>
            <a:r>
              <a:rPr lang="en-US" altLang="en-US" sz="1200">
                <a:solidFill>
                  <a:schemeClr val="bg1"/>
                </a:solidFill>
                <a:latin typeface="Arial" pitchFamily="34" charset="0"/>
              </a:rPr>
              <a:t>Fulfillment</a:t>
            </a:r>
          </a:p>
        </p:txBody>
      </p:sp>
      <p:sp>
        <p:nvSpPr>
          <p:cNvPr id="78858" name="Oval 1034"/>
          <p:cNvSpPr>
            <a:spLocks noChangeArrowheads="1"/>
          </p:cNvSpPr>
          <p:nvPr/>
        </p:nvSpPr>
        <p:spPr bwMode="auto">
          <a:xfrm>
            <a:off x="1981200" y="4038600"/>
            <a:ext cx="1143000" cy="685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Update</a:t>
            </a:r>
            <a:br>
              <a:rPr lang="en-US" altLang="en-US" sz="1200">
                <a:solidFill>
                  <a:schemeClr val="bg1"/>
                </a:solidFill>
                <a:latin typeface="Arial" pitchFamily="34" charset="0"/>
              </a:rPr>
            </a:br>
            <a:r>
              <a:rPr lang="en-US" altLang="en-US" sz="1200">
                <a:solidFill>
                  <a:schemeClr val="bg1"/>
                </a:solidFill>
                <a:latin typeface="Arial" pitchFamily="34" charset="0"/>
              </a:rPr>
              <a:t>Documentation</a:t>
            </a:r>
          </a:p>
        </p:txBody>
      </p:sp>
      <p:sp>
        <p:nvSpPr>
          <p:cNvPr id="78859" name="Oval 1035"/>
          <p:cNvSpPr>
            <a:spLocks noChangeArrowheads="1"/>
          </p:cNvSpPr>
          <p:nvPr/>
        </p:nvSpPr>
        <p:spPr bwMode="auto">
          <a:xfrm>
            <a:off x="3581400" y="40386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Receive </a:t>
            </a:r>
          </a:p>
          <a:p>
            <a:pPr algn="ctr"/>
            <a:r>
              <a:rPr lang="en-US" altLang="en-US" sz="1200">
                <a:solidFill>
                  <a:schemeClr val="bg1"/>
                </a:solidFill>
                <a:latin typeface="Arial" pitchFamily="34" charset="0"/>
              </a:rPr>
              <a:t>Reject</a:t>
            </a:r>
          </a:p>
        </p:txBody>
      </p:sp>
      <p:sp>
        <p:nvSpPr>
          <p:cNvPr id="78860" name="Oval 1036"/>
          <p:cNvSpPr>
            <a:spLocks noChangeArrowheads="1"/>
          </p:cNvSpPr>
          <p:nvPr/>
        </p:nvSpPr>
        <p:spPr bwMode="auto">
          <a:xfrm>
            <a:off x="2057400" y="60198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Close Case</a:t>
            </a:r>
          </a:p>
        </p:txBody>
      </p:sp>
      <p:sp>
        <p:nvSpPr>
          <p:cNvPr id="78861" name="Line 1037"/>
          <p:cNvSpPr>
            <a:spLocks noChangeShapeType="1"/>
          </p:cNvSpPr>
          <p:nvPr/>
        </p:nvSpPr>
        <p:spPr bwMode="auto">
          <a:xfrm>
            <a:off x="2590800" y="5638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2" name="Line 1038"/>
          <p:cNvSpPr>
            <a:spLocks noChangeShapeType="1"/>
          </p:cNvSpPr>
          <p:nvPr/>
        </p:nvSpPr>
        <p:spPr bwMode="auto">
          <a:xfrm>
            <a:off x="1524000" y="4572000"/>
            <a:ext cx="6858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3" name="Line 1039"/>
          <p:cNvSpPr>
            <a:spLocks noChangeShapeType="1"/>
          </p:cNvSpPr>
          <p:nvPr/>
        </p:nvSpPr>
        <p:spPr bwMode="auto">
          <a:xfrm>
            <a:off x="1143000" y="38862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64" name="Oval 1040"/>
          <p:cNvSpPr>
            <a:spLocks noChangeArrowheads="1"/>
          </p:cNvSpPr>
          <p:nvPr/>
        </p:nvSpPr>
        <p:spPr bwMode="auto">
          <a:xfrm>
            <a:off x="7772400" y="12954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Case Closed</a:t>
            </a:r>
          </a:p>
        </p:txBody>
      </p:sp>
      <p:sp>
        <p:nvSpPr>
          <p:cNvPr id="78865" name="Oval 1041"/>
          <p:cNvSpPr>
            <a:spLocks noChangeArrowheads="1"/>
          </p:cNvSpPr>
          <p:nvPr/>
        </p:nvSpPr>
        <p:spPr bwMode="auto">
          <a:xfrm>
            <a:off x="5029200" y="4114800"/>
            <a:ext cx="1219200" cy="762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Accept</a:t>
            </a:r>
            <a:br>
              <a:rPr lang="en-US" altLang="en-US" sz="1200">
                <a:solidFill>
                  <a:schemeClr val="bg1"/>
                </a:solidFill>
                <a:latin typeface="Arial" pitchFamily="34" charset="0"/>
              </a:rPr>
            </a:br>
            <a:r>
              <a:rPr lang="en-US" altLang="en-US" sz="1200">
                <a:solidFill>
                  <a:schemeClr val="bg1"/>
                </a:solidFill>
                <a:latin typeface="Arial" pitchFamily="34" charset="0"/>
              </a:rPr>
              <a:t>Representment</a:t>
            </a:r>
          </a:p>
        </p:txBody>
      </p:sp>
      <p:sp>
        <p:nvSpPr>
          <p:cNvPr id="78866" name="Oval 1042"/>
          <p:cNvSpPr>
            <a:spLocks noChangeArrowheads="1"/>
          </p:cNvSpPr>
          <p:nvPr/>
        </p:nvSpPr>
        <p:spPr bwMode="auto">
          <a:xfrm>
            <a:off x="7772400" y="22098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Accept</a:t>
            </a:r>
          </a:p>
          <a:p>
            <a:pPr algn="ctr"/>
            <a:r>
              <a:rPr lang="en-US" altLang="en-US" sz="1200">
                <a:solidFill>
                  <a:schemeClr val="bg1"/>
                </a:solidFill>
                <a:latin typeface="Arial" pitchFamily="34" charset="0"/>
              </a:rPr>
              <a:t> Pre-Arb</a:t>
            </a:r>
          </a:p>
        </p:txBody>
      </p:sp>
      <p:sp>
        <p:nvSpPr>
          <p:cNvPr id="78867" name="Oval 1043"/>
          <p:cNvSpPr>
            <a:spLocks noChangeArrowheads="1"/>
          </p:cNvSpPr>
          <p:nvPr/>
        </p:nvSpPr>
        <p:spPr bwMode="auto">
          <a:xfrm>
            <a:off x="3581400" y="3124200"/>
            <a:ext cx="1143000" cy="6858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Receive </a:t>
            </a:r>
          </a:p>
          <a:p>
            <a:pPr algn="ctr"/>
            <a:r>
              <a:rPr lang="en-US" altLang="en-US" sz="1200">
                <a:solidFill>
                  <a:schemeClr val="bg1"/>
                </a:solidFill>
                <a:latin typeface="Arial" pitchFamily="34" charset="0"/>
              </a:rPr>
              <a:t>Representment</a:t>
            </a:r>
          </a:p>
        </p:txBody>
      </p:sp>
      <p:sp>
        <p:nvSpPr>
          <p:cNvPr id="78868" name="Oval 1044"/>
          <p:cNvSpPr>
            <a:spLocks noChangeArrowheads="1"/>
          </p:cNvSpPr>
          <p:nvPr/>
        </p:nvSpPr>
        <p:spPr bwMode="auto">
          <a:xfrm>
            <a:off x="5105400" y="51054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Case Closed</a:t>
            </a:r>
          </a:p>
        </p:txBody>
      </p:sp>
      <p:sp>
        <p:nvSpPr>
          <p:cNvPr id="78869" name="Oval 1045"/>
          <p:cNvSpPr>
            <a:spLocks noChangeArrowheads="1"/>
          </p:cNvSpPr>
          <p:nvPr/>
        </p:nvSpPr>
        <p:spPr bwMode="auto">
          <a:xfrm>
            <a:off x="7772400" y="41148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Reject</a:t>
            </a:r>
          </a:p>
          <a:p>
            <a:pPr algn="ctr"/>
            <a:r>
              <a:rPr lang="en-US" altLang="en-US" sz="1200">
                <a:solidFill>
                  <a:schemeClr val="bg1"/>
                </a:solidFill>
                <a:latin typeface="Arial" pitchFamily="34" charset="0"/>
              </a:rPr>
              <a:t> Pre-Arb</a:t>
            </a:r>
          </a:p>
        </p:txBody>
      </p:sp>
      <p:sp>
        <p:nvSpPr>
          <p:cNvPr id="78870" name="Oval 1046"/>
          <p:cNvSpPr>
            <a:spLocks noChangeArrowheads="1"/>
          </p:cNvSpPr>
          <p:nvPr/>
        </p:nvSpPr>
        <p:spPr bwMode="auto">
          <a:xfrm>
            <a:off x="7772400" y="31242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Receive</a:t>
            </a:r>
          </a:p>
          <a:p>
            <a:pPr algn="ctr"/>
            <a:r>
              <a:rPr lang="en-US" altLang="en-US" sz="1200">
                <a:solidFill>
                  <a:schemeClr val="bg1"/>
                </a:solidFill>
                <a:latin typeface="Arial" pitchFamily="34" charset="0"/>
              </a:rPr>
              <a:t> Pre-Arb</a:t>
            </a:r>
          </a:p>
        </p:txBody>
      </p:sp>
      <p:sp>
        <p:nvSpPr>
          <p:cNvPr id="78871" name="Oval 1047"/>
          <p:cNvSpPr>
            <a:spLocks noChangeArrowheads="1"/>
          </p:cNvSpPr>
          <p:nvPr/>
        </p:nvSpPr>
        <p:spPr bwMode="auto">
          <a:xfrm>
            <a:off x="7772400" y="5029200"/>
            <a:ext cx="1066800" cy="609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Arbitration</a:t>
            </a:r>
          </a:p>
        </p:txBody>
      </p:sp>
      <p:sp>
        <p:nvSpPr>
          <p:cNvPr id="78872" name="Oval 1048"/>
          <p:cNvSpPr>
            <a:spLocks noChangeArrowheads="1"/>
          </p:cNvSpPr>
          <p:nvPr/>
        </p:nvSpPr>
        <p:spPr bwMode="auto">
          <a:xfrm>
            <a:off x="5029200" y="3124200"/>
            <a:ext cx="1143000" cy="7620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solidFill>
                  <a:schemeClr val="bg1"/>
                </a:solidFill>
                <a:latin typeface="Arial" pitchFamily="34" charset="0"/>
              </a:rPr>
              <a:t>Update </a:t>
            </a:r>
          </a:p>
          <a:p>
            <a:pPr algn="ctr"/>
            <a:r>
              <a:rPr lang="en-US" altLang="en-US" sz="1200">
                <a:solidFill>
                  <a:schemeClr val="bg1"/>
                </a:solidFill>
                <a:latin typeface="Arial" pitchFamily="34" charset="0"/>
              </a:rPr>
              <a:t>Documentation</a:t>
            </a:r>
          </a:p>
        </p:txBody>
      </p:sp>
      <p:sp>
        <p:nvSpPr>
          <p:cNvPr id="78873" name="Line 1049"/>
          <p:cNvSpPr>
            <a:spLocks noChangeShapeType="1"/>
          </p:cNvSpPr>
          <p:nvPr/>
        </p:nvSpPr>
        <p:spPr bwMode="auto">
          <a:xfrm>
            <a:off x="4724400" y="34290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4" name="Line 1050"/>
          <p:cNvSpPr>
            <a:spLocks noChangeShapeType="1"/>
          </p:cNvSpPr>
          <p:nvPr/>
        </p:nvSpPr>
        <p:spPr bwMode="auto">
          <a:xfrm>
            <a:off x="5638800" y="38862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5" name="Line 1051"/>
          <p:cNvSpPr>
            <a:spLocks noChangeShapeType="1"/>
          </p:cNvSpPr>
          <p:nvPr/>
        </p:nvSpPr>
        <p:spPr bwMode="auto">
          <a:xfrm>
            <a:off x="5638800" y="487680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6" name="Line 1052"/>
          <p:cNvSpPr>
            <a:spLocks noChangeShapeType="1"/>
          </p:cNvSpPr>
          <p:nvPr/>
        </p:nvSpPr>
        <p:spPr bwMode="auto">
          <a:xfrm>
            <a:off x="1676400" y="3429000"/>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7" name="Line 1053"/>
          <p:cNvSpPr>
            <a:spLocks noChangeShapeType="1"/>
          </p:cNvSpPr>
          <p:nvPr/>
        </p:nvSpPr>
        <p:spPr bwMode="auto">
          <a:xfrm flipV="1">
            <a:off x="2590800" y="37338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8" name="Line 1054"/>
          <p:cNvSpPr>
            <a:spLocks noChangeShapeType="1"/>
          </p:cNvSpPr>
          <p:nvPr/>
        </p:nvSpPr>
        <p:spPr bwMode="auto">
          <a:xfrm>
            <a:off x="2971800" y="3429000"/>
            <a:ext cx="609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79" name="Line 1055"/>
          <p:cNvSpPr>
            <a:spLocks noChangeShapeType="1"/>
          </p:cNvSpPr>
          <p:nvPr/>
        </p:nvSpPr>
        <p:spPr bwMode="auto">
          <a:xfrm flipV="1">
            <a:off x="2971800" y="2819400"/>
            <a:ext cx="6858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0" name="Line 1056"/>
          <p:cNvSpPr>
            <a:spLocks noChangeShapeType="1"/>
          </p:cNvSpPr>
          <p:nvPr/>
        </p:nvSpPr>
        <p:spPr bwMode="auto">
          <a:xfrm flipV="1">
            <a:off x="2667000" y="2133600"/>
            <a:ext cx="9906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1" name="Line 1057"/>
          <p:cNvSpPr>
            <a:spLocks noChangeShapeType="1"/>
          </p:cNvSpPr>
          <p:nvPr/>
        </p:nvSpPr>
        <p:spPr bwMode="auto">
          <a:xfrm>
            <a:off x="2971800" y="3657600"/>
            <a:ext cx="685800" cy="5334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2" name="Line 1058"/>
          <p:cNvSpPr>
            <a:spLocks noChangeShapeType="1"/>
          </p:cNvSpPr>
          <p:nvPr/>
        </p:nvSpPr>
        <p:spPr bwMode="auto">
          <a:xfrm flipV="1">
            <a:off x="2590800" y="4724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3" name="Line 1059"/>
          <p:cNvSpPr>
            <a:spLocks noChangeShapeType="1"/>
          </p:cNvSpPr>
          <p:nvPr/>
        </p:nvSpPr>
        <p:spPr bwMode="auto">
          <a:xfrm flipV="1">
            <a:off x="1143000" y="4953000"/>
            <a:ext cx="0" cy="38100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4" name="Line 1060"/>
          <p:cNvSpPr>
            <a:spLocks noChangeShapeType="1"/>
          </p:cNvSpPr>
          <p:nvPr/>
        </p:nvSpPr>
        <p:spPr bwMode="auto">
          <a:xfrm>
            <a:off x="1143000" y="2819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5" name="Line 1061"/>
          <p:cNvSpPr>
            <a:spLocks noChangeShapeType="1"/>
          </p:cNvSpPr>
          <p:nvPr/>
        </p:nvSpPr>
        <p:spPr bwMode="auto">
          <a:xfrm>
            <a:off x="6172200" y="34290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6" name="Line 1062"/>
          <p:cNvSpPr>
            <a:spLocks noChangeShapeType="1"/>
          </p:cNvSpPr>
          <p:nvPr/>
        </p:nvSpPr>
        <p:spPr bwMode="auto">
          <a:xfrm>
            <a:off x="7467600" y="34290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7" name="Line 1063"/>
          <p:cNvSpPr>
            <a:spLocks noChangeShapeType="1"/>
          </p:cNvSpPr>
          <p:nvPr/>
        </p:nvSpPr>
        <p:spPr bwMode="auto">
          <a:xfrm flipV="1">
            <a:off x="8305800" y="2819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8" name="Line 1064"/>
          <p:cNvSpPr>
            <a:spLocks noChangeShapeType="1"/>
          </p:cNvSpPr>
          <p:nvPr/>
        </p:nvSpPr>
        <p:spPr bwMode="auto">
          <a:xfrm flipV="1">
            <a:off x="8305800" y="19050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89" name="Line 1065"/>
          <p:cNvSpPr>
            <a:spLocks noChangeShapeType="1"/>
          </p:cNvSpPr>
          <p:nvPr/>
        </p:nvSpPr>
        <p:spPr bwMode="auto">
          <a:xfrm>
            <a:off x="8305800" y="3733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0" name="Line 1066"/>
          <p:cNvSpPr>
            <a:spLocks noChangeShapeType="1"/>
          </p:cNvSpPr>
          <p:nvPr/>
        </p:nvSpPr>
        <p:spPr bwMode="auto">
          <a:xfrm>
            <a:off x="8305800" y="4724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1" name="Rectangle 1067"/>
          <p:cNvSpPr>
            <a:spLocks noChangeArrowheads="1"/>
          </p:cNvSpPr>
          <p:nvPr/>
        </p:nvSpPr>
        <p:spPr bwMode="auto">
          <a:xfrm>
            <a:off x="3657600" y="1524000"/>
            <a:ext cx="11430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latin typeface="Arial" pitchFamily="34" charset="0"/>
              </a:rPr>
              <a:t>Create Fraud</a:t>
            </a:r>
          </a:p>
          <a:p>
            <a:pPr algn="ctr"/>
            <a:r>
              <a:rPr lang="en-US" altLang="en-US" sz="1200" b="1">
                <a:latin typeface="Arial" pitchFamily="34" charset="0"/>
              </a:rPr>
              <a:t>Message</a:t>
            </a:r>
          </a:p>
        </p:txBody>
      </p:sp>
      <p:sp>
        <p:nvSpPr>
          <p:cNvPr id="78892" name="Rectangle 1068"/>
          <p:cNvSpPr>
            <a:spLocks noChangeArrowheads="1"/>
          </p:cNvSpPr>
          <p:nvPr/>
        </p:nvSpPr>
        <p:spPr bwMode="auto">
          <a:xfrm>
            <a:off x="3657600" y="2362200"/>
            <a:ext cx="11430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latin typeface="Arial" pitchFamily="34" charset="0"/>
              </a:rPr>
              <a:t>Create</a:t>
            </a:r>
          </a:p>
          <a:p>
            <a:pPr algn="ctr"/>
            <a:r>
              <a:rPr lang="en-US" altLang="en-US" sz="1200" b="1">
                <a:latin typeface="Arial" pitchFamily="34" charset="0"/>
              </a:rPr>
              <a:t>Miscellaneous</a:t>
            </a:r>
          </a:p>
          <a:p>
            <a:pPr algn="ctr"/>
            <a:r>
              <a:rPr lang="en-US" altLang="en-US" sz="1200" b="1">
                <a:latin typeface="Arial" pitchFamily="34" charset="0"/>
              </a:rPr>
              <a:t>Fee</a:t>
            </a:r>
          </a:p>
        </p:txBody>
      </p:sp>
      <p:sp>
        <p:nvSpPr>
          <p:cNvPr id="78893" name="Rectangle 1069"/>
          <p:cNvSpPr>
            <a:spLocks noChangeArrowheads="1"/>
          </p:cNvSpPr>
          <p:nvPr/>
        </p:nvSpPr>
        <p:spPr bwMode="auto">
          <a:xfrm>
            <a:off x="6477000" y="3124200"/>
            <a:ext cx="9906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latin typeface="Arial" pitchFamily="34" charset="0"/>
              </a:rPr>
              <a:t>Create 2</a:t>
            </a:r>
            <a:r>
              <a:rPr lang="en-US" altLang="en-US" sz="1200" b="1" baseline="30000">
                <a:latin typeface="Arial" pitchFamily="34" charset="0"/>
              </a:rPr>
              <a:t>nd</a:t>
            </a:r>
          </a:p>
          <a:p>
            <a:pPr algn="ctr"/>
            <a:r>
              <a:rPr lang="en-US" altLang="en-US" sz="1200" b="1">
                <a:latin typeface="Arial" pitchFamily="34" charset="0"/>
              </a:rPr>
              <a:t>Chargeback</a:t>
            </a:r>
          </a:p>
        </p:txBody>
      </p:sp>
      <p:sp>
        <p:nvSpPr>
          <p:cNvPr id="78894" name="Rectangle 1070"/>
          <p:cNvSpPr>
            <a:spLocks noChangeArrowheads="1"/>
          </p:cNvSpPr>
          <p:nvPr/>
        </p:nvSpPr>
        <p:spPr bwMode="auto">
          <a:xfrm>
            <a:off x="2057400" y="3124200"/>
            <a:ext cx="9144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latin typeface="Arial" pitchFamily="34" charset="0"/>
              </a:rPr>
              <a:t>Create 1st</a:t>
            </a:r>
            <a:endParaRPr lang="en-US" altLang="en-US" sz="1200" b="1" baseline="30000">
              <a:latin typeface="Arial" pitchFamily="34" charset="0"/>
            </a:endParaRPr>
          </a:p>
          <a:p>
            <a:pPr algn="ctr"/>
            <a:r>
              <a:rPr lang="en-US" altLang="en-US" sz="1200" b="1">
                <a:latin typeface="Arial" pitchFamily="34" charset="0"/>
              </a:rPr>
              <a:t>Chargeback</a:t>
            </a:r>
          </a:p>
        </p:txBody>
      </p:sp>
      <p:sp>
        <p:nvSpPr>
          <p:cNvPr id="78895" name="Rectangle 1071"/>
          <p:cNvSpPr>
            <a:spLocks noChangeArrowheads="1"/>
          </p:cNvSpPr>
          <p:nvPr/>
        </p:nvSpPr>
        <p:spPr bwMode="auto">
          <a:xfrm>
            <a:off x="609600" y="4343400"/>
            <a:ext cx="914400" cy="609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latin typeface="Arial" pitchFamily="34" charset="0"/>
              </a:rPr>
              <a:t>Create</a:t>
            </a:r>
          </a:p>
          <a:p>
            <a:pPr algn="ctr"/>
            <a:r>
              <a:rPr lang="en-US" altLang="en-US" sz="1200" b="1">
                <a:latin typeface="Arial" pitchFamily="34" charset="0"/>
              </a:rPr>
              <a:t>Retrieval</a:t>
            </a:r>
          </a:p>
          <a:p>
            <a:pPr algn="ctr"/>
            <a:r>
              <a:rPr lang="en-US" altLang="en-US" sz="1200" b="1">
                <a:latin typeface="Arial" pitchFamily="34" charset="0"/>
              </a:rPr>
              <a:t>Request</a:t>
            </a:r>
          </a:p>
        </p:txBody>
      </p:sp>
      <p:sp>
        <p:nvSpPr>
          <p:cNvPr id="78896" name="Rectangle 1072"/>
          <p:cNvSpPr>
            <a:spLocks noChangeArrowheads="1"/>
          </p:cNvSpPr>
          <p:nvPr/>
        </p:nvSpPr>
        <p:spPr bwMode="auto">
          <a:xfrm>
            <a:off x="762000" y="304800"/>
            <a:ext cx="914400" cy="609600"/>
          </a:xfrm>
          <a:prstGeom prst="rect">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solidFill>
                  <a:schemeClr val="bg1"/>
                </a:solidFill>
                <a:latin typeface="Arial" pitchFamily="34" charset="0"/>
              </a:rPr>
              <a:t>Create an</a:t>
            </a:r>
          </a:p>
          <a:p>
            <a:pPr algn="ctr"/>
            <a:r>
              <a:rPr lang="en-US" altLang="en-US" sz="1200" b="1">
                <a:solidFill>
                  <a:schemeClr val="bg1"/>
                </a:solidFill>
                <a:latin typeface="Arial" pitchFamily="34" charset="0"/>
              </a:rPr>
              <a:t>Exception</a:t>
            </a:r>
          </a:p>
        </p:txBody>
      </p:sp>
      <p:sp>
        <p:nvSpPr>
          <p:cNvPr id="78897" name="Line 1073"/>
          <p:cNvSpPr>
            <a:spLocks noChangeShapeType="1"/>
          </p:cNvSpPr>
          <p:nvPr/>
        </p:nvSpPr>
        <p:spPr bwMode="auto">
          <a:xfrm>
            <a:off x="1143000" y="9144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8" name="Line 1074"/>
          <p:cNvSpPr>
            <a:spLocks noChangeShapeType="1"/>
          </p:cNvSpPr>
          <p:nvPr/>
        </p:nvSpPr>
        <p:spPr bwMode="auto">
          <a:xfrm>
            <a:off x="1600200" y="914400"/>
            <a:ext cx="60960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99" name="Text Box 1075"/>
          <p:cNvSpPr txBox="1">
            <a:spLocks noChangeArrowheads="1"/>
          </p:cNvSpPr>
          <p:nvPr/>
        </p:nvSpPr>
        <p:spPr bwMode="auto">
          <a:xfrm>
            <a:off x="2820988" y="381000"/>
            <a:ext cx="3346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b="1">
                <a:latin typeface="Arial" pitchFamily="34" charset="0"/>
              </a:rPr>
              <a:t>Item Flow Diagram</a:t>
            </a:r>
          </a:p>
        </p:txBody>
      </p:sp>
      <p:sp>
        <p:nvSpPr>
          <p:cNvPr id="78900" name="Text Box 1076"/>
          <p:cNvSpPr txBox="1">
            <a:spLocks noChangeArrowheads="1"/>
          </p:cNvSpPr>
          <p:nvPr/>
        </p:nvSpPr>
        <p:spPr bwMode="auto">
          <a:xfrm>
            <a:off x="4872038" y="1782763"/>
            <a:ext cx="23002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itchFamily="34" charset="0"/>
              </a:rPr>
              <a:t>(Or from Transaction Search)</a:t>
            </a:r>
          </a:p>
        </p:txBody>
      </p:sp>
      <p:sp>
        <p:nvSpPr>
          <p:cNvPr id="78901" name="Text Box 1077"/>
          <p:cNvSpPr txBox="1">
            <a:spLocks noChangeArrowheads="1"/>
          </p:cNvSpPr>
          <p:nvPr/>
        </p:nvSpPr>
        <p:spPr bwMode="auto">
          <a:xfrm>
            <a:off x="6477000" y="4572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hlink"/>
                </a:solidFill>
              </a:rPr>
              <a:t>Master Card Iss</a:t>
            </a:r>
          </a:p>
        </p:txBody>
      </p:sp>
    </p:spTree>
    <p:extLst>
      <p:ext uri="{BB962C8B-B14F-4D97-AF65-F5344CB8AC3E}">
        <p14:creationId xmlns:p14="http://schemas.microsoft.com/office/powerpoint/2010/main" val="636386234"/>
      </p:ext>
    </p:extLst>
  </p:cSld>
  <p:clrMapOvr>
    <a:masterClrMapping/>
  </p:clrMapOvr>
  <p:transition>
    <p:strips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ChangeArrowheads="1"/>
          </p:cNvSpPr>
          <p:nvPr/>
        </p:nvSpPr>
        <p:spPr bwMode="auto">
          <a:xfrm>
            <a:off x="8070850" y="2532063"/>
            <a:ext cx="669925" cy="534987"/>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9" name="Freeform 3"/>
          <p:cNvSpPr>
            <a:spLocks/>
          </p:cNvSpPr>
          <p:nvPr/>
        </p:nvSpPr>
        <p:spPr bwMode="auto">
          <a:xfrm>
            <a:off x="7964488" y="3048000"/>
            <a:ext cx="874712"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0" name="Rectangle 4"/>
          <p:cNvSpPr>
            <a:spLocks noChangeArrowheads="1"/>
          </p:cNvSpPr>
          <p:nvPr/>
        </p:nvSpPr>
        <p:spPr bwMode="auto">
          <a:xfrm>
            <a:off x="7970838" y="3132138"/>
            <a:ext cx="868362"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1" name="Rectangle 5"/>
          <p:cNvSpPr>
            <a:spLocks noChangeArrowheads="1"/>
          </p:cNvSpPr>
          <p:nvPr/>
        </p:nvSpPr>
        <p:spPr bwMode="auto">
          <a:xfrm>
            <a:off x="7970838" y="3132138"/>
            <a:ext cx="868362"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2" name="AutoShape 6"/>
          <p:cNvSpPr>
            <a:spLocks noChangeArrowheads="1"/>
          </p:cNvSpPr>
          <p:nvPr/>
        </p:nvSpPr>
        <p:spPr bwMode="auto">
          <a:xfrm>
            <a:off x="8070850" y="2514600"/>
            <a:ext cx="692150"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3" name="AutoShape 7"/>
          <p:cNvSpPr>
            <a:spLocks noChangeArrowheads="1"/>
          </p:cNvSpPr>
          <p:nvPr/>
        </p:nvSpPr>
        <p:spPr bwMode="auto">
          <a:xfrm>
            <a:off x="8128000" y="2592388"/>
            <a:ext cx="558800"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4" name="Text Box 8"/>
          <p:cNvSpPr txBox="1">
            <a:spLocks noChangeArrowheads="1"/>
          </p:cNvSpPr>
          <p:nvPr/>
        </p:nvSpPr>
        <p:spPr bwMode="auto">
          <a:xfrm>
            <a:off x="8077200" y="2574925"/>
            <a:ext cx="6810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b="1">
                <a:solidFill>
                  <a:schemeClr val="bg1"/>
                </a:solidFill>
                <a:latin typeface="Arial" pitchFamily="34" charset="0"/>
              </a:rPr>
              <a:t>EMS</a:t>
            </a:r>
          </a:p>
        </p:txBody>
      </p:sp>
      <p:pic>
        <p:nvPicPr>
          <p:cNvPr id="80905" name="Picture 9"/>
          <p:cNvPicPr>
            <a:picLocks noChangeAspect="1" noChangeArrowheads="1"/>
          </p:cNvPicPr>
          <p:nvPr/>
        </p:nvPicPr>
        <p:blipFill>
          <a:blip r:embed="rId3">
            <a:extLst>
              <a:ext uri="{28A0092B-C50C-407E-A947-70E740481C1C}">
                <a14:useLocalDpi xmlns:a14="http://schemas.microsoft.com/office/drawing/2010/main" val="0"/>
              </a:ext>
            </a:extLst>
          </a:blip>
          <a:srcRect l="7033" t="17752" r="74260" b="72884"/>
          <a:stretch>
            <a:fillRect/>
          </a:stretch>
        </p:blipFill>
        <p:spPr bwMode="auto">
          <a:xfrm>
            <a:off x="7696200" y="1827213"/>
            <a:ext cx="1219200" cy="458787"/>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06" name="Rectangle 10"/>
          <p:cNvSpPr>
            <a:spLocks noGrp="1" noChangeArrowheads="1"/>
          </p:cNvSpPr>
          <p:nvPr>
            <p:ph type="title"/>
          </p:nvPr>
        </p:nvSpPr>
        <p:spPr>
          <a:xfrm>
            <a:off x="228600" y="228600"/>
            <a:ext cx="8458200" cy="838200"/>
          </a:xfrm>
          <a:noFill/>
          <a:ln/>
        </p:spPr>
        <p:txBody>
          <a:bodyPr lIns="92075" tIns="46038" rIns="92075" bIns="46038" anchor="ctr"/>
          <a:lstStyle/>
          <a:p>
            <a:r>
              <a:rPr lang="en-US" altLang="en-US" sz="4000"/>
              <a:t>Acquirer View</a:t>
            </a:r>
          </a:p>
        </p:txBody>
      </p:sp>
      <p:sp>
        <p:nvSpPr>
          <p:cNvPr id="80907" name="Line 11"/>
          <p:cNvSpPr>
            <a:spLocks noChangeShapeType="1"/>
          </p:cNvSpPr>
          <p:nvPr/>
        </p:nvSpPr>
        <p:spPr bwMode="auto">
          <a:xfrm flipH="1">
            <a:off x="2895600" y="5105400"/>
            <a:ext cx="533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8" name="Line 12"/>
          <p:cNvSpPr>
            <a:spLocks noChangeShapeType="1"/>
          </p:cNvSpPr>
          <p:nvPr/>
        </p:nvSpPr>
        <p:spPr bwMode="auto">
          <a:xfrm>
            <a:off x="2667000" y="1752600"/>
            <a:ext cx="7620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9" name="Rectangle 13"/>
          <p:cNvSpPr>
            <a:spLocks noChangeArrowheads="1"/>
          </p:cNvSpPr>
          <p:nvPr/>
        </p:nvSpPr>
        <p:spPr bwMode="auto">
          <a:xfrm>
            <a:off x="1438275" y="1301750"/>
            <a:ext cx="1457325" cy="831850"/>
          </a:xfrm>
          <a:prstGeom prst="rect">
            <a:avLst/>
          </a:prstGeom>
          <a:solidFill>
            <a:srgbClr val="FF505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0" name="Rectangle 14"/>
          <p:cNvSpPr>
            <a:spLocks noChangeArrowheads="1"/>
          </p:cNvSpPr>
          <p:nvPr/>
        </p:nvSpPr>
        <p:spPr bwMode="auto">
          <a:xfrm>
            <a:off x="5943600" y="1295400"/>
            <a:ext cx="1447800" cy="8382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1" name="Line 15"/>
          <p:cNvSpPr>
            <a:spLocks noChangeShapeType="1"/>
          </p:cNvSpPr>
          <p:nvPr/>
        </p:nvSpPr>
        <p:spPr bwMode="auto">
          <a:xfrm>
            <a:off x="5029200" y="1752600"/>
            <a:ext cx="914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2" name="Rectangle 16"/>
          <p:cNvSpPr>
            <a:spLocks noChangeArrowheads="1"/>
          </p:cNvSpPr>
          <p:nvPr/>
        </p:nvSpPr>
        <p:spPr bwMode="auto">
          <a:xfrm>
            <a:off x="5949950" y="2432050"/>
            <a:ext cx="1517650" cy="76835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3" name="Rectangle 17"/>
          <p:cNvSpPr>
            <a:spLocks noChangeArrowheads="1"/>
          </p:cNvSpPr>
          <p:nvPr/>
        </p:nvSpPr>
        <p:spPr bwMode="auto">
          <a:xfrm>
            <a:off x="3435350" y="2368550"/>
            <a:ext cx="1206500" cy="8255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4" name="Rectangle 18"/>
          <p:cNvSpPr>
            <a:spLocks noChangeArrowheads="1"/>
          </p:cNvSpPr>
          <p:nvPr/>
        </p:nvSpPr>
        <p:spPr bwMode="auto">
          <a:xfrm>
            <a:off x="1371600" y="2286000"/>
            <a:ext cx="1524000" cy="831850"/>
          </a:xfrm>
          <a:prstGeom prst="rect">
            <a:avLst/>
          </a:prstGeom>
          <a:solidFill>
            <a:srgbClr val="FF505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5" name="Rectangle 19"/>
          <p:cNvSpPr>
            <a:spLocks noChangeArrowheads="1"/>
          </p:cNvSpPr>
          <p:nvPr/>
        </p:nvSpPr>
        <p:spPr bwMode="auto">
          <a:xfrm>
            <a:off x="6145213" y="2438400"/>
            <a:ext cx="1100137"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latin typeface="Arial" pitchFamily="34" charset="0"/>
              </a:rPr>
              <a:t>#1 Create</a:t>
            </a:r>
          </a:p>
          <a:p>
            <a:pPr algn="ctr"/>
            <a:r>
              <a:rPr lang="en-US" altLang="en-US" sz="1400" b="1">
                <a:solidFill>
                  <a:schemeClr val="bg1"/>
                </a:solidFill>
                <a:latin typeface="Arial" pitchFamily="34" charset="0"/>
              </a:rPr>
              <a:t>Retrieval</a:t>
            </a:r>
          </a:p>
          <a:p>
            <a:pPr algn="ctr"/>
            <a:r>
              <a:rPr lang="en-US" altLang="en-US" sz="1400" b="1">
                <a:solidFill>
                  <a:schemeClr val="bg1"/>
                </a:solidFill>
                <a:latin typeface="Arial" pitchFamily="34" charset="0"/>
              </a:rPr>
              <a:t>Req. Reply</a:t>
            </a:r>
          </a:p>
        </p:txBody>
      </p:sp>
      <p:sp>
        <p:nvSpPr>
          <p:cNvPr id="80916" name="Line 20"/>
          <p:cNvSpPr>
            <a:spLocks noChangeShapeType="1"/>
          </p:cNvSpPr>
          <p:nvPr/>
        </p:nvSpPr>
        <p:spPr bwMode="auto">
          <a:xfrm flipH="1">
            <a:off x="4648200" y="2736850"/>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7" name="Line 21"/>
          <p:cNvSpPr>
            <a:spLocks noChangeShapeType="1"/>
          </p:cNvSpPr>
          <p:nvPr/>
        </p:nvSpPr>
        <p:spPr bwMode="auto">
          <a:xfrm flipH="1">
            <a:off x="2895600" y="2743200"/>
            <a:ext cx="533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8" name="Rectangle 22"/>
          <p:cNvSpPr>
            <a:spLocks noChangeArrowheads="1"/>
          </p:cNvSpPr>
          <p:nvPr/>
        </p:nvSpPr>
        <p:spPr bwMode="auto">
          <a:xfrm>
            <a:off x="1431925" y="2355850"/>
            <a:ext cx="14636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Ret.  Request</a:t>
            </a:r>
            <a:br>
              <a:rPr lang="en-US" altLang="en-US" sz="1400" b="1">
                <a:solidFill>
                  <a:schemeClr val="bg1"/>
                </a:solidFill>
                <a:latin typeface="Arial" pitchFamily="34" charset="0"/>
              </a:rPr>
            </a:br>
            <a:r>
              <a:rPr lang="en-US" altLang="en-US" sz="1400" b="1">
                <a:solidFill>
                  <a:schemeClr val="bg1"/>
                </a:solidFill>
                <a:latin typeface="Arial" pitchFamily="34" charset="0"/>
              </a:rPr>
              <a:t>Received</a:t>
            </a:r>
            <a:br>
              <a:rPr lang="en-US" altLang="en-US" sz="1400" b="1">
                <a:solidFill>
                  <a:schemeClr val="bg1"/>
                </a:solidFill>
                <a:latin typeface="Arial" pitchFamily="34" charset="0"/>
              </a:rPr>
            </a:br>
            <a:r>
              <a:rPr lang="en-US" altLang="en-US" sz="1400" b="1">
                <a:solidFill>
                  <a:schemeClr val="bg1"/>
                </a:solidFill>
                <a:latin typeface="Arial" pitchFamily="34" charset="0"/>
              </a:rPr>
              <a:t>(Fulfillment)</a:t>
            </a:r>
          </a:p>
        </p:txBody>
      </p:sp>
      <p:sp>
        <p:nvSpPr>
          <p:cNvPr id="80919" name="Rectangle 23"/>
          <p:cNvSpPr>
            <a:spLocks noChangeArrowheads="1"/>
          </p:cNvSpPr>
          <p:nvPr/>
        </p:nvSpPr>
        <p:spPr bwMode="auto">
          <a:xfrm>
            <a:off x="1219200" y="4800600"/>
            <a:ext cx="1666875" cy="609600"/>
          </a:xfrm>
          <a:prstGeom prst="rect">
            <a:avLst/>
          </a:prstGeom>
          <a:solidFill>
            <a:srgbClr val="FF505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0" name="Rectangle 24"/>
          <p:cNvSpPr>
            <a:spLocks noChangeArrowheads="1"/>
          </p:cNvSpPr>
          <p:nvPr/>
        </p:nvSpPr>
        <p:spPr bwMode="auto">
          <a:xfrm>
            <a:off x="5715000" y="4711700"/>
            <a:ext cx="1600200" cy="8509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1" name="Rectangle 25"/>
          <p:cNvSpPr>
            <a:spLocks noChangeArrowheads="1"/>
          </p:cNvSpPr>
          <p:nvPr/>
        </p:nvSpPr>
        <p:spPr bwMode="auto">
          <a:xfrm>
            <a:off x="5764213" y="4800600"/>
            <a:ext cx="1474787"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latin typeface="Arial" pitchFamily="34" charset="0"/>
              </a:rPr>
              <a:t>    #3 Create  </a:t>
            </a:r>
          </a:p>
          <a:p>
            <a:pPr algn="ctr"/>
            <a:r>
              <a:rPr lang="en-US" altLang="en-US" sz="1400" b="1">
                <a:solidFill>
                  <a:schemeClr val="bg1"/>
                </a:solidFill>
                <a:latin typeface="Arial" pitchFamily="34" charset="0"/>
              </a:rPr>
              <a:t>Representment</a:t>
            </a:r>
            <a:br>
              <a:rPr lang="en-US" altLang="en-US" sz="1400" b="1">
                <a:solidFill>
                  <a:schemeClr val="bg1"/>
                </a:solidFill>
                <a:latin typeface="Arial" pitchFamily="34" charset="0"/>
              </a:rPr>
            </a:br>
            <a:r>
              <a:rPr lang="en-US" altLang="en-US" sz="1400" b="1">
                <a:solidFill>
                  <a:schemeClr val="bg1"/>
                </a:solidFill>
                <a:latin typeface="Arial" pitchFamily="34" charset="0"/>
              </a:rPr>
              <a:t>   Request</a:t>
            </a:r>
          </a:p>
        </p:txBody>
      </p:sp>
      <p:sp>
        <p:nvSpPr>
          <p:cNvPr id="80922" name="Line 26"/>
          <p:cNvSpPr>
            <a:spLocks noChangeShapeType="1"/>
          </p:cNvSpPr>
          <p:nvPr/>
        </p:nvSpPr>
        <p:spPr bwMode="auto">
          <a:xfrm>
            <a:off x="2895600" y="3962400"/>
            <a:ext cx="53975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3" name="Rectangle 27"/>
          <p:cNvSpPr>
            <a:spLocks noChangeArrowheads="1"/>
          </p:cNvSpPr>
          <p:nvPr/>
        </p:nvSpPr>
        <p:spPr bwMode="auto">
          <a:xfrm>
            <a:off x="1295400" y="4816475"/>
            <a:ext cx="14747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latin typeface="Arial" pitchFamily="34" charset="0"/>
              </a:rPr>
              <a:t>Representment</a:t>
            </a:r>
            <a:br>
              <a:rPr lang="en-US" altLang="en-US" sz="1400" b="1">
                <a:solidFill>
                  <a:schemeClr val="bg1"/>
                </a:solidFill>
                <a:latin typeface="Arial" pitchFamily="34" charset="0"/>
              </a:rPr>
            </a:br>
            <a:r>
              <a:rPr lang="en-US" altLang="en-US" sz="1400" b="1">
                <a:solidFill>
                  <a:schemeClr val="bg1"/>
                </a:solidFill>
                <a:latin typeface="Arial" pitchFamily="34" charset="0"/>
              </a:rPr>
              <a:t>  Received</a:t>
            </a:r>
          </a:p>
        </p:txBody>
      </p:sp>
      <p:sp>
        <p:nvSpPr>
          <p:cNvPr id="80924" name="Line 28"/>
          <p:cNvSpPr>
            <a:spLocks noChangeShapeType="1"/>
          </p:cNvSpPr>
          <p:nvPr/>
        </p:nvSpPr>
        <p:spPr bwMode="auto">
          <a:xfrm flipH="1">
            <a:off x="4648200" y="51054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5" name="Line 29"/>
          <p:cNvSpPr>
            <a:spLocks noChangeShapeType="1"/>
          </p:cNvSpPr>
          <p:nvPr/>
        </p:nvSpPr>
        <p:spPr bwMode="auto">
          <a:xfrm>
            <a:off x="6705600" y="21336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6" name="Line 30"/>
          <p:cNvSpPr>
            <a:spLocks noChangeShapeType="1"/>
          </p:cNvSpPr>
          <p:nvPr/>
        </p:nvSpPr>
        <p:spPr bwMode="auto">
          <a:xfrm>
            <a:off x="6553200" y="44196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7" name="Rectangle 31"/>
          <p:cNvSpPr>
            <a:spLocks noChangeArrowheads="1"/>
          </p:cNvSpPr>
          <p:nvPr/>
        </p:nvSpPr>
        <p:spPr bwMode="auto">
          <a:xfrm>
            <a:off x="169863" y="2286000"/>
            <a:ext cx="10493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1400" b="1">
                <a:solidFill>
                  <a:schemeClr val="hlink"/>
                </a:solidFill>
                <a:latin typeface="Arial" pitchFamily="34" charset="0"/>
              </a:rPr>
              <a:t>Issuer</a:t>
            </a:r>
          </a:p>
          <a:p>
            <a:pPr algn="ctr" eaLnBrk="0" hangingPunct="0"/>
            <a:r>
              <a:rPr lang="en-US" altLang="en-US" sz="1400" b="1">
                <a:solidFill>
                  <a:schemeClr val="hlink"/>
                </a:solidFill>
                <a:latin typeface="Arial" pitchFamily="34" charset="0"/>
              </a:rPr>
              <a:t>creates </a:t>
            </a:r>
          </a:p>
          <a:p>
            <a:pPr algn="ctr" eaLnBrk="0" hangingPunct="0"/>
            <a:r>
              <a:rPr lang="en-US" altLang="en-US" sz="1400" b="1">
                <a:solidFill>
                  <a:schemeClr val="hlink"/>
                </a:solidFill>
                <a:latin typeface="Arial" pitchFamily="34" charset="0"/>
              </a:rPr>
              <a:t>a case</a:t>
            </a:r>
          </a:p>
        </p:txBody>
      </p:sp>
      <p:sp>
        <p:nvSpPr>
          <p:cNvPr id="80928" name="Line 32"/>
          <p:cNvSpPr>
            <a:spLocks noChangeShapeType="1"/>
          </p:cNvSpPr>
          <p:nvPr/>
        </p:nvSpPr>
        <p:spPr bwMode="auto">
          <a:xfrm>
            <a:off x="990600" y="1752600"/>
            <a:ext cx="454025" cy="15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9" name="AutoShape 33"/>
          <p:cNvSpPr>
            <a:spLocks noChangeArrowheads="1"/>
          </p:cNvSpPr>
          <p:nvPr/>
        </p:nvSpPr>
        <p:spPr bwMode="auto">
          <a:xfrm>
            <a:off x="374650" y="1524000"/>
            <a:ext cx="615950" cy="534988"/>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0" name="Freeform 34"/>
          <p:cNvSpPr>
            <a:spLocks/>
          </p:cNvSpPr>
          <p:nvPr/>
        </p:nvSpPr>
        <p:spPr bwMode="auto">
          <a:xfrm>
            <a:off x="228600" y="2039938"/>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31" name="Rectangle 35"/>
          <p:cNvSpPr>
            <a:spLocks noChangeArrowheads="1"/>
          </p:cNvSpPr>
          <p:nvPr/>
        </p:nvSpPr>
        <p:spPr bwMode="auto">
          <a:xfrm>
            <a:off x="234950" y="2124075"/>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2" name="Rectangle 36"/>
          <p:cNvSpPr>
            <a:spLocks noChangeArrowheads="1"/>
          </p:cNvSpPr>
          <p:nvPr/>
        </p:nvSpPr>
        <p:spPr bwMode="auto">
          <a:xfrm>
            <a:off x="234950" y="2124075"/>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3" name="AutoShape 37"/>
          <p:cNvSpPr>
            <a:spLocks noChangeArrowheads="1"/>
          </p:cNvSpPr>
          <p:nvPr/>
        </p:nvSpPr>
        <p:spPr bwMode="auto">
          <a:xfrm>
            <a:off x="304800" y="1524000"/>
            <a:ext cx="685800" cy="515938"/>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4" name="AutoShape 38"/>
          <p:cNvSpPr>
            <a:spLocks noChangeArrowheads="1"/>
          </p:cNvSpPr>
          <p:nvPr/>
        </p:nvSpPr>
        <p:spPr bwMode="auto">
          <a:xfrm>
            <a:off x="374650" y="1584325"/>
            <a:ext cx="539750"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5" name="Rectangle 39"/>
          <p:cNvSpPr>
            <a:spLocks noChangeArrowheads="1"/>
          </p:cNvSpPr>
          <p:nvPr/>
        </p:nvSpPr>
        <p:spPr bwMode="auto">
          <a:xfrm>
            <a:off x="1143000" y="3733800"/>
            <a:ext cx="1752600" cy="533400"/>
          </a:xfrm>
          <a:prstGeom prst="rect">
            <a:avLst/>
          </a:prstGeom>
          <a:solidFill>
            <a:srgbClr val="FF505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6" name="Rectangle 40"/>
          <p:cNvSpPr>
            <a:spLocks noChangeArrowheads="1"/>
          </p:cNvSpPr>
          <p:nvPr/>
        </p:nvSpPr>
        <p:spPr bwMode="auto">
          <a:xfrm>
            <a:off x="1219200" y="3733800"/>
            <a:ext cx="1646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1st Chargeback</a:t>
            </a:r>
            <a:br>
              <a:rPr lang="en-US" altLang="en-US" sz="1400" b="1">
                <a:solidFill>
                  <a:schemeClr val="bg1"/>
                </a:solidFill>
                <a:latin typeface="Arial" pitchFamily="34" charset="0"/>
              </a:rPr>
            </a:br>
            <a:r>
              <a:rPr lang="en-US" altLang="en-US" sz="1400" b="1">
                <a:solidFill>
                  <a:schemeClr val="bg1"/>
                </a:solidFill>
                <a:latin typeface="Arial" pitchFamily="34" charset="0"/>
              </a:rPr>
              <a:t>   Request</a:t>
            </a:r>
          </a:p>
        </p:txBody>
      </p:sp>
      <p:sp>
        <p:nvSpPr>
          <p:cNvPr id="80937" name="Rectangle 41"/>
          <p:cNvSpPr>
            <a:spLocks noChangeArrowheads="1"/>
          </p:cNvSpPr>
          <p:nvPr/>
        </p:nvSpPr>
        <p:spPr bwMode="auto">
          <a:xfrm>
            <a:off x="5727700" y="3581400"/>
            <a:ext cx="1587500" cy="8382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8" name="Rectangle 42"/>
          <p:cNvSpPr>
            <a:spLocks noChangeArrowheads="1"/>
          </p:cNvSpPr>
          <p:nvPr/>
        </p:nvSpPr>
        <p:spPr bwMode="auto">
          <a:xfrm>
            <a:off x="5715000" y="3597275"/>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#2 Accept</a:t>
            </a:r>
          </a:p>
          <a:p>
            <a:pPr algn="ctr"/>
            <a:r>
              <a:rPr lang="en-US" altLang="en-US" sz="1400" b="1">
                <a:solidFill>
                  <a:schemeClr val="bg1"/>
                </a:solidFill>
                <a:latin typeface="Arial" pitchFamily="34" charset="0"/>
              </a:rPr>
              <a:t> 1</a:t>
            </a:r>
            <a:r>
              <a:rPr lang="en-US" altLang="en-US" sz="1400" b="1" baseline="30000">
                <a:solidFill>
                  <a:schemeClr val="bg1"/>
                </a:solidFill>
                <a:latin typeface="Arial" pitchFamily="34" charset="0"/>
              </a:rPr>
              <a:t>st</a:t>
            </a:r>
            <a:r>
              <a:rPr lang="en-US" altLang="en-US" sz="1400" b="1">
                <a:solidFill>
                  <a:schemeClr val="bg1"/>
                </a:solidFill>
                <a:latin typeface="Arial" pitchFamily="34" charset="0"/>
              </a:rPr>
              <a:t> Chargeback</a:t>
            </a:r>
            <a:br>
              <a:rPr lang="en-US" altLang="en-US" sz="1400" b="1">
                <a:solidFill>
                  <a:schemeClr val="bg1"/>
                </a:solidFill>
                <a:latin typeface="Arial" pitchFamily="34" charset="0"/>
              </a:rPr>
            </a:br>
            <a:r>
              <a:rPr lang="en-US" altLang="en-US" sz="1400" b="1">
                <a:solidFill>
                  <a:schemeClr val="bg1"/>
                </a:solidFill>
                <a:latin typeface="Arial" pitchFamily="34" charset="0"/>
              </a:rPr>
              <a:t>  and close it</a:t>
            </a:r>
          </a:p>
        </p:txBody>
      </p:sp>
      <p:sp>
        <p:nvSpPr>
          <p:cNvPr id="80939" name="Rectangle 43"/>
          <p:cNvSpPr>
            <a:spLocks noChangeArrowheads="1"/>
          </p:cNvSpPr>
          <p:nvPr/>
        </p:nvSpPr>
        <p:spPr bwMode="auto">
          <a:xfrm>
            <a:off x="4800600" y="2743200"/>
            <a:ext cx="1219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1200" b="1">
                <a:solidFill>
                  <a:schemeClr val="hlink"/>
                </a:solidFill>
                <a:latin typeface="Arial" pitchFamily="34" charset="0"/>
              </a:rPr>
              <a:t>Doc is</a:t>
            </a:r>
          </a:p>
          <a:p>
            <a:pPr algn="ctr" eaLnBrk="0" hangingPunct="0"/>
            <a:r>
              <a:rPr lang="en-US" altLang="en-US" sz="1200" b="1">
                <a:solidFill>
                  <a:schemeClr val="hlink"/>
                </a:solidFill>
                <a:latin typeface="Arial" pitchFamily="34" charset="0"/>
              </a:rPr>
              <a:t>electronically</a:t>
            </a:r>
          </a:p>
          <a:p>
            <a:pPr algn="ctr" eaLnBrk="0" hangingPunct="0"/>
            <a:r>
              <a:rPr lang="en-US" altLang="en-US" sz="1200" b="1">
                <a:solidFill>
                  <a:schemeClr val="hlink"/>
                </a:solidFill>
                <a:latin typeface="Arial" pitchFamily="34" charset="0"/>
              </a:rPr>
              <a:t>attached</a:t>
            </a:r>
          </a:p>
        </p:txBody>
      </p:sp>
      <p:sp>
        <p:nvSpPr>
          <p:cNvPr id="80940" name="Rectangle 44"/>
          <p:cNvSpPr>
            <a:spLocks noChangeArrowheads="1"/>
          </p:cNvSpPr>
          <p:nvPr/>
        </p:nvSpPr>
        <p:spPr bwMode="auto">
          <a:xfrm>
            <a:off x="7391400" y="3657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1200" b="1">
                <a:solidFill>
                  <a:schemeClr val="hlink"/>
                </a:solidFill>
                <a:latin typeface="Arial" pitchFamily="34" charset="0"/>
              </a:rPr>
              <a:t>Close chargeback with an Accepted status</a:t>
            </a:r>
          </a:p>
        </p:txBody>
      </p:sp>
      <p:sp>
        <p:nvSpPr>
          <p:cNvPr id="80941" name="Rectangle 45"/>
          <p:cNvSpPr>
            <a:spLocks noChangeArrowheads="1"/>
          </p:cNvSpPr>
          <p:nvPr/>
        </p:nvSpPr>
        <p:spPr bwMode="auto">
          <a:xfrm>
            <a:off x="3429000" y="3594100"/>
            <a:ext cx="1206500" cy="8255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2" name="Rectangle 46"/>
          <p:cNvSpPr>
            <a:spLocks noChangeArrowheads="1"/>
          </p:cNvSpPr>
          <p:nvPr/>
        </p:nvSpPr>
        <p:spPr bwMode="auto">
          <a:xfrm>
            <a:off x="3429000" y="4737100"/>
            <a:ext cx="1206500" cy="8255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3" name="Line 47"/>
          <p:cNvSpPr>
            <a:spLocks noChangeShapeType="1"/>
          </p:cNvSpPr>
          <p:nvPr/>
        </p:nvSpPr>
        <p:spPr bwMode="auto">
          <a:xfrm>
            <a:off x="4648200" y="3962400"/>
            <a:ext cx="1066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4" name="Line 48"/>
          <p:cNvSpPr>
            <a:spLocks noChangeShapeType="1"/>
          </p:cNvSpPr>
          <p:nvPr/>
        </p:nvSpPr>
        <p:spPr bwMode="auto">
          <a:xfrm>
            <a:off x="1295400" y="3352800"/>
            <a:ext cx="62484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49" name="Rectangle 53"/>
          <p:cNvSpPr>
            <a:spLocks noChangeArrowheads="1"/>
          </p:cNvSpPr>
          <p:nvPr/>
        </p:nvSpPr>
        <p:spPr bwMode="auto">
          <a:xfrm>
            <a:off x="687388" y="5959475"/>
            <a:ext cx="10112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latin typeface="Arial" pitchFamily="34" charset="0"/>
              </a:rPr>
              <a:t>Case</a:t>
            </a:r>
          </a:p>
          <a:p>
            <a:pPr algn="ctr"/>
            <a:r>
              <a:rPr lang="en-US" altLang="en-US" sz="1400" b="1">
                <a:solidFill>
                  <a:schemeClr val="bg1"/>
                </a:solidFill>
                <a:latin typeface="Arial" pitchFamily="34" charset="0"/>
              </a:rPr>
              <a:t> Received</a:t>
            </a:r>
          </a:p>
        </p:txBody>
      </p:sp>
      <p:sp>
        <p:nvSpPr>
          <p:cNvPr id="80952" name="Line 56"/>
          <p:cNvSpPr>
            <a:spLocks noChangeShapeType="1"/>
          </p:cNvSpPr>
          <p:nvPr/>
        </p:nvSpPr>
        <p:spPr bwMode="auto">
          <a:xfrm flipV="1">
            <a:off x="381000" y="5715000"/>
            <a:ext cx="7086600" cy="0"/>
          </a:xfrm>
          <a:prstGeom prst="line">
            <a:avLst/>
          </a:prstGeom>
          <a:noFill/>
          <a:ln w="381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4" name="Rectangle 58"/>
          <p:cNvSpPr>
            <a:spLocks noChangeArrowheads="1"/>
          </p:cNvSpPr>
          <p:nvPr/>
        </p:nvSpPr>
        <p:spPr bwMode="auto">
          <a:xfrm>
            <a:off x="1517650" y="990600"/>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Card Issuer</a:t>
            </a:r>
          </a:p>
        </p:txBody>
      </p:sp>
      <p:sp>
        <p:nvSpPr>
          <p:cNvPr id="80955" name="Rectangle 59"/>
          <p:cNvSpPr>
            <a:spLocks noChangeArrowheads="1"/>
          </p:cNvSpPr>
          <p:nvPr/>
        </p:nvSpPr>
        <p:spPr bwMode="auto">
          <a:xfrm>
            <a:off x="3686175" y="990600"/>
            <a:ext cx="103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eFunds</a:t>
            </a:r>
            <a:r>
              <a:rPr lang="en-US" altLang="en-US" sz="1000" b="1" baseline="50000">
                <a:latin typeface="Arial" pitchFamily="34" charset="0"/>
              </a:rPr>
              <a:t>SM</a:t>
            </a:r>
          </a:p>
        </p:txBody>
      </p:sp>
      <p:sp>
        <p:nvSpPr>
          <p:cNvPr id="80956" name="Rectangle 60"/>
          <p:cNvSpPr>
            <a:spLocks noChangeArrowheads="1"/>
          </p:cNvSpPr>
          <p:nvPr/>
        </p:nvSpPr>
        <p:spPr bwMode="auto">
          <a:xfrm>
            <a:off x="6172200" y="990600"/>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Acquirer</a:t>
            </a:r>
            <a:endParaRPr lang="en-US" altLang="en-US" sz="1400" b="1">
              <a:latin typeface="Arial" pitchFamily="34" charset="0"/>
            </a:endParaRPr>
          </a:p>
        </p:txBody>
      </p:sp>
      <p:sp>
        <p:nvSpPr>
          <p:cNvPr id="80957" name="Rectangle 61"/>
          <p:cNvSpPr>
            <a:spLocks noChangeArrowheads="1"/>
          </p:cNvSpPr>
          <p:nvPr/>
        </p:nvSpPr>
        <p:spPr bwMode="auto">
          <a:xfrm>
            <a:off x="1371600" y="1371600"/>
            <a:ext cx="15398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Create</a:t>
            </a:r>
          </a:p>
          <a:p>
            <a:pPr algn="ctr"/>
            <a:r>
              <a:rPr lang="en-US" altLang="en-US" sz="1400" b="1">
                <a:solidFill>
                  <a:schemeClr val="bg1"/>
                </a:solidFill>
                <a:latin typeface="Arial" pitchFamily="34" charset="0"/>
              </a:rPr>
              <a:t>Retrieval</a:t>
            </a:r>
          </a:p>
          <a:p>
            <a:pPr algn="ctr"/>
            <a:r>
              <a:rPr lang="en-US" altLang="en-US" sz="1400" b="1">
                <a:solidFill>
                  <a:schemeClr val="bg1"/>
                </a:solidFill>
                <a:latin typeface="Arial" pitchFamily="34" charset="0"/>
              </a:rPr>
              <a:t>Request</a:t>
            </a:r>
          </a:p>
        </p:txBody>
      </p:sp>
      <p:sp>
        <p:nvSpPr>
          <p:cNvPr id="80958" name="Rectangle 62"/>
          <p:cNvSpPr>
            <a:spLocks noChangeArrowheads="1"/>
          </p:cNvSpPr>
          <p:nvPr/>
        </p:nvSpPr>
        <p:spPr bwMode="auto">
          <a:xfrm>
            <a:off x="6213475" y="1327150"/>
            <a:ext cx="962025"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en-US" sz="1400" b="1">
                <a:solidFill>
                  <a:schemeClr val="bg1"/>
                </a:solidFill>
                <a:latin typeface="Arial" pitchFamily="34" charset="0"/>
              </a:rPr>
              <a:t>Retrieval</a:t>
            </a:r>
            <a:br>
              <a:rPr lang="en-US" altLang="en-US" sz="1400" b="1">
                <a:solidFill>
                  <a:schemeClr val="bg1"/>
                </a:solidFill>
                <a:latin typeface="Arial" pitchFamily="34" charset="0"/>
              </a:rPr>
            </a:br>
            <a:r>
              <a:rPr lang="en-US" altLang="en-US" sz="1400" b="1">
                <a:solidFill>
                  <a:schemeClr val="bg1"/>
                </a:solidFill>
                <a:latin typeface="Arial" pitchFamily="34" charset="0"/>
              </a:rPr>
              <a:t>Request</a:t>
            </a:r>
          </a:p>
          <a:p>
            <a:pPr algn="ctr"/>
            <a:r>
              <a:rPr lang="en-US" altLang="en-US" sz="1400" b="1">
                <a:solidFill>
                  <a:schemeClr val="bg1"/>
                </a:solidFill>
                <a:latin typeface="Arial" pitchFamily="34" charset="0"/>
              </a:rPr>
              <a:t>Received</a:t>
            </a:r>
          </a:p>
        </p:txBody>
      </p:sp>
      <p:sp>
        <p:nvSpPr>
          <p:cNvPr id="80959" name="Rectangle 63"/>
          <p:cNvSpPr>
            <a:spLocks noChangeArrowheads="1"/>
          </p:cNvSpPr>
          <p:nvPr/>
        </p:nvSpPr>
        <p:spPr bwMode="auto">
          <a:xfrm>
            <a:off x="5334000" y="4449763"/>
            <a:ext cx="2590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r>
              <a:rPr lang="en-US" altLang="en-US" sz="1200" b="1">
                <a:solidFill>
                  <a:schemeClr val="hlink"/>
                </a:solidFill>
                <a:latin typeface="Arial" pitchFamily="34" charset="0"/>
              </a:rPr>
              <a:t>Chargeback       not accepted</a:t>
            </a:r>
          </a:p>
        </p:txBody>
      </p:sp>
      <p:sp>
        <p:nvSpPr>
          <p:cNvPr id="80960" name="Line 64"/>
          <p:cNvSpPr>
            <a:spLocks noChangeShapeType="1"/>
          </p:cNvSpPr>
          <p:nvPr/>
        </p:nvSpPr>
        <p:spPr bwMode="auto">
          <a:xfrm flipH="1">
            <a:off x="7467600" y="2743200"/>
            <a:ext cx="6096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62" name="Rectangle 66"/>
          <p:cNvSpPr>
            <a:spLocks noChangeArrowheads="1"/>
          </p:cNvSpPr>
          <p:nvPr/>
        </p:nvSpPr>
        <p:spPr bwMode="auto">
          <a:xfrm>
            <a:off x="3435350" y="1425575"/>
            <a:ext cx="1593850" cy="70802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63" name="Rectangle 67"/>
          <p:cNvSpPr>
            <a:spLocks noChangeArrowheads="1"/>
          </p:cNvSpPr>
          <p:nvPr/>
        </p:nvSpPr>
        <p:spPr bwMode="auto">
          <a:xfrm rot="10800000" flipV="1">
            <a:off x="3505200" y="1600200"/>
            <a:ext cx="184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b="1">
                <a:latin typeface="Arial" pitchFamily="34" charset="0"/>
              </a:rPr>
              <a:t>DataNavigator</a:t>
            </a:r>
            <a:r>
              <a:rPr lang="en-US" altLang="en-US" sz="1400" b="1" baseline="50000">
                <a:latin typeface="Arial" pitchFamily="34" charset="0"/>
                <a:cs typeface="Arial" pitchFamily="34" charset="0"/>
              </a:rPr>
              <a:t>®</a:t>
            </a:r>
            <a:endParaRPr lang="en-US" altLang="en-US" sz="1400" b="1" baseline="50000">
              <a:latin typeface="Arial" pitchFamily="34" charset="0"/>
            </a:endParaRPr>
          </a:p>
        </p:txBody>
      </p:sp>
    </p:spTree>
    <p:extLst>
      <p:ext uri="{BB962C8B-B14F-4D97-AF65-F5344CB8AC3E}">
        <p14:creationId xmlns:p14="http://schemas.microsoft.com/office/powerpoint/2010/main" val="295176175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2"/>
          <p:cNvSpPr>
            <a:spLocks noGrp="1"/>
          </p:cNvSpPr>
          <p:nvPr>
            <p:ph type="dt" sz="half" idx="10"/>
          </p:nvPr>
        </p:nvSpPr>
        <p:spPr/>
        <p:txBody>
          <a:bodyPr/>
          <a:lstStyle/>
          <a:p>
            <a:fld id="{BAD98CEE-21FE-4A95-AAF4-FB50C7E9EC6E}" type="datetime1">
              <a:rPr lang="en-US" altLang="en-US"/>
              <a:pPr/>
              <a:t>3/30/2015</a:t>
            </a:fld>
            <a:endParaRPr lang="en-US" altLang="en-US"/>
          </a:p>
        </p:txBody>
      </p:sp>
      <p:sp>
        <p:nvSpPr>
          <p:cNvPr id="50" name="Slide Number Placeholder 4"/>
          <p:cNvSpPr>
            <a:spLocks noGrp="1"/>
          </p:cNvSpPr>
          <p:nvPr>
            <p:ph type="sldNum" sz="quarter" idx="12"/>
          </p:nvPr>
        </p:nvSpPr>
        <p:spPr/>
        <p:txBody>
          <a:bodyPr/>
          <a:lstStyle/>
          <a:p>
            <a:fld id="{B994AF25-2CFD-4F28-A58E-8B7858B0B611}" type="slidenum">
              <a:rPr lang="en-US" altLang="en-US"/>
              <a:pPr/>
              <a:t>23</a:t>
            </a:fld>
            <a:endParaRPr lang="en-US" altLang="en-US"/>
          </a:p>
        </p:txBody>
      </p:sp>
      <p:sp>
        <p:nvSpPr>
          <p:cNvPr id="83970" name="Rectangle 2"/>
          <p:cNvSpPr>
            <a:spLocks noGrp="1" noChangeArrowheads="1"/>
          </p:cNvSpPr>
          <p:nvPr>
            <p:ph type="title"/>
          </p:nvPr>
        </p:nvSpPr>
        <p:spPr>
          <a:xfrm>
            <a:off x="76200" y="76200"/>
            <a:ext cx="6858000" cy="1143000"/>
          </a:xfrm>
          <a:noFill/>
          <a:ln/>
        </p:spPr>
        <p:txBody>
          <a:bodyPr lIns="92075" tIns="46038" rIns="92075" bIns="46038" anchor="ctr"/>
          <a:lstStyle/>
          <a:p>
            <a:r>
              <a:rPr lang="en-US" altLang="en-US" sz="4000"/>
              <a:t>MasterCard</a:t>
            </a:r>
            <a:r>
              <a:rPr lang="en-US" altLang="en-US" sz="2400" baseline="70000">
                <a:cs typeface="Arial" pitchFamily="34" charset="0"/>
              </a:rPr>
              <a:t>®</a:t>
            </a:r>
            <a:r>
              <a:rPr lang="en-US" altLang="en-US" sz="4000"/>
              <a:t> Exception Items – Acquirer View</a:t>
            </a:r>
          </a:p>
        </p:txBody>
      </p:sp>
      <p:sp>
        <p:nvSpPr>
          <p:cNvPr id="83971" name="AutoShape 3"/>
          <p:cNvSpPr>
            <a:spLocks noChangeArrowheads="1"/>
          </p:cNvSpPr>
          <p:nvPr/>
        </p:nvSpPr>
        <p:spPr bwMode="auto">
          <a:xfrm>
            <a:off x="5732463" y="2546350"/>
            <a:ext cx="669925" cy="534988"/>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2" name="Freeform 4"/>
          <p:cNvSpPr>
            <a:spLocks/>
          </p:cNvSpPr>
          <p:nvPr/>
        </p:nvSpPr>
        <p:spPr bwMode="auto">
          <a:xfrm>
            <a:off x="5626100" y="3062288"/>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3" name="Rectangle 5"/>
          <p:cNvSpPr>
            <a:spLocks noChangeArrowheads="1"/>
          </p:cNvSpPr>
          <p:nvPr/>
        </p:nvSpPr>
        <p:spPr bwMode="auto">
          <a:xfrm>
            <a:off x="5632450" y="3146425"/>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4" name="Rectangle 6"/>
          <p:cNvSpPr>
            <a:spLocks noChangeArrowheads="1"/>
          </p:cNvSpPr>
          <p:nvPr/>
        </p:nvSpPr>
        <p:spPr bwMode="auto">
          <a:xfrm>
            <a:off x="5632450" y="3146425"/>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5" name="AutoShape 7"/>
          <p:cNvSpPr>
            <a:spLocks noChangeArrowheads="1"/>
          </p:cNvSpPr>
          <p:nvPr/>
        </p:nvSpPr>
        <p:spPr bwMode="auto">
          <a:xfrm>
            <a:off x="5732463" y="2528888"/>
            <a:ext cx="692150" cy="533400"/>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6" name="AutoShape 8"/>
          <p:cNvSpPr>
            <a:spLocks noChangeArrowheads="1"/>
          </p:cNvSpPr>
          <p:nvPr/>
        </p:nvSpPr>
        <p:spPr bwMode="auto">
          <a:xfrm>
            <a:off x="5789613" y="2606675"/>
            <a:ext cx="558800"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7" name="Text Box 9"/>
          <p:cNvSpPr txBox="1">
            <a:spLocks noChangeArrowheads="1"/>
          </p:cNvSpPr>
          <p:nvPr/>
        </p:nvSpPr>
        <p:spPr bwMode="auto">
          <a:xfrm>
            <a:off x="5738813" y="2589213"/>
            <a:ext cx="681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800" b="1">
                <a:solidFill>
                  <a:schemeClr val="bg1"/>
                </a:solidFill>
                <a:latin typeface="Arial" pitchFamily="34" charset="0"/>
              </a:rPr>
              <a:t>EMS</a:t>
            </a:r>
          </a:p>
        </p:txBody>
      </p:sp>
      <p:sp>
        <p:nvSpPr>
          <p:cNvPr id="83978" name="Rectangle 10"/>
          <p:cNvSpPr>
            <a:spLocks noChangeArrowheads="1"/>
          </p:cNvSpPr>
          <p:nvPr/>
        </p:nvSpPr>
        <p:spPr bwMode="auto">
          <a:xfrm>
            <a:off x="6805613" y="2451100"/>
            <a:ext cx="10429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a:solidFill>
                  <a:schemeClr val="hlink"/>
                </a:solidFill>
                <a:latin typeface="Arial" pitchFamily="34" charset="0"/>
              </a:rPr>
              <a:t>Operator</a:t>
            </a:r>
          </a:p>
          <a:p>
            <a:pPr algn="ctr" eaLnBrk="0" hangingPunct="0"/>
            <a:r>
              <a:rPr lang="en-US" altLang="en-US" sz="1600" b="1">
                <a:solidFill>
                  <a:schemeClr val="hlink"/>
                </a:solidFill>
                <a:latin typeface="Arial" pitchFamily="34" charset="0"/>
              </a:rPr>
              <a:t>works </a:t>
            </a:r>
          </a:p>
          <a:p>
            <a:pPr algn="ctr" eaLnBrk="0" hangingPunct="0"/>
            <a:r>
              <a:rPr lang="en-US" altLang="en-US" sz="1600" b="1">
                <a:solidFill>
                  <a:schemeClr val="hlink"/>
                </a:solidFill>
                <a:latin typeface="Arial" pitchFamily="34" charset="0"/>
              </a:rPr>
              <a:t>the case</a:t>
            </a:r>
          </a:p>
        </p:txBody>
      </p:sp>
      <p:pic>
        <p:nvPicPr>
          <p:cNvPr id="83979" name="Picture 11"/>
          <p:cNvPicPr>
            <a:picLocks noChangeAspect="1" noChangeArrowheads="1"/>
          </p:cNvPicPr>
          <p:nvPr/>
        </p:nvPicPr>
        <p:blipFill>
          <a:blip r:embed="rId3">
            <a:extLst>
              <a:ext uri="{28A0092B-C50C-407E-A947-70E740481C1C}">
                <a14:useLocalDpi xmlns:a14="http://schemas.microsoft.com/office/drawing/2010/main" val="0"/>
              </a:ext>
            </a:extLst>
          </a:blip>
          <a:srcRect l="7033" t="17752" r="74260" b="72884"/>
          <a:stretch>
            <a:fillRect/>
          </a:stretch>
        </p:blipFill>
        <p:spPr bwMode="auto">
          <a:xfrm>
            <a:off x="5510213" y="1830388"/>
            <a:ext cx="1219200" cy="458787"/>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0" name="Line 12"/>
          <p:cNvSpPr>
            <a:spLocks noChangeShapeType="1"/>
          </p:cNvSpPr>
          <p:nvPr/>
        </p:nvSpPr>
        <p:spPr bwMode="auto">
          <a:xfrm flipH="1">
            <a:off x="3148013" y="3276600"/>
            <a:ext cx="38100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1" name="Rectangle 13"/>
          <p:cNvSpPr>
            <a:spLocks noChangeArrowheads="1"/>
          </p:cNvSpPr>
          <p:nvPr/>
        </p:nvSpPr>
        <p:spPr bwMode="auto">
          <a:xfrm>
            <a:off x="3541713" y="2667000"/>
            <a:ext cx="1587500" cy="6096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2" name="Rectangle 14"/>
          <p:cNvSpPr>
            <a:spLocks noChangeArrowheads="1"/>
          </p:cNvSpPr>
          <p:nvPr/>
        </p:nvSpPr>
        <p:spPr bwMode="auto">
          <a:xfrm>
            <a:off x="3529013" y="2682875"/>
            <a:ext cx="1676400" cy="5175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2nd Chargeback</a:t>
            </a:r>
            <a:br>
              <a:rPr lang="en-US" altLang="en-US" sz="1400" b="1">
                <a:solidFill>
                  <a:schemeClr val="bg1"/>
                </a:solidFill>
                <a:latin typeface="Arial" pitchFamily="34" charset="0"/>
              </a:rPr>
            </a:br>
            <a:r>
              <a:rPr lang="en-US" altLang="en-US" sz="1400" b="1">
                <a:solidFill>
                  <a:schemeClr val="bg1"/>
                </a:solidFill>
                <a:latin typeface="Arial" pitchFamily="34" charset="0"/>
              </a:rPr>
              <a:t>  Received</a:t>
            </a:r>
          </a:p>
        </p:txBody>
      </p:sp>
      <p:sp>
        <p:nvSpPr>
          <p:cNvPr id="83983" name="Rectangle 15"/>
          <p:cNvSpPr>
            <a:spLocks noChangeArrowheads="1"/>
          </p:cNvSpPr>
          <p:nvPr/>
        </p:nvSpPr>
        <p:spPr bwMode="auto">
          <a:xfrm>
            <a:off x="1560513" y="3352800"/>
            <a:ext cx="1587500" cy="8382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4" name="Rectangle 16"/>
          <p:cNvSpPr>
            <a:spLocks noChangeArrowheads="1"/>
          </p:cNvSpPr>
          <p:nvPr/>
        </p:nvSpPr>
        <p:spPr bwMode="auto">
          <a:xfrm>
            <a:off x="1547813" y="3429000"/>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#5 Create a</a:t>
            </a:r>
            <a:br>
              <a:rPr lang="en-US" altLang="en-US" sz="1400" b="1">
                <a:solidFill>
                  <a:schemeClr val="bg1"/>
                </a:solidFill>
                <a:latin typeface="Arial" pitchFamily="34" charset="0"/>
              </a:rPr>
            </a:br>
            <a:r>
              <a:rPr lang="en-US" altLang="en-US" sz="1400" b="1">
                <a:solidFill>
                  <a:schemeClr val="bg1"/>
                </a:solidFill>
                <a:latin typeface="Arial" pitchFamily="34" charset="0"/>
              </a:rPr>
              <a:t>Pre-arbitration</a:t>
            </a:r>
          </a:p>
          <a:p>
            <a:pPr algn="ctr"/>
            <a:r>
              <a:rPr lang="en-US" altLang="en-US" sz="1400" b="1">
                <a:solidFill>
                  <a:schemeClr val="bg1"/>
                </a:solidFill>
                <a:latin typeface="Arial" pitchFamily="34" charset="0"/>
              </a:rPr>
              <a:t>entry</a:t>
            </a:r>
          </a:p>
        </p:txBody>
      </p:sp>
      <p:sp>
        <p:nvSpPr>
          <p:cNvPr id="83985" name="Rectangle 17"/>
          <p:cNvSpPr>
            <a:spLocks noChangeArrowheads="1"/>
          </p:cNvSpPr>
          <p:nvPr/>
        </p:nvSpPr>
        <p:spPr bwMode="auto">
          <a:xfrm>
            <a:off x="2779713" y="5791200"/>
            <a:ext cx="1663700" cy="762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6" name="Rectangle 18"/>
          <p:cNvSpPr>
            <a:spLocks noChangeArrowheads="1"/>
          </p:cNvSpPr>
          <p:nvPr/>
        </p:nvSpPr>
        <p:spPr bwMode="auto">
          <a:xfrm>
            <a:off x="2767013" y="5807075"/>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#6 Receive</a:t>
            </a:r>
          </a:p>
          <a:p>
            <a:pPr algn="ctr"/>
            <a:r>
              <a:rPr lang="en-US" altLang="en-US" sz="1400" b="1">
                <a:solidFill>
                  <a:schemeClr val="bg1"/>
                </a:solidFill>
                <a:latin typeface="Arial" pitchFamily="34" charset="0"/>
              </a:rPr>
              <a:t>Pre-arb response</a:t>
            </a:r>
          </a:p>
          <a:p>
            <a:pPr algn="ctr"/>
            <a:r>
              <a:rPr lang="en-US" altLang="en-US" sz="1400" b="1">
                <a:solidFill>
                  <a:schemeClr val="bg1"/>
                </a:solidFill>
                <a:latin typeface="Arial" pitchFamily="34" charset="0"/>
              </a:rPr>
              <a:t>- Decline</a:t>
            </a:r>
          </a:p>
        </p:txBody>
      </p:sp>
      <p:sp>
        <p:nvSpPr>
          <p:cNvPr id="83987" name="Rectangle 19"/>
          <p:cNvSpPr>
            <a:spLocks noChangeArrowheads="1"/>
          </p:cNvSpPr>
          <p:nvPr/>
        </p:nvSpPr>
        <p:spPr bwMode="auto">
          <a:xfrm>
            <a:off x="5522913" y="3352800"/>
            <a:ext cx="1587500" cy="8382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8" name="Rectangle 20"/>
          <p:cNvSpPr>
            <a:spLocks noChangeArrowheads="1"/>
          </p:cNvSpPr>
          <p:nvPr/>
        </p:nvSpPr>
        <p:spPr bwMode="auto">
          <a:xfrm>
            <a:off x="1547813" y="4572000"/>
            <a:ext cx="1600200" cy="685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9" name="Rectangle 21"/>
          <p:cNvSpPr>
            <a:spLocks noChangeArrowheads="1"/>
          </p:cNvSpPr>
          <p:nvPr/>
        </p:nvSpPr>
        <p:spPr bwMode="auto">
          <a:xfrm>
            <a:off x="4106863" y="342900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a:solidFill>
                  <a:schemeClr val="hlink"/>
                </a:solidFill>
                <a:latin typeface="Arial" pitchFamily="34" charset="0"/>
              </a:rPr>
              <a:t>OR</a:t>
            </a:r>
          </a:p>
        </p:txBody>
      </p:sp>
      <p:sp>
        <p:nvSpPr>
          <p:cNvPr id="83990" name="Line 22"/>
          <p:cNvSpPr>
            <a:spLocks noChangeShapeType="1"/>
          </p:cNvSpPr>
          <p:nvPr/>
        </p:nvSpPr>
        <p:spPr bwMode="auto">
          <a:xfrm>
            <a:off x="6348413" y="4191000"/>
            <a:ext cx="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1" name="Line 23"/>
          <p:cNvSpPr>
            <a:spLocks noChangeShapeType="1"/>
          </p:cNvSpPr>
          <p:nvPr/>
        </p:nvSpPr>
        <p:spPr bwMode="auto">
          <a:xfrm>
            <a:off x="5129213" y="3276600"/>
            <a:ext cx="38100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2" name="Rectangle 24"/>
          <p:cNvSpPr>
            <a:spLocks noChangeArrowheads="1"/>
          </p:cNvSpPr>
          <p:nvPr/>
        </p:nvSpPr>
        <p:spPr bwMode="auto">
          <a:xfrm>
            <a:off x="5510213" y="3429000"/>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#7 Create an </a:t>
            </a:r>
          </a:p>
          <a:p>
            <a:pPr algn="ctr"/>
            <a:r>
              <a:rPr lang="en-US" altLang="en-US" sz="1400" b="1">
                <a:solidFill>
                  <a:schemeClr val="bg1"/>
                </a:solidFill>
                <a:latin typeface="Arial" pitchFamily="34" charset="0"/>
              </a:rPr>
              <a:t>Arbitration</a:t>
            </a:r>
          </a:p>
          <a:p>
            <a:pPr algn="ctr"/>
            <a:r>
              <a:rPr lang="en-US" altLang="en-US" sz="1400" b="1">
                <a:solidFill>
                  <a:schemeClr val="bg1"/>
                </a:solidFill>
                <a:latin typeface="Arial" pitchFamily="34" charset="0"/>
              </a:rPr>
              <a:t>entry</a:t>
            </a:r>
          </a:p>
        </p:txBody>
      </p:sp>
      <p:sp>
        <p:nvSpPr>
          <p:cNvPr id="83993" name="Rectangle 25"/>
          <p:cNvSpPr>
            <a:spLocks noChangeArrowheads="1"/>
          </p:cNvSpPr>
          <p:nvPr/>
        </p:nvSpPr>
        <p:spPr bwMode="auto">
          <a:xfrm>
            <a:off x="5510213" y="4572000"/>
            <a:ext cx="1600200" cy="685800"/>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4" name="Line 26"/>
          <p:cNvSpPr>
            <a:spLocks noChangeShapeType="1"/>
          </p:cNvSpPr>
          <p:nvPr/>
        </p:nvSpPr>
        <p:spPr bwMode="auto">
          <a:xfrm>
            <a:off x="6348413" y="5257800"/>
            <a:ext cx="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5" name="Line 27"/>
          <p:cNvSpPr>
            <a:spLocks noChangeShapeType="1"/>
          </p:cNvSpPr>
          <p:nvPr/>
        </p:nvSpPr>
        <p:spPr bwMode="auto">
          <a:xfrm>
            <a:off x="2386013" y="4191000"/>
            <a:ext cx="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6" name="Rectangle 28"/>
          <p:cNvSpPr>
            <a:spLocks noChangeArrowheads="1"/>
          </p:cNvSpPr>
          <p:nvPr/>
        </p:nvSpPr>
        <p:spPr bwMode="auto">
          <a:xfrm>
            <a:off x="5522913" y="5791200"/>
            <a:ext cx="1663700" cy="762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7" name="Rectangle 29"/>
          <p:cNvSpPr>
            <a:spLocks noChangeArrowheads="1"/>
          </p:cNvSpPr>
          <p:nvPr/>
        </p:nvSpPr>
        <p:spPr bwMode="auto">
          <a:xfrm>
            <a:off x="5510213" y="5807075"/>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#8 Receive an</a:t>
            </a:r>
          </a:p>
          <a:p>
            <a:pPr algn="ctr"/>
            <a:r>
              <a:rPr lang="en-US" altLang="en-US" sz="1400" b="1">
                <a:solidFill>
                  <a:schemeClr val="bg1"/>
                </a:solidFill>
                <a:latin typeface="Arial" pitchFamily="34" charset="0"/>
              </a:rPr>
              <a:t>Arbitration</a:t>
            </a:r>
          </a:p>
          <a:p>
            <a:pPr algn="ctr"/>
            <a:r>
              <a:rPr lang="en-US" altLang="en-US" sz="1400" b="1">
                <a:solidFill>
                  <a:schemeClr val="bg1"/>
                </a:solidFill>
                <a:latin typeface="Arial" pitchFamily="34" charset="0"/>
              </a:rPr>
              <a:t>decision</a:t>
            </a:r>
          </a:p>
        </p:txBody>
      </p:sp>
      <p:pic>
        <p:nvPicPr>
          <p:cNvPr id="83998"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5013" y="4648200"/>
            <a:ext cx="990600" cy="533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99"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2613" y="4648200"/>
            <a:ext cx="990600" cy="533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000" name="Rectangle 32"/>
          <p:cNvSpPr>
            <a:spLocks noChangeArrowheads="1"/>
          </p:cNvSpPr>
          <p:nvPr/>
        </p:nvSpPr>
        <p:spPr bwMode="auto">
          <a:xfrm>
            <a:off x="341313" y="5791200"/>
            <a:ext cx="1663700" cy="762000"/>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1" name="Rectangle 33"/>
          <p:cNvSpPr>
            <a:spLocks noChangeArrowheads="1"/>
          </p:cNvSpPr>
          <p:nvPr/>
        </p:nvSpPr>
        <p:spPr bwMode="auto">
          <a:xfrm>
            <a:off x="328613" y="5807075"/>
            <a:ext cx="1676400" cy="73025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#6 Receive</a:t>
            </a:r>
          </a:p>
          <a:p>
            <a:pPr algn="ctr"/>
            <a:r>
              <a:rPr lang="en-US" altLang="en-US" sz="1400" b="1">
                <a:solidFill>
                  <a:schemeClr val="bg1"/>
                </a:solidFill>
                <a:latin typeface="Arial" pitchFamily="34" charset="0"/>
              </a:rPr>
              <a:t>Pre-arb response</a:t>
            </a:r>
          </a:p>
          <a:p>
            <a:pPr algn="ctr"/>
            <a:r>
              <a:rPr lang="en-US" altLang="en-US" sz="1400" b="1">
                <a:solidFill>
                  <a:schemeClr val="bg1"/>
                </a:solidFill>
                <a:latin typeface="Arial" pitchFamily="34" charset="0"/>
              </a:rPr>
              <a:t>- Accept</a:t>
            </a:r>
          </a:p>
        </p:txBody>
      </p:sp>
      <p:sp>
        <p:nvSpPr>
          <p:cNvPr id="84002" name="Rectangle 34"/>
          <p:cNvSpPr>
            <a:spLocks noChangeArrowheads="1"/>
          </p:cNvSpPr>
          <p:nvPr/>
        </p:nvSpPr>
        <p:spPr bwMode="auto">
          <a:xfrm>
            <a:off x="2081213" y="541020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600" b="1">
                <a:solidFill>
                  <a:schemeClr val="hlink"/>
                </a:solidFill>
                <a:latin typeface="Arial" pitchFamily="34" charset="0"/>
              </a:rPr>
              <a:t>OR</a:t>
            </a:r>
          </a:p>
        </p:txBody>
      </p:sp>
      <p:sp>
        <p:nvSpPr>
          <p:cNvPr id="84003" name="Line 35"/>
          <p:cNvSpPr>
            <a:spLocks noChangeShapeType="1"/>
          </p:cNvSpPr>
          <p:nvPr/>
        </p:nvSpPr>
        <p:spPr bwMode="auto">
          <a:xfrm flipH="1">
            <a:off x="1166813" y="5257800"/>
            <a:ext cx="3810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4" name="Line 36"/>
          <p:cNvSpPr>
            <a:spLocks noChangeShapeType="1"/>
          </p:cNvSpPr>
          <p:nvPr/>
        </p:nvSpPr>
        <p:spPr bwMode="auto">
          <a:xfrm>
            <a:off x="3148013" y="5257800"/>
            <a:ext cx="4572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5" name="Line 37"/>
          <p:cNvSpPr>
            <a:spLocks noChangeShapeType="1"/>
          </p:cNvSpPr>
          <p:nvPr/>
        </p:nvSpPr>
        <p:spPr bwMode="auto">
          <a:xfrm>
            <a:off x="3048000" y="1981200"/>
            <a:ext cx="533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6" name="Rectangle 38"/>
          <p:cNvSpPr>
            <a:spLocks noChangeArrowheads="1"/>
          </p:cNvSpPr>
          <p:nvPr/>
        </p:nvSpPr>
        <p:spPr bwMode="auto">
          <a:xfrm>
            <a:off x="1295400" y="1752600"/>
            <a:ext cx="1752600" cy="533400"/>
          </a:xfrm>
          <a:prstGeom prst="rect">
            <a:avLst/>
          </a:prstGeom>
          <a:solidFill>
            <a:srgbClr val="FF505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7" name="Rectangle 39"/>
          <p:cNvSpPr>
            <a:spLocks noChangeArrowheads="1"/>
          </p:cNvSpPr>
          <p:nvPr/>
        </p:nvSpPr>
        <p:spPr bwMode="auto">
          <a:xfrm>
            <a:off x="1371600" y="1752600"/>
            <a:ext cx="1646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en-US" sz="1400" b="1">
                <a:solidFill>
                  <a:schemeClr val="bg1"/>
                </a:solidFill>
                <a:latin typeface="Arial" pitchFamily="34" charset="0"/>
              </a:rPr>
              <a:t>2nd Chargeback</a:t>
            </a:r>
            <a:br>
              <a:rPr lang="en-US" altLang="en-US" sz="1400" b="1">
                <a:solidFill>
                  <a:schemeClr val="bg1"/>
                </a:solidFill>
                <a:latin typeface="Arial" pitchFamily="34" charset="0"/>
              </a:rPr>
            </a:br>
            <a:r>
              <a:rPr lang="en-US" altLang="en-US" sz="1400" b="1">
                <a:solidFill>
                  <a:schemeClr val="bg1"/>
                </a:solidFill>
                <a:latin typeface="Arial" pitchFamily="34" charset="0"/>
              </a:rPr>
              <a:t>   Request</a:t>
            </a:r>
          </a:p>
        </p:txBody>
      </p:sp>
      <p:sp>
        <p:nvSpPr>
          <p:cNvPr id="84008" name="Line 40"/>
          <p:cNvSpPr>
            <a:spLocks noChangeShapeType="1"/>
          </p:cNvSpPr>
          <p:nvPr/>
        </p:nvSpPr>
        <p:spPr bwMode="auto">
          <a:xfrm>
            <a:off x="4367213" y="2286000"/>
            <a:ext cx="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09" name="Line 41"/>
          <p:cNvSpPr>
            <a:spLocks noChangeShapeType="1"/>
          </p:cNvSpPr>
          <p:nvPr/>
        </p:nvSpPr>
        <p:spPr bwMode="auto">
          <a:xfrm flipH="1">
            <a:off x="5129213" y="2895600"/>
            <a:ext cx="6096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10" name="Rectangle 42"/>
          <p:cNvSpPr>
            <a:spLocks noChangeArrowheads="1"/>
          </p:cNvSpPr>
          <p:nvPr/>
        </p:nvSpPr>
        <p:spPr bwMode="auto">
          <a:xfrm>
            <a:off x="100013" y="3276600"/>
            <a:ext cx="15128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en-US" sz="1400" b="1">
                <a:solidFill>
                  <a:schemeClr val="hlink"/>
                </a:solidFill>
                <a:latin typeface="Arial" pitchFamily="34" charset="0"/>
              </a:rPr>
              <a:t>Do not create a </a:t>
            </a:r>
          </a:p>
          <a:p>
            <a:pPr algn="ctr" eaLnBrk="0" hangingPunct="0"/>
            <a:r>
              <a:rPr lang="en-US" altLang="en-US" sz="1400" b="1">
                <a:solidFill>
                  <a:schemeClr val="hlink"/>
                </a:solidFill>
                <a:latin typeface="Arial" pitchFamily="34" charset="0"/>
              </a:rPr>
              <a:t>Pre-arbitration</a:t>
            </a:r>
          </a:p>
          <a:p>
            <a:pPr algn="ctr" eaLnBrk="0" hangingPunct="0"/>
            <a:r>
              <a:rPr lang="en-US" altLang="en-US" sz="1400" b="1">
                <a:solidFill>
                  <a:schemeClr val="hlink"/>
                </a:solidFill>
                <a:latin typeface="Arial" pitchFamily="34" charset="0"/>
              </a:rPr>
              <a:t> entry without</a:t>
            </a:r>
          </a:p>
          <a:p>
            <a:pPr algn="ctr" eaLnBrk="0" hangingPunct="0"/>
            <a:r>
              <a:rPr lang="en-US" altLang="en-US" sz="1400" b="1">
                <a:solidFill>
                  <a:schemeClr val="hlink"/>
                </a:solidFill>
                <a:latin typeface="Arial" pitchFamily="34" charset="0"/>
              </a:rPr>
              <a:t> authorization</a:t>
            </a:r>
          </a:p>
        </p:txBody>
      </p:sp>
      <p:sp>
        <p:nvSpPr>
          <p:cNvPr id="84011" name="Rectangle 43"/>
          <p:cNvSpPr>
            <a:spLocks noChangeArrowheads="1"/>
          </p:cNvSpPr>
          <p:nvPr/>
        </p:nvSpPr>
        <p:spPr bwMode="auto">
          <a:xfrm>
            <a:off x="3838575" y="1143000"/>
            <a:ext cx="1038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eFunds</a:t>
            </a:r>
            <a:r>
              <a:rPr lang="en-US" altLang="en-US" sz="1000" b="1" baseline="50000">
                <a:latin typeface="Arial" pitchFamily="34" charset="0"/>
              </a:rPr>
              <a:t>SM</a:t>
            </a:r>
          </a:p>
        </p:txBody>
      </p:sp>
      <p:sp>
        <p:nvSpPr>
          <p:cNvPr id="84012" name="Rectangle 44"/>
          <p:cNvSpPr>
            <a:spLocks noChangeArrowheads="1"/>
          </p:cNvSpPr>
          <p:nvPr/>
        </p:nvSpPr>
        <p:spPr bwMode="auto">
          <a:xfrm>
            <a:off x="3587750" y="1577975"/>
            <a:ext cx="1593850" cy="708025"/>
          </a:xfrm>
          <a:prstGeom prst="rect">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13" name="Rectangle 45"/>
          <p:cNvSpPr>
            <a:spLocks noChangeArrowheads="1"/>
          </p:cNvSpPr>
          <p:nvPr/>
        </p:nvSpPr>
        <p:spPr bwMode="auto">
          <a:xfrm rot="10800000" flipV="1">
            <a:off x="3657600" y="1752600"/>
            <a:ext cx="1846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ltLang="en-US" sz="1400" b="1">
                <a:latin typeface="Arial" pitchFamily="34" charset="0"/>
              </a:rPr>
              <a:t>DataNavigator</a:t>
            </a:r>
            <a:r>
              <a:rPr lang="en-US" altLang="en-US" sz="1400" b="1" baseline="50000">
                <a:latin typeface="Arial" pitchFamily="34" charset="0"/>
                <a:cs typeface="Arial" pitchFamily="34" charset="0"/>
              </a:rPr>
              <a:t>®</a:t>
            </a:r>
            <a:endParaRPr lang="en-US" altLang="en-US" sz="1400" b="1" baseline="50000">
              <a:latin typeface="Arial" pitchFamily="34" charset="0"/>
            </a:endParaRPr>
          </a:p>
        </p:txBody>
      </p:sp>
      <p:sp>
        <p:nvSpPr>
          <p:cNvPr id="84014" name="Rectangle 46"/>
          <p:cNvSpPr>
            <a:spLocks noChangeArrowheads="1"/>
          </p:cNvSpPr>
          <p:nvPr/>
        </p:nvSpPr>
        <p:spPr bwMode="auto">
          <a:xfrm>
            <a:off x="1517650" y="1295400"/>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Card Issuer</a:t>
            </a:r>
          </a:p>
        </p:txBody>
      </p:sp>
      <p:sp>
        <p:nvSpPr>
          <p:cNvPr id="84015" name="Rectangle 47"/>
          <p:cNvSpPr>
            <a:spLocks noChangeArrowheads="1"/>
          </p:cNvSpPr>
          <p:nvPr/>
        </p:nvSpPr>
        <p:spPr bwMode="auto">
          <a:xfrm>
            <a:off x="5638800" y="1416050"/>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600" b="1">
                <a:latin typeface="Arial" pitchFamily="34" charset="0"/>
              </a:rPr>
              <a:t>Acquirer</a:t>
            </a:r>
            <a:endParaRPr lang="en-US" altLang="en-US" sz="1400" b="1">
              <a:latin typeface="Arial" pitchFamily="34" charset="0"/>
            </a:endParaRPr>
          </a:p>
        </p:txBody>
      </p:sp>
    </p:spTree>
    <p:extLst>
      <p:ext uri="{BB962C8B-B14F-4D97-AF65-F5344CB8AC3E}">
        <p14:creationId xmlns:p14="http://schemas.microsoft.com/office/powerpoint/2010/main" val="3405704033"/>
      </p:ext>
    </p:extLst>
  </p:cSld>
  <p:clrMapOvr>
    <a:masterClrMapping/>
  </p:clrMapOvr>
  <p:transition>
    <p:strips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F8285EA-B8F8-42CF-BA62-C1187DE17881}" type="datetime1">
              <a:rPr lang="en-US" altLang="en-US"/>
              <a:pPr/>
              <a:t>3/30/2015</a:t>
            </a:fld>
            <a:endParaRPr lang="en-US" altLang="en-US"/>
          </a:p>
        </p:txBody>
      </p:sp>
      <p:sp>
        <p:nvSpPr>
          <p:cNvPr id="7" name="Slide Number Placeholder 5"/>
          <p:cNvSpPr>
            <a:spLocks noGrp="1"/>
          </p:cNvSpPr>
          <p:nvPr>
            <p:ph type="sldNum" sz="quarter" idx="12"/>
          </p:nvPr>
        </p:nvSpPr>
        <p:spPr/>
        <p:txBody>
          <a:bodyPr/>
          <a:lstStyle/>
          <a:p>
            <a:fld id="{948D0EF4-9830-47AD-808C-8F78680408CE}" type="slidenum">
              <a:rPr lang="en-US" altLang="en-US"/>
              <a:pPr/>
              <a:t>24</a:t>
            </a:fld>
            <a:endParaRPr lang="en-US" altLang="en-US"/>
          </a:p>
        </p:txBody>
      </p:sp>
      <p:sp>
        <p:nvSpPr>
          <p:cNvPr id="86018" name="Rectangle 2"/>
          <p:cNvSpPr>
            <a:spLocks noGrp="1" noChangeArrowheads="1"/>
          </p:cNvSpPr>
          <p:nvPr>
            <p:ph type="title"/>
          </p:nvPr>
        </p:nvSpPr>
        <p:spPr/>
        <p:txBody>
          <a:bodyPr/>
          <a:lstStyle/>
          <a:p>
            <a:r>
              <a:rPr lang="en-US" altLang="en-US" sz="4000"/>
              <a:t>Tables Related with Exceptions	</a:t>
            </a:r>
          </a:p>
        </p:txBody>
      </p:sp>
      <p:sp>
        <p:nvSpPr>
          <p:cNvPr id="86019" name="Rectangle 3"/>
          <p:cNvSpPr>
            <a:spLocks noGrp="1" noChangeArrowheads="1"/>
          </p:cNvSpPr>
          <p:nvPr>
            <p:ph type="body" idx="1"/>
          </p:nvPr>
        </p:nvSpPr>
        <p:spPr>
          <a:xfrm>
            <a:off x="0" y="2057400"/>
            <a:ext cx="5334000" cy="4343400"/>
          </a:xfrm>
        </p:spPr>
        <p:txBody>
          <a:bodyPr/>
          <a:lstStyle/>
          <a:p>
            <a:pPr>
              <a:lnSpc>
                <a:spcPct val="90000"/>
              </a:lnSpc>
            </a:pPr>
            <a:r>
              <a:rPr lang="en-US" altLang="en-US" sz="2800" dirty="0"/>
              <a:t>EMS_CASE</a:t>
            </a:r>
          </a:p>
          <a:p>
            <a:pPr>
              <a:lnSpc>
                <a:spcPct val="90000"/>
              </a:lnSpc>
            </a:pPr>
            <a:r>
              <a:rPr lang="en-US" altLang="en-US" sz="2800" dirty="0"/>
              <a:t>EMS_CASE_NETWORK</a:t>
            </a:r>
          </a:p>
          <a:p>
            <a:pPr>
              <a:lnSpc>
                <a:spcPct val="90000"/>
              </a:lnSpc>
            </a:pPr>
            <a:r>
              <a:rPr lang="en-US" altLang="en-US" sz="2800" dirty="0"/>
              <a:t>EMS_COMMENT</a:t>
            </a:r>
          </a:p>
          <a:p>
            <a:pPr>
              <a:lnSpc>
                <a:spcPct val="90000"/>
              </a:lnSpc>
            </a:pPr>
            <a:r>
              <a:rPr lang="en-US" altLang="en-US" sz="2800" dirty="0"/>
              <a:t>EMS_DATA_CHG</a:t>
            </a:r>
          </a:p>
          <a:p>
            <a:pPr>
              <a:lnSpc>
                <a:spcPct val="90000"/>
              </a:lnSpc>
            </a:pPr>
            <a:r>
              <a:rPr lang="en-US" altLang="en-US" sz="2800" dirty="0"/>
              <a:t>EMS_DOCUMENT</a:t>
            </a:r>
          </a:p>
          <a:p>
            <a:pPr>
              <a:lnSpc>
                <a:spcPct val="90000"/>
              </a:lnSpc>
            </a:pPr>
            <a:r>
              <a:rPr lang="en-US" altLang="en-US" sz="2800" dirty="0"/>
              <a:t>EMS_FRAUD</a:t>
            </a:r>
          </a:p>
          <a:p>
            <a:pPr>
              <a:lnSpc>
                <a:spcPct val="90000"/>
              </a:lnSpc>
            </a:pPr>
            <a:r>
              <a:rPr lang="en-US" altLang="en-US" sz="2800" dirty="0"/>
              <a:t>EMS_FRAUD_NETWORK</a:t>
            </a:r>
          </a:p>
          <a:p>
            <a:pPr>
              <a:lnSpc>
                <a:spcPct val="90000"/>
              </a:lnSpc>
            </a:pPr>
            <a:r>
              <a:rPr lang="en-US" altLang="en-US" sz="2800" dirty="0"/>
              <a:t>EMS_NATIONAL_NET</a:t>
            </a:r>
          </a:p>
          <a:p>
            <a:pPr>
              <a:lnSpc>
                <a:spcPct val="90000"/>
              </a:lnSpc>
            </a:pPr>
            <a:endParaRPr lang="en-US" altLang="en-US" dirty="0"/>
          </a:p>
        </p:txBody>
      </p:sp>
      <p:sp>
        <p:nvSpPr>
          <p:cNvPr id="86020" name="Rectangle 4"/>
          <p:cNvSpPr>
            <a:spLocks noChangeArrowheads="1"/>
          </p:cNvSpPr>
          <p:nvPr/>
        </p:nvSpPr>
        <p:spPr bwMode="auto">
          <a:xfrm>
            <a:off x="4343400" y="1905000"/>
            <a:ext cx="4800600" cy="468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a:spcBef>
                <a:spcPct val="20000"/>
              </a:spcBef>
              <a:buClr>
                <a:schemeClr val="hlink"/>
              </a:buClr>
              <a:buSzPct val="55000"/>
              <a:buFont typeface="Wingdings" pitchFamily="2" charset="2"/>
              <a:buChar char="n"/>
              <a:defRPr sz="2400">
                <a:solidFill>
                  <a:schemeClr val="tx1"/>
                </a:solidFill>
                <a:latin typeface="Tahoma" pitchFamily="34"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ahoma" pitchFamily="34" charset="0"/>
              </a:defRPr>
            </a:lvl3pPr>
            <a:lvl4pPr marL="1600200" indent="-228600">
              <a:spcBef>
                <a:spcPct val="20000"/>
              </a:spcBef>
              <a:buClr>
                <a:schemeClr val="accent2"/>
              </a:buClr>
              <a:buSzPct val="55000"/>
              <a:buFont typeface="Wingdings" pitchFamily="2" charset="2"/>
              <a:buChar char="n"/>
              <a:defRPr>
                <a:solidFill>
                  <a:schemeClr val="tx1"/>
                </a:solidFill>
                <a:latin typeface="Tahoma" pitchFamily="34" charset="0"/>
              </a:defRPr>
            </a:lvl4pPr>
            <a:lvl5pPr marL="2057400" indent="-228600">
              <a:spcBef>
                <a:spcPct val="20000"/>
              </a:spcBef>
              <a:buClr>
                <a:schemeClr val="accent1"/>
              </a:buClr>
              <a:buSzPct val="50000"/>
              <a:buFont typeface="Wingdings" pitchFamily="2" charset="2"/>
              <a:buChar char="n"/>
              <a:defRPr>
                <a:solidFill>
                  <a:schemeClr val="tx1"/>
                </a:solidFill>
                <a:latin typeface="Tahoma" pitchFamily="34" charset="0"/>
              </a:defRPr>
            </a:lvl5pPr>
            <a:lvl6pPr marL="2514600"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6pPr>
            <a:lvl7pPr marL="2971800"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7pPr>
            <a:lvl8pPr marL="3429000"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8pPr>
            <a:lvl9pPr marL="3886200" indent="-228600" fontAlgn="base">
              <a:spcBef>
                <a:spcPct val="20000"/>
              </a:spcBef>
              <a:spcAft>
                <a:spcPct val="0"/>
              </a:spcAft>
              <a:buClr>
                <a:schemeClr val="accent1"/>
              </a:buClr>
              <a:buSzPct val="50000"/>
              <a:buFont typeface="Wingdings" pitchFamily="2" charset="2"/>
              <a:buChar char="n"/>
              <a:defRPr>
                <a:solidFill>
                  <a:schemeClr val="tx1"/>
                </a:solidFill>
                <a:latin typeface="Tahoma" pitchFamily="34" charset="0"/>
              </a:defRPr>
            </a:lvl9pPr>
          </a:lstStyle>
          <a:p>
            <a:r>
              <a:rPr lang="en-US" altLang="en-US" dirty="0">
                <a:latin typeface="+mn-lt"/>
              </a:rPr>
              <a:t>EMS_PHASE</a:t>
            </a:r>
          </a:p>
          <a:p>
            <a:r>
              <a:rPr lang="en-US" altLang="en-US" dirty="0">
                <a:latin typeface="+mn-lt"/>
              </a:rPr>
              <a:t>EMS_PHASE_NTWK</a:t>
            </a:r>
          </a:p>
          <a:p>
            <a:r>
              <a:rPr lang="en-US" altLang="en-US" dirty="0">
                <a:latin typeface="+mn-lt"/>
              </a:rPr>
              <a:t>EMS_TRANSITION</a:t>
            </a:r>
          </a:p>
          <a:p>
            <a:r>
              <a:rPr lang="en-US" altLang="en-US" dirty="0">
                <a:latin typeface="+mn-lt"/>
              </a:rPr>
              <a:t>EMS_UNMATCHED_MSG</a:t>
            </a:r>
          </a:p>
          <a:p>
            <a:r>
              <a:rPr lang="en-US" altLang="en-US" dirty="0">
                <a:latin typeface="+mn-lt"/>
              </a:rPr>
              <a:t>EMS_ACCT_HISTORY</a:t>
            </a:r>
          </a:p>
          <a:p>
            <a:r>
              <a:rPr lang="en-US" altLang="en-US" dirty="0">
                <a:latin typeface="+mn-lt"/>
              </a:rPr>
              <a:t>EMS_CASE_CONTEXT</a:t>
            </a:r>
          </a:p>
          <a:p>
            <a:r>
              <a:rPr lang="en-US" altLang="en-US" dirty="0">
                <a:latin typeface="+mn-lt"/>
              </a:rPr>
              <a:t>EMS_FIN_PRE_AUTH</a:t>
            </a:r>
          </a:p>
        </p:txBody>
      </p:sp>
    </p:spTree>
    <p:extLst>
      <p:ext uri="{BB962C8B-B14F-4D97-AF65-F5344CB8AC3E}">
        <p14:creationId xmlns:p14="http://schemas.microsoft.com/office/powerpoint/2010/main" val="317876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A5776-C0D8-4321-977C-4C68C6EDEDF7}"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80BEFE78-2B99-4275-8E62-B4C6CD98FF31}" type="slidenum">
              <a:rPr lang="en-US" altLang="en-US"/>
              <a:pPr/>
              <a:t>25</a:t>
            </a:fld>
            <a:endParaRPr lang="en-US" altLang="en-US"/>
          </a:p>
        </p:txBody>
      </p:sp>
      <p:sp>
        <p:nvSpPr>
          <p:cNvPr id="29698" name="Rectangle 2"/>
          <p:cNvSpPr>
            <a:spLocks noGrp="1" noChangeArrowheads="1"/>
          </p:cNvSpPr>
          <p:nvPr>
            <p:ph type="title"/>
          </p:nvPr>
        </p:nvSpPr>
        <p:spPr>
          <a:xfrm>
            <a:off x="1066800" y="152400"/>
            <a:ext cx="7793038" cy="1143000"/>
          </a:xfrm>
        </p:spPr>
        <p:txBody>
          <a:bodyPr/>
          <a:lstStyle/>
          <a:p>
            <a:r>
              <a:rPr lang="en-US" altLang="en-US">
                <a:latin typeface="Times New Roman" pitchFamily="18" charset="0"/>
                <a:cs typeface="Times New Roman" pitchFamily="18" charset="0"/>
              </a:rPr>
              <a:t>Services used in EMS</a:t>
            </a:r>
          </a:p>
        </p:txBody>
      </p:sp>
      <p:sp>
        <p:nvSpPr>
          <p:cNvPr id="29699" name="Rectangle 3"/>
          <p:cNvSpPr>
            <a:spLocks noGrp="1" noChangeArrowheads="1"/>
          </p:cNvSpPr>
          <p:nvPr>
            <p:ph type="body" idx="1"/>
          </p:nvPr>
        </p:nvSpPr>
        <p:spPr>
          <a:xfrm>
            <a:off x="762000" y="1676400"/>
            <a:ext cx="7772400" cy="4495800"/>
          </a:xfrm>
        </p:spPr>
        <p:txBody>
          <a:bodyPr/>
          <a:lstStyle/>
          <a:p>
            <a:pPr algn="ctr">
              <a:buFont typeface="Wingdings" pitchFamily="2" charset="2"/>
              <a:buNone/>
            </a:pPr>
            <a:r>
              <a:rPr lang="en-US" altLang="en-US" sz="3600" b="1" dirty="0">
                <a:latin typeface="Times New Roman" pitchFamily="18" charset="0"/>
              </a:rPr>
              <a:t>EQ – Exception </a:t>
            </a:r>
            <a:r>
              <a:rPr lang="en-US" altLang="en-US" sz="3600" b="1" dirty="0" smtClean="0">
                <a:latin typeface="Times New Roman" pitchFamily="18" charset="0"/>
              </a:rPr>
              <a:t>Query</a:t>
            </a:r>
            <a:r>
              <a:rPr lang="en-US" altLang="en-US" sz="3600" b="1" dirty="0" smtClean="0">
                <a:latin typeface="Times New Roman" pitchFamily="18" charset="0"/>
                <a:cs typeface="Times New Roman" pitchFamily="18" charset="0"/>
              </a:rPr>
              <a:t>            </a:t>
            </a:r>
            <a:endParaRPr lang="en-US" altLang="en-US" sz="3600" b="1" dirty="0">
              <a:latin typeface="Times New Roman" pitchFamily="18" charset="0"/>
              <a:cs typeface="Times New Roman" pitchFamily="18" charset="0"/>
            </a:endParaRPr>
          </a:p>
          <a:p>
            <a:r>
              <a:rPr lang="en-US" altLang="en-US" sz="2800" dirty="0" smtClean="0">
                <a:latin typeface="Times New Roman" pitchFamily="18" charset="0"/>
                <a:cs typeface="Arial" pitchFamily="34" charset="0"/>
              </a:rPr>
              <a:t>Case </a:t>
            </a:r>
            <a:r>
              <a:rPr lang="en-US" altLang="en-US" sz="2800" dirty="0">
                <a:latin typeface="Times New Roman" pitchFamily="18" charset="0"/>
                <a:cs typeface="Arial" pitchFamily="34" charset="0"/>
              </a:rPr>
              <a:t>query is done through Exception </a:t>
            </a:r>
            <a:r>
              <a:rPr lang="en-US" altLang="en-US" sz="2800" dirty="0" smtClean="0">
                <a:latin typeface="Times New Roman" pitchFamily="18" charset="0"/>
                <a:cs typeface="Arial" pitchFamily="34" charset="0"/>
              </a:rPr>
              <a:t>Query </a:t>
            </a:r>
            <a:r>
              <a:rPr lang="en-US" altLang="en-US" sz="2800" dirty="0">
                <a:latin typeface="Times New Roman" pitchFamily="18" charset="0"/>
                <a:cs typeface="Arial" pitchFamily="34" charset="0"/>
              </a:rPr>
              <a:t>service</a:t>
            </a:r>
            <a:r>
              <a:rPr lang="en-US" altLang="en-US" sz="2800" dirty="0" smtClean="0">
                <a:latin typeface="Times New Roman" pitchFamily="18" charset="0"/>
                <a:cs typeface="Arial" pitchFamily="34" charset="0"/>
              </a:rPr>
              <a:t>.</a:t>
            </a:r>
          </a:p>
          <a:p>
            <a:r>
              <a:rPr lang="en-US" altLang="en-US" sz="2800" dirty="0" smtClean="0">
                <a:latin typeface="Times New Roman" pitchFamily="18" charset="0"/>
                <a:cs typeface="Arial" pitchFamily="34" charset="0"/>
              </a:rPr>
              <a:t>EQ </a:t>
            </a:r>
            <a:r>
              <a:rPr lang="en-US" altLang="en-US" sz="2800" dirty="0">
                <a:latin typeface="Times New Roman" pitchFamily="18" charset="0"/>
                <a:cs typeface="Arial" pitchFamily="34" charset="0"/>
              </a:rPr>
              <a:t>is used to query the database depending upon the search criteria entered by the </a:t>
            </a:r>
            <a:r>
              <a:rPr lang="en-US" altLang="en-US" sz="2800" dirty="0" smtClean="0">
                <a:latin typeface="Times New Roman" pitchFamily="18" charset="0"/>
                <a:cs typeface="Arial" pitchFamily="34" charset="0"/>
              </a:rPr>
              <a:t>user through CI.</a:t>
            </a:r>
            <a:endParaRPr lang="en-US" altLang="en-US" sz="2800" dirty="0">
              <a:latin typeface="Times New Roman" pitchFamily="18" charset="0"/>
              <a:cs typeface="Times New Roman" pitchFamily="18" charset="0"/>
            </a:endParaRPr>
          </a:p>
          <a:p>
            <a:pPr marL="114300" indent="0">
              <a:buNone/>
            </a:pPr>
            <a:endParaRPr lang="en-US" altLang="en-US" sz="2800" dirty="0" smtClean="0">
              <a:latin typeface="Times New Roman" pitchFamily="18" charset="0"/>
              <a:cs typeface="Arial" pitchFamily="34" charset="0"/>
            </a:endParaRPr>
          </a:p>
          <a:p>
            <a:endParaRPr lang="en-US" altLang="en-US" dirty="0">
              <a:latin typeface="Times New Roman" pitchFamily="18" charset="0"/>
              <a:cs typeface="Arial" pitchFamily="34" charset="0"/>
            </a:endParaRPr>
          </a:p>
        </p:txBody>
      </p:sp>
    </p:spTree>
    <p:extLst>
      <p:ext uri="{BB962C8B-B14F-4D97-AF65-F5344CB8AC3E}">
        <p14:creationId xmlns:p14="http://schemas.microsoft.com/office/powerpoint/2010/main" val="22945125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AF1DE2CE-827C-4C39-A6B0-AAD53B55E382}" type="datetime1">
              <a:rPr lang="en-US" altLang="en-US"/>
              <a:pPr/>
              <a:t>3/30/2015</a:t>
            </a:fld>
            <a:endParaRPr lang="en-US" altLang="en-US"/>
          </a:p>
        </p:txBody>
      </p:sp>
      <p:sp>
        <p:nvSpPr>
          <p:cNvPr id="7" name="Slide Number Placeholder 5"/>
          <p:cNvSpPr>
            <a:spLocks noGrp="1"/>
          </p:cNvSpPr>
          <p:nvPr>
            <p:ph type="sldNum" sz="quarter" idx="12"/>
          </p:nvPr>
        </p:nvSpPr>
        <p:spPr/>
        <p:txBody>
          <a:bodyPr/>
          <a:lstStyle/>
          <a:p>
            <a:fld id="{8911D1FF-32D1-4702-8C33-55282197FD08}" type="slidenum">
              <a:rPr lang="en-US" altLang="en-US"/>
              <a:pPr/>
              <a:t>26</a:t>
            </a:fld>
            <a:endParaRPr lang="en-US" altLang="en-US"/>
          </a:p>
        </p:txBody>
      </p:sp>
      <p:sp>
        <p:nvSpPr>
          <p:cNvPr id="89090" name="Rectangle 2"/>
          <p:cNvSpPr>
            <a:spLocks noGrp="1" noChangeArrowheads="1"/>
          </p:cNvSpPr>
          <p:nvPr>
            <p:ph type="title"/>
          </p:nvPr>
        </p:nvSpPr>
        <p:spPr/>
        <p:txBody>
          <a:bodyPr/>
          <a:lstStyle/>
          <a:p>
            <a:r>
              <a:rPr lang="en-US" altLang="en-US" sz="3600" b="1" dirty="0">
                <a:latin typeface="Times New Roman" panose="02020603050405020304" pitchFamily="18" charset="0"/>
                <a:cs typeface="Times New Roman" panose="02020603050405020304" pitchFamily="18" charset="0"/>
              </a:rPr>
              <a:t>EM – Exception Manager</a:t>
            </a:r>
          </a:p>
        </p:txBody>
      </p:sp>
      <p:sp>
        <p:nvSpPr>
          <p:cNvPr id="89093" name="Rectangle 5"/>
          <p:cNvSpPr>
            <a:spLocks noGrp="1" noChangeArrowheads="1"/>
          </p:cNvSpPr>
          <p:nvPr>
            <p:ph type="body" idx="1"/>
          </p:nvPr>
        </p:nvSpPr>
        <p:spPr/>
        <p:txBody>
          <a:bodyPr/>
          <a:lstStyle/>
          <a:p>
            <a:r>
              <a:rPr lang="en-US" altLang="en-US" sz="3200" dirty="0" smtClean="0">
                <a:latin typeface="Times New Roman" pitchFamily="18" charset="0"/>
                <a:cs typeface="Arial" pitchFamily="34" charset="0"/>
              </a:rPr>
              <a:t>EM creates the case and  Used </a:t>
            </a:r>
            <a:r>
              <a:rPr lang="en-US" altLang="en-US" sz="3200" dirty="0">
                <a:latin typeface="Times New Roman" pitchFamily="18" charset="0"/>
                <a:cs typeface="Arial" pitchFamily="34" charset="0"/>
              </a:rPr>
              <a:t>to trigger </a:t>
            </a:r>
            <a:r>
              <a:rPr lang="en-US" altLang="en-US" sz="3200" dirty="0" smtClean="0">
                <a:latin typeface="Times New Roman" pitchFamily="18" charset="0"/>
                <a:cs typeface="Arial" pitchFamily="34" charset="0"/>
              </a:rPr>
              <a:t>actions.</a:t>
            </a:r>
          </a:p>
          <a:p>
            <a:r>
              <a:rPr lang="en-US" altLang="en-US" sz="3200" dirty="0" smtClean="0">
                <a:latin typeface="Times New Roman" pitchFamily="18" charset="0"/>
                <a:cs typeface="Arial" pitchFamily="34" charset="0"/>
              </a:rPr>
              <a:t>EM </a:t>
            </a:r>
            <a:r>
              <a:rPr lang="en-US" altLang="en-US" sz="3200" dirty="0">
                <a:latin typeface="Times New Roman" pitchFamily="18" charset="0"/>
                <a:cs typeface="Arial" pitchFamily="34" charset="0"/>
              </a:rPr>
              <a:t>is used to insert or update values in case related tables when a case is created.</a:t>
            </a:r>
          </a:p>
          <a:p>
            <a:endParaRPr lang="en-US" altLang="en-US" dirty="0">
              <a:latin typeface="Times New Roman" pitchFamily="18" charset="0"/>
              <a:cs typeface="Arial" pitchFamily="34" charset="0"/>
            </a:endParaRPr>
          </a:p>
        </p:txBody>
      </p:sp>
      <p:sp>
        <p:nvSpPr>
          <p:cNvPr id="89092" name="Text Box 4"/>
          <p:cNvSpPr txBox="1">
            <a:spLocks noChangeArrowheads="1"/>
          </p:cNvSpPr>
          <p:nvPr/>
        </p:nvSpPr>
        <p:spPr bwMode="auto">
          <a:xfrm>
            <a:off x="762000" y="20574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Tree>
    <p:extLst>
      <p:ext uri="{BB962C8B-B14F-4D97-AF65-F5344CB8AC3E}">
        <p14:creationId xmlns:p14="http://schemas.microsoft.com/office/powerpoint/2010/main" val="28726154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C8A3B8-8710-4538-8F23-856446F012E8}"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4B974420-F4C0-4DE9-A4AC-1AACBDF8B4DE}" type="slidenum">
              <a:rPr lang="en-US" altLang="en-US"/>
              <a:pPr/>
              <a:t>27</a:t>
            </a:fld>
            <a:endParaRPr lang="en-US" altLang="en-US"/>
          </a:p>
        </p:txBody>
      </p:sp>
      <p:sp>
        <p:nvSpPr>
          <p:cNvPr id="31747" name="Rectangle 3"/>
          <p:cNvSpPr>
            <a:spLocks noGrp="1" noChangeArrowheads="1"/>
          </p:cNvSpPr>
          <p:nvPr>
            <p:ph type="body" idx="1"/>
          </p:nvPr>
        </p:nvSpPr>
        <p:spPr>
          <a:xfrm>
            <a:off x="685800" y="533400"/>
            <a:ext cx="7772400" cy="5562600"/>
          </a:xfrm>
        </p:spPr>
        <p:txBody>
          <a:bodyPr>
            <a:normAutofit/>
          </a:bodyPr>
          <a:lstStyle/>
          <a:p>
            <a:pPr marL="609600" indent="-609600">
              <a:lnSpc>
                <a:spcPct val="90000"/>
              </a:lnSpc>
              <a:buFont typeface="Wingdings" pitchFamily="2" charset="2"/>
              <a:buNone/>
            </a:pPr>
            <a:r>
              <a:rPr lang="en-US" altLang="en-US" sz="2800" dirty="0">
                <a:latin typeface="Times New Roman" pitchFamily="18" charset="0"/>
                <a:cs typeface="Times New Roman" pitchFamily="18" charset="0"/>
              </a:rPr>
              <a:t> </a:t>
            </a:r>
            <a:endParaRPr lang="en-US" altLang="en-US" sz="2800" dirty="0" smtClean="0">
              <a:latin typeface="Times New Roman" pitchFamily="18" charset="0"/>
              <a:cs typeface="Times New Roman" pitchFamily="18" charset="0"/>
            </a:endParaRPr>
          </a:p>
          <a:p>
            <a:pPr marL="609600" indent="-609600" algn="ctr">
              <a:lnSpc>
                <a:spcPct val="90000"/>
              </a:lnSpc>
              <a:buFont typeface="Wingdings" pitchFamily="2" charset="2"/>
              <a:buNone/>
            </a:pPr>
            <a:r>
              <a:rPr lang="en-US" altLang="en-US" sz="3600" b="1" dirty="0" smtClean="0">
                <a:latin typeface="Times New Roman" pitchFamily="18" charset="0"/>
              </a:rPr>
              <a:t>EI </a:t>
            </a:r>
            <a:r>
              <a:rPr lang="en-US" altLang="en-US" sz="3600" b="1" dirty="0">
                <a:latin typeface="Times New Roman" pitchFamily="18" charset="0"/>
              </a:rPr>
              <a:t>– Exception Interface</a:t>
            </a:r>
            <a:r>
              <a:rPr lang="en-US" altLang="en-US" sz="2800" dirty="0">
                <a:latin typeface="Times New Roman" pitchFamily="18" charset="0"/>
                <a:cs typeface="Times New Roman" pitchFamily="18" charset="0"/>
              </a:rPr>
              <a:t> </a:t>
            </a:r>
            <a:endParaRPr lang="en-US" altLang="en-US" sz="2800" dirty="0" smtClean="0">
              <a:latin typeface="Times New Roman" pitchFamily="18" charset="0"/>
              <a:cs typeface="Times New Roman" pitchFamily="18" charset="0"/>
            </a:endParaRPr>
          </a:p>
          <a:p>
            <a:pPr marL="609600" indent="-609600">
              <a:lnSpc>
                <a:spcPct val="90000"/>
              </a:lnSpc>
              <a:buFont typeface="Wingdings" pitchFamily="2" charset="2"/>
              <a:buNone/>
            </a:pPr>
            <a:endParaRPr lang="en-US" altLang="en-US" sz="2800" dirty="0">
              <a:latin typeface="Times New Roman" pitchFamily="18" charset="0"/>
              <a:cs typeface="Arial" pitchFamily="34" charset="0"/>
            </a:endParaRPr>
          </a:p>
          <a:p>
            <a:pPr marL="609600" indent="-609600">
              <a:lnSpc>
                <a:spcPct val="90000"/>
              </a:lnSpc>
            </a:pPr>
            <a:r>
              <a:rPr lang="en-US" altLang="en-US" sz="2800" dirty="0">
                <a:latin typeface="Times New Roman" pitchFamily="18" charset="0"/>
                <a:cs typeface="Arial" pitchFamily="34" charset="0"/>
              </a:rPr>
              <a:t>EI acts as interface between the network and the DN</a:t>
            </a:r>
            <a:r>
              <a:rPr lang="en-US" altLang="en-US" sz="2800" dirty="0" smtClean="0">
                <a:latin typeface="Times New Roman" pitchFamily="18" charset="0"/>
                <a:cs typeface="Arial" pitchFamily="34" charset="0"/>
              </a:rPr>
              <a:t>.</a:t>
            </a:r>
          </a:p>
          <a:p>
            <a:pPr marL="609600" indent="-609600">
              <a:lnSpc>
                <a:spcPct val="90000"/>
              </a:lnSpc>
            </a:pPr>
            <a:r>
              <a:rPr lang="en-US" altLang="en-US" sz="2800" dirty="0" smtClean="0">
                <a:latin typeface="Times New Roman" pitchFamily="18" charset="0"/>
                <a:cs typeface="Arial" pitchFamily="34" charset="0"/>
              </a:rPr>
              <a:t>EI </a:t>
            </a:r>
            <a:r>
              <a:rPr lang="en-US" altLang="en-US" sz="2800" dirty="0">
                <a:latin typeface="Times New Roman" pitchFamily="18" charset="0"/>
                <a:cs typeface="Arial" pitchFamily="34" charset="0"/>
              </a:rPr>
              <a:t>performs batch functions (e.g. case </a:t>
            </a:r>
            <a:r>
              <a:rPr lang="en-US" altLang="en-US" sz="2800" dirty="0" smtClean="0">
                <a:latin typeface="Times New Roman" pitchFamily="18" charset="0"/>
                <a:cs typeface="Arial" pitchFamily="34" charset="0"/>
              </a:rPr>
              <a:t>import) </a:t>
            </a:r>
            <a:r>
              <a:rPr lang="en-US" altLang="en-US" sz="2800" dirty="0">
                <a:latin typeface="Times New Roman" pitchFamily="18" charset="0"/>
                <a:cs typeface="Arial" pitchFamily="34" charset="0"/>
              </a:rPr>
              <a:t>within </a:t>
            </a:r>
            <a:r>
              <a:rPr lang="en-US" altLang="en-US" sz="2800" dirty="0" smtClean="0">
                <a:latin typeface="Times New Roman" pitchFamily="18" charset="0"/>
                <a:cs typeface="Arial" pitchFamily="34" charset="0"/>
              </a:rPr>
              <a:t>Exception management.</a:t>
            </a:r>
          </a:p>
          <a:p>
            <a:pPr marL="609600" indent="-609600">
              <a:lnSpc>
                <a:spcPct val="90000"/>
              </a:lnSpc>
            </a:pPr>
            <a:endParaRPr lang="en-US" altLang="en-US" sz="2800" dirty="0">
              <a:latin typeface="Times New Roman" pitchFamily="18" charset="0"/>
              <a:cs typeface="Arial" pitchFamily="34" charset="0"/>
            </a:endParaRPr>
          </a:p>
          <a:p>
            <a:pPr marL="609600" indent="-609600">
              <a:lnSpc>
                <a:spcPct val="90000"/>
              </a:lnSpc>
              <a:buFont typeface="Wingdings" pitchFamily="2" charset="2"/>
              <a:buNone/>
            </a:pPr>
            <a:endParaRPr lang="en-US" altLang="en-US" sz="2800" dirty="0">
              <a:latin typeface="Times New Roman" pitchFamily="18" charset="0"/>
            </a:endParaRPr>
          </a:p>
        </p:txBody>
      </p:sp>
    </p:spTree>
    <p:extLst>
      <p:ext uri="{BB962C8B-B14F-4D97-AF65-F5344CB8AC3E}">
        <p14:creationId xmlns:p14="http://schemas.microsoft.com/office/powerpoint/2010/main" val="1180190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C8A3B8-8710-4538-8F23-856446F012E8}"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4B974420-F4C0-4DE9-A4AC-1AACBDF8B4DE}" type="slidenum">
              <a:rPr lang="en-US" altLang="en-US"/>
              <a:pPr/>
              <a:t>28</a:t>
            </a:fld>
            <a:endParaRPr lang="en-US" altLang="en-US"/>
          </a:p>
        </p:txBody>
      </p:sp>
      <p:sp>
        <p:nvSpPr>
          <p:cNvPr id="31747" name="Rectangle 3"/>
          <p:cNvSpPr>
            <a:spLocks noGrp="1" noChangeArrowheads="1"/>
          </p:cNvSpPr>
          <p:nvPr>
            <p:ph type="body" idx="1"/>
          </p:nvPr>
        </p:nvSpPr>
        <p:spPr>
          <a:xfrm>
            <a:off x="685800" y="533400"/>
            <a:ext cx="7772400" cy="5562600"/>
          </a:xfrm>
        </p:spPr>
        <p:txBody>
          <a:bodyPr>
            <a:normAutofit/>
          </a:bodyPr>
          <a:lstStyle/>
          <a:p>
            <a:pPr marL="609600" indent="-609600" algn="ctr">
              <a:lnSpc>
                <a:spcPct val="90000"/>
              </a:lnSpc>
              <a:buFont typeface="Wingdings" pitchFamily="2" charset="2"/>
              <a:buNone/>
            </a:pPr>
            <a:r>
              <a:rPr lang="en-US" altLang="en-US" sz="2800" dirty="0">
                <a:latin typeface="Times New Roman" pitchFamily="18" charset="0"/>
                <a:cs typeface="Times New Roman" pitchFamily="18" charset="0"/>
              </a:rPr>
              <a:t> </a:t>
            </a:r>
            <a:r>
              <a:rPr lang="en-US" altLang="en-US" sz="3600" b="1" dirty="0" smtClean="0">
                <a:latin typeface="Times New Roman" pitchFamily="18" charset="0"/>
                <a:cs typeface="Times New Roman" pitchFamily="18" charset="0"/>
              </a:rPr>
              <a:t>DF- Data Formatter</a:t>
            </a:r>
            <a:r>
              <a:rPr lang="en-US" altLang="en-US" sz="3600" b="1" dirty="0">
                <a:latin typeface="Times New Roman" pitchFamily="18" charset="0"/>
                <a:cs typeface="Times New Roman" pitchFamily="18" charset="0"/>
              </a:rPr>
              <a:t> </a:t>
            </a:r>
          </a:p>
          <a:p>
            <a:pPr marL="609600" indent="-609600">
              <a:lnSpc>
                <a:spcPct val="90000"/>
              </a:lnSpc>
            </a:pPr>
            <a:endParaRPr lang="en-US" altLang="en-US" sz="2800" dirty="0">
              <a:latin typeface="Times New Roman" pitchFamily="18" charset="0"/>
              <a:cs typeface="Arial" pitchFamily="34" charset="0"/>
            </a:endParaRPr>
          </a:p>
          <a:p>
            <a:pPr marL="609600" indent="-609600">
              <a:lnSpc>
                <a:spcPct val="90000"/>
              </a:lnSpc>
            </a:pPr>
            <a:r>
              <a:rPr lang="en-US" altLang="en-US" sz="2800" dirty="0" smtClean="0">
                <a:latin typeface="Times New Roman" pitchFamily="18" charset="0"/>
                <a:cs typeface="Arial" pitchFamily="34" charset="0"/>
              </a:rPr>
              <a:t>DF performs the batch function (</a:t>
            </a:r>
            <a:r>
              <a:rPr lang="en-US" altLang="en-US" sz="2800" dirty="0" err="1" smtClean="0">
                <a:latin typeface="Times New Roman" pitchFamily="18" charset="0"/>
                <a:cs typeface="Arial" pitchFamily="34" charset="0"/>
              </a:rPr>
              <a:t>e.g</a:t>
            </a:r>
            <a:r>
              <a:rPr lang="en-US" altLang="en-US" sz="2800" dirty="0" smtClean="0">
                <a:latin typeface="Times New Roman" pitchFamily="18" charset="0"/>
                <a:cs typeface="Arial" pitchFamily="34" charset="0"/>
              </a:rPr>
              <a:t> case export) with exception management.</a:t>
            </a:r>
          </a:p>
          <a:p>
            <a:pPr marL="609600" indent="-609600">
              <a:lnSpc>
                <a:spcPct val="90000"/>
              </a:lnSpc>
            </a:pPr>
            <a:r>
              <a:rPr lang="en-US" altLang="en-US" sz="2800" dirty="0" smtClean="0">
                <a:latin typeface="Times New Roman" pitchFamily="18" charset="0"/>
                <a:cs typeface="Arial" pitchFamily="34" charset="0"/>
              </a:rPr>
              <a:t>DF writes the data in to a table called </a:t>
            </a:r>
            <a:r>
              <a:rPr lang="en-US" altLang="en-US" sz="2400" dirty="0" smtClean="0">
                <a:latin typeface="Times New Roman" pitchFamily="18" charset="0"/>
                <a:cs typeface="Arial" pitchFamily="34" charset="0"/>
              </a:rPr>
              <a:t>DX_DATAYYYYMMDD</a:t>
            </a:r>
            <a:r>
              <a:rPr lang="en-US" altLang="en-US" sz="2800" dirty="0" smtClean="0">
                <a:latin typeface="Times New Roman" pitchFamily="18" charset="0"/>
                <a:cs typeface="Arial" pitchFamily="34" charset="0"/>
              </a:rPr>
              <a:t>.</a:t>
            </a:r>
          </a:p>
          <a:p>
            <a:pPr marL="609600" indent="-609600">
              <a:lnSpc>
                <a:spcPct val="90000"/>
              </a:lnSpc>
            </a:pPr>
            <a:endParaRPr lang="en-US" altLang="en-US" sz="2800" dirty="0">
              <a:latin typeface="Times New Roman" pitchFamily="18" charset="0"/>
              <a:cs typeface="Arial" pitchFamily="34" charset="0"/>
            </a:endParaRPr>
          </a:p>
          <a:p>
            <a:pPr marL="609600" indent="-609600">
              <a:lnSpc>
                <a:spcPct val="90000"/>
              </a:lnSpc>
              <a:buFont typeface="Wingdings" pitchFamily="2" charset="2"/>
              <a:buNone/>
            </a:pPr>
            <a:endParaRPr lang="en-US" altLang="en-US" sz="2800" dirty="0">
              <a:latin typeface="Times New Roman" pitchFamily="18" charset="0"/>
            </a:endParaRPr>
          </a:p>
        </p:txBody>
      </p:sp>
    </p:spTree>
    <p:extLst>
      <p:ext uri="{BB962C8B-B14F-4D97-AF65-F5344CB8AC3E}">
        <p14:creationId xmlns:p14="http://schemas.microsoft.com/office/powerpoint/2010/main" val="24686758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C8A3B8-8710-4538-8F23-856446F012E8}"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4B974420-F4C0-4DE9-A4AC-1AACBDF8B4DE}" type="slidenum">
              <a:rPr lang="en-US" altLang="en-US"/>
              <a:pPr/>
              <a:t>29</a:t>
            </a:fld>
            <a:endParaRPr lang="en-US" altLang="en-US"/>
          </a:p>
        </p:txBody>
      </p:sp>
      <p:sp>
        <p:nvSpPr>
          <p:cNvPr id="31747" name="Rectangle 3"/>
          <p:cNvSpPr>
            <a:spLocks noGrp="1" noChangeArrowheads="1"/>
          </p:cNvSpPr>
          <p:nvPr>
            <p:ph type="body" idx="1"/>
          </p:nvPr>
        </p:nvSpPr>
        <p:spPr>
          <a:xfrm>
            <a:off x="685800" y="533400"/>
            <a:ext cx="7772400" cy="5562600"/>
          </a:xfrm>
        </p:spPr>
        <p:txBody>
          <a:bodyPr>
            <a:normAutofit/>
          </a:bodyPr>
          <a:lstStyle/>
          <a:p>
            <a:pPr marL="609600" indent="-609600" algn="ctr">
              <a:lnSpc>
                <a:spcPct val="90000"/>
              </a:lnSpc>
              <a:buFont typeface="Wingdings" pitchFamily="2" charset="2"/>
              <a:buNone/>
            </a:pPr>
            <a:r>
              <a:rPr lang="en-US" altLang="en-US" sz="2800" dirty="0">
                <a:latin typeface="Times New Roman" pitchFamily="18" charset="0"/>
                <a:cs typeface="Times New Roman" pitchFamily="18" charset="0"/>
              </a:rPr>
              <a:t> </a:t>
            </a:r>
            <a:r>
              <a:rPr lang="en-US" altLang="en-US" sz="3600" b="1" dirty="0" smtClean="0">
                <a:latin typeface="Times New Roman" pitchFamily="18" charset="0"/>
                <a:cs typeface="Times New Roman" pitchFamily="18" charset="0"/>
              </a:rPr>
              <a:t>DT- Data Transmitter</a:t>
            </a:r>
            <a:r>
              <a:rPr lang="en-US" altLang="en-US" sz="2800" dirty="0">
                <a:latin typeface="Times New Roman" pitchFamily="18" charset="0"/>
                <a:cs typeface="Times New Roman" pitchFamily="18" charset="0"/>
              </a:rPr>
              <a:t> </a:t>
            </a:r>
          </a:p>
          <a:p>
            <a:pPr marL="609600" indent="-609600">
              <a:lnSpc>
                <a:spcPct val="90000"/>
              </a:lnSpc>
            </a:pPr>
            <a:endParaRPr lang="en-US" altLang="en-US" sz="2800" dirty="0">
              <a:latin typeface="Times New Roman" pitchFamily="18" charset="0"/>
              <a:cs typeface="Arial" pitchFamily="34" charset="0"/>
            </a:endParaRPr>
          </a:p>
          <a:p>
            <a:pPr marL="609600" indent="-609600">
              <a:lnSpc>
                <a:spcPct val="90000"/>
              </a:lnSpc>
            </a:pPr>
            <a:r>
              <a:rPr lang="en-US" altLang="en-US" sz="2800" dirty="0" smtClean="0">
                <a:latin typeface="Times New Roman" pitchFamily="18" charset="0"/>
                <a:cs typeface="Arial" pitchFamily="34" charset="0"/>
              </a:rPr>
              <a:t>The data from DX_DATAYYYYMMDD of DF is writes in to file format and forwarded to network.</a:t>
            </a:r>
          </a:p>
          <a:p>
            <a:pPr marL="609600" indent="-609600">
              <a:lnSpc>
                <a:spcPct val="90000"/>
              </a:lnSpc>
              <a:buFont typeface="Wingdings" pitchFamily="2" charset="2"/>
              <a:buNone/>
            </a:pPr>
            <a:endParaRPr lang="en-US" altLang="en-US" sz="2800" dirty="0">
              <a:latin typeface="Times New Roman" pitchFamily="18" charset="0"/>
            </a:endParaRPr>
          </a:p>
        </p:txBody>
      </p:sp>
    </p:spTree>
    <p:extLst>
      <p:ext uri="{BB962C8B-B14F-4D97-AF65-F5344CB8AC3E}">
        <p14:creationId xmlns:p14="http://schemas.microsoft.com/office/powerpoint/2010/main" val="792560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EMS</a:t>
            </a:r>
            <a:endParaRPr lang="en-US" dirty="0"/>
          </a:p>
        </p:txBody>
      </p:sp>
      <p:sp>
        <p:nvSpPr>
          <p:cNvPr id="3" name="Content Placeholder 2"/>
          <p:cNvSpPr>
            <a:spLocks noGrp="1"/>
          </p:cNvSpPr>
          <p:nvPr>
            <p:ph idx="1"/>
          </p:nvPr>
        </p:nvSpPr>
        <p:spPr/>
        <p:txBody>
          <a:bodyPr/>
          <a:lstStyle/>
          <a:p>
            <a:r>
              <a:rPr lang="en-US" altLang="en-US" sz="2400" dirty="0">
                <a:latin typeface="Times New Roman" pitchFamily="18" charset="0"/>
              </a:rPr>
              <a:t>What is EMS?</a:t>
            </a:r>
          </a:p>
          <a:p>
            <a:r>
              <a:rPr lang="en-US" altLang="en-US" sz="2400" dirty="0">
                <a:latin typeface="Times New Roman" pitchFamily="18" charset="0"/>
              </a:rPr>
              <a:t>LIFE CYCLE OF A EXCEPTION (ACQ AND ISS PERSPECTIVE)</a:t>
            </a:r>
          </a:p>
          <a:p>
            <a:r>
              <a:rPr lang="en-US" altLang="en-US" sz="2400" dirty="0">
                <a:latin typeface="Times New Roman" pitchFamily="18" charset="0"/>
              </a:rPr>
              <a:t>Advantages of EMS</a:t>
            </a:r>
          </a:p>
          <a:p>
            <a:r>
              <a:rPr lang="en-US" altLang="en-US" sz="2400" dirty="0">
                <a:latin typeface="Times New Roman" pitchFamily="18" charset="0"/>
              </a:rPr>
              <a:t>Services used in EMS</a:t>
            </a:r>
          </a:p>
          <a:p>
            <a:r>
              <a:rPr lang="en-US" altLang="en-US" sz="2400" dirty="0">
                <a:latin typeface="Times New Roman" pitchFamily="18" charset="0"/>
              </a:rPr>
              <a:t>Review</a:t>
            </a:r>
          </a:p>
          <a:p>
            <a:endParaRPr lang="en-US" dirty="0"/>
          </a:p>
        </p:txBody>
      </p:sp>
    </p:spTree>
    <p:extLst>
      <p:ext uri="{BB962C8B-B14F-4D97-AF65-F5344CB8AC3E}">
        <p14:creationId xmlns:p14="http://schemas.microsoft.com/office/powerpoint/2010/main" val="3170888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t>EB- Exception Batch</a:t>
            </a:r>
            <a:endParaRPr lang="en-US" sz="4400" b="1" dirty="0"/>
          </a:p>
        </p:txBody>
      </p:sp>
      <p:sp>
        <p:nvSpPr>
          <p:cNvPr id="3" name="Content Placeholder 2"/>
          <p:cNvSpPr>
            <a:spLocks noGrp="1"/>
          </p:cNvSpPr>
          <p:nvPr>
            <p:ph idx="1"/>
          </p:nvPr>
        </p:nvSpPr>
        <p:spPr/>
        <p:txBody>
          <a:bodyPr/>
          <a:lstStyle/>
          <a:p>
            <a:r>
              <a:rPr lang="en-US" sz="2800" dirty="0" smtClean="0">
                <a:latin typeface="Times New Roman" panose="02020603050405020304" pitchFamily="18" charset="0"/>
                <a:cs typeface="Times New Roman" panose="02020603050405020304" pitchFamily="18" charset="0"/>
              </a:rPr>
              <a:t>DN has the functionality to batch up multiple cases of same type of multiple </a:t>
            </a:r>
            <a:r>
              <a:rPr lang="en-US" sz="2800" dirty="0" err="1" smtClean="0">
                <a:latin typeface="Times New Roman" panose="02020603050405020304" pitchFamily="18" charset="0"/>
                <a:cs typeface="Times New Roman" panose="02020603050405020304" pitchFamily="18" charset="0"/>
              </a:rPr>
              <a:t>transcation</a:t>
            </a:r>
            <a:r>
              <a:rPr lang="en-US" sz="2800" dirty="0" smtClean="0">
                <a:latin typeface="Times New Roman" panose="02020603050405020304" pitchFamily="18" charset="0"/>
                <a:cs typeface="Times New Roman" panose="02020603050405020304" pitchFamily="18" charset="0"/>
              </a:rPr>
              <a:t> in a </a:t>
            </a:r>
            <a:r>
              <a:rPr lang="en-US" sz="3600" b="1" dirty="0" smtClean="0">
                <a:latin typeface="Times New Roman" panose="02020603050405020304" pitchFamily="18" charset="0"/>
                <a:cs typeface="Times New Roman" panose="02020603050405020304" pitchFamily="18" charset="0"/>
              </a:rPr>
              <a:t>single shot </a:t>
            </a:r>
            <a:r>
              <a:rPr lang="en-US" sz="2800" dirty="0" smtClean="0">
                <a:latin typeface="Times New Roman" panose="02020603050405020304" pitchFamily="18" charset="0"/>
                <a:cs typeface="Times New Roman" panose="02020603050405020304" pitchFamily="18" charset="0"/>
              </a:rPr>
              <a:t>using EB.</a:t>
            </a:r>
          </a:p>
          <a:p>
            <a:r>
              <a:rPr lang="en-US" sz="2800" dirty="0" smtClean="0">
                <a:latin typeface="Times New Roman" panose="02020603050405020304" pitchFamily="18" charset="0"/>
                <a:cs typeface="Times New Roman" panose="02020603050405020304" pitchFamily="18" charset="0"/>
              </a:rPr>
              <a:t>Example: 1) various attempts of a cardholder in an ATM which results in exception.</a:t>
            </a:r>
          </a:p>
          <a:p>
            <a:pPr marL="1325880" lvl="4" indent="0">
              <a:buNone/>
            </a:pPr>
            <a:r>
              <a:rPr lang="en-US" sz="2800" dirty="0" smtClean="0">
                <a:latin typeface="Times New Roman" panose="02020603050405020304" pitchFamily="18" charset="0"/>
                <a:cs typeface="Times New Roman" panose="02020603050405020304" pitchFamily="18" charset="0"/>
              </a:rPr>
              <a:t>  2)multiple exceptions in a single ATM.</a:t>
            </a:r>
          </a:p>
          <a:p>
            <a:pPr lvl="4"/>
            <a:endParaRPr lang="en-US" sz="2800" dirty="0" smtClean="0">
              <a:latin typeface="Times New Roman" panose="02020603050405020304" pitchFamily="18" charset="0"/>
              <a:cs typeface="Times New Roman" panose="02020603050405020304" pitchFamily="18" charset="0"/>
            </a:endParaRPr>
          </a:p>
          <a:p>
            <a:pPr lvl="4"/>
            <a:endParaRPr lang="en-US" sz="28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spTree>
    <p:extLst>
      <p:ext uri="{BB962C8B-B14F-4D97-AF65-F5344CB8AC3E}">
        <p14:creationId xmlns:p14="http://schemas.microsoft.com/office/powerpoint/2010/main" val="2017369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t>ER- Exception Rules</a:t>
            </a:r>
            <a:endParaRPr lang="en-US" sz="4400" dirty="0"/>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ER loads the rules to be followed in the shared memory.</a:t>
            </a:r>
          </a:p>
          <a:p>
            <a:r>
              <a:rPr lang="en-US" sz="2800" dirty="0" smtClean="0">
                <a:latin typeface="Times New Roman" panose="02020603050405020304" pitchFamily="18" charset="0"/>
                <a:cs typeface="Times New Roman" panose="02020603050405020304" pitchFamily="18" charset="0"/>
              </a:rPr>
              <a:t>Each services shares this memory instead of loading the rules again.</a:t>
            </a:r>
          </a:p>
          <a:p>
            <a:r>
              <a:rPr lang="en-US" sz="2800" dirty="0" smtClean="0">
                <a:latin typeface="Times New Roman" panose="02020603050405020304" pitchFamily="18" charset="0"/>
                <a:cs typeface="Times New Roman" panose="02020603050405020304" pitchFamily="18" charset="0"/>
              </a:rPr>
              <a:t>ER works out in MAINFRAME systems and not in windows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062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02AF37-B29B-4584-904D-2EAB4FD27A0F}"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BDBA03EA-931B-4693-8EA4-08704FAF6549}" type="slidenum">
              <a:rPr lang="en-US" altLang="en-US"/>
              <a:pPr/>
              <a:t>32</a:t>
            </a:fld>
            <a:endParaRPr lang="en-US" altLang="en-US"/>
          </a:p>
        </p:txBody>
      </p:sp>
      <p:sp>
        <p:nvSpPr>
          <p:cNvPr id="93186" name="Rectangle 2"/>
          <p:cNvSpPr>
            <a:spLocks noGrp="1" noChangeArrowheads="1"/>
          </p:cNvSpPr>
          <p:nvPr>
            <p:ph type="title"/>
          </p:nvPr>
        </p:nvSpPr>
        <p:spPr>
          <a:xfrm>
            <a:off x="990600" y="381000"/>
            <a:ext cx="7793038" cy="838200"/>
          </a:xfrm>
        </p:spPr>
        <p:txBody>
          <a:bodyPr/>
          <a:lstStyle/>
          <a:p>
            <a:pPr algn="ctr"/>
            <a:r>
              <a:rPr lang="en-US" altLang="en-US" sz="2600" b="1" dirty="0">
                <a:solidFill>
                  <a:schemeClr val="tx1"/>
                </a:solidFill>
                <a:latin typeface="Times New Roman" pitchFamily="18" charset="0"/>
              </a:rPr>
              <a:t>Advantages of EMS</a:t>
            </a:r>
          </a:p>
        </p:txBody>
      </p:sp>
      <p:sp>
        <p:nvSpPr>
          <p:cNvPr id="93187" name="Rectangle 3"/>
          <p:cNvSpPr>
            <a:spLocks noGrp="1" noChangeArrowheads="1"/>
          </p:cNvSpPr>
          <p:nvPr>
            <p:ph type="body" idx="1"/>
          </p:nvPr>
        </p:nvSpPr>
        <p:spPr>
          <a:xfrm>
            <a:off x="762000" y="1828800"/>
            <a:ext cx="7772400" cy="4114800"/>
          </a:xfrm>
        </p:spPr>
        <p:txBody>
          <a:bodyPr>
            <a:normAutofit/>
          </a:bodyPr>
          <a:lstStyle/>
          <a:p>
            <a:pPr eaLnBrk="0" hangingPunct="0">
              <a:lnSpc>
                <a:spcPct val="90000"/>
              </a:lnSpc>
              <a:spcBef>
                <a:spcPct val="50000"/>
              </a:spcBef>
              <a:buClr>
                <a:schemeClr val="hlink"/>
              </a:buClr>
              <a:buSzTx/>
              <a:buFont typeface="Wingdings" pitchFamily="2" charset="2"/>
              <a:buChar char="u"/>
            </a:pPr>
            <a:r>
              <a:rPr lang="en-US" altLang="en-US" sz="2400" dirty="0" err="1" smtClean="0">
                <a:latin typeface="Times New Roman" pitchFamily="18" charset="0"/>
              </a:rPr>
              <a:t>DataNavigator’s</a:t>
            </a:r>
            <a:r>
              <a:rPr lang="en-US" altLang="en-US" sz="2400" dirty="0" smtClean="0">
                <a:latin typeface="Times New Roman" pitchFamily="18" charset="0"/>
              </a:rPr>
              <a:t> </a:t>
            </a:r>
            <a:r>
              <a:rPr lang="en-US" altLang="en-US" sz="2400" dirty="0">
                <a:latin typeface="Times New Roman" pitchFamily="18" charset="0"/>
              </a:rPr>
              <a:t>EMS provides a </a:t>
            </a:r>
            <a:r>
              <a:rPr lang="en-US" altLang="en-US" sz="2400" b="1" dirty="0">
                <a:latin typeface="Times New Roman" pitchFamily="18" charset="0"/>
              </a:rPr>
              <a:t>very structured framework</a:t>
            </a:r>
            <a:r>
              <a:rPr lang="en-US" altLang="en-US" sz="2400" dirty="0">
                <a:latin typeface="Times New Roman" pitchFamily="18" charset="0"/>
              </a:rPr>
              <a:t> for processing all types of exception items in an orderly manner through the use of a rule set. </a:t>
            </a:r>
          </a:p>
          <a:p>
            <a:pPr eaLnBrk="0" hangingPunct="0">
              <a:lnSpc>
                <a:spcPct val="90000"/>
              </a:lnSpc>
              <a:spcBef>
                <a:spcPct val="50000"/>
              </a:spcBef>
              <a:buClr>
                <a:schemeClr val="hlink"/>
              </a:buClr>
              <a:buSzTx/>
              <a:buFont typeface="Wingdings" pitchFamily="2" charset="2"/>
              <a:buChar char="u"/>
            </a:pPr>
            <a:r>
              <a:rPr lang="en-US" altLang="en-US" sz="2400" b="1" dirty="0">
                <a:latin typeface="Times New Roman" pitchFamily="18" charset="0"/>
              </a:rPr>
              <a:t>Override rules</a:t>
            </a:r>
            <a:r>
              <a:rPr lang="en-US" altLang="en-US" sz="2400" dirty="0">
                <a:latin typeface="Times New Roman" pitchFamily="18" charset="0"/>
              </a:rPr>
              <a:t> can be created to modify an existing rule set in order to accommodate a unique business need(s</a:t>
            </a:r>
            <a:r>
              <a:rPr lang="en-US" altLang="en-US" sz="2400" dirty="0" smtClean="0">
                <a:latin typeface="Times New Roman" pitchFamily="18" charset="0"/>
              </a:rPr>
              <a:t>).</a:t>
            </a:r>
          </a:p>
          <a:p>
            <a:pPr eaLnBrk="0" hangingPunct="0">
              <a:lnSpc>
                <a:spcPct val="90000"/>
              </a:lnSpc>
              <a:spcBef>
                <a:spcPct val="50000"/>
              </a:spcBef>
              <a:buClr>
                <a:schemeClr val="hlink"/>
              </a:buClr>
              <a:buFont typeface="Wingdings" pitchFamily="2" charset="2"/>
              <a:buChar char="u"/>
            </a:pPr>
            <a:r>
              <a:rPr lang="en-US" altLang="en-US" sz="2400" dirty="0">
                <a:latin typeface="Times New Roman" pitchFamily="18" charset="0"/>
              </a:rPr>
              <a:t>Unique rules sets can be created for different business needs</a:t>
            </a:r>
            <a:r>
              <a:rPr lang="en-US" altLang="en-US" sz="2400" b="1" dirty="0" smtClean="0">
                <a:latin typeface="Times New Roman" pitchFamily="18" charset="0"/>
              </a:rPr>
              <a:t>.</a:t>
            </a:r>
          </a:p>
          <a:p>
            <a:pPr eaLnBrk="0" hangingPunct="0">
              <a:lnSpc>
                <a:spcPct val="90000"/>
              </a:lnSpc>
              <a:spcBef>
                <a:spcPct val="50000"/>
              </a:spcBef>
              <a:buClr>
                <a:schemeClr val="hlink"/>
              </a:buClr>
              <a:buFont typeface="Wingdings" pitchFamily="2" charset="2"/>
              <a:buChar char="u"/>
            </a:pPr>
            <a:r>
              <a:rPr lang="en-US" altLang="en-US" sz="2400" dirty="0" smtClean="0">
                <a:solidFill>
                  <a:srgbClr val="000000"/>
                </a:solidFill>
                <a:latin typeface="Times New Roman" pitchFamily="18" charset="0"/>
              </a:rPr>
              <a:t>Rules prevent </a:t>
            </a:r>
            <a:r>
              <a:rPr lang="en-US" altLang="en-US" sz="2400" dirty="0">
                <a:solidFill>
                  <a:srgbClr val="000000"/>
                </a:solidFill>
                <a:latin typeface="Times New Roman" pitchFamily="18" charset="0"/>
              </a:rPr>
              <a:t>the submission of cases without complete information for improperly </a:t>
            </a:r>
            <a:r>
              <a:rPr lang="en-US" altLang="en-US" sz="2400" dirty="0" smtClean="0">
                <a:solidFill>
                  <a:srgbClr val="000000"/>
                </a:solidFill>
                <a:latin typeface="Times New Roman" pitchFamily="18" charset="0"/>
              </a:rPr>
              <a:t>defined entries</a:t>
            </a:r>
            <a:r>
              <a:rPr lang="en-US" altLang="en-US" sz="2400" b="1" dirty="0" smtClean="0">
                <a:latin typeface="Times New Roman" pitchFamily="18" charset="0"/>
              </a:rPr>
              <a:t>.</a:t>
            </a:r>
            <a:r>
              <a:rPr lang="en-US" altLang="en-US" sz="2400" dirty="0" smtClean="0">
                <a:latin typeface="Times New Roman" pitchFamily="18" charset="0"/>
              </a:rPr>
              <a:t>                                                                      </a:t>
            </a:r>
            <a:endParaRPr lang="en-US" altLang="en-US" sz="2400" dirty="0" smtClean="0">
              <a:solidFill>
                <a:schemeClr val="folHlink"/>
              </a:solidFill>
              <a:latin typeface="Times New Roman" pitchFamily="18" charset="0"/>
            </a:endParaRPr>
          </a:p>
          <a:p>
            <a:pPr>
              <a:lnSpc>
                <a:spcPct val="90000"/>
              </a:lnSpc>
              <a:spcBef>
                <a:spcPct val="0"/>
              </a:spcBef>
              <a:buFont typeface="Wingdings" pitchFamily="2" charset="2"/>
              <a:buChar char="§"/>
            </a:pPr>
            <a:endParaRPr lang="en-US" altLang="en-US" sz="2800" dirty="0">
              <a:solidFill>
                <a:schemeClr val="folHlink"/>
              </a:solidFill>
              <a:latin typeface="Times New Roman" pitchFamily="18" charset="0"/>
            </a:endParaRPr>
          </a:p>
          <a:p>
            <a:pPr>
              <a:lnSpc>
                <a:spcPct val="90000"/>
              </a:lnSpc>
              <a:spcBef>
                <a:spcPct val="0"/>
              </a:spcBef>
              <a:buFont typeface="Wingdings" pitchFamily="2" charset="2"/>
              <a:buNone/>
            </a:pPr>
            <a:endParaRPr lang="en-US" altLang="en-US" sz="2800" dirty="0">
              <a:solidFill>
                <a:srgbClr val="000000"/>
              </a:solidFill>
              <a:latin typeface="Times New Roman" pitchFamily="18" charset="0"/>
            </a:endParaRPr>
          </a:p>
        </p:txBody>
      </p:sp>
    </p:spTree>
    <p:extLst>
      <p:ext uri="{BB962C8B-B14F-4D97-AF65-F5344CB8AC3E}">
        <p14:creationId xmlns:p14="http://schemas.microsoft.com/office/powerpoint/2010/main" val="2576618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F</a:t>
            </a:r>
            <a:r>
              <a:rPr lang="en-US" sz="3600" b="1" dirty="0" smtClean="0"/>
              <a:t>ormat of visa</a:t>
            </a:r>
            <a:endParaRPr lang="en-US" sz="3600" b="1"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ADMIN ISO</a:t>
            </a:r>
          </a:p>
          <a:p>
            <a:pPr>
              <a:buFont typeface="Wingdings" panose="05000000000000000000" pitchFamily="2" charset="2"/>
              <a:buChar char="v"/>
            </a:pPr>
            <a:r>
              <a:rPr lang="en-US" dirty="0" smtClean="0"/>
              <a:t>VISA RESOLVE ONLINE(VROL)</a:t>
            </a:r>
          </a:p>
          <a:p>
            <a:pPr lvl="1">
              <a:buFont typeface="Courier New" panose="02070309020205020404" pitchFamily="49" charset="0"/>
              <a:buChar char="o"/>
            </a:pPr>
            <a:r>
              <a:rPr lang="en-US" dirty="0" smtClean="0"/>
              <a:t>DM5</a:t>
            </a:r>
          </a:p>
          <a:p>
            <a:pPr lvl="2"/>
            <a:r>
              <a:rPr lang="en-US" dirty="0" smtClean="0"/>
              <a:t>VRBDM5</a:t>
            </a:r>
          </a:p>
          <a:p>
            <a:pPr lvl="2"/>
            <a:r>
              <a:rPr lang="en-US" dirty="0" smtClean="0"/>
              <a:t>VRRDM5</a:t>
            </a:r>
          </a:p>
          <a:p>
            <a:pPr lvl="1">
              <a:buFont typeface="Courier New" panose="02070309020205020404" pitchFamily="49" charset="0"/>
              <a:buChar char="o"/>
            </a:pPr>
            <a:r>
              <a:rPr lang="en-US" dirty="0" smtClean="0"/>
              <a:t>DM3</a:t>
            </a:r>
          </a:p>
          <a:p>
            <a:pPr lvl="2">
              <a:buFont typeface="Courier New" panose="02070309020205020404" pitchFamily="49" charset="0"/>
              <a:buChar char="o"/>
            </a:pPr>
            <a:r>
              <a:rPr lang="en-US" dirty="0" smtClean="0"/>
              <a:t>VRBDM3</a:t>
            </a:r>
          </a:p>
          <a:p>
            <a:pPr lvl="2">
              <a:buFont typeface="Courier New" panose="02070309020205020404" pitchFamily="49" charset="0"/>
              <a:buChar char="o"/>
            </a:pPr>
            <a:r>
              <a:rPr lang="en-US" dirty="0" smtClean="0"/>
              <a:t>VRRDM3</a:t>
            </a:r>
          </a:p>
        </p:txBody>
      </p:sp>
    </p:spTree>
    <p:extLst>
      <p:ext uri="{BB962C8B-B14F-4D97-AF65-F5344CB8AC3E}">
        <p14:creationId xmlns:p14="http://schemas.microsoft.com/office/powerpoint/2010/main" val="841544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Review</a:t>
            </a:r>
            <a:endParaRPr lang="en-US" sz="4000" dirty="0"/>
          </a:p>
        </p:txBody>
      </p:sp>
      <p:sp>
        <p:nvSpPr>
          <p:cNvPr id="3" name="Content Placeholder 2"/>
          <p:cNvSpPr>
            <a:spLocks noGrp="1"/>
          </p:cNvSpPr>
          <p:nvPr>
            <p:ph idx="1"/>
          </p:nvPr>
        </p:nvSpPr>
        <p:spPr/>
        <p:txBody>
          <a:bodyPr/>
          <a:lstStyle/>
          <a:p>
            <a:pPr>
              <a:lnSpc>
                <a:spcPct val="90000"/>
              </a:lnSpc>
            </a:pPr>
            <a:r>
              <a:rPr lang="en-US" altLang="en-US" dirty="0">
                <a:latin typeface="Times New Roman" pitchFamily="18" charset="0"/>
              </a:rPr>
              <a:t>Definition of EMS.</a:t>
            </a:r>
          </a:p>
          <a:p>
            <a:pPr>
              <a:lnSpc>
                <a:spcPct val="90000"/>
              </a:lnSpc>
            </a:pPr>
            <a:r>
              <a:rPr lang="en-US" altLang="en-US" dirty="0" err="1">
                <a:latin typeface="Times New Roman" pitchFamily="18" charset="0"/>
              </a:rPr>
              <a:t>Cardholder,transaction,acquirer,issuer</a:t>
            </a:r>
            <a:r>
              <a:rPr lang="en-US" altLang="en-US" dirty="0">
                <a:latin typeface="Times New Roman" pitchFamily="18" charset="0"/>
              </a:rPr>
              <a:t>,</a:t>
            </a:r>
          </a:p>
          <a:p>
            <a:pPr>
              <a:lnSpc>
                <a:spcPct val="90000"/>
              </a:lnSpc>
              <a:buFont typeface="Wingdings" pitchFamily="2" charset="2"/>
              <a:buNone/>
            </a:pPr>
            <a:r>
              <a:rPr lang="en-US" altLang="en-US" dirty="0">
                <a:latin typeface="Times New Roman" pitchFamily="18" charset="0"/>
              </a:rPr>
              <a:t>   </a:t>
            </a:r>
            <a:r>
              <a:rPr lang="en-US" altLang="en-US" dirty="0" err="1">
                <a:latin typeface="Times New Roman" pitchFamily="18" charset="0"/>
              </a:rPr>
              <a:t>case,network</a:t>
            </a:r>
            <a:r>
              <a:rPr lang="en-US" altLang="en-US" dirty="0">
                <a:latin typeface="Times New Roman" pitchFamily="18" charset="0"/>
              </a:rPr>
              <a:t> rules.</a:t>
            </a:r>
          </a:p>
          <a:p>
            <a:pPr>
              <a:lnSpc>
                <a:spcPct val="90000"/>
              </a:lnSpc>
            </a:pPr>
            <a:r>
              <a:rPr lang="en-US" altLang="en-US" dirty="0">
                <a:latin typeface="Times New Roman" pitchFamily="18" charset="0"/>
              </a:rPr>
              <a:t>Different phases, </a:t>
            </a:r>
            <a:r>
              <a:rPr lang="en-US" altLang="en-US" dirty="0" err="1">
                <a:latin typeface="Times New Roman" pitchFamily="18" charset="0"/>
              </a:rPr>
              <a:t>status,state</a:t>
            </a:r>
            <a:r>
              <a:rPr lang="en-US" altLang="en-US" dirty="0">
                <a:latin typeface="Times New Roman" pitchFamily="18" charset="0"/>
              </a:rPr>
              <a:t>.</a:t>
            </a:r>
          </a:p>
          <a:p>
            <a:pPr>
              <a:lnSpc>
                <a:spcPct val="90000"/>
              </a:lnSpc>
            </a:pPr>
            <a:r>
              <a:rPr lang="en-US" altLang="en-US" dirty="0" err="1">
                <a:latin typeface="Times New Roman" pitchFamily="18" charset="0"/>
              </a:rPr>
              <a:t>Transition,Reason</a:t>
            </a:r>
            <a:r>
              <a:rPr lang="en-US" altLang="en-US" dirty="0">
                <a:latin typeface="Times New Roman" pitchFamily="18" charset="0"/>
              </a:rPr>
              <a:t> </a:t>
            </a:r>
            <a:r>
              <a:rPr lang="en-US" altLang="en-US" dirty="0" err="1">
                <a:latin typeface="Times New Roman" pitchFamily="18" charset="0"/>
              </a:rPr>
              <a:t>code,action,State</a:t>
            </a:r>
            <a:r>
              <a:rPr lang="en-US" altLang="en-US" dirty="0">
                <a:latin typeface="Times New Roman" pitchFamily="18" charset="0"/>
              </a:rPr>
              <a:t> diagram.</a:t>
            </a:r>
          </a:p>
          <a:p>
            <a:pPr>
              <a:lnSpc>
                <a:spcPct val="90000"/>
              </a:lnSpc>
            </a:pPr>
            <a:r>
              <a:rPr lang="en-US" altLang="en-US" dirty="0">
                <a:latin typeface="Times New Roman" pitchFamily="18" charset="0"/>
              </a:rPr>
              <a:t>Important services </a:t>
            </a:r>
            <a:r>
              <a:rPr lang="en-US" altLang="en-US" dirty="0" err="1">
                <a:latin typeface="Times New Roman" pitchFamily="18" charset="0"/>
              </a:rPr>
              <a:t>i.e</a:t>
            </a:r>
            <a:r>
              <a:rPr lang="en-US" altLang="en-US" dirty="0">
                <a:latin typeface="Times New Roman" pitchFamily="18" charset="0"/>
              </a:rPr>
              <a:t> EM,EQ,EI.</a:t>
            </a:r>
          </a:p>
          <a:p>
            <a:pPr>
              <a:lnSpc>
                <a:spcPct val="90000"/>
              </a:lnSpc>
            </a:pPr>
            <a:r>
              <a:rPr lang="en-US" altLang="en-US" dirty="0">
                <a:latin typeface="Times New Roman" pitchFamily="18" charset="0"/>
              </a:rPr>
              <a:t>Advantages.</a:t>
            </a:r>
          </a:p>
          <a:p>
            <a:pPr>
              <a:lnSpc>
                <a:spcPct val="90000"/>
              </a:lnSpc>
            </a:pPr>
            <a:r>
              <a:rPr lang="en-US" altLang="en-US" dirty="0">
                <a:latin typeface="Times New Roman" pitchFamily="18" charset="0"/>
              </a:rPr>
              <a:t>How to </a:t>
            </a:r>
            <a:r>
              <a:rPr lang="en-US" altLang="en-US" dirty="0" err="1">
                <a:latin typeface="Times New Roman" pitchFamily="18" charset="0"/>
              </a:rPr>
              <a:t>query,search</a:t>
            </a:r>
            <a:r>
              <a:rPr lang="en-US" altLang="en-US" dirty="0">
                <a:latin typeface="Times New Roman" pitchFamily="18" charset="0"/>
              </a:rPr>
              <a:t> and process exception transaction</a:t>
            </a:r>
            <a:endParaRPr lang="en-US" dirty="0"/>
          </a:p>
        </p:txBody>
      </p:sp>
    </p:spTree>
    <p:extLst>
      <p:ext uri="{BB962C8B-B14F-4D97-AF65-F5344CB8AC3E}">
        <p14:creationId xmlns:p14="http://schemas.microsoft.com/office/powerpoint/2010/main" val="2250535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fld id="{EFC729DB-0D6E-41AF-AE13-B4B19E5740A3}" type="datetime1">
              <a:rPr lang="en-US" altLang="en-US"/>
              <a:pPr/>
              <a:t>3/30/2015</a:t>
            </a:fld>
            <a:endParaRPr lang="en-US" altLang="en-US"/>
          </a:p>
        </p:txBody>
      </p:sp>
      <p:sp>
        <p:nvSpPr>
          <p:cNvPr id="5" name="Slide Number Placeholder 3"/>
          <p:cNvSpPr>
            <a:spLocks noGrp="1"/>
          </p:cNvSpPr>
          <p:nvPr>
            <p:ph type="sldNum" sz="quarter" idx="12"/>
          </p:nvPr>
        </p:nvSpPr>
        <p:spPr/>
        <p:txBody>
          <a:bodyPr/>
          <a:lstStyle/>
          <a:p>
            <a:fld id="{ECA20999-84D9-434C-A0C4-22C189B57022}" type="slidenum">
              <a:rPr lang="en-US" altLang="en-US"/>
              <a:pPr/>
              <a:t>35</a:t>
            </a:fld>
            <a:endParaRPr lang="en-US" altLang="en-US"/>
          </a:p>
        </p:txBody>
      </p:sp>
      <p:sp>
        <p:nvSpPr>
          <p:cNvPr id="75778" name="WordArt 2" descr="Paper bag"/>
          <p:cNvSpPr>
            <a:spLocks noChangeArrowheads="1" noChangeShapeType="1" noTextEdit="1"/>
          </p:cNvSpPr>
          <p:nvPr/>
        </p:nvSpPr>
        <p:spPr bwMode="auto">
          <a:xfrm>
            <a:off x="1981200" y="2819400"/>
            <a:ext cx="4800600" cy="1752600"/>
          </a:xfrm>
          <a:prstGeom prst="rect">
            <a:avLst/>
          </a:prstGeom>
        </p:spPr>
        <p:txBody>
          <a:bodyPr wrap="none" fromWordArt="1">
            <a:prstTxWarp prst="textPlain">
              <a:avLst>
                <a:gd name="adj" fmla="val 50000"/>
              </a:avLst>
            </a:prstTxWarp>
          </a:bodyPr>
          <a:lstStyle/>
          <a:p>
            <a:pPr algn="ctr"/>
            <a:r>
              <a:rPr lang="en-US" sz="3600" kern="10">
                <a:ln w="9525">
                  <a:solidFill>
                    <a:srgbClr val="008000"/>
                  </a:solidFill>
                  <a:miter lim="800000"/>
                  <a:headEnd/>
                  <a:tailEnd/>
                </a:ln>
                <a:blipFill dpi="0" rotWithShape="0">
                  <a:blip r:embed="rId2"/>
                  <a:srcRect/>
                  <a:tile tx="0" ty="0" sx="100000" sy="100000" flip="none" algn="tl"/>
                </a:blipFill>
                <a:effectLst>
                  <a:outerShdw dist="563972" dir="14049741" sx="125000" sy="125000" algn="tl" rotWithShape="0">
                    <a:srgbClr val="C7DFD3"/>
                  </a:outerShdw>
                </a:effectLst>
                <a:latin typeface="Times New Roman"/>
                <a:cs typeface="Times New Roman"/>
              </a:rPr>
              <a:t>Thank You</a:t>
            </a:r>
          </a:p>
        </p:txBody>
      </p:sp>
    </p:spTree>
    <p:extLst>
      <p:ext uri="{BB962C8B-B14F-4D97-AF65-F5344CB8AC3E}">
        <p14:creationId xmlns:p14="http://schemas.microsoft.com/office/powerpoint/2010/main" val="1870774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0D14D-DD75-481C-BC57-6B5D2656C5CF}" type="datetime1">
              <a:rPr lang="en-US" altLang="en-US"/>
              <a:pPr/>
              <a:t>3/30/2015</a:t>
            </a:fld>
            <a:endParaRPr lang="en-US" altLang="en-US"/>
          </a:p>
        </p:txBody>
      </p:sp>
      <p:sp>
        <p:nvSpPr>
          <p:cNvPr id="6" name="Slide Number Placeholder 5"/>
          <p:cNvSpPr>
            <a:spLocks noGrp="1"/>
          </p:cNvSpPr>
          <p:nvPr>
            <p:ph type="sldNum" sz="quarter" idx="12"/>
          </p:nvPr>
        </p:nvSpPr>
        <p:spPr/>
        <p:txBody>
          <a:bodyPr/>
          <a:lstStyle/>
          <a:p>
            <a:fld id="{FB1A9386-B3A5-404F-81B1-F4AE256E57D4}" type="slidenum">
              <a:rPr lang="en-US" altLang="en-US"/>
              <a:pPr/>
              <a:t>4</a:t>
            </a:fld>
            <a:endParaRPr lang="en-US" altLang="en-US"/>
          </a:p>
        </p:txBody>
      </p:sp>
      <p:sp>
        <p:nvSpPr>
          <p:cNvPr id="3075" name="Rectangle 3"/>
          <p:cNvSpPr>
            <a:spLocks noGrp="1" noChangeArrowheads="1"/>
          </p:cNvSpPr>
          <p:nvPr>
            <p:ph type="body" idx="1"/>
          </p:nvPr>
        </p:nvSpPr>
        <p:spPr>
          <a:xfrm>
            <a:off x="1143000" y="609600"/>
            <a:ext cx="7772400" cy="6248400"/>
          </a:xfrm>
        </p:spPr>
        <p:txBody>
          <a:bodyPr/>
          <a:lstStyle/>
          <a:p>
            <a:pPr>
              <a:buFont typeface="Wingdings" pitchFamily="2" charset="2"/>
              <a:buNone/>
            </a:pPr>
            <a:r>
              <a:rPr lang="en-US" altLang="en-US" b="1" dirty="0">
                <a:solidFill>
                  <a:srgbClr val="000000"/>
                </a:solidFill>
                <a:latin typeface="Times New Roman" pitchFamily="18" charset="0"/>
                <a:cs typeface="Arial" pitchFamily="34" charset="0"/>
              </a:rPr>
              <a:t>What is EMS</a:t>
            </a:r>
            <a:r>
              <a:rPr lang="en-US" altLang="en-US" dirty="0">
                <a:latin typeface="Times New Roman" pitchFamily="18" charset="0"/>
              </a:rPr>
              <a:t> ?</a:t>
            </a:r>
          </a:p>
          <a:p>
            <a:pPr>
              <a:buFont typeface="Wingdings" pitchFamily="2" charset="2"/>
              <a:buNone/>
            </a:pPr>
            <a:r>
              <a:rPr lang="en-US" altLang="en-US" dirty="0">
                <a:latin typeface="Times New Roman" pitchFamily="18" charset="0"/>
              </a:rPr>
              <a:t>   </a:t>
            </a:r>
            <a:r>
              <a:rPr lang="en-US" altLang="en-US" sz="2800" dirty="0">
                <a:latin typeface="Times New Roman" pitchFamily="18" charset="0"/>
              </a:rPr>
              <a:t>The </a:t>
            </a:r>
            <a:r>
              <a:rPr lang="en-US" altLang="en-US" sz="2800" dirty="0" err="1">
                <a:latin typeface="Times New Roman" pitchFamily="18" charset="0"/>
              </a:rPr>
              <a:t>DataNavigator</a:t>
            </a:r>
            <a:r>
              <a:rPr lang="en-US" altLang="en-US" sz="2800" dirty="0">
                <a:latin typeface="Times New Roman" pitchFamily="18" charset="0"/>
              </a:rPr>
              <a:t>™ Exception Management System is used to initiate exception item requests (cases), search for existing exception item requests and process exception item requests.</a:t>
            </a:r>
          </a:p>
          <a:p>
            <a:pPr>
              <a:buFont typeface="Wingdings" pitchFamily="2" charset="2"/>
              <a:buNone/>
            </a:pPr>
            <a:endParaRPr lang="en-US" altLang="en-US" sz="2800" dirty="0">
              <a:latin typeface="Times New Roman" pitchFamily="18" charset="0"/>
            </a:endParaRPr>
          </a:p>
          <a:p>
            <a:pPr>
              <a:buFont typeface="Wingdings" pitchFamily="2" charset="2"/>
              <a:buNone/>
            </a:pPr>
            <a:r>
              <a:rPr lang="en-US" altLang="en-US" sz="2800" dirty="0">
                <a:latin typeface="Times New Roman" pitchFamily="18" charset="0"/>
              </a:rPr>
              <a:t>What is an exception transaction?</a:t>
            </a:r>
          </a:p>
          <a:p>
            <a:pPr>
              <a:buFont typeface="Wingdings" pitchFamily="2" charset="2"/>
              <a:buNone/>
            </a:pPr>
            <a:r>
              <a:rPr lang="en-US" altLang="en-US" dirty="0">
                <a:latin typeface="Times New Roman" pitchFamily="18" charset="0"/>
              </a:rPr>
              <a:t>        </a:t>
            </a:r>
            <a:r>
              <a:rPr lang="en-US" altLang="en-US" sz="2800" dirty="0">
                <a:latin typeface="Times New Roman" pitchFamily="18" charset="0"/>
              </a:rPr>
              <a:t>It is a transaction that did not complete as anticipated.</a:t>
            </a:r>
          </a:p>
        </p:txBody>
      </p:sp>
    </p:spTree>
    <p:extLst>
      <p:ext uri="{BB962C8B-B14F-4D97-AF65-F5344CB8AC3E}">
        <p14:creationId xmlns:p14="http://schemas.microsoft.com/office/powerpoint/2010/main" val="3533890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t>Types of cases</a:t>
            </a:r>
            <a:endParaRPr lang="en-US" sz="3600" b="1" dirty="0"/>
          </a:p>
        </p:txBody>
      </p:sp>
      <p:sp>
        <p:nvSpPr>
          <p:cNvPr id="3" name="Content Placeholder 2"/>
          <p:cNvSpPr>
            <a:spLocks noGrp="1"/>
          </p:cNvSpPr>
          <p:nvPr>
            <p:ph idx="1"/>
          </p:nvPr>
        </p:nvSpPr>
        <p:spPr/>
        <p:txBody>
          <a:bodyPr>
            <a:normAutofit/>
          </a:bodyPr>
          <a:lstStyle/>
          <a:p>
            <a:r>
              <a:rPr lang="en-US" sz="2800" dirty="0" smtClean="0"/>
              <a:t>STANDARD-</a:t>
            </a:r>
            <a:r>
              <a:rPr lang="en-US" sz="2800" b="1" dirty="0" smtClean="0"/>
              <a:t> </a:t>
            </a:r>
            <a:r>
              <a:rPr lang="en-US" sz="2800" dirty="0" smtClean="0"/>
              <a:t>General exception created on a transaction</a:t>
            </a:r>
          </a:p>
          <a:p>
            <a:r>
              <a:rPr lang="en-US" sz="2800" dirty="0" smtClean="0"/>
              <a:t>FRAUD- </a:t>
            </a:r>
            <a:r>
              <a:rPr lang="en-US" altLang="en-US" sz="2800" dirty="0" smtClean="0"/>
              <a:t>If any transaction is reported as fraudulent.</a:t>
            </a:r>
            <a:endParaRPr lang="en-US" sz="2800" dirty="0" smtClean="0"/>
          </a:p>
          <a:p>
            <a:r>
              <a:rPr lang="en-US" sz="2800" dirty="0" smtClean="0"/>
              <a:t>FEE- Issuer/Acquirer can raise a fee case on any case if they feel certain fees has to be paid by the acquirer/issuer.</a:t>
            </a:r>
            <a:endParaRPr lang="en-US" sz="2800" dirty="0"/>
          </a:p>
        </p:txBody>
      </p:sp>
    </p:spTree>
    <p:extLst>
      <p:ext uri="{BB962C8B-B14F-4D97-AF65-F5344CB8AC3E}">
        <p14:creationId xmlns:p14="http://schemas.microsoft.com/office/powerpoint/2010/main" val="4280895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Date Placeholder 1"/>
          <p:cNvSpPr>
            <a:spLocks noGrp="1"/>
          </p:cNvSpPr>
          <p:nvPr>
            <p:ph type="dt" sz="half" idx="10"/>
          </p:nvPr>
        </p:nvSpPr>
        <p:spPr/>
        <p:txBody>
          <a:bodyPr/>
          <a:lstStyle/>
          <a:p>
            <a:fld id="{969D137E-B388-4F78-ADF0-B5278E6ACAFB}" type="datetime1">
              <a:rPr lang="en-US" altLang="en-US"/>
              <a:pPr/>
              <a:t>3/30/2015</a:t>
            </a:fld>
            <a:endParaRPr lang="en-US" altLang="en-US"/>
          </a:p>
        </p:txBody>
      </p:sp>
      <p:sp>
        <p:nvSpPr>
          <p:cNvPr id="339" name="Slide Number Placeholder 3"/>
          <p:cNvSpPr>
            <a:spLocks noGrp="1"/>
          </p:cNvSpPr>
          <p:nvPr>
            <p:ph type="sldNum" sz="quarter" idx="12"/>
          </p:nvPr>
        </p:nvSpPr>
        <p:spPr/>
        <p:txBody>
          <a:bodyPr/>
          <a:lstStyle/>
          <a:p>
            <a:fld id="{14C6F16F-9C9F-4D6A-AF52-3250DCFB8B33}" type="slidenum">
              <a:rPr lang="en-US" altLang="en-US"/>
              <a:pPr/>
              <a:t>6</a:t>
            </a:fld>
            <a:endParaRPr lang="en-US" altLang="en-US"/>
          </a:p>
        </p:txBody>
      </p:sp>
      <p:sp>
        <p:nvSpPr>
          <p:cNvPr id="7296" name="Rectangle 128"/>
          <p:cNvSpPr>
            <a:spLocks noChangeArrowheads="1"/>
          </p:cNvSpPr>
          <p:nvPr/>
        </p:nvSpPr>
        <p:spPr bwMode="auto">
          <a:xfrm>
            <a:off x="2216150" y="2622550"/>
            <a:ext cx="1219200" cy="685800"/>
          </a:xfrm>
          <a:prstGeom prst="rect">
            <a:avLst/>
          </a:prstGeom>
          <a:solidFill>
            <a:schemeClr val="accent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8" name="Rectangle 130"/>
          <p:cNvSpPr>
            <a:spLocks noChangeArrowheads="1"/>
          </p:cNvSpPr>
          <p:nvPr/>
        </p:nvSpPr>
        <p:spPr bwMode="auto">
          <a:xfrm>
            <a:off x="96838" y="195263"/>
            <a:ext cx="6989762" cy="125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312" tIns="42862" rIns="87312" bIns="42862" anchor="ctr"/>
          <a:lstStyle>
            <a:lvl1pPr defTabSz="865188">
              <a:defRPr sz="4400">
                <a:solidFill>
                  <a:schemeClr val="tx2"/>
                </a:solidFill>
                <a:latin typeface="Tahoma" pitchFamily="34" charset="0"/>
              </a:defRPr>
            </a:lvl1pPr>
            <a:lvl2pPr defTabSz="865188">
              <a:defRPr sz="4400">
                <a:solidFill>
                  <a:schemeClr val="tx2"/>
                </a:solidFill>
                <a:latin typeface="Tahoma" pitchFamily="34" charset="0"/>
              </a:defRPr>
            </a:lvl2pPr>
            <a:lvl3pPr defTabSz="865188">
              <a:defRPr sz="4400">
                <a:solidFill>
                  <a:schemeClr val="tx2"/>
                </a:solidFill>
                <a:latin typeface="Tahoma" pitchFamily="34" charset="0"/>
              </a:defRPr>
            </a:lvl3pPr>
            <a:lvl4pPr defTabSz="865188">
              <a:defRPr sz="4400">
                <a:solidFill>
                  <a:schemeClr val="tx2"/>
                </a:solidFill>
                <a:latin typeface="Tahoma" pitchFamily="34" charset="0"/>
              </a:defRPr>
            </a:lvl4pPr>
            <a:lvl5pPr defTabSz="865188">
              <a:defRPr sz="4400">
                <a:solidFill>
                  <a:schemeClr val="tx2"/>
                </a:solidFill>
                <a:latin typeface="Tahoma" pitchFamily="34" charset="0"/>
              </a:defRPr>
            </a:lvl5pPr>
            <a:lvl6pPr marL="457200" defTabSz="865188" fontAlgn="base">
              <a:spcBef>
                <a:spcPct val="0"/>
              </a:spcBef>
              <a:spcAft>
                <a:spcPct val="0"/>
              </a:spcAft>
              <a:defRPr sz="4400">
                <a:solidFill>
                  <a:schemeClr val="tx2"/>
                </a:solidFill>
                <a:latin typeface="Tahoma" pitchFamily="34" charset="0"/>
              </a:defRPr>
            </a:lvl6pPr>
            <a:lvl7pPr marL="914400" defTabSz="865188" fontAlgn="base">
              <a:spcBef>
                <a:spcPct val="0"/>
              </a:spcBef>
              <a:spcAft>
                <a:spcPct val="0"/>
              </a:spcAft>
              <a:defRPr sz="4400">
                <a:solidFill>
                  <a:schemeClr val="tx2"/>
                </a:solidFill>
                <a:latin typeface="Tahoma" pitchFamily="34" charset="0"/>
              </a:defRPr>
            </a:lvl7pPr>
            <a:lvl8pPr marL="1371600" defTabSz="865188" fontAlgn="base">
              <a:spcBef>
                <a:spcPct val="0"/>
              </a:spcBef>
              <a:spcAft>
                <a:spcPct val="0"/>
              </a:spcAft>
              <a:defRPr sz="4400">
                <a:solidFill>
                  <a:schemeClr val="tx2"/>
                </a:solidFill>
                <a:latin typeface="Tahoma" pitchFamily="34" charset="0"/>
              </a:defRPr>
            </a:lvl8pPr>
            <a:lvl9pPr marL="1828800" defTabSz="865188" fontAlgn="base">
              <a:spcBef>
                <a:spcPct val="0"/>
              </a:spcBef>
              <a:spcAft>
                <a:spcPct val="0"/>
              </a:spcAft>
              <a:defRPr sz="4400">
                <a:solidFill>
                  <a:schemeClr val="tx2"/>
                </a:solidFill>
                <a:latin typeface="Tahoma" pitchFamily="34" charset="0"/>
              </a:defRPr>
            </a:lvl9pPr>
          </a:lstStyle>
          <a:p>
            <a:r>
              <a:rPr lang="en-US" altLang="en-US" sz="3600" dirty="0"/>
              <a:t>EFT Environment</a:t>
            </a:r>
            <a:br>
              <a:rPr lang="en-US" altLang="en-US" sz="3600" dirty="0"/>
            </a:br>
            <a:r>
              <a:rPr lang="en-US" altLang="en-US" sz="3600" dirty="0"/>
              <a:t>Conceptual Diagram</a:t>
            </a:r>
          </a:p>
        </p:txBody>
      </p:sp>
      <p:grpSp>
        <p:nvGrpSpPr>
          <p:cNvPr id="7299" name="Group 131"/>
          <p:cNvGrpSpPr>
            <a:grpSpLocks/>
          </p:cNvGrpSpPr>
          <p:nvPr/>
        </p:nvGrpSpPr>
        <p:grpSpPr bwMode="auto">
          <a:xfrm>
            <a:off x="4349750" y="1784350"/>
            <a:ext cx="1587500" cy="1511300"/>
            <a:chOff x="3124" y="1684"/>
            <a:chExt cx="1000" cy="952"/>
          </a:xfrm>
        </p:grpSpPr>
        <p:sp>
          <p:nvSpPr>
            <p:cNvPr id="7300" name="Rectangle 132"/>
            <p:cNvSpPr>
              <a:spLocks noChangeArrowheads="1"/>
            </p:cNvSpPr>
            <p:nvPr/>
          </p:nvSpPr>
          <p:spPr bwMode="auto">
            <a:xfrm>
              <a:off x="3414" y="1684"/>
              <a:ext cx="354" cy="952"/>
            </a:xfrm>
            <a:prstGeom prst="rect">
              <a:avLst/>
            </a:prstGeom>
            <a:gradFill rotWithShape="0">
              <a:gsLst>
                <a:gs pos="0">
                  <a:srgbClr val="444444">
                    <a:gamma/>
                    <a:tint val="50196"/>
                    <a:invGamma/>
                  </a:srgbClr>
                </a:gs>
                <a:gs pos="100000">
                  <a:srgbClr val="444444"/>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 name="Rectangle 133"/>
            <p:cNvSpPr>
              <a:spLocks noChangeArrowheads="1"/>
            </p:cNvSpPr>
            <p:nvPr/>
          </p:nvSpPr>
          <p:spPr bwMode="auto">
            <a:xfrm>
              <a:off x="3414" y="1853"/>
              <a:ext cx="97" cy="488"/>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2" name="Rectangle 134"/>
            <p:cNvSpPr>
              <a:spLocks noChangeArrowheads="1"/>
            </p:cNvSpPr>
            <p:nvPr/>
          </p:nvSpPr>
          <p:spPr bwMode="auto">
            <a:xfrm>
              <a:off x="3517" y="1853"/>
              <a:ext cx="59" cy="48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3" name="Rectangle 135"/>
            <p:cNvSpPr>
              <a:spLocks noChangeArrowheads="1"/>
            </p:cNvSpPr>
            <p:nvPr/>
          </p:nvSpPr>
          <p:spPr bwMode="auto">
            <a:xfrm>
              <a:off x="3582" y="1684"/>
              <a:ext cx="18" cy="952"/>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4" name="Rectangle 136"/>
            <p:cNvSpPr>
              <a:spLocks noChangeArrowheads="1"/>
            </p:cNvSpPr>
            <p:nvPr/>
          </p:nvSpPr>
          <p:spPr bwMode="auto">
            <a:xfrm>
              <a:off x="3608" y="1853"/>
              <a:ext cx="89" cy="488"/>
            </a:xfrm>
            <a:prstGeom prst="rect">
              <a:avLst/>
            </a:prstGeom>
            <a:solidFill>
              <a:srgbClr val="969696"/>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5" name="Rectangle 137"/>
            <p:cNvSpPr>
              <a:spLocks noChangeArrowheads="1"/>
            </p:cNvSpPr>
            <p:nvPr/>
          </p:nvSpPr>
          <p:spPr bwMode="auto">
            <a:xfrm>
              <a:off x="3708" y="1853"/>
              <a:ext cx="60" cy="48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6" name="Rectangle 138"/>
            <p:cNvSpPr>
              <a:spLocks noChangeArrowheads="1"/>
            </p:cNvSpPr>
            <p:nvPr/>
          </p:nvSpPr>
          <p:spPr bwMode="auto">
            <a:xfrm>
              <a:off x="3124" y="1994"/>
              <a:ext cx="284" cy="642"/>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7" name="Rectangle 139"/>
            <p:cNvSpPr>
              <a:spLocks noChangeArrowheads="1"/>
            </p:cNvSpPr>
            <p:nvPr/>
          </p:nvSpPr>
          <p:spPr bwMode="auto">
            <a:xfrm>
              <a:off x="3139" y="2036"/>
              <a:ext cx="256" cy="600"/>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8" name="Line 140"/>
            <p:cNvSpPr>
              <a:spLocks noChangeShapeType="1"/>
            </p:cNvSpPr>
            <p:nvPr/>
          </p:nvSpPr>
          <p:spPr bwMode="auto">
            <a:xfrm>
              <a:off x="3135" y="2354"/>
              <a:ext cx="261"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9" name="Line 141"/>
            <p:cNvSpPr>
              <a:spLocks noChangeShapeType="1"/>
            </p:cNvSpPr>
            <p:nvPr/>
          </p:nvSpPr>
          <p:spPr bwMode="auto">
            <a:xfrm>
              <a:off x="3259" y="2032"/>
              <a:ext cx="0" cy="60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0" name="Rectangle 142"/>
            <p:cNvSpPr>
              <a:spLocks noChangeArrowheads="1"/>
            </p:cNvSpPr>
            <p:nvPr/>
          </p:nvSpPr>
          <p:spPr bwMode="auto">
            <a:xfrm>
              <a:off x="3139" y="2036"/>
              <a:ext cx="89" cy="136"/>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 name="Oval 143"/>
            <p:cNvSpPr>
              <a:spLocks noChangeArrowheads="1"/>
            </p:cNvSpPr>
            <p:nvPr/>
          </p:nvSpPr>
          <p:spPr bwMode="auto">
            <a:xfrm>
              <a:off x="3146" y="2036"/>
              <a:ext cx="75" cy="136"/>
            </a:xfrm>
            <a:prstGeom prst="ellipse">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2" name="Oval 144"/>
            <p:cNvSpPr>
              <a:spLocks noChangeArrowheads="1"/>
            </p:cNvSpPr>
            <p:nvPr/>
          </p:nvSpPr>
          <p:spPr bwMode="auto">
            <a:xfrm>
              <a:off x="3176" y="2092"/>
              <a:ext cx="16" cy="25"/>
            </a:xfrm>
            <a:prstGeom prst="ellipse">
              <a:avLst/>
            </a:prstGeom>
            <a:solidFill>
              <a:srgbClr val="444444"/>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3" name="Rectangle 145"/>
            <p:cNvSpPr>
              <a:spLocks noChangeArrowheads="1"/>
            </p:cNvSpPr>
            <p:nvPr/>
          </p:nvSpPr>
          <p:spPr bwMode="auto">
            <a:xfrm>
              <a:off x="3772" y="1937"/>
              <a:ext cx="177" cy="699"/>
            </a:xfrm>
            <a:prstGeom prst="rect">
              <a:avLst/>
            </a:prstGeom>
            <a:gradFill rotWithShape="0">
              <a:gsLst>
                <a:gs pos="0">
                  <a:srgbClr val="CECECE"/>
                </a:gs>
                <a:gs pos="100000">
                  <a:srgbClr val="CECECE">
                    <a:gamma/>
                    <a:shade val="69804"/>
                    <a:invGamma/>
                  </a:srgbClr>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Rectangle 146"/>
            <p:cNvSpPr>
              <a:spLocks noChangeArrowheads="1"/>
            </p:cNvSpPr>
            <p:nvPr/>
          </p:nvSpPr>
          <p:spPr bwMode="auto">
            <a:xfrm>
              <a:off x="3772" y="2076"/>
              <a:ext cx="177" cy="22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5" name="Rectangle 147" descr="25%"/>
            <p:cNvSpPr>
              <a:spLocks noChangeArrowheads="1"/>
            </p:cNvSpPr>
            <p:nvPr/>
          </p:nvSpPr>
          <p:spPr bwMode="auto">
            <a:xfrm>
              <a:off x="3918" y="2119"/>
              <a:ext cx="17"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6" name="Rectangle 148" descr="25%"/>
            <p:cNvSpPr>
              <a:spLocks noChangeArrowheads="1"/>
            </p:cNvSpPr>
            <p:nvPr/>
          </p:nvSpPr>
          <p:spPr bwMode="auto">
            <a:xfrm>
              <a:off x="3918" y="2162"/>
              <a:ext cx="17" cy="25"/>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7" name="Rectangle 149" descr="25%"/>
            <p:cNvSpPr>
              <a:spLocks noChangeArrowheads="1"/>
            </p:cNvSpPr>
            <p:nvPr/>
          </p:nvSpPr>
          <p:spPr bwMode="auto">
            <a:xfrm>
              <a:off x="3918" y="2205"/>
              <a:ext cx="17" cy="22"/>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8" name="Rectangle 150" descr="25%"/>
            <p:cNvSpPr>
              <a:spLocks noChangeArrowheads="1"/>
            </p:cNvSpPr>
            <p:nvPr/>
          </p:nvSpPr>
          <p:spPr bwMode="auto">
            <a:xfrm>
              <a:off x="3918" y="2245"/>
              <a:ext cx="17"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9" name="Rectangle 151" descr="25%"/>
            <p:cNvSpPr>
              <a:spLocks noChangeArrowheads="1"/>
            </p:cNvSpPr>
            <p:nvPr/>
          </p:nvSpPr>
          <p:spPr bwMode="auto">
            <a:xfrm>
              <a:off x="3881" y="2119"/>
              <a:ext cx="17"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0" name="Rectangle 152" descr="25%"/>
            <p:cNvSpPr>
              <a:spLocks noChangeArrowheads="1"/>
            </p:cNvSpPr>
            <p:nvPr/>
          </p:nvSpPr>
          <p:spPr bwMode="auto">
            <a:xfrm>
              <a:off x="3881" y="2162"/>
              <a:ext cx="17" cy="25"/>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 name="Rectangle 153" descr="25%"/>
            <p:cNvSpPr>
              <a:spLocks noChangeArrowheads="1"/>
            </p:cNvSpPr>
            <p:nvPr/>
          </p:nvSpPr>
          <p:spPr bwMode="auto">
            <a:xfrm>
              <a:off x="3881" y="2205"/>
              <a:ext cx="17" cy="22"/>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2" name="Rectangle 154" descr="25%"/>
            <p:cNvSpPr>
              <a:spLocks noChangeArrowheads="1"/>
            </p:cNvSpPr>
            <p:nvPr/>
          </p:nvSpPr>
          <p:spPr bwMode="auto">
            <a:xfrm>
              <a:off x="3881" y="2245"/>
              <a:ext cx="17"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3" name="Rectangle 155"/>
            <p:cNvSpPr>
              <a:spLocks noChangeArrowheads="1"/>
            </p:cNvSpPr>
            <p:nvPr/>
          </p:nvSpPr>
          <p:spPr bwMode="auto">
            <a:xfrm>
              <a:off x="3793" y="2485"/>
              <a:ext cx="134" cy="109"/>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4" name="Line 156"/>
            <p:cNvSpPr>
              <a:spLocks noChangeShapeType="1"/>
            </p:cNvSpPr>
            <p:nvPr/>
          </p:nvSpPr>
          <p:spPr bwMode="auto">
            <a:xfrm>
              <a:off x="3797" y="2522"/>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5" name="Line 157"/>
            <p:cNvSpPr>
              <a:spLocks noChangeShapeType="1"/>
            </p:cNvSpPr>
            <p:nvPr/>
          </p:nvSpPr>
          <p:spPr bwMode="auto">
            <a:xfrm>
              <a:off x="3797" y="2550"/>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6" name="Line 158"/>
            <p:cNvSpPr>
              <a:spLocks noChangeShapeType="1"/>
            </p:cNvSpPr>
            <p:nvPr/>
          </p:nvSpPr>
          <p:spPr bwMode="auto">
            <a:xfrm>
              <a:off x="3797" y="2564"/>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7" name="Line 159"/>
            <p:cNvSpPr>
              <a:spLocks noChangeShapeType="1"/>
            </p:cNvSpPr>
            <p:nvPr/>
          </p:nvSpPr>
          <p:spPr bwMode="auto">
            <a:xfrm>
              <a:off x="3797" y="2495"/>
              <a:ext cx="124"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8" name="Rectangle 160"/>
            <p:cNvSpPr>
              <a:spLocks noChangeArrowheads="1"/>
            </p:cNvSpPr>
            <p:nvPr/>
          </p:nvSpPr>
          <p:spPr bwMode="auto">
            <a:xfrm>
              <a:off x="3955" y="2205"/>
              <a:ext cx="169" cy="431"/>
            </a:xfrm>
            <a:prstGeom prst="rect">
              <a:avLst/>
            </a:prstGeom>
            <a:gradFill rotWithShape="0">
              <a:gsLst>
                <a:gs pos="0">
                  <a:srgbClr val="CECECE"/>
                </a:gs>
                <a:gs pos="100000">
                  <a:srgbClr val="CECECE">
                    <a:gamma/>
                    <a:shade val="69804"/>
                    <a:invGamma/>
                  </a:srgbClr>
                </a:gs>
              </a:gsLst>
              <a:lin ang="27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9" name="Rectangle 161"/>
            <p:cNvSpPr>
              <a:spLocks noChangeArrowheads="1"/>
            </p:cNvSpPr>
            <p:nvPr/>
          </p:nvSpPr>
          <p:spPr bwMode="auto">
            <a:xfrm>
              <a:off x="3955" y="2205"/>
              <a:ext cx="169" cy="151"/>
            </a:xfrm>
            <a:prstGeom prst="rect">
              <a:avLst/>
            </a:prstGeom>
            <a:solidFill>
              <a:srgbClr val="CECECE"/>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0" name="Rectangle 162"/>
            <p:cNvSpPr>
              <a:spLocks noChangeArrowheads="1"/>
            </p:cNvSpPr>
            <p:nvPr/>
          </p:nvSpPr>
          <p:spPr bwMode="auto">
            <a:xfrm>
              <a:off x="3975" y="2485"/>
              <a:ext cx="127" cy="109"/>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 name="Line 163"/>
            <p:cNvSpPr>
              <a:spLocks noChangeShapeType="1"/>
            </p:cNvSpPr>
            <p:nvPr/>
          </p:nvSpPr>
          <p:spPr bwMode="auto">
            <a:xfrm>
              <a:off x="3971" y="2522"/>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2" name="Line 164"/>
            <p:cNvSpPr>
              <a:spLocks noChangeShapeType="1"/>
            </p:cNvSpPr>
            <p:nvPr/>
          </p:nvSpPr>
          <p:spPr bwMode="auto">
            <a:xfrm>
              <a:off x="3971" y="2550"/>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3" name="Line 165"/>
            <p:cNvSpPr>
              <a:spLocks noChangeShapeType="1"/>
            </p:cNvSpPr>
            <p:nvPr/>
          </p:nvSpPr>
          <p:spPr bwMode="auto">
            <a:xfrm>
              <a:off x="3971" y="2564"/>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4" name="Line 166"/>
            <p:cNvSpPr>
              <a:spLocks noChangeShapeType="1"/>
            </p:cNvSpPr>
            <p:nvPr/>
          </p:nvSpPr>
          <p:spPr bwMode="auto">
            <a:xfrm>
              <a:off x="3971" y="2495"/>
              <a:ext cx="132"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5" name="Rectangle 167" descr="25%"/>
            <p:cNvSpPr>
              <a:spLocks noChangeArrowheads="1"/>
            </p:cNvSpPr>
            <p:nvPr/>
          </p:nvSpPr>
          <p:spPr bwMode="auto">
            <a:xfrm>
              <a:off x="3969" y="2245"/>
              <a:ext cx="24"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6" name="Rectangle 168" descr="25%"/>
            <p:cNvSpPr>
              <a:spLocks noChangeArrowheads="1"/>
            </p:cNvSpPr>
            <p:nvPr/>
          </p:nvSpPr>
          <p:spPr bwMode="auto">
            <a:xfrm>
              <a:off x="3969" y="2287"/>
              <a:ext cx="24"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7" name="Rectangle 169" descr="25%"/>
            <p:cNvSpPr>
              <a:spLocks noChangeArrowheads="1"/>
            </p:cNvSpPr>
            <p:nvPr/>
          </p:nvSpPr>
          <p:spPr bwMode="auto">
            <a:xfrm>
              <a:off x="4085" y="2245"/>
              <a:ext cx="24" cy="26"/>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8" name="Rectangle 170" descr="25%"/>
            <p:cNvSpPr>
              <a:spLocks noChangeArrowheads="1"/>
            </p:cNvSpPr>
            <p:nvPr/>
          </p:nvSpPr>
          <p:spPr bwMode="auto">
            <a:xfrm>
              <a:off x="4085" y="2287"/>
              <a:ext cx="24" cy="27"/>
            </a:xfrm>
            <a:prstGeom prst="rect">
              <a:avLst/>
            </a:prstGeom>
            <a:pattFill prst="pct25">
              <a:fgClr>
                <a:srgbClr val="000000"/>
              </a:fgClr>
              <a:bgClr>
                <a:srgbClr val="FFFFFF"/>
              </a:bgClr>
            </a:patt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40" name="Group 172"/>
          <p:cNvGrpSpPr>
            <a:grpSpLocks/>
          </p:cNvGrpSpPr>
          <p:nvPr/>
        </p:nvGrpSpPr>
        <p:grpSpPr bwMode="auto">
          <a:xfrm>
            <a:off x="7092950" y="2393950"/>
            <a:ext cx="1309688" cy="709613"/>
            <a:chOff x="4499" y="2688"/>
            <a:chExt cx="825" cy="447"/>
          </a:xfrm>
        </p:grpSpPr>
        <p:sp>
          <p:nvSpPr>
            <p:cNvPr id="7341" name="Rectangle 173"/>
            <p:cNvSpPr>
              <a:spLocks noChangeArrowheads="1"/>
            </p:cNvSpPr>
            <p:nvPr/>
          </p:nvSpPr>
          <p:spPr bwMode="auto">
            <a:xfrm>
              <a:off x="5250" y="2857"/>
              <a:ext cx="31"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2" name="Rectangle 174"/>
            <p:cNvSpPr>
              <a:spLocks noChangeArrowheads="1"/>
            </p:cNvSpPr>
            <p:nvPr/>
          </p:nvSpPr>
          <p:spPr bwMode="auto">
            <a:xfrm>
              <a:off x="4513" y="3097"/>
              <a:ext cx="811" cy="38"/>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3" name="Rectangle 175"/>
            <p:cNvSpPr>
              <a:spLocks noChangeArrowheads="1"/>
            </p:cNvSpPr>
            <p:nvPr/>
          </p:nvSpPr>
          <p:spPr bwMode="auto">
            <a:xfrm>
              <a:off x="4571" y="2857"/>
              <a:ext cx="674" cy="233"/>
            </a:xfrm>
            <a:prstGeom prst="rect">
              <a:avLst/>
            </a:prstGeom>
            <a:solidFill>
              <a:srgbClr val="DADADA"/>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4" name="Rectangle 176"/>
            <p:cNvSpPr>
              <a:spLocks noChangeArrowheads="1"/>
            </p:cNvSpPr>
            <p:nvPr/>
          </p:nvSpPr>
          <p:spPr bwMode="auto">
            <a:xfrm>
              <a:off x="4571" y="2925"/>
              <a:ext cx="674" cy="90"/>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5" name="Rectangle 177"/>
            <p:cNvSpPr>
              <a:spLocks noChangeArrowheads="1"/>
            </p:cNvSpPr>
            <p:nvPr/>
          </p:nvSpPr>
          <p:spPr bwMode="auto">
            <a:xfrm>
              <a:off x="4499" y="3083"/>
              <a:ext cx="818" cy="45"/>
            </a:xfrm>
            <a:prstGeom prst="rect">
              <a:avLst/>
            </a:prstGeom>
            <a:gradFill rotWithShape="0">
              <a:gsLst>
                <a:gs pos="0">
                  <a:srgbClr val="999999">
                    <a:gamma/>
                    <a:shade val="69804"/>
                    <a:invGamma/>
                  </a:srgbClr>
                </a:gs>
                <a:gs pos="100000">
                  <a:srgbClr val="999999"/>
                </a:gs>
              </a:gsLst>
              <a:lin ang="540000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6" name="Rectangle 178"/>
            <p:cNvSpPr>
              <a:spLocks noChangeArrowheads="1"/>
            </p:cNvSpPr>
            <p:nvPr/>
          </p:nvSpPr>
          <p:spPr bwMode="auto">
            <a:xfrm>
              <a:off x="4571" y="2857"/>
              <a:ext cx="32"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7" name="Rectangle 179"/>
            <p:cNvSpPr>
              <a:spLocks noChangeArrowheads="1"/>
            </p:cNvSpPr>
            <p:nvPr/>
          </p:nvSpPr>
          <p:spPr bwMode="auto">
            <a:xfrm>
              <a:off x="4536" y="2835"/>
              <a:ext cx="766" cy="2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8" name="Rectangle 180"/>
            <p:cNvSpPr>
              <a:spLocks noChangeArrowheads="1"/>
            </p:cNvSpPr>
            <p:nvPr/>
          </p:nvSpPr>
          <p:spPr bwMode="auto">
            <a:xfrm>
              <a:off x="4549"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9" name="Rectangle 181"/>
            <p:cNvSpPr>
              <a:spLocks noChangeArrowheads="1"/>
            </p:cNvSpPr>
            <p:nvPr/>
          </p:nvSpPr>
          <p:spPr bwMode="auto">
            <a:xfrm>
              <a:off x="4673"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0" name="Rectangle 182"/>
            <p:cNvSpPr>
              <a:spLocks noChangeArrowheads="1"/>
            </p:cNvSpPr>
            <p:nvPr/>
          </p:nvSpPr>
          <p:spPr bwMode="auto">
            <a:xfrm>
              <a:off x="4644"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1" name="Rectangle 183"/>
            <p:cNvSpPr>
              <a:spLocks noChangeArrowheads="1"/>
            </p:cNvSpPr>
            <p:nvPr/>
          </p:nvSpPr>
          <p:spPr bwMode="auto">
            <a:xfrm>
              <a:off x="4766"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 name="Rectangle 184"/>
            <p:cNvSpPr>
              <a:spLocks noChangeArrowheads="1"/>
            </p:cNvSpPr>
            <p:nvPr/>
          </p:nvSpPr>
          <p:spPr bwMode="auto">
            <a:xfrm>
              <a:off x="4745"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 name="Rectangle 185"/>
            <p:cNvSpPr>
              <a:spLocks noChangeArrowheads="1"/>
            </p:cNvSpPr>
            <p:nvPr/>
          </p:nvSpPr>
          <p:spPr bwMode="auto">
            <a:xfrm>
              <a:off x="4817" y="3083"/>
              <a:ext cx="17" cy="8"/>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4" name="Rectangle 186"/>
            <p:cNvSpPr>
              <a:spLocks noChangeArrowheads="1"/>
            </p:cNvSpPr>
            <p:nvPr/>
          </p:nvSpPr>
          <p:spPr bwMode="auto">
            <a:xfrm>
              <a:off x="4817" y="3083"/>
              <a:ext cx="17" cy="8"/>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5" name="Rectangle 187"/>
            <p:cNvSpPr>
              <a:spLocks noChangeArrowheads="1"/>
            </p:cNvSpPr>
            <p:nvPr/>
          </p:nvSpPr>
          <p:spPr bwMode="auto">
            <a:xfrm>
              <a:off x="4861" y="2897"/>
              <a:ext cx="95" cy="192"/>
            </a:xfrm>
            <a:prstGeom prst="rect">
              <a:avLst/>
            </a:prstGeom>
            <a:solidFill>
              <a:srgbClr val="444444"/>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6" name="Rectangle 188"/>
            <p:cNvSpPr>
              <a:spLocks noChangeArrowheads="1"/>
            </p:cNvSpPr>
            <p:nvPr/>
          </p:nvSpPr>
          <p:spPr bwMode="auto">
            <a:xfrm>
              <a:off x="4861"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7" name="Rectangle 189"/>
            <p:cNvSpPr>
              <a:spLocks noChangeArrowheads="1"/>
            </p:cNvSpPr>
            <p:nvPr/>
          </p:nvSpPr>
          <p:spPr bwMode="auto">
            <a:xfrm>
              <a:off x="4838"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8" name="Rectangle 190"/>
            <p:cNvSpPr>
              <a:spLocks noChangeArrowheads="1"/>
            </p:cNvSpPr>
            <p:nvPr/>
          </p:nvSpPr>
          <p:spPr bwMode="auto">
            <a:xfrm>
              <a:off x="4961" y="2857"/>
              <a:ext cx="25"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9" name="Rectangle 191"/>
            <p:cNvSpPr>
              <a:spLocks noChangeArrowheads="1"/>
            </p:cNvSpPr>
            <p:nvPr/>
          </p:nvSpPr>
          <p:spPr bwMode="auto">
            <a:xfrm>
              <a:off x="4932" y="2857"/>
              <a:ext cx="46"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0" name="Rectangle 192"/>
            <p:cNvSpPr>
              <a:spLocks noChangeArrowheads="1"/>
            </p:cNvSpPr>
            <p:nvPr/>
          </p:nvSpPr>
          <p:spPr bwMode="auto">
            <a:xfrm>
              <a:off x="5055" y="2857"/>
              <a:ext cx="23"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1" name="Rectangle 193"/>
            <p:cNvSpPr>
              <a:spLocks noChangeArrowheads="1"/>
            </p:cNvSpPr>
            <p:nvPr/>
          </p:nvSpPr>
          <p:spPr bwMode="auto">
            <a:xfrm>
              <a:off x="5034"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 name="Rectangle 194"/>
            <p:cNvSpPr>
              <a:spLocks noChangeArrowheads="1"/>
            </p:cNvSpPr>
            <p:nvPr/>
          </p:nvSpPr>
          <p:spPr bwMode="auto">
            <a:xfrm>
              <a:off x="5149" y="2857"/>
              <a:ext cx="31" cy="233"/>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3" name="Rectangle 195"/>
            <p:cNvSpPr>
              <a:spLocks noChangeArrowheads="1"/>
            </p:cNvSpPr>
            <p:nvPr/>
          </p:nvSpPr>
          <p:spPr bwMode="auto">
            <a:xfrm>
              <a:off x="5127" y="2857"/>
              <a:ext cx="45"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4" name="Rectangle 196"/>
            <p:cNvSpPr>
              <a:spLocks noChangeArrowheads="1"/>
            </p:cNvSpPr>
            <p:nvPr/>
          </p:nvSpPr>
          <p:spPr bwMode="auto">
            <a:xfrm>
              <a:off x="5228" y="2857"/>
              <a:ext cx="38" cy="233"/>
            </a:xfrm>
            <a:prstGeom prst="rect">
              <a:avLst/>
            </a:prstGeom>
            <a:gradFill rotWithShape="0">
              <a:gsLst>
                <a:gs pos="0">
                  <a:srgbClr val="FFFFFF">
                    <a:gamma/>
                    <a:shade val="69804"/>
                    <a:invGamma/>
                  </a:srgbClr>
                </a:gs>
                <a:gs pos="50000">
                  <a:srgbClr val="FFFFFF"/>
                </a:gs>
                <a:gs pos="100000">
                  <a:srgbClr val="FFFFFF">
                    <a:gamma/>
                    <a:shade val="69804"/>
                    <a:invGamma/>
                  </a:srgbClr>
                </a:gs>
              </a:gsLst>
              <a:lin ang="0" scaled="1"/>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5" name="Line 197"/>
            <p:cNvSpPr>
              <a:spLocks noChangeShapeType="1"/>
            </p:cNvSpPr>
            <p:nvPr/>
          </p:nvSpPr>
          <p:spPr bwMode="auto">
            <a:xfrm>
              <a:off x="4503" y="3099"/>
              <a:ext cx="815"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6" name="Freeform 198"/>
            <p:cNvSpPr>
              <a:spLocks/>
            </p:cNvSpPr>
            <p:nvPr/>
          </p:nvSpPr>
          <p:spPr bwMode="auto">
            <a:xfrm>
              <a:off x="4596" y="2722"/>
              <a:ext cx="629" cy="124"/>
            </a:xfrm>
            <a:custGeom>
              <a:avLst/>
              <a:gdLst>
                <a:gd name="T0" fmla="*/ 0 w 629"/>
                <a:gd name="T1" fmla="*/ 115 h 124"/>
                <a:gd name="T2" fmla="*/ 310 w 629"/>
                <a:gd name="T3" fmla="*/ 0 h 124"/>
                <a:gd name="T4" fmla="*/ 628 w 629"/>
                <a:gd name="T5" fmla="*/ 123 h 124"/>
                <a:gd name="T6" fmla="*/ 0 w 629"/>
                <a:gd name="T7" fmla="*/ 115 h 124"/>
              </a:gdLst>
              <a:ahLst/>
              <a:cxnLst>
                <a:cxn ang="0">
                  <a:pos x="T0" y="T1"/>
                </a:cxn>
                <a:cxn ang="0">
                  <a:pos x="T2" y="T3"/>
                </a:cxn>
                <a:cxn ang="0">
                  <a:pos x="T4" y="T5"/>
                </a:cxn>
                <a:cxn ang="0">
                  <a:pos x="T6" y="T7"/>
                </a:cxn>
              </a:cxnLst>
              <a:rect l="0" t="0" r="r" b="b"/>
              <a:pathLst>
                <a:path w="629" h="124">
                  <a:moveTo>
                    <a:pt x="0" y="115"/>
                  </a:moveTo>
                  <a:lnTo>
                    <a:pt x="310" y="0"/>
                  </a:lnTo>
                  <a:lnTo>
                    <a:pt x="628" y="123"/>
                  </a:lnTo>
                  <a:lnTo>
                    <a:pt x="0" y="115"/>
                  </a:lnTo>
                </a:path>
              </a:pathLst>
            </a:custGeom>
            <a:solidFill>
              <a:srgbClr val="DADADA"/>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7" name="Freeform 199"/>
            <p:cNvSpPr>
              <a:spLocks/>
            </p:cNvSpPr>
            <p:nvPr/>
          </p:nvSpPr>
          <p:spPr bwMode="auto">
            <a:xfrm>
              <a:off x="4561" y="2695"/>
              <a:ext cx="722" cy="146"/>
            </a:xfrm>
            <a:custGeom>
              <a:avLst/>
              <a:gdLst>
                <a:gd name="T0" fmla="*/ 0 w 722"/>
                <a:gd name="T1" fmla="*/ 145 h 146"/>
                <a:gd name="T2" fmla="*/ 353 w 722"/>
                <a:gd name="T3" fmla="*/ 0 h 146"/>
                <a:gd name="T4" fmla="*/ 721 w 722"/>
                <a:gd name="T5" fmla="*/ 145 h 146"/>
                <a:gd name="T6" fmla="*/ 641 w 722"/>
                <a:gd name="T7" fmla="*/ 145 h 146"/>
                <a:gd name="T8" fmla="*/ 353 w 722"/>
                <a:gd name="T9" fmla="*/ 36 h 146"/>
                <a:gd name="T10" fmla="*/ 71 w 722"/>
                <a:gd name="T11" fmla="*/ 145 h 146"/>
                <a:gd name="T12" fmla="*/ 0 w 722"/>
                <a:gd name="T13" fmla="*/ 145 h 146"/>
              </a:gdLst>
              <a:ahLst/>
              <a:cxnLst>
                <a:cxn ang="0">
                  <a:pos x="T0" y="T1"/>
                </a:cxn>
                <a:cxn ang="0">
                  <a:pos x="T2" y="T3"/>
                </a:cxn>
                <a:cxn ang="0">
                  <a:pos x="T4" y="T5"/>
                </a:cxn>
                <a:cxn ang="0">
                  <a:pos x="T6" y="T7"/>
                </a:cxn>
                <a:cxn ang="0">
                  <a:pos x="T8" y="T9"/>
                </a:cxn>
                <a:cxn ang="0">
                  <a:pos x="T10" y="T11"/>
                </a:cxn>
                <a:cxn ang="0">
                  <a:pos x="T12" y="T13"/>
                </a:cxn>
              </a:cxnLst>
              <a:rect l="0" t="0" r="r" b="b"/>
              <a:pathLst>
                <a:path w="722" h="146">
                  <a:moveTo>
                    <a:pt x="0" y="145"/>
                  </a:moveTo>
                  <a:lnTo>
                    <a:pt x="353" y="0"/>
                  </a:lnTo>
                  <a:lnTo>
                    <a:pt x="721" y="145"/>
                  </a:lnTo>
                  <a:lnTo>
                    <a:pt x="641" y="145"/>
                  </a:lnTo>
                  <a:lnTo>
                    <a:pt x="353" y="36"/>
                  </a:lnTo>
                  <a:lnTo>
                    <a:pt x="71" y="145"/>
                  </a:lnTo>
                  <a:lnTo>
                    <a:pt x="0" y="145"/>
                  </a:lnTo>
                </a:path>
              </a:pathLst>
            </a:custGeom>
            <a:solidFill>
              <a:srgbClr val="000000"/>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8" name="Freeform 200"/>
            <p:cNvSpPr>
              <a:spLocks/>
            </p:cNvSpPr>
            <p:nvPr/>
          </p:nvSpPr>
          <p:spPr bwMode="auto">
            <a:xfrm>
              <a:off x="4553" y="2688"/>
              <a:ext cx="715" cy="154"/>
            </a:xfrm>
            <a:custGeom>
              <a:avLst/>
              <a:gdLst>
                <a:gd name="T0" fmla="*/ 0 w 715"/>
                <a:gd name="T1" fmla="*/ 145 h 154"/>
                <a:gd name="T2" fmla="*/ 353 w 715"/>
                <a:gd name="T3" fmla="*/ 0 h 154"/>
                <a:gd name="T4" fmla="*/ 714 w 715"/>
                <a:gd name="T5" fmla="*/ 153 h 154"/>
                <a:gd name="T6" fmla="*/ 642 w 715"/>
                <a:gd name="T7" fmla="*/ 153 h 154"/>
                <a:gd name="T8" fmla="*/ 353 w 715"/>
                <a:gd name="T9" fmla="*/ 36 h 154"/>
                <a:gd name="T10" fmla="*/ 71 w 715"/>
                <a:gd name="T11" fmla="*/ 145 h 154"/>
                <a:gd name="T12" fmla="*/ 0 w 715"/>
                <a:gd name="T13" fmla="*/ 145 h 154"/>
              </a:gdLst>
              <a:ahLst/>
              <a:cxnLst>
                <a:cxn ang="0">
                  <a:pos x="T0" y="T1"/>
                </a:cxn>
                <a:cxn ang="0">
                  <a:pos x="T2" y="T3"/>
                </a:cxn>
                <a:cxn ang="0">
                  <a:pos x="T4" y="T5"/>
                </a:cxn>
                <a:cxn ang="0">
                  <a:pos x="T6" y="T7"/>
                </a:cxn>
                <a:cxn ang="0">
                  <a:pos x="T8" y="T9"/>
                </a:cxn>
                <a:cxn ang="0">
                  <a:pos x="T10" y="T11"/>
                </a:cxn>
                <a:cxn ang="0">
                  <a:pos x="T12" y="T13"/>
                </a:cxn>
              </a:cxnLst>
              <a:rect l="0" t="0" r="r" b="b"/>
              <a:pathLst>
                <a:path w="715" h="154">
                  <a:moveTo>
                    <a:pt x="0" y="145"/>
                  </a:moveTo>
                  <a:lnTo>
                    <a:pt x="353" y="0"/>
                  </a:lnTo>
                  <a:lnTo>
                    <a:pt x="714" y="153"/>
                  </a:lnTo>
                  <a:lnTo>
                    <a:pt x="642" y="153"/>
                  </a:lnTo>
                  <a:lnTo>
                    <a:pt x="353" y="36"/>
                  </a:lnTo>
                  <a:lnTo>
                    <a:pt x="71" y="145"/>
                  </a:lnTo>
                  <a:lnTo>
                    <a:pt x="0" y="145"/>
                  </a:lnTo>
                </a:path>
              </a:pathLst>
            </a:custGeom>
            <a:gradFill rotWithShape="0">
              <a:gsLst>
                <a:gs pos="0">
                  <a:srgbClr val="444444"/>
                </a:gs>
                <a:gs pos="100000">
                  <a:srgbClr val="444444">
                    <a:gamma/>
                    <a:tint val="70196"/>
                    <a:invGamma/>
                  </a:srgbClr>
                </a:gs>
              </a:gsLst>
              <a:path path="rect">
                <a:fillToRect r="100000" b="100000"/>
              </a:path>
            </a:gra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9" name="Rectangle 201"/>
            <p:cNvSpPr>
              <a:spLocks noChangeArrowheads="1"/>
            </p:cNvSpPr>
            <p:nvPr/>
          </p:nvSpPr>
          <p:spPr bwMode="auto">
            <a:xfrm>
              <a:off x="4529" y="2829"/>
              <a:ext cx="758" cy="24"/>
            </a:xfrm>
            <a:prstGeom prst="rect">
              <a:avLst/>
            </a:prstGeom>
            <a:gradFill rotWithShape="0">
              <a:gsLst>
                <a:gs pos="0">
                  <a:srgbClr val="444444"/>
                </a:gs>
                <a:gs pos="100000">
                  <a:srgbClr val="444444">
                    <a:gamma/>
                    <a:tint val="70196"/>
                    <a:invGamma/>
                  </a:srgbClr>
                </a:gs>
              </a:gsLst>
              <a:path path="rect">
                <a:fillToRect r="100000" b="100000"/>
              </a:path>
            </a:gra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71" name="Group 203"/>
          <p:cNvGrpSpPr>
            <a:grpSpLocks/>
          </p:cNvGrpSpPr>
          <p:nvPr/>
        </p:nvGrpSpPr>
        <p:grpSpPr bwMode="auto">
          <a:xfrm>
            <a:off x="1831975" y="2166938"/>
            <a:ext cx="1122363" cy="633412"/>
            <a:chOff x="412" y="1681"/>
            <a:chExt cx="707" cy="399"/>
          </a:xfrm>
        </p:grpSpPr>
        <p:sp>
          <p:nvSpPr>
            <p:cNvPr id="7372" name="Rectangle 204"/>
            <p:cNvSpPr>
              <a:spLocks noChangeArrowheads="1"/>
            </p:cNvSpPr>
            <p:nvPr/>
          </p:nvSpPr>
          <p:spPr bwMode="auto">
            <a:xfrm>
              <a:off x="1050" y="1829"/>
              <a:ext cx="32"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 name="Rectangle 205"/>
            <p:cNvSpPr>
              <a:spLocks noChangeArrowheads="1"/>
            </p:cNvSpPr>
            <p:nvPr/>
          </p:nvSpPr>
          <p:spPr bwMode="auto">
            <a:xfrm>
              <a:off x="426" y="2038"/>
              <a:ext cx="693" cy="42"/>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 name="Rectangle 206"/>
            <p:cNvSpPr>
              <a:spLocks noChangeArrowheads="1"/>
            </p:cNvSpPr>
            <p:nvPr/>
          </p:nvSpPr>
          <p:spPr bwMode="auto">
            <a:xfrm>
              <a:off x="474" y="1829"/>
              <a:ext cx="580" cy="203"/>
            </a:xfrm>
            <a:prstGeom prst="rect">
              <a:avLst/>
            </a:prstGeom>
            <a:solidFill>
              <a:srgbClr val="9999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5" name="Rectangle 207"/>
            <p:cNvSpPr>
              <a:spLocks noChangeArrowheads="1"/>
            </p:cNvSpPr>
            <p:nvPr/>
          </p:nvSpPr>
          <p:spPr bwMode="auto">
            <a:xfrm>
              <a:off x="474" y="1885"/>
              <a:ext cx="580" cy="89"/>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 name="Rectangle 208"/>
            <p:cNvSpPr>
              <a:spLocks noChangeArrowheads="1"/>
            </p:cNvSpPr>
            <p:nvPr/>
          </p:nvSpPr>
          <p:spPr bwMode="auto">
            <a:xfrm>
              <a:off x="416" y="2028"/>
              <a:ext cx="695" cy="42"/>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 name="Rectangle 209"/>
            <p:cNvSpPr>
              <a:spLocks noChangeArrowheads="1"/>
            </p:cNvSpPr>
            <p:nvPr/>
          </p:nvSpPr>
          <p:spPr bwMode="auto">
            <a:xfrm>
              <a:off x="474" y="1829"/>
              <a:ext cx="32"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 name="Rectangle 210"/>
            <p:cNvSpPr>
              <a:spLocks noChangeArrowheads="1"/>
            </p:cNvSpPr>
            <p:nvPr/>
          </p:nvSpPr>
          <p:spPr bwMode="auto">
            <a:xfrm>
              <a:off x="445" y="1811"/>
              <a:ext cx="656" cy="22"/>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 name="Rectangle 211"/>
            <p:cNvSpPr>
              <a:spLocks noChangeArrowheads="1"/>
            </p:cNvSpPr>
            <p:nvPr/>
          </p:nvSpPr>
          <p:spPr bwMode="auto">
            <a:xfrm>
              <a:off x="454" y="1829"/>
              <a:ext cx="43"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 name="Rectangle 212"/>
            <p:cNvSpPr>
              <a:spLocks noChangeArrowheads="1"/>
            </p:cNvSpPr>
            <p:nvPr/>
          </p:nvSpPr>
          <p:spPr bwMode="auto">
            <a:xfrm>
              <a:off x="560" y="1829"/>
              <a:ext cx="33"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1" name="Rectangle 213"/>
            <p:cNvSpPr>
              <a:spLocks noChangeArrowheads="1"/>
            </p:cNvSpPr>
            <p:nvPr/>
          </p:nvSpPr>
          <p:spPr bwMode="auto">
            <a:xfrm>
              <a:off x="531" y="1829"/>
              <a:ext cx="43"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 name="Rectangle 214"/>
            <p:cNvSpPr>
              <a:spLocks noChangeArrowheads="1"/>
            </p:cNvSpPr>
            <p:nvPr/>
          </p:nvSpPr>
          <p:spPr bwMode="auto">
            <a:xfrm>
              <a:off x="637" y="1829"/>
              <a:ext cx="33"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 name="Rectangle 215"/>
            <p:cNvSpPr>
              <a:spLocks noChangeArrowheads="1"/>
            </p:cNvSpPr>
            <p:nvPr/>
          </p:nvSpPr>
          <p:spPr bwMode="auto">
            <a:xfrm>
              <a:off x="618" y="1829"/>
              <a:ext cx="42"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4" name="Rectangle 216"/>
            <p:cNvSpPr>
              <a:spLocks noChangeArrowheads="1"/>
            </p:cNvSpPr>
            <p:nvPr/>
          </p:nvSpPr>
          <p:spPr bwMode="auto">
            <a:xfrm>
              <a:off x="675" y="2028"/>
              <a:ext cx="24" cy="1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5" name="Rectangle 217"/>
            <p:cNvSpPr>
              <a:spLocks noChangeArrowheads="1"/>
            </p:cNvSpPr>
            <p:nvPr/>
          </p:nvSpPr>
          <p:spPr bwMode="auto">
            <a:xfrm>
              <a:off x="675" y="2028"/>
              <a:ext cx="24" cy="14"/>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6" name="Rectangle 218"/>
            <p:cNvSpPr>
              <a:spLocks noChangeArrowheads="1"/>
            </p:cNvSpPr>
            <p:nvPr/>
          </p:nvSpPr>
          <p:spPr bwMode="auto">
            <a:xfrm>
              <a:off x="723" y="1867"/>
              <a:ext cx="91" cy="165"/>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7" name="Rectangle 219"/>
            <p:cNvSpPr>
              <a:spLocks noChangeArrowheads="1"/>
            </p:cNvSpPr>
            <p:nvPr/>
          </p:nvSpPr>
          <p:spPr bwMode="auto">
            <a:xfrm>
              <a:off x="714" y="1829"/>
              <a:ext cx="33"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8" name="Rectangle 220"/>
            <p:cNvSpPr>
              <a:spLocks noChangeArrowheads="1"/>
            </p:cNvSpPr>
            <p:nvPr/>
          </p:nvSpPr>
          <p:spPr bwMode="auto">
            <a:xfrm>
              <a:off x="695" y="1829"/>
              <a:ext cx="42"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9" name="Rectangle 221"/>
            <p:cNvSpPr>
              <a:spLocks noChangeArrowheads="1"/>
            </p:cNvSpPr>
            <p:nvPr/>
          </p:nvSpPr>
          <p:spPr bwMode="auto">
            <a:xfrm>
              <a:off x="800" y="1829"/>
              <a:ext cx="33"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0" name="Rectangle 222"/>
            <p:cNvSpPr>
              <a:spLocks noChangeArrowheads="1"/>
            </p:cNvSpPr>
            <p:nvPr/>
          </p:nvSpPr>
          <p:spPr bwMode="auto">
            <a:xfrm>
              <a:off x="781" y="1829"/>
              <a:ext cx="43"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1" name="Rectangle 223"/>
            <p:cNvSpPr>
              <a:spLocks noChangeArrowheads="1"/>
            </p:cNvSpPr>
            <p:nvPr/>
          </p:nvSpPr>
          <p:spPr bwMode="auto">
            <a:xfrm>
              <a:off x="877" y="1829"/>
              <a:ext cx="33"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2" name="Rectangle 224"/>
            <p:cNvSpPr>
              <a:spLocks noChangeArrowheads="1"/>
            </p:cNvSpPr>
            <p:nvPr/>
          </p:nvSpPr>
          <p:spPr bwMode="auto">
            <a:xfrm>
              <a:off x="858" y="1829"/>
              <a:ext cx="42"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3" name="Rectangle 225"/>
            <p:cNvSpPr>
              <a:spLocks noChangeArrowheads="1"/>
            </p:cNvSpPr>
            <p:nvPr/>
          </p:nvSpPr>
          <p:spPr bwMode="auto">
            <a:xfrm>
              <a:off x="964" y="1829"/>
              <a:ext cx="32" cy="203"/>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4" name="Rectangle 226"/>
            <p:cNvSpPr>
              <a:spLocks noChangeArrowheads="1"/>
            </p:cNvSpPr>
            <p:nvPr/>
          </p:nvSpPr>
          <p:spPr bwMode="auto">
            <a:xfrm>
              <a:off x="944" y="1829"/>
              <a:ext cx="43"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5" name="Rectangle 227"/>
            <p:cNvSpPr>
              <a:spLocks noChangeArrowheads="1"/>
            </p:cNvSpPr>
            <p:nvPr/>
          </p:nvSpPr>
          <p:spPr bwMode="auto">
            <a:xfrm>
              <a:off x="1031" y="1829"/>
              <a:ext cx="41" cy="20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6" name="Line 228"/>
            <p:cNvSpPr>
              <a:spLocks noChangeShapeType="1"/>
            </p:cNvSpPr>
            <p:nvPr/>
          </p:nvSpPr>
          <p:spPr bwMode="auto">
            <a:xfrm>
              <a:off x="412" y="2043"/>
              <a:ext cx="69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7" name="Freeform 229"/>
            <p:cNvSpPr>
              <a:spLocks/>
            </p:cNvSpPr>
            <p:nvPr/>
          </p:nvSpPr>
          <p:spPr bwMode="auto">
            <a:xfrm>
              <a:off x="489" y="1710"/>
              <a:ext cx="539" cy="106"/>
            </a:xfrm>
            <a:custGeom>
              <a:avLst/>
              <a:gdLst>
                <a:gd name="T0" fmla="*/ 0 w 539"/>
                <a:gd name="T1" fmla="*/ 95 h 106"/>
                <a:gd name="T2" fmla="*/ 269 w 539"/>
                <a:gd name="T3" fmla="*/ 0 h 106"/>
                <a:gd name="T4" fmla="*/ 538 w 539"/>
                <a:gd name="T5" fmla="*/ 105 h 106"/>
                <a:gd name="T6" fmla="*/ 0 w 539"/>
                <a:gd name="T7" fmla="*/ 95 h 106"/>
              </a:gdLst>
              <a:ahLst/>
              <a:cxnLst>
                <a:cxn ang="0">
                  <a:pos x="T0" y="T1"/>
                </a:cxn>
                <a:cxn ang="0">
                  <a:pos x="T2" y="T3"/>
                </a:cxn>
                <a:cxn ang="0">
                  <a:pos x="T4" y="T5"/>
                </a:cxn>
                <a:cxn ang="0">
                  <a:pos x="T6" y="T7"/>
                </a:cxn>
              </a:cxnLst>
              <a:rect l="0" t="0" r="r" b="b"/>
              <a:pathLst>
                <a:path w="539" h="106">
                  <a:moveTo>
                    <a:pt x="0" y="95"/>
                  </a:moveTo>
                  <a:lnTo>
                    <a:pt x="269" y="0"/>
                  </a:lnTo>
                  <a:lnTo>
                    <a:pt x="538" y="105"/>
                  </a:lnTo>
                  <a:lnTo>
                    <a:pt x="0" y="95"/>
                  </a:lnTo>
                </a:path>
              </a:pathLst>
            </a:custGeom>
            <a:solidFill>
              <a:srgbClr val="999999"/>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8" name="Freeform 230"/>
            <p:cNvSpPr>
              <a:spLocks/>
            </p:cNvSpPr>
            <p:nvPr/>
          </p:nvSpPr>
          <p:spPr bwMode="auto">
            <a:xfrm>
              <a:off x="461" y="1681"/>
              <a:ext cx="615" cy="127"/>
            </a:xfrm>
            <a:custGeom>
              <a:avLst/>
              <a:gdLst>
                <a:gd name="T0" fmla="*/ 0 w 615"/>
                <a:gd name="T1" fmla="*/ 126 h 127"/>
                <a:gd name="T2" fmla="*/ 307 w 615"/>
                <a:gd name="T3" fmla="*/ 0 h 127"/>
                <a:gd name="T4" fmla="*/ 614 w 615"/>
                <a:gd name="T5" fmla="*/ 126 h 127"/>
                <a:gd name="T6" fmla="*/ 547 w 615"/>
                <a:gd name="T7" fmla="*/ 126 h 127"/>
                <a:gd name="T8" fmla="*/ 307 w 615"/>
                <a:gd name="T9" fmla="*/ 29 h 127"/>
                <a:gd name="T10" fmla="*/ 67 w 615"/>
                <a:gd name="T11" fmla="*/ 126 h 127"/>
                <a:gd name="T12" fmla="*/ 0 w 615"/>
                <a:gd name="T13" fmla="*/ 126 h 127"/>
              </a:gdLst>
              <a:ahLst/>
              <a:cxnLst>
                <a:cxn ang="0">
                  <a:pos x="T0" y="T1"/>
                </a:cxn>
                <a:cxn ang="0">
                  <a:pos x="T2" y="T3"/>
                </a:cxn>
                <a:cxn ang="0">
                  <a:pos x="T4" y="T5"/>
                </a:cxn>
                <a:cxn ang="0">
                  <a:pos x="T6" y="T7"/>
                </a:cxn>
                <a:cxn ang="0">
                  <a:pos x="T8" y="T9"/>
                </a:cxn>
                <a:cxn ang="0">
                  <a:pos x="T10" y="T11"/>
                </a:cxn>
                <a:cxn ang="0">
                  <a:pos x="T12" y="T13"/>
                </a:cxn>
              </a:cxnLst>
              <a:rect l="0" t="0" r="r" b="b"/>
              <a:pathLst>
                <a:path w="615" h="127">
                  <a:moveTo>
                    <a:pt x="0" y="126"/>
                  </a:moveTo>
                  <a:lnTo>
                    <a:pt x="307" y="0"/>
                  </a:lnTo>
                  <a:lnTo>
                    <a:pt x="614" y="126"/>
                  </a:lnTo>
                  <a:lnTo>
                    <a:pt x="547" y="126"/>
                  </a:lnTo>
                  <a:lnTo>
                    <a:pt x="307" y="29"/>
                  </a:lnTo>
                  <a:lnTo>
                    <a:pt x="67" y="126"/>
                  </a:lnTo>
                  <a:lnTo>
                    <a:pt x="0" y="126"/>
                  </a:lnTo>
                </a:path>
              </a:pathLst>
            </a:custGeom>
            <a:solidFill>
              <a:srgbClr val="000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99" name="Freeform 231"/>
            <p:cNvSpPr>
              <a:spLocks/>
            </p:cNvSpPr>
            <p:nvPr/>
          </p:nvSpPr>
          <p:spPr bwMode="auto">
            <a:xfrm>
              <a:off x="449" y="1681"/>
              <a:ext cx="616" cy="127"/>
            </a:xfrm>
            <a:custGeom>
              <a:avLst/>
              <a:gdLst>
                <a:gd name="T0" fmla="*/ 0 w 616"/>
                <a:gd name="T1" fmla="*/ 126 h 127"/>
                <a:gd name="T2" fmla="*/ 307 w 616"/>
                <a:gd name="T3" fmla="*/ 0 h 127"/>
                <a:gd name="T4" fmla="*/ 615 w 616"/>
                <a:gd name="T5" fmla="*/ 126 h 127"/>
                <a:gd name="T6" fmla="*/ 557 w 616"/>
                <a:gd name="T7" fmla="*/ 126 h 127"/>
                <a:gd name="T8" fmla="*/ 307 w 616"/>
                <a:gd name="T9" fmla="*/ 29 h 127"/>
                <a:gd name="T10" fmla="*/ 67 w 616"/>
                <a:gd name="T11" fmla="*/ 126 h 127"/>
                <a:gd name="T12" fmla="*/ 0 w 616"/>
                <a:gd name="T13" fmla="*/ 126 h 127"/>
              </a:gdLst>
              <a:ahLst/>
              <a:cxnLst>
                <a:cxn ang="0">
                  <a:pos x="T0" y="T1"/>
                </a:cxn>
                <a:cxn ang="0">
                  <a:pos x="T2" y="T3"/>
                </a:cxn>
                <a:cxn ang="0">
                  <a:pos x="T4" y="T5"/>
                </a:cxn>
                <a:cxn ang="0">
                  <a:pos x="T6" y="T7"/>
                </a:cxn>
                <a:cxn ang="0">
                  <a:pos x="T8" y="T9"/>
                </a:cxn>
                <a:cxn ang="0">
                  <a:pos x="T10" y="T11"/>
                </a:cxn>
                <a:cxn ang="0">
                  <a:pos x="T12" y="T13"/>
                </a:cxn>
              </a:cxnLst>
              <a:rect l="0" t="0" r="r" b="b"/>
              <a:pathLst>
                <a:path w="616" h="127">
                  <a:moveTo>
                    <a:pt x="0" y="126"/>
                  </a:moveTo>
                  <a:lnTo>
                    <a:pt x="307" y="0"/>
                  </a:lnTo>
                  <a:lnTo>
                    <a:pt x="615" y="126"/>
                  </a:lnTo>
                  <a:lnTo>
                    <a:pt x="557" y="126"/>
                  </a:lnTo>
                  <a:lnTo>
                    <a:pt x="307" y="29"/>
                  </a:lnTo>
                  <a:lnTo>
                    <a:pt x="67" y="126"/>
                  </a:lnTo>
                  <a:lnTo>
                    <a:pt x="0" y="126"/>
                  </a:lnTo>
                </a:path>
              </a:pathLst>
            </a:custGeom>
            <a:solidFill>
              <a:srgbClr val="80808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0" name="Rectangle 232"/>
            <p:cNvSpPr>
              <a:spLocks noChangeArrowheads="1"/>
            </p:cNvSpPr>
            <p:nvPr/>
          </p:nvSpPr>
          <p:spPr bwMode="auto">
            <a:xfrm>
              <a:off x="435" y="1811"/>
              <a:ext cx="656" cy="22"/>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401" name="Rectangle 233"/>
          <p:cNvSpPr>
            <a:spLocks noChangeArrowheads="1"/>
          </p:cNvSpPr>
          <p:nvPr/>
        </p:nvSpPr>
        <p:spPr bwMode="auto">
          <a:xfrm>
            <a:off x="2247900" y="2632075"/>
            <a:ext cx="1179513" cy="6604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2" name="Freeform 234"/>
          <p:cNvSpPr>
            <a:spLocks/>
          </p:cNvSpPr>
          <p:nvPr/>
        </p:nvSpPr>
        <p:spPr bwMode="auto">
          <a:xfrm>
            <a:off x="224155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 name="Freeform 235"/>
          <p:cNvSpPr>
            <a:spLocks/>
          </p:cNvSpPr>
          <p:nvPr/>
        </p:nvSpPr>
        <p:spPr bwMode="auto">
          <a:xfrm>
            <a:off x="227647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9C9C9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4" name="Freeform 236"/>
          <p:cNvSpPr>
            <a:spLocks/>
          </p:cNvSpPr>
          <p:nvPr/>
        </p:nvSpPr>
        <p:spPr bwMode="auto">
          <a:xfrm>
            <a:off x="2311400" y="2625725"/>
            <a:ext cx="34925" cy="674688"/>
          </a:xfrm>
          <a:custGeom>
            <a:avLst/>
            <a:gdLst>
              <a:gd name="T0" fmla="*/ 0 w 22"/>
              <a:gd name="T1" fmla="*/ 424 h 425"/>
              <a:gd name="T2" fmla="*/ 0 w 22"/>
              <a:gd name="T3" fmla="*/ 0 h 425"/>
              <a:gd name="T4" fmla="*/ 21 w 22"/>
              <a:gd name="T5" fmla="*/ 0 h 425"/>
              <a:gd name="T6" fmla="*/ 21 w 22"/>
              <a:gd name="T7" fmla="*/ 424 h 425"/>
              <a:gd name="T8" fmla="*/ 0 w 22"/>
              <a:gd name="T9" fmla="*/ 424 h 425"/>
            </a:gdLst>
            <a:ahLst/>
            <a:cxnLst>
              <a:cxn ang="0">
                <a:pos x="T0" y="T1"/>
              </a:cxn>
              <a:cxn ang="0">
                <a:pos x="T2" y="T3"/>
              </a:cxn>
              <a:cxn ang="0">
                <a:pos x="T4" y="T5"/>
              </a:cxn>
              <a:cxn ang="0">
                <a:pos x="T6" y="T7"/>
              </a:cxn>
              <a:cxn ang="0">
                <a:pos x="T8" y="T9"/>
              </a:cxn>
            </a:cxnLst>
            <a:rect l="0" t="0" r="r" b="b"/>
            <a:pathLst>
              <a:path w="22" h="425">
                <a:moveTo>
                  <a:pt x="0" y="424"/>
                </a:moveTo>
                <a:lnTo>
                  <a:pt x="0" y="0"/>
                </a:lnTo>
                <a:lnTo>
                  <a:pt x="21" y="0"/>
                </a:lnTo>
                <a:lnTo>
                  <a:pt x="21" y="424"/>
                </a:lnTo>
                <a:lnTo>
                  <a:pt x="0" y="42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5" name="Freeform 237"/>
          <p:cNvSpPr>
            <a:spLocks/>
          </p:cNvSpPr>
          <p:nvPr/>
        </p:nvSpPr>
        <p:spPr bwMode="auto">
          <a:xfrm>
            <a:off x="234473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A4A4A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6" name="Freeform 238"/>
          <p:cNvSpPr>
            <a:spLocks/>
          </p:cNvSpPr>
          <p:nvPr/>
        </p:nvSpPr>
        <p:spPr bwMode="auto">
          <a:xfrm>
            <a:off x="2379663" y="2625725"/>
            <a:ext cx="38100" cy="674688"/>
          </a:xfrm>
          <a:custGeom>
            <a:avLst/>
            <a:gdLst>
              <a:gd name="T0" fmla="*/ 0 w 24"/>
              <a:gd name="T1" fmla="*/ 424 h 425"/>
              <a:gd name="T2" fmla="*/ 0 w 24"/>
              <a:gd name="T3" fmla="*/ 0 h 425"/>
              <a:gd name="T4" fmla="*/ 23 w 24"/>
              <a:gd name="T5" fmla="*/ 0 h 425"/>
              <a:gd name="T6" fmla="*/ 23 w 24"/>
              <a:gd name="T7" fmla="*/ 424 h 425"/>
              <a:gd name="T8" fmla="*/ 0 w 24"/>
              <a:gd name="T9" fmla="*/ 424 h 425"/>
            </a:gdLst>
            <a:ahLst/>
            <a:cxnLst>
              <a:cxn ang="0">
                <a:pos x="T0" y="T1"/>
              </a:cxn>
              <a:cxn ang="0">
                <a:pos x="T2" y="T3"/>
              </a:cxn>
              <a:cxn ang="0">
                <a:pos x="T4" y="T5"/>
              </a:cxn>
              <a:cxn ang="0">
                <a:pos x="T6" y="T7"/>
              </a:cxn>
              <a:cxn ang="0">
                <a:pos x="T8" y="T9"/>
              </a:cxn>
            </a:cxnLst>
            <a:rect l="0" t="0" r="r" b="b"/>
            <a:pathLst>
              <a:path w="24" h="425">
                <a:moveTo>
                  <a:pt x="0" y="424"/>
                </a:moveTo>
                <a:lnTo>
                  <a:pt x="0" y="0"/>
                </a:lnTo>
                <a:lnTo>
                  <a:pt x="23" y="0"/>
                </a:lnTo>
                <a:lnTo>
                  <a:pt x="23" y="424"/>
                </a:lnTo>
                <a:lnTo>
                  <a:pt x="0" y="424"/>
                </a:lnTo>
              </a:path>
            </a:pathLst>
          </a:custGeom>
          <a:solidFill>
            <a:srgbClr val="A8A8A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7" name="Freeform 239"/>
          <p:cNvSpPr>
            <a:spLocks/>
          </p:cNvSpPr>
          <p:nvPr/>
        </p:nvSpPr>
        <p:spPr bwMode="auto">
          <a:xfrm>
            <a:off x="241617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ACACA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8" name="Freeform 240"/>
          <p:cNvSpPr>
            <a:spLocks/>
          </p:cNvSpPr>
          <p:nvPr/>
        </p:nvSpPr>
        <p:spPr bwMode="auto">
          <a:xfrm>
            <a:off x="245110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0B0B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9" name="Freeform 241"/>
          <p:cNvSpPr>
            <a:spLocks/>
          </p:cNvSpPr>
          <p:nvPr/>
        </p:nvSpPr>
        <p:spPr bwMode="auto">
          <a:xfrm>
            <a:off x="248602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4B4B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0" name="Freeform 242"/>
          <p:cNvSpPr>
            <a:spLocks/>
          </p:cNvSpPr>
          <p:nvPr/>
        </p:nvSpPr>
        <p:spPr bwMode="auto">
          <a:xfrm>
            <a:off x="252095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8B8B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1" name="Freeform 243"/>
          <p:cNvSpPr>
            <a:spLocks/>
          </p:cNvSpPr>
          <p:nvPr/>
        </p:nvSpPr>
        <p:spPr bwMode="auto">
          <a:xfrm>
            <a:off x="255587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CBCB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2" name="Freeform 244"/>
          <p:cNvSpPr>
            <a:spLocks/>
          </p:cNvSpPr>
          <p:nvPr/>
        </p:nvSpPr>
        <p:spPr bwMode="auto">
          <a:xfrm>
            <a:off x="259080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3" name="Freeform 245"/>
          <p:cNvSpPr>
            <a:spLocks/>
          </p:cNvSpPr>
          <p:nvPr/>
        </p:nvSpPr>
        <p:spPr bwMode="auto">
          <a:xfrm>
            <a:off x="262572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4C4C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4" name="Freeform 246"/>
          <p:cNvSpPr>
            <a:spLocks/>
          </p:cNvSpPr>
          <p:nvPr/>
        </p:nvSpPr>
        <p:spPr bwMode="auto">
          <a:xfrm>
            <a:off x="2660650" y="2625725"/>
            <a:ext cx="38100" cy="674688"/>
          </a:xfrm>
          <a:custGeom>
            <a:avLst/>
            <a:gdLst>
              <a:gd name="T0" fmla="*/ 0 w 24"/>
              <a:gd name="T1" fmla="*/ 424 h 425"/>
              <a:gd name="T2" fmla="*/ 0 w 24"/>
              <a:gd name="T3" fmla="*/ 0 h 425"/>
              <a:gd name="T4" fmla="*/ 23 w 24"/>
              <a:gd name="T5" fmla="*/ 0 h 425"/>
              <a:gd name="T6" fmla="*/ 23 w 24"/>
              <a:gd name="T7" fmla="*/ 424 h 425"/>
              <a:gd name="T8" fmla="*/ 0 w 24"/>
              <a:gd name="T9" fmla="*/ 424 h 425"/>
            </a:gdLst>
            <a:ahLst/>
            <a:cxnLst>
              <a:cxn ang="0">
                <a:pos x="T0" y="T1"/>
              </a:cxn>
              <a:cxn ang="0">
                <a:pos x="T2" y="T3"/>
              </a:cxn>
              <a:cxn ang="0">
                <a:pos x="T4" y="T5"/>
              </a:cxn>
              <a:cxn ang="0">
                <a:pos x="T6" y="T7"/>
              </a:cxn>
              <a:cxn ang="0">
                <a:pos x="T8" y="T9"/>
              </a:cxn>
            </a:cxnLst>
            <a:rect l="0" t="0" r="r" b="b"/>
            <a:pathLst>
              <a:path w="24" h="425">
                <a:moveTo>
                  <a:pt x="0" y="424"/>
                </a:moveTo>
                <a:lnTo>
                  <a:pt x="0" y="0"/>
                </a:lnTo>
                <a:lnTo>
                  <a:pt x="23" y="0"/>
                </a:lnTo>
                <a:lnTo>
                  <a:pt x="23" y="424"/>
                </a:lnTo>
                <a:lnTo>
                  <a:pt x="0" y="424"/>
                </a:lnTo>
              </a:path>
            </a:pathLst>
          </a:custGeom>
          <a:solidFill>
            <a:srgbClr val="C8C8C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5" name="Freeform 247"/>
          <p:cNvSpPr>
            <a:spLocks/>
          </p:cNvSpPr>
          <p:nvPr/>
        </p:nvSpPr>
        <p:spPr bwMode="auto">
          <a:xfrm>
            <a:off x="269716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C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6" name="Freeform 248"/>
          <p:cNvSpPr>
            <a:spLocks/>
          </p:cNvSpPr>
          <p:nvPr/>
        </p:nvSpPr>
        <p:spPr bwMode="auto">
          <a:xfrm>
            <a:off x="273208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0D0D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7" name="Freeform 249"/>
          <p:cNvSpPr>
            <a:spLocks/>
          </p:cNvSpPr>
          <p:nvPr/>
        </p:nvSpPr>
        <p:spPr bwMode="auto">
          <a:xfrm>
            <a:off x="276701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4D4D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8" name="Freeform 250"/>
          <p:cNvSpPr>
            <a:spLocks/>
          </p:cNvSpPr>
          <p:nvPr/>
        </p:nvSpPr>
        <p:spPr bwMode="auto">
          <a:xfrm>
            <a:off x="280193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8D8D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9" name="Freeform 251"/>
          <p:cNvSpPr>
            <a:spLocks/>
          </p:cNvSpPr>
          <p:nvPr/>
        </p:nvSpPr>
        <p:spPr bwMode="auto">
          <a:xfrm>
            <a:off x="283686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8D8D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0" name="Freeform 252"/>
          <p:cNvSpPr>
            <a:spLocks/>
          </p:cNvSpPr>
          <p:nvPr/>
        </p:nvSpPr>
        <p:spPr bwMode="auto">
          <a:xfrm>
            <a:off x="287178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4D4D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1" name="Freeform 253"/>
          <p:cNvSpPr>
            <a:spLocks/>
          </p:cNvSpPr>
          <p:nvPr/>
        </p:nvSpPr>
        <p:spPr bwMode="auto">
          <a:xfrm>
            <a:off x="290671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D0D0D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2" name="Freeform 254"/>
          <p:cNvSpPr>
            <a:spLocks/>
          </p:cNvSpPr>
          <p:nvPr/>
        </p:nvSpPr>
        <p:spPr bwMode="auto">
          <a:xfrm>
            <a:off x="294163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C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3" name="Freeform 255"/>
          <p:cNvSpPr>
            <a:spLocks/>
          </p:cNvSpPr>
          <p:nvPr/>
        </p:nvSpPr>
        <p:spPr bwMode="auto">
          <a:xfrm>
            <a:off x="2976563" y="2625725"/>
            <a:ext cx="38100" cy="674688"/>
          </a:xfrm>
          <a:custGeom>
            <a:avLst/>
            <a:gdLst>
              <a:gd name="T0" fmla="*/ 0 w 24"/>
              <a:gd name="T1" fmla="*/ 424 h 425"/>
              <a:gd name="T2" fmla="*/ 0 w 24"/>
              <a:gd name="T3" fmla="*/ 0 h 425"/>
              <a:gd name="T4" fmla="*/ 23 w 24"/>
              <a:gd name="T5" fmla="*/ 0 h 425"/>
              <a:gd name="T6" fmla="*/ 23 w 24"/>
              <a:gd name="T7" fmla="*/ 424 h 425"/>
              <a:gd name="T8" fmla="*/ 0 w 24"/>
              <a:gd name="T9" fmla="*/ 424 h 425"/>
            </a:gdLst>
            <a:ahLst/>
            <a:cxnLst>
              <a:cxn ang="0">
                <a:pos x="T0" y="T1"/>
              </a:cxn>
              <a:cxn ang="0">
                <a:pos x="T2" y="T3"/>
              </a:cxn>
              <a:cxn ang="0">
                <a:pos x="T4" y="T5"/>
              </a:cxn>
              <a:cxn ang="0">
                <a:pos x="T6" y="T7"/>
              </a:cxn>
              <a:cxn ang="0">
                <a:pos x="T8" y="T9"/>
              </a:cxn>
            </a:cxnLst>
            <a:rect l="0" t="0" r="r" b="b"/>
            <a:pathLst>
              <a:path w="24" h="425">
                <a:moveTo>
                  <a:pt x="0" y="424"/>
                </a:moveTo>
                <a:lnTo>
                  <a:pt x="0" y="0"/>
                </a:lnTo>
                <a:lnTo>
                  <a:pt x="23" y="0"/>
                </a:lnTo>
                <a:lnTo>
                  <a:pt x="23" y="424"/>
                </a:lnTo>
                <a:lnTo>
                  <a:pt x="0" y="424"/>
                </a:lnTo>
              </a:path>
            </a:pathLst>
          </a:custGeom>
          <a:solidFill>
            <a:srgbClr val="C8C8C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4" name="Freeform 256"/>
          <p:cNvSpPr>
            <a:spLocks/>
          </p:cNvSpPr>
          <p:nvPr/>
        </p:nvSpPr>
        <p:spPr bwMode="auto">
          <a:xfrm>
            <a:off x="301307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4C4C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5" name="Freeform 257"/>
          <p:cNvSpPr>
            <a:spLocks/>
          </p:cNvSpPr>
          <p:nvPr/>
        </p:nvSpPr>
        <p:spPr bwMode="auto">
          <a:xfrm>
            <a:off x="304800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6" name="Freeform 258"/>
          <p:cNvSpPr>
            <a:spLocks/>
          </p:cNvSpPr>
          <p:nvPr/>
        </p:nvSpPr>
        <p:spPr bwMode="auto">
          <a:xfrm>
            <a:off x="308292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CBCB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7" name="Freeform 259"/>
          <p:cNvSpPr>
            <a:spLocks/>
          </p:cNvSpPr>
          <p:nvPr/>
        </p:nvSpPr>
        <p:spPr bwMode="auto">
          <a:xfrm>
            <a:off x="311785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8B8B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8" name="Freeform 260"/>
          <p:cNvSpPr>
            <a:spLocks/>
          </p:cNvSpPr>
          <p:nvPr/>
        </p:nvSpPr>
        <p:spPr bwMode="auto">
          <a:xfrm>
            <a:off x="315277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4B4B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29" name="Freeform 261"/>
          <p:cNvSpPr>
            <a:spLocks/>
          </p:cNvSpPr>
          <p:nvPr/>
        </p:nvSpPr>
        <p:spPr bwMode="auto">
          <a:xfrm>
            <a:off x="3187700"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B0B0B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0" name="Freeform 262"/>
          <p:cNvSpPr>
            <a:spLocks/>
          </p:cNvSpPr>
          <p:nvPr/>
        </p:nvSpPr>
        <p:spPr bwMode="auto">
          <a:xfrm>
            <a:off x="3222625" y="2625725"/>
            <a:ext cx="36513"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ACACA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1" name="Freeform 263"/>
          <p:cNvSpPr>
            <a:spLocks/>
          </p:cNvSpPr>
          <p:nvPr/>
        </p:nvSpPr>
        <p:spPr bwMode="auto">
          <a:xfrm>
            <a:off x="3257550" y="2625725"/>
            <a:ext cx="38100" cy="674688"/>
          </a:xfrm>
          <a:custGeom>
            <a:avLst/>
            <a:gdLst>
              <a:gd name="T0" fmla="*/ 0 w 24"/>
              <a:gd name="T1" fmla="*/ 424 h 425"/>
              <a:gd name="T2" fmla="*/ 0 w 24"/>
              <a:gd name="T3" fmla="*/ 0 h 425"/>
              <a:gd name="T4" fmla="*/ 23 w 24"/>
              <a:gd name="T5" fmla="*/ 0 h 425"/>
              <a:gd name="T6" fmla="*/ 23 w 24"/>
              <a:gd name="T7" fmla="*/ 424 h 425"/>
              <a:gd name="T8" fmla="*/ 0 w 24"/>
              <a:gd name="T9" fmla="*/ 424 h 425"/>
            </a:gdLst>
            <a:ahLst/>
            <a:cxnLst>
              <a:cxn ang="0">
                <a:pos x="T0" y="T1"/>
              </a:cxn>
              <a:cxn ang="0">
                <a:pos x="T2" y="T3"/>
              </a:cxn>
              <a:cxn ang="0">
                <a:pos x="T4" y="T5"/>
              </a:cxn>
              <a:cxn ang="0">
                <a:pos x="T6" y="T7"/>
              </a:cxn>
              <a:cxn ang="0">
                <a:pos x="T8" y="T9"/>
              </a:cxn>
            </a:cxnLst>
            <a:rect l="0" t="0" r="r" b="b"/>
            <a:pathLst>
              <a:path w="24" h="425">
                <a:moveTo>
                  <a:pt x="0" y="424"/>
                </a:moveTo>
                <a:lnTo>
                  <a:pt x="0" y="0"/>
                </a:lnTo>
                <a:lnTo>
                  <a:pt x="23" y="0"/>
                </a:lnTo>
                <a:lnTo>
                  <a:pt x="23" y="424"/>
                </a:lnTo>
                <a:lnTo>
                  <a:pt x="0" y="424"/>
                </a:lnTo>
              </a:path>
            </a:pathLst>
          </a:custGeom>
          <a:solidFill>
            <a:srgbClr val="A8A8A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2" name="Freeform 264"/>
          <p:cNvSpPr>
            <a:spLocks/>
          </p:cNvSpPr>
          <p:nvPr/>
        </p:nvSpPr>
        <p:spPr bwMode="auto">
          <a:xfrm>
            <a:off x="329406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A4A4A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3" name="Freeform 265"/>
          <p:cNvSpPr>
            <a:spLocks/>
          </p:cNvSpPr>
          <p:nvPr/>
        </p:nvSpPr>
        <p:spPr bwMode="auto">
          <a:xfrm>
            <a:off x="332898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4" name="Freeform 266"/>
          <p:cNvSpPr>
            <a:spLocks/>
          </p:cNvSpPr>
          <p:nvPr/>
        </p:nvSpPr>
        <p:spPr bwMode="auto">
          <a:xfrm>
            <a:off x="3363913"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9C9C9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5" name="Freeform 267"/>
          <p:cNvSpPr>
            <a:spLocks/>
          </p:cNvSpPr>
          <p:nvPr/>
        </p:nvSpPr>
        <p:spPr bwMode="auto">
          <a:xfrm>
            <a:off x="3398838" y="2625725"/>
            <a:ext cx="36512" cy="674688"/>
          </a:xfrm>
          <a:custGeom>
            <a:avLst/>
            <a:gdLst>
              <a:gd name="T0" fmla="*/ 0 w 23"/>
              <a:gd name="T1" fmla="*/ 424 h 425"/>
              <a:gd name="T2" fmla="*/ 0 w 23"/>
              <a:gd name="T3" fmla="*/ 0 h 425"/>
              <a:gd name="T4" fmla="*/ 22 w 23"/>
              <a:gd name="T5" fmla="*/ 0 h 425"/>
              <a:gd name="T6" fmla="*/ 22 w 23"/>
              <a:gd name="T7" fmla="*/ 424 h 425"/>
              <a:gd name="T8" fmla="*/ 0 w 23"/>
              <a:gd name="T9" fmla="*/ 424 h 425"/>
            </a:gdLst>
            <a:ahLst/>
            <a:cxnLst>
              <a:cxn ang="0">
                <a:pos x="T0" y="T1"/>
              </a:cxn>
              <a:cxn ang="0">
                <a:pos x="T2" y="T3"/>
              </a:cxn>
              <a:cxn ang="0">
                <a:pos x="T4" y="T5"/>
              </a:cxn>
              <a:cxn ang="0">
                <a:pos x="T6" y="T7"/>
              </a:cxn>
              <a:cxn ang="0">
                <a:pos x="T8" y="T9"/>
              </a:cxn>
            </a:cxnLst>
            <a:rect l="0" t="0" r="r" b="b"/>
            <a:pathLst>
              <a:path w="23" h="425">
                <a:moveTo>
                  <a:pt x="0" y="424"/>
                </a:moveTo>
                <a:lnTo>
                  <a:pt x="0" y="0"/>
                </a:lnTo>
                <a:lnTo>
                  <a:pt x="22" y="0"/>
                </a:lnTo>
                <a:lnTo>
                  <a:pt x="22" y="424"/>
                </a:lnTo>
                <a:lnTo>
                  <a:pt x="0" y="424"/>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6" name="Rectangle 268"/>
          <p:cNvSpPr>
            <a:spLocks noChangeArrowheads="1"/>
          </p:cNvSpPr>
          <p:nvPr/>
        </p:nvSpPr>
        <p:spPr bwMode="auto">
          <a:xfrm>
            <a:off x="2312988" y="2692400"/>
            <a:ext cx="1036637" cy="552450"/>
          </a:xfrm>
          <a:prstGeom prst="rect">
            <a:avLst/>
          </a:prstGeom>
          <a:solidFill>
            <a:srgbClr val="99999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7" name="Line 269"/>
          <p:cNvSpPr>
            <a:spLocks noChangeShapeType="1"/>
          </p:cNvSpPr>
          <p:nvPr/>
        </p:nvSpPr>
        <p:spPr bwMode="auto">
          <a:xfrm flipV="1">
            <a:off x="2243138" y="3246438"/>
            <a:ext cx="63500" cy="460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8" name="Line 270"/>
          <p:cNvSpPr>
            <a:spLocks noChangeShapeType="1"/>
          </p:cNvSpPr>
          <p:nvPr/>
        </p:nvSpPr>
        <p:spPr bwMode="auto">
          <a:xfrm flipH="1">
            <a:off x="3349625" y="2638425"/>
            <a:ext cx="63500" cy="4445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39" name="Rectangle 271"/>
          <p:cNvSpPr>
            <a:spLocks noChangeArrowheads="1"/>
          </p:cNvSpPr>
          <p:nvPr/>
        </p:nvSpPr>
        <p:spPr bwMode="auto">
          <a:xfrm>
            <a:off x="2389188" y="2762250"/>
            <a:ext cx="620712" cy="4254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0" name="Rectangle 272"/>
          <p:cNvSpPr>
            <a:spLocks noChangeArrowheads="1"/>
          </p:cNvSpPr>
          <p:nvPr/>
        </p:nvSpPr>
        <p:spPr bwMode="auto">
          <a:xfrm>
            <a:off x="2376488" y="2749550"/>
            <a:ext cx="620712" cy="425450"/>
          </a:xfrm>
          <a:prstGeom prst="rect">
            <a:avLst/>
          </a:prstGeom>
          <a:solidFill>
            <a:srgbClr val="0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1" name="Line 273"/>
          <p:cNvSpPr>
            <a:spLocks noChangeShapeType="1"/>
          </p:cNvSpPr>
          <p:nvPr/>
        </p:nvSpPr>
        <p:spPr bwMode="auto">
          <a:xfrm flipH="1" flipV="1">
            <a:off x="3349625" y="3246438"/>
            <a:ext cx="76200" cy="460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42" name="AutoShape 274"/>
          <p:cNvSpPr>
            <a:spLocks noChangeArrowheads="1"/>
          </p:cNvSpPr>
          <p:nvPr/>
        </p:nvSpPr>
        <p:spPr bwMode="auto">
          <a:xfrm>
            <a:off x="3184525" y="3032125"/>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3" name="AutoShape 275"/>
          <p:cNvSpPr>
            <a:spLocks noChangeArrowheads="1"/>
          </p:cNvSpPr>
          <p:nvPr/>
        </p:nvSpPr>
        <p:spPr bwMode="auto">
          <a:xfrm>
            <a:off x="3236913" y="3032125"/>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4" name="AutoShape 276"/>
          <p:cNvSpPr>
            <a:spLocks noChangeArrowheads="1"/>
          </p:cNvSpPr>
          <p:nvPr/>
        </p:nvSpPr>
        <p:spPr bwMode="auto">
          <a:xfrm>
            <a:off x="3290888" y="3032125"/>
            <a:ext cx="31750"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5" name="AutoShape 277"/>
          <p:cNvSpPr>
            <a:spLocks noChangeArrowheads="1"/>
          </p:cNvSpPr>
          <p:nvPr/>
        </p:nvSpPr>
        <p:spPr bwMode="auto">
          <a:xfrm>
            <a:off x="3184525" y="3065463"/>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6" name="AutoShape 278"/>
          <p:cNvSpPr>
            <a:spLocks noChangeArrowheads="1"/>
          </p:cNvSpPr>
          <p:nvPr/>
        </p:nvSpPr>
        <p:spPr bwMode="auto">
          <a:xfrm>
            <a:off x="3236913" y="3065463"/>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7" name="AutoShape 279"/>
          <p:cNvSpPr>
            <a:spLocks noChangeArrowheads="1"/>
          </p:cNvSpPr>
          <p:nvPr/>
        </p:nvSpPr>
        <p:spPr bwMode="auto">
          <a:xfrm>
            <a:off x="3290888" y="3065463"/>
            <a:ext cx="31750"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8" name="AutoShape 280"/>
          <p:cNvSpPr>
            <a:spLocks noChangeArrowheads="1"/>
          </p:cNvSpPr>
          <p:nvPr/>
        </p:nvSpPr>
        <p:spPr bwMode="auto">
          <a:xfrm>
            <a:off x="3184525" y="3100388"/>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9" name="AutoShape 281"/>
          <p:cNvSpPr>
            <a:spLocks noChangeArrowheads="1"/>
          </p:cNvSpPr>
          <p:nvPr/>
        </p:nvSpPr>
        <p:spPr bwMode="auto">
          <a:xfrm>
            <a:off x="3236913" y="3100388"/>
            <a:ext cx="349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0" name="AutoShape 282"/>
          <p:cNvSpPr>
            <a:spLocks noChangeArrowheads="1"/>
          </p:cNvSpPr>
          <p:nvPr/>
        </p:nvSpPr>
        <p:spPr bwMode="auto">
          <a:xfrm>
            <a:off x="3290888" y="3100388"/>
            <a:ext cx="31750"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1" name="AutoShape 283"/>
          <p:cNvSpPr>
            <a:spLocks noChangeArrowheads="1"/>
          </p:cNvSpPr>
          <p:nvPr/>
        </p:nvSpPr>
        <p:spPr bwMode="auto">
          <a:xfrm>
            <a:off x="3184525" y="3146425"/>
            <a:ext cx="34925" cy="17463"/>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2" name="AutoShape 284"/>
          <p:cNvSpPr>
            <a:spLocks noChangeArrowheads="1"/>
          </p:cNvSpPr>
          <p:nvPr/>
        </p:nvSpPr>
        <p:spPr bwMode="auto">
          <a:xfrm>
            <a:off x="3236913" y="3146425"/>
            <a:ext cx="34925" cy="17463"/>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3" name="AutoShape 285"/>
          <p:cNvSpPr>
            <a:spLocks noChangeArrowheads="1"/>
          </p:cNvSpPr>
          <p:nvPr/>
        </p:nvSpPr>
        <p:spPr bwMode="auto">
          <a:xfrm>
            <a:off x="3290888" y="3146425"/>
            <a:ext cx="31750" cy="17463"/>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4" name="AutoShape 286"/>
          <p:cNvSpPr>
            <a:spLocks noChangeArrowheads="1"/>
          </p:cNvSpPr>
          <p:nvPr/>
        </p:nvSpPr>
        <p:spPr bwMode="auto">
          <a:xfrm>
            <a:off x="3041650" y="3065463"/>
            <a:ext cx="476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5" name="AutoShape 287"/>
          <p:cNvSpPr>
            <a:spLocks noChangeArrowheads="1"/>
          </p:cNvSpPr>
          <p:nvPr/>
        </p:nvSpPr>
        <p:spPr bwMode="auto">
          <a:xfrm>
            <a:off x="3041650" y="3100388"/>
            <a:ext cx="476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6" name="AutoShape 288"/>
          <p:cNvSpPr>
            <a:spLocks noChangeArrowheads="1"/>
          </p:cNvSpPr>
          <p:nvPr/>
        </p:nvSpPr>
        <p:spPr bwMode="auto">
          <a:xfrm>
            <a:off x="3041650" y="3146425"/>
            <a:ext cx="47625" cy="17463"/>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7" name="AutoShape 289"/>
          <p:cNvSpPr>
            <a:spLocks noChangeArrowheads="1"/>
          </p:cNvSpPr>
          <p:nvPr/>
        </p:nvSpPr>
        <p:spPr bwMode="auto">
          <a:xfrm>
            <a:off x="3041650" y="3032125"/>
            <a:ext cx="47625" cy="15875"/>
          </a:xfrm>
          <a:prstGeom prst="roundRect">
            <a:avLst>
              <a:gd name="adj" fmla="val 12495"/>
            </a:avLst>
          </a:prstGeom>
          <a:pattFill prst="pct50">
            <a:fgClr>
              <a:srgbClr val="000000"/>
            </a:fgClr>
            <a:bgClr>
              <a:srgbClr val="FFFFFF"/>
            </a:bgClr>
          </a:patt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8" name="Rectangle 290"/>
          <p:cNvSpPr>
            <a:spLocks noChangeArrowheads="1"/>
          </p:cNvSpPr>
          <p:nvPr/>
        </p:nvSpPr>
        <p:spPr bwMode="auto">
          <a:xfrm>
            <a:off x="3041650" y="2819400"/>
            <a:ext cx="280988" cy="19050"/>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9" name="Rectangle 291"/>
          <p:cNvSpPr>
            <a:spLocks noChangeArrowheads="1"/>
          </p:cNvSpPr>
          <p:nvPr/>
        </p:nvSpPr>
        <p:spPr bwMode="auto">
          <a:xfrm>
            <a:off x="3041650" y="2806700"/>
            <a:ext cx="280988" cy="31750"/>
          </a:xfrm>
          <a:prstGeom prst="rect">
            <a:avLst/>
          </a:prstGeom>
          <a:solidFill>
            <a:srgbClr val="00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0" name="Rectangle 292"/>
          <p:cNvSpPr>
            <a:spLocks noChangeArrowheads="1"/>
          </p:cNvSpPr>
          <p:nvPr/>
        </p:nvSpPr>
        <p:spPr bwMode="auto">
          <a:xfrm>
            <a:off x="3041650" y="2867025"/>
            <a:ext cx="296863" cy="15875"/>
          </a:xfrm>
          <a:prstGeom prst="rect">
            <a:avLst/>
          </a:prstGeom>
          <a:solidFill>
            <a:srgbClr val="00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1" name="Freeform 293"/>
          <p:cNvSpPr>
            <a:spLocks/>
          </p:cNvSpPr>
          <p:nvPr/>
        </p:nvSpPr>
        <p:spPr bwMode="auto">
          <a:xfrm>
            <a:off x="3049588" y="2860675"/>
            <a:ext cx="255587" cy="134938"/>
          </a:xfrm>
          <a:custGeom>
            <a:avLst/>
            <a:gdLst>
              <a:gd name="T0" fmla="*/ 16 w 161"/>
              <a:gd name="T1" fmla="*/ 0 h 85"/>
              <a:gd name="T2" fmla="*/ 152 w 161"/>
              <a:gd name="T3" fmla="*/ 0 h 85"/>
              <a:gd name="T4" fmla="*/ 160 w 161"/>
              <a:gd name="T5" fmla="*/ 71 h 85"/>
              <a:gd name="T6" fmla="*/ 160 w 161"/>
              <a:gd name="T7" fmla="*/ 77 h 85"/>
              <a:gd name="T8" fmla="*/ 152 w 161"/>
              <a:gd name="T9" fmla="*/ 84 h 85"/>
              <a:gd name="T10" fmla="*/ 144 w 161"/>
              <a:gd name="T11" fmla="*/ 84 h 85"/>
              <a:gd name="T12" fmla="*/ 16 w 161"/>
              <a:gd name="T13" fmla="*/ 84 h 85"/>
              <a:gd name="T14" fmla="*/ 8 w 161"/>
              <a:gd name="T15" fmla="*/ 84 h 85"/>
              <a:gd name="T16" fmla="*/ 0 w 161"/>
              <a:gd name="T17" fmla="*/ 77 h 85"/>
              <a:gd name="T18" fmla="*/ 0 w 161"/>
              <a:gd name="T19" fmla="*/ 71 h 85"/>
              <a:gd name="T20" fmla="*/ 0 w 161"/>
              <a:gd name="T21" fmla="*/ 64 h 85"/>
              <a:gd name="T22" fmla="*/ 16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6" y="0"/>
                </a:moveTo>
                <a:lnTo>
                  <a:pt x="152" y="0"/>
                </a:lnTo>
                <a:lnTo>
                  <a:pt x="160" y="71"/>
                </a:lnTo>
                <a:lnTo>
                  <a:pt x="160" y="77"/>
                </a:lnTo>
                <a:lnTo>
                  <a:pt x="152" y="84"/>
                </a:lnTo>
                <a:lnTo>
                  <a:pt x="144" y="84"/>
                </a:lnTo>
                <a:lnTo>
                  <a:pt x="16" y="84"/>
                </a:lnTo>
                <a:lnTo>
                  <a:pt x="8" y="84"/>
                </a:lnTo>
                <a:lnTo>
                  <a:pt x="0" y="77"/>
                </a:lnTo>
                <a:lnTo>
                  <a:pt x="0" y="71"/>
                </a:lnTo>
                <a:lnTo>
                  <a:pt x="0" y="64"/>
                </a:lnTo>
                <a:lnTo>
                  <a:pt x="1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2" name="Freeform 294"/>
          <p:cNvSpPr>
            <a:spLocks/>
          </p:cNvSpPr>
          <p:nvPr/>
        </p:nvSpPr>
        <p:spPr bwMode="auto">
          <a:xfrm>
            <a:off x="3049588" y="28606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4848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3" name="Freeform 295"/>
          <p:cNvSpPr>
            <a:spLocks/>
          </p:cNvSpPr>
          <p:nvPr/>
        </p:nvSpPr>
        <p:spPr bwMode="auto">
          <a:xfrm>
            <a:off x="3049588" y="28654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8888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4" name="Freeform 296"/>
          <p:cNvSpPr>
            <a:spLocks/>
          </p:cNvSpPr>
          <p:nvPr/>
        </p:nvSpPr>
        <p:spPr bwMode="auto">
          <a:xfrm>
            <a:off x="3049588" y="28702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C8C8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5" name="Freeform 297"/>
          <p:cNvSpPr>
            <a:spLocks/>
          </p:cNvSpPr>
          <p:nvPr/>
        </p:nvSpPr>
        <p:spPr bwMode="auto">
          <a:xfrm>
            <a:off x="3049588" y="287496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09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6" name="Freeform 298"/>
          <p:cNvSpPr>
            <a:spLocks/>
          </p:cNvSpPr>
          <p:nvPr/>
        </p:nvSpPr>
        <p:spPr bwMode="auto">
          <a:xfrm>
            <a:off x="3049588" y="287972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4949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7" name="Freeform 299"/>
          <p:cNvSpPr>
            <a:spLocks/>
          </p:cNvSpPr>
          <p:nvPr/>
        </p:nvSpPr>
        <p:spPr bwMode="auto">
          <a:xfrm>
            <a:off x="3049588" y="288448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8" name="Freeform 300"/>
          <p:cNvSpPr>
            <a:spLocks/>
          </p:cNvSpPr>
          <p:nvPr/>
        </p:nvSpPr>
        <p:spPr bwMode="auto">
          <a:xfrm>
            <a:off x="3049588" y="288925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C9C9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69" name="Freeform 301"/>
          <p:cNvSpPr>
            <a:spLocks/>
          </p:cNvSpPr>
          <p:nvPr/>
        </p:nvSpPr>
        <p:spPr bwMode="auto">
          <a:xfrm>
            <a:off x="3049588" y="289401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0" name="Freeform 302"/>
          <p:cNvSpPr>
            <a:spLocks/>
          </p:cNvSpPr>
          <p:nvPr/>
        </p:nvSpPr>
        <p:spPr bwMode="auto">
          <a:xfrm>
            <a:off x="3049588" y="28987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4A4A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1" name="Freeform 303"/>
          <p:cNvSpPr>
            <a:spLocks/>
          </p:cNvSpPr>
          <p:nvPr/>
        </p:nvSpPr>
        <p:spPr bwMode="auto">
          <a:xfrm>
            <a:off x="3049588" y="29035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8A8A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2" name="Freeform 304"/>
          <p:cNvSpPr>
            <a:spLocks/>
          </p:cNvSpPr>
          <p:nvPr/>
        </p:nvSpPr>
        <p:spPr bwMode="auto">
          <a:xfrm>
            <a:off x="3049588" y="29083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CACA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3" name="Freeform 305"/>
          <p:cNvSpPr>
            <a:spLocks/>
          </p:cNvSpPr>
          <p:nvPr/>
        </p:nvSpPr>
        <p:spPr bwMode="auto">
          <a:xfrm>
            <a:off x="3049588" y="29114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0B0B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4" name="Freeform 306"/>
          <p:cNvSpPr>
            <a:spLocks/>
          </p:cNvSpPr>
          <p:nvPr/>
        </p:nvSpPr>
        <p:spPr bwMode="auto">
          <a:xfrm>
            <a:off x="3049588" y="29162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4B4B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 name="Freeform 307"/>
          <p:cNvSpPr>
            <a:spLocks/>
          </p:cNvSpPr>
          <p:nvPr/>
        </p:nvSpPr>
        <p:spPr bwMode="auto">
          <a:xfrm>
            <a:off x="3049588" y="29210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8B8B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6" name="Freeform 308"/>
          <p:cNvSpPr>
            <a:spLocks/>
          </p:cNvSpPr>
          <p:nvPr/>
        </p:nvSpPr>
        <p:spPr bwMode="auto">
          <a:xfrm>
            <a:off x="3049588" y="292576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CBCB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7" name="Freeform 309"/>
          <p:cNvSpPr>
            <a:spLocks/>
          </p:cNvSpPr>
          <p:nvPr/>
        </p:nvSpPr>
        <p:spPr bwMode="auto">
          <a:xfrm>
            <a:off x="3049588" y="293052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8" name="Freeform 310"/>
          <p:cNvSpPr>
            <a:spLocks/>
          </p:cNvSpPr>
          <p:nvPr/>
        </p:nvSpPr>
        <p:spPr bwMode="auto">
          <a:xfrm>
            <a:off x="3049588" y="293528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4C4C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9" name="Freeform 311"/>
          <p:cNvSpPr>
            <a:spLocks/>
          </p:cNvSpPr>
          <p:nvPr/>
        </p:nvSpPr>
        <p:spPr bwMode="auto">
          <a:xfrm>
            <a:off x="3049588" y="294005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8C8C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0" name="Freeform 312"/>
          <p:cNvSpPr>
            <a:spLocks/>
          </p:cNvSpPr>
          <p:nvPr/>
        </p:nvSpPr>
        <p:spPr bwMode="auto">
          <a:xfrm>
            <a:off x="3049588" y="294481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C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1" name="Freeform 313"/>
          <p:cNvSpPr>
            <a:spLocks/>
          </p:cNvSpPr>
          <p:nvPr/>
        </p:nvSpPr>
        <p:spPr bwMode="auto">
          <a:xfrm>
            <a:off x="3049588" y="29495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D0D0D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2" name="Freeform 314"/>
          <p:cNvSpPr>
            <a:spLocks/>
          </p:cNvSpPr>
          <p:nvPr/>
        </p:nvSpPr>
        <p:spPr bwMode="auto">
          <a:xfrm>
            <a:off x="3049588" y="29543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D4D4D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3" name="Freeform 315"/>
          <p:cNvSpPr>
            <a:spLocks/>
          </p:cNvSpPr>
          <p:nvPr/>
        </p:nvSpPr>
        <p:spPr bwMode="auto">
          <a:xfrm>
            <a:off x="3049588" y="2959100"/>
            <a:ext cx="255587" cy="36513"/>
          </a:xfrm>
          <a:custGeom>
            <a:avLst/>
            <a:gdLst>
              <a:gd name="T0" fmla="*/ 0 w 161"/>
              <a:gd name="T1" fmla="*/ 0 h 23"/>
              <a:gd name="T2" fmla="*/ 160 w 161"/>
              <a:gd name="T3" fmla="*/ 0 h 23"/>
              <a:gd name="T4" fmla="*/ 160 w 161"/>
              <a:gd name="T5" fmla="*/ 22 h 23"/>
              <a:gd name="T6" fmla="*/ 0 w 161"/>
              <a:gd name="T7" fmla="*/ 22 h 23"/>
              <a:gd name="T8" fmla="*/ 0 w 161"/>
              <a:gd name="T9" fmla="*/ 0 h 23"/>
            </a:gdLst>
            <a:ahLst/>
            <a:cxnLst>
              <a:cxn ang="0">
                <a:pos x="T0" y="T1"/>
              </a:cxn>
              <a:cxn ang="0">
                <a:pos x="T2" y="T3"/>
              </a:cxn>
              <a:cxn ang="0">
                <a:pos x="T4" y="T5"/>
              </a:cxn>
              <a:cxn ang="0">
                <a:pos x="T6" y="T7"/>
              </a:cxn>
              <a:cxn ang="0">
                <a:pos x="T8" y="T9"/>
              </a:cxn>
            </a:cxnLst>
            <a:rect l="0" t="0" r="r" b="b"/>
            <a:pathLst>
              <a:path w="161" h="23">
                <a:moveTo>
                  <a:pt x="0" y="0"/>
                </a:moveTo>
                <a:lnTo>
                  <a:pt x="160" y="0"/>
                </a:lnTo>
                <a:lnTo>
                  <a:pt x="160" y="22"/>
                </a:lnTo>
                <a:lnTo>
                  <a:pt x="0" y="22"/>
                </a:lnTo>
                <a:lnTo>
                  <a:pt x="0" y="0"/>
                </a:lnTo>
              </a:path>
            </a:pathLst>
          </a:custGeom>
          <a:solidFill>
            <a:srgbClr val="DADAD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4" name="Freeform 316"/>
          <p:cNvSpPr>
            <a:spLocks/>
          </p:cNvSpPr>
          <p:nvPr/>
        </p:nvSpPr>
        <p:spPr bwMode="auto">
          <a:xfrm>
            <a:off x="3049588" y="2860675"/>
            <a:ext cx="255587" cy="134938"/>
          </a:xfrm>
          <a:custGeom>
            <a:avLst/>
            <a:gdLst>
              <a:gd name="T0" fmla="*/ 16 w 161"/>
              <a:gd name="T1" fmla="*/ 0 h 85"/>
              <a:gd name="T2" fmla="*/ 152 w 161"/>
              <a:gd name="T3" fmla="*/ 0 h 85"/>
              <a:gd name="T4" fmla="*/ 160 w 161"/>
              <a:gd name="T5" fmla="*/ 71 h 85"/>
              <a:gd name="T6" fmla="*/ 160 w 161"/>
              <a:gd name="T7" fmla="*/ 77 h 85"/>
              <a:gd name="T8" fmla="*/ 152 w 161"/>
              <a:gd name="T9" fmla="*/ 84 h 85"/>
              <a:gd name="T10" fmla="*/ 144 w 161"/>
              <a:gd name="T11" fmla="*/ 84 h 85"/>
              <a:gd name="T12" fmla="*/ 16 w 161"/>
              <a:gd name="T13" fmla="*/ 84 h 85"/>
              <a:gd name="T14" fmla="*/ 8 w 161"/>
              <a:gd name="T15" fmla="*/ 84 h 85"/>
              <a:gd name="T16" fmla="*/ 0 w 161"/>
              <a:gd name="T17" fmla="*/ 77 h 85"/>
              <a:gd name="T18" fmla="*/ 0 w 161"/>
              <a:gd name="T19" fmla="*/ 71 h 85"/>
              <a:gd name="T20" fmla="*/ 0 w 161"/>
              <a:gd name="T21" fmla="*/ 64 h 85"/>
              <a:gd name="T22" fmla="*/ 16 w 161"/>
              <a:gd name="T23"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85">
                <a:moveTo>
                  <a:pt x="16" y="0"/>
                </a:moveTo>
                <a:lnTo>
                  <a:pt x="152" y="0"/>
                </a:lnTo>
                <a:lnTo>
                  <a:pt x="160" y="71"/>
                </a:lnTo>
                <a:lnTo>
                  <a:pt x="160" y="77"/>
                </a:lnTo>
                <a:lnTo>
                  <a:pt x="152" y="84"/>
                </a:lnTo>
                <a:lnTo>
                  <a:pt x="144" y="84"/>
                </a:lnTo>
                <a:lnTo>
                  <a:pt x="16" y="84"/>
                </a:lnTo>
                <a:lnTo>
                  <a:pt x="8" y="84"/>
                </a:lnTo>
                <a:lnTo>
                  <a:pt x="0" y="77"/>
                </a:lnTo>
                <a:lnTo>
                  <a:pt x="0" y="71"/>
                </a:lnTo>
                <a:lnTo>
                  <a:pt x="0" y="64"/>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 name="Freeform 317"/>
          <p:cNvSpPr>
            <a:spLocks/>
          </p:cNvSpPr>
          <p:nvPr/>
        </p:nvSpPr>
        <p:spPr bwMode="auto">
          <a:xfrm>
            <a:off x="3049588" y="28606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4848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6" name="Freeform 318"/>
          <p:cNvSpPr>
            <a:spLocks/>
          </p:cNvSpPr>
          <p:nvPr/>
        </p:nvSpPr>
        <p:spPr bwMode="auto">
          <a:xfrm>
            <a:off x="3049588" y="28654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8888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7" name="Freeform 319"/>
          <p:cNvSpPr>
            <a:spLocks/>
          </p:cNvSpPr>
          <p:nvPr/>
        </p:nvSpPr>
        <p:spPr bwMode="auto">
          <a:xfrm>
            <a:off x="3049588" y="28702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8C8C8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8" name="Freeform 320"/>
          <p:cNvSpPr>
            <a:spLocks/>
          </p:cNvSpPr>
          <p:nvPr/>
        </p:nvSpPr>
        <p:spPr bwMode="auto">
          <a:xfrm>
            <a:off x="3049588" y="287496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09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9" name="Freeform 321"/>
          <p:cNvSpPr>
            <a:spLocks/>
          </p:cNvSpPr>
          <p:nvPr/>
        </p:nvSpPr>
        <p:spPr bwMode="auto">
          <a:xfrm>
            <a:off x="3049588" y="287972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4949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0" name="Freeform 322"/>
          <p:cNvSpPr>
            <a:spLocks/>
          </p:cNvSpPr>
          <p:nvPr/>
        </p:nvSpPr>
        <p:spPr bwMode="auto">
          <a:xfrm>
            <a:off x="3049588" y="288448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8989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1" name="Freeform 323"/>
          <p:cNvSpPr>
            <a:spLocks/>
          </p:cNvSpPr>
          <p:nvPr/>
        </p:nvSpPr>
        <p:spPr bwMode="auto">
          <a:xfrm>
            <a:off x="3049588" y="288925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9C9C9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2" name="Freeform 324"/>
          <p:cNvSpPr>
            <a:spLocks/>
          </p:cNvSpPr>
          <p:nvPr/>
        </p:nvSpPr>
        <p:spPr bwMode="auto">
          <a:xfrm>
            <a:off x="3049588" y="289401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0A0A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3" name="Freeform 325"/>
          <p:cNvSpPr>
            <a:spLocks/>
          </p:cNvSpPr>
          <p:nvPr/>
        </p:nvSpPr>
        <p:spPr bwMode="auto">
          <a:xfrm>
            <a:off x="3049588" y="28987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4A4A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4" name="Freeform 326"/>
          <p:cNvSpPr>
            <a:spLocks/>
          </p:cNvSpPr>
          <p:nvPr/>
        </p:nvSpPr>
        <p:spPr bwMode="auto">
          <a:xfrm>
            <a:off x="3049588" y="29035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8A8A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5" name="Freeform 327"/>
          <p:cNvSpPr>
            <a:spLocks/>
          </p:cNvSpPr>
          <p:nvPr/>
        </p:nvSpPr>
        <p:spPr bwMode="auto">
          <a:xfrm>
            <a:off x="3049588" y="29083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ACACA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6" name="Freeform 328"/>
          <p:cNvSpPr>
            <a:spLocks/>
          </p:cNvSpPr>
          <p:nvPr/>
        </p:nvSpPr>
        <p:spPr bwMode="auto">
          <a:xfrm>
            <a:off x="3049588" y="29114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0B0B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7" name="Freeform 329"/>
          <p:cNvSpPr>
            <a:spLocks/>
          </p:cNvSpPr>
          <p:nvPr/>
        </p:nvSpPr>
        <p:spPr bwMode="auto">
          <a:xfrm>
            <a:off x="3049588" y="29162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4B4B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8" name="Freeform 330"/>
          <p:cNvSpPr>
            <a:spLocks/>
          </p:cNvSpPr>
          <p:nvPr/>
        </p:nvSpPr>
        <p:spPr bwMode="auto">
          <a:xfrm>
            <a:off x="3049588" y="292100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8B8B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99" name="Freeform 331"/>
          <p:cNvSpPr>
            <a:spLocks/>
          </p:cNvSpPr>
          <p:nvPr/>
        </p:nvSpPr>
        <p:spPr bwMode="auto">
          <a:xfrm>
            <a:off x="3049588" y="292576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BCBCB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0" name="Freeform 332"/>
          <p:cNvSpPr>
            <a:spLocks/>
          </p:cNvSpPr>
          <p:nvPr/>
        </p:nvSpPr>
        <p:spPr bwMode="auto">
          <a:xfrm>
            <a:off x="3049588" y="293052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1" name="Freeform 333"/>
          <p:cNvSpPr>
            <a:spLocks/>
          </p:cNvSpPr>
          <p:nvPr/>
        </p:nvSpPr>
        <p:spPr bwMode="auto">
          <a:xfrm>
            <a:off x="3049588" y="293528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4C4C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2" name="Freeform 334"/>
          <p:cNvSpPr>
            <a:spLocks/>
          </p:cNvSpPr>
          <p:nvPr/>
        </p:nvSpPr>
        <p:spPr bwMode="auto">
          <a:xfrm>
            <a:off x="3049588" y="2940050"/>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8C8C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3" name="Freeform 335"/>
          <p:cNvSpPr>
            <a:spLocks/>
          </p:cNvSpPr>
          <p:nvPr/>
        </p:nvSpPr>
        <p:spPr bwMode="auto">
          <a:xfrm>
            <a:off x="3049588" y="2944813"/>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CC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4" name="Freeform 336"/>
          <p:cNvSpPr>
            <a:spLocks/>
          </p:cNvSpPr>
          <p:nvPr/>
        </p:nvSpPr>
        <p:spPr bwMode="auto">
          <a:xfrm>
            <a:off x="3049588" y="2949575"/>
            <a:ext cx="255587" cy="26988"/>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D0D0D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5" name="Freeform 337"/>
          <p:cNvSpPr>
            <a:spLocks/>
          </p:cNvSpPr>
          <p:nvPr/>
        </p:nvSpPr>
        <p:spPr bwMode="auto">
          <a:xfrm>
            <a:off x="3049588" y="2954338"/>
            <a:ext cx="255587" cy="26987"/>
          </a:xfrm>
          <a:custGeom>
            <a:avLst/>
            <a:gdLst>
              <a:gd name="T0" fmla="*/ 0 w 161"/>
              <a:gd name="T1" fmla="*/ 0 h 17"/>
              <a:gd name="T2" fmla="*/ 160 w 161"/>
              <a:gd name="T3" fmla="*/ 0 h 17"/>
              <a:gd name="T4" fmla="*/ 160 w 161"/>
              <a:gd name="T5" fmla="*/ 16 h 17"/>
              <a:gd name="T6" fmla="*/ 0 w 161"/>
              <a:gd name="T7" fmla="*/ 16 h 17"/>
              <a:gd name="T8" fmla="*/ 0 w 161"/>
              <a:gd name="T9" fmla="*/ 0 h 17"/>
            </a:gdLst>
            <a:ahLst/>
            <a:cxnLst>
              <a:cxn ang="0">
                <a:pos x="T0" y="T1"/>
              </a:cxn>
              <a:cxn ang="0">
                <a:pos x="T2" y="T3"/>
              </a:cxn>
              <a:cxn ang="0">
                <a:pos x="T4" y="T5"/>
              </a:cxn>
              <a:cxn ang="0">
                <a:pos x="T6" y="T7"/>
              </a:cxn>
              <a:cxn ang="0">
                <a:pos x="T8" y="T9"/>
              </a:cxn>
            </a:cxnLst>
            <a:rect l="0" t="0" r="r" b="b"/>
            <a:pathLst>
              <a:path w="161" h="17">
                <a:moveTo>
                  <a:pt x="0" y="0"/>
                </a:moveTo>
                <a:lnTo>
                  <a:pt x="160" y="0"/>
                </a:lnTo>
                <a:lnTo>
                  <a:pt x="160" y="16"/>
                </a:lnTo>
                <a:lnTo>
                  <a:pt x="0" y="16"/>
                </a:lnTo>
                <a:lnTo>
                  <a:pt x="0" y="0"/>
                </a:lnTo>
              </a:path>
            </a:pathLst>
          </a:custGeom>
          <a:solidFill>
            <a:srgbClr val="D4D4D4"/>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6" name="Freeform 338"/>
          <p:cNvSpPr>
            <a:spLocks/>
          </p:cNvSpPr>
          <p:nvPr/>
        </p:nvSpPr>
        <p:spPr bwMode="auto">
          <a:xfrm>
            <a:off x="3049588" y="2959100"/>
            <a:ext cx="255587" cy="36513"/>
          </a:xfrm>
          <a:custGeom>
            <a:avLst/>
            <a:gdLst>
              <a:gd name="T0" fmla="*/ 0 w 161"/>
              <a:gd name="T1" fmla="*/ 0 h 23"/>
              <a:gd name="T2" fmla="*/ 160 w 161"/>
              <a:gd name="T3" fmla="*/ 0 h 23"/>
              <a:gd name="T4" fmla="*/ 160 w 161"/>
              <a:gd name="T5" fmla="*/ 22 h 23"/>
              <a:gd name="T6" fmla="*/ 0 w 161"/>
              <a:gd name="T7" fmla="*/ 22 h 23"/>
              <a:gd name="T8" fmla="*/ 0 w 161"/>
              <a:gd name="T9" fmla="*/ 0 h 23"/>
            </a:gdLst>
            <a:ahLst/>
            <a:cxnLst>
              <a:cxn ang="0">
                <a:pos x="T0" y="T1"/>
              </a:cxn>
              <a:cxn ang="0">
                <a:pos x="T2" y="T3"/>
              </a:cxn>
              <a:cxn ang="0">
                <a:pos x="T4" y="T5"/>
              </a:cxn>
              <a:cxn ang="0">
                <a:pos x="T6" y="T7"/>
              </a:cxn>
              <a:cxn ang="0">
                <a:pos x="T8" y="T9"/>
              </a:cxn>
            </a:cxnLst>
            <a:rect l="0" t="0" r="r" b="b"/>
            <a:pathLst>
              <a:path w="161" h="23">
                <a:moveTo>
                  <a:pt x="0" y="0"/>
                </a:moveTo>
                <a:lnTo>
                  <a:pt x="160" y="0"/>
                </a:lnTo>
                <a:lnTo>
                  <a:pt x="160" y="22"/>
                </a:lnTo>
                <a:lnTo>
                  <a:pt x="0" y="22"/>
                </a:lnTo>
                <a:lnTo>
                  <a:pt x="0" y="0"/>
                </a:lnTo>
              </a:path>
            </a:pathLst>
          </a:custGeom>
          <a:solidFill>
            <a:srgbClr val="DADAD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7" name="Freeform 339"/>
          <p:cNvSpPr>
            <a:spLocks/>
          </p:cNvSpPr>
          <p:nvPr/>
        </p:nvSpPr>
        <p:spPr bwMode="auto">
          <a:xfrm>
            <a:off x="3049588" y="2860675"/>
            <a:ext cx="263525" cy="141288"/>
          </a:xfrm>
          <a:custGeom>
            <a:avLst/>
            <a:gdLst>
              <a:gd name="T0" fmla="*/ 16 w 166"/>
              <a:gd name="T1" fmla="*/ 0 h 89"/>
              <a:gd name="T2" fmla="*/ 157 w 166"/>
              <a:gd name="T3" fmla="*/ 0 h 89"/>
              <a:gd name="T4" fmla="*/ 165 w 166"/>
              <a:gd name="T5" fmla="*/ 74 h 89"/>
              <a:gd name="T6" fmla="*/ 165 w 166"/>
              <a:gd name="T7" fmla="*/ 81 h 89"/>
              <a:gd name="T8" fmla="*/ 157 w 166"/>
              <a:gd name="T9" fmla="*/ 88 h 89"/>
              <a:gd name="T10" fmla="*/ 148 w 166"/>
              <a:gd name="T11" fmla="*/ 88 h 89"/>
              <a:gd name="T12" fmla="*/ 16 w 166"/>
              <a:gd name="T13" fmla="*/ 88 h 89"/>
              <a:gd name="T14" fmla="*/ 8 w 166"/>
              <a:gd name="T15" fmla="*/ 88 h 89"/>
              <a:gd name="T16" fmla="*/ 0 w 166"/>
              <a:gd name="T17" fmla="*/ 81 h 89"/>
              <a:gd name="T18" fmla="*/ 0 w 166"/>
              <a:gd name="T19" fmla="*/ 74 h 89"/>
              <a:gd name="T20" fmla="*/ 0 w 166"/>
              <a:gd name="T21" fmla="*/ 67 h 89"/>
              <a:gd name="T22" fmla="*/ 8 w 166"/>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89">
                <a:moveTo>
                  <a:pt x="16" y="0"/>
                </a:moveTo>
                <a:lnTo>
                  <a:pt x="157" y="0"/>
                </a:lnTo>
                <a:lnTo>
                  <a:pt x="165" y="74"/>
                </a:lnTo>
                <a:lnTo>
                  <a:pt x="165" y="81"/>
                </a:lnTo>
                <a:lnTo>
                  <a:pt x="157" y="88"/>
                </a:lnTo>
                <a:lnTo>
                  <a:pt x="148" y="88"/>
                </a:lnTo>
                <a:lnTo>
                  <a:pt x="16" y="88"/>
                </a:lnTo>
                <a:lnTo>
                  <a:pt x="8" y="88"/>
                </a:lnTo>
                <a:lnTo>
                  <a:pt x="0" y="81"/>
                </a:lnTo>
                <a:lnTo>
                  <a:pt x="0" y="74"/>
                </a:lnTo>
                <a:lnTo>
                  <a:pt x="0" y="67"/>
                </a:lnTo>
                <a:lnTo>
                  <a:pt x="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8" name="Line 340"/>
          <p:cNvSpPr>
            <a:spLocks noChangeShapeType="1"/>
          </p:cNvSpPr>
          <p:nvPr/>
        </p:nvSpPr>
        <p:spPr bwMode="auto">
          <a:xfrm>
            <a:off x="2224088" y="2628900"/>
            <a:ext cx="85725" cy="635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09" name="Rectangle 341"/>
          <p:cNvSpPr>
            <a:spLocks noChangeArrowheads="1"/>
          </p:cNvSpPr>
          <p:nvPr/>
        </p:nvSpPr>
        <p:spPr bwMode="auto">
          <a:xfrm>
            <a:off x="3041650" y="2867025"/>
            <a:ext cx="280988" cy="15875"/>
          </a:xfrm>
          <a:prstGeom prst="rect">
            <a:avLst/>
          </a:prstGeom>
          <a:solidFill>
            <a:srgbClr val="00CC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0" name="Rectangle 342"/>
          <p:cNvSpPr>
            <a:spLocks noChangeArrowheads="1"/>
          </p:cNvSpPr>
          <p:nvPr/>
        </p:nvSpPr>
        <p:spPr bwMode="auto">
          <a:xfrm>
            <a:off x="2392363" y="2743200"/>
            <a:ext cx="574675"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b="1">
                <a:solidFill>
                  <a:srgbClr val="FFFFFF"/>
                </a:solidFill>
                <a:latin typeface="Arial" pitchFamily="34" charset="0"/>
              </a:rPr>
              <a:t>Welcome</a:t>
            </a:r>
          </a:p>
        </p:txBody>
      </p:sp>
      <p:sp>
        <p:nvSpPr>
          <p:cNvPr id="7511" name="Rectangle 343"/>
          <p:cNvSpPr>
            <a:spLocks noChangeArrowheads="1"/>
          </p:cNvSpPr>
          <p:nvPr/>
        </p:nvSpPr>
        <p:spPr bwMode="auto">
          <a:xfrm>
            <a:off x="2546350" y="2828925"/>
            <a:ext cx="268288"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b="1">
                <a:solidFill>
                  <a:srgbClr val="FFFFFF"/>
                </a:solidFill>
                <a:latin typeface="Arial" pitchFamily="34" charset="0"/>
              </a:rPr>
              <a:t>to</a:t>
            </a:r>
          </a:p>
        </p:txBody>
      </p:sp>
      <p:sp>
        <p:nvSpPr>
          <p:cNvPr id="7512" name="Rectangle 344"/>
          <p:cNvSpPr>
            <a:spLocks noChangeArrowheads="1"/>
          </p:cNvSpPr>
          <p:nvPr/>
        </p:nvSpPr>
        <p:spPr bwMode="auto">
          <a:xfrm>
            <a:off x="2444750" y="2927350"/>
            <a:ext cx="482600"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700" b="1">
                <a:solidFill>
                  <a:srgbClr val="FFFFFF"/>
                </a:solidFill>
                <a:latin typeface="Arial" pitchFamily="34" charset="0"/>
              </a:rPr>
              <a:t>First FI</a:t>
            </a:r>
          </a:p>
        </p:txBody>
      </p:sp>
      <p:sp>
        <p:nvSpPr>
          <p:cNvPr id="7513" name="Rectangle 345"/>
          <p:cNvSpPr>
            <a:spLocks noChangeArrowheads="1"/>
          </p:cNvSpPr>
          <p:nvPr/>
        </p:nvSpPr>
        <p:spPr bwMode="auto">
          <a:xfrm>
            <a:off x="2051050" y="3384550"/>
            <a:ext cx="774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400" b="1">
                <a:solidFill>
                  <a:srgbClr val="000000"/>
                </a:solidFill>
                <a:latin typeface="Arial" pitchFamily="34" charset="0"/>
              </a:rPr>
              <a:t>First FI</a:t>
            </a:r>
          </a:p>
        </p:txBody>
      </p:sp>
      <p:sp>
        <p:nvSpPr>
          <p:cNvPr id="7514" name="Freeform 346"/>
          <p:cNvSpPr>
            <a:spLocks/>
          </p:cNvSpPr>
          <p:nvPr/>
        </p:nvSpPr>
        <p:spPr bwMode="auto">
          <a:xfrm>
            <a:off x="1109663" y="3389313"/>
            <a:ext cx="95250" cy="80962"/>
          </a:xfrm>
          <a:custGeom>
            <a:avLst/>
            <a:gdLst>
              <a:gd name="T0" fmla="*/ 0 w 60"/>
              <a:gd name="T1" fmla="*/ 13 h 51"/>
              <a:gd name="T2" fmla="*/ 7 w 60"/>
              <a:gd name="T3" fmla="*/ 18 h 51"/>
              <a:gd name="T4" fmla="*/ 20 w 60"/>
              <a:gd name="T5" fmla="*/ 31 h 51"/>
              <a:gd name="T6" fmla="*/ 33 w 60"/>
              <a:gd name="T7" fmla="*/ 43 h 51"/>
              <a:gd name="T8" fmla="*/ 46 w 60"/>
              <a:gd name="T9" fmla="*/ 50 h 51"/>
              <a:gd name="T10" fmla="*/ 53 w 60"/>
              <a:gd name="T11" fmla="*/ 50 h 51"/>
              <a:gd name="T12" fmla="*/ 53 w 60"/>
              <a:gd name="T13" fmla="*/ 43 h 51"/>
              <a:gd name="T14" fmla="*/ 59 w 60"/>
              <a:gd name="T15" fmla="*/ 43 h 51"/>
              <a:gd name="T16" fmla="*/ 59 w 60"/>
              <a:gd name="T17" fmla="*/ 38 h 51"/>
              <a:gd name="T18" fmla="*/ 53 w 60"/>
              <a:gd name="T19" fmla="*/ 31 h 51"/>
              <a:gd name="T20" fmla="*/ 40 w 60"/>
              <a:gd name="T21" fmla="*/ 18 h 51"/>
              <a:gd name="T22" fmla="*/ 27 w 60"/>
              <a:gd name="T23" fmla="*/ 6 h 51"/>
              <a:gd name="T24" fmla="*/ 20 w 60"/>
              <a:gd name="T25" fmla="*/ 0 h 51"/>
              <a:gd name="T26" fmla="*/ 0 w 60"/>
              <a:gd name="T2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51">
                <a:moveTo>
                  <a:pt x="0" y="13"/>
                </a:moveTo>
                <a:lnTo>
                  <a:pt x="7" y="18"/>
                </a:lnTo>
                <a:lnTo>
                  <a:pt x="20" y="31"/>
                </a:lnTo>
                <a:lnTo>
                  <a:pt x="33" y="43"/>
                </a:lnTo>
                <a:lnTo>
                  <a:pt x="46" y="50"/>
                </a:lnTo>
                <a:lnTo>
                  <a:pt x="53" y="50"/>
                </a:lnTo>
                <a:lnTo>
                  <a:pt x="53" y="43"/>
                </a:lnTo>
                <a:lnTo>
                  <a:pt x="59" y="43"/>
                </a:lnTo>
                <a:lnTo>
                  <a:pt x="59" y="38"/>
                </a:lnTo>
                <a:lnTo>
                  <a:pt x="53" y="31"/>
                </a:lnTo>
                <a:lnTo>
                  <a:pt x="40" y="18"/>
                </a:lnTo>
                <a:lnTo>
                  <a:pt x="27" y="6"/>
                </a:lnTo>
                <a:lnTo>
                  <a:pt x="20" y="0"/>
                </a:lnTo>
                <a:lnTo>
                  <a:pt x="0" y="13"/>
                </a:lnTo>
              </a:path>
            </a:pathLst>
          </a:custGeom>
          <a:pattFill prst="pct75">
            <a:fgClr>
              <a:srgbClr val="FFFFFF"/>
            </a:fgClr>
            <a:bgClr>
              <a:srgbClr val="000000"/>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5" name="Freeform 347"/>
          <p:cNvSpPr>
            <a:spLocks/>
          </p:cNvSpPr>
          <p:nvPr/>
        </p:nvSpPr>
        <p:spPr bwMode="auto">
          <a:xfrm>
            <a:off x="1109663" y="3389313"/>
            <a:ext cx="101600" cy="88900"/>
          </a:xfrm>
          <a:custGeom>
            <a:avLst/>
            <a:gdLst>
              <a:gd name="T0" fmla="*/ 0 w 64"/>
              <a:gd name="T1" fmla="*/ 13 h 56"/>
              <a:gd name="T2" fmla="*/ 7 w 64"/>
              <a:gd name="T3" fmla="*/ 20 h 56"/>
              <a:gd name="T4" fmla="*/ 22 w 64"/>
              <a:gd name="T5" fmla="*/ 34 h 56"/>
              <a:gd name="T6" fmla="*/ 35 w 64"/>
              <a:gd name="T7" fmla="*/ 47 h 56"/>
              <a:gd name="T8" fmla="*/ 50 w 64"/>
              <a:gd name="T9" fmla="*/ 55 h 56"/>
              <a:gd name="T10" fmla="*/ 57 w 64"/>
              <a:gd name="T11" fmla="*/ 55 h 56"/>
              <a:gd name="T12" fmla="*/ 57 w 64"/>
              <a:gd name="T13" fmla="*/ 47 h 56"/>
              <a:gd name="T14" fmla="*/ 63 w 64"/>
              <a:gd name="T15" fmla="*/ 47 h 56"/>
              <a:gd name="T16" fmla="*/ 63 w 64"/>
              <a:gd name="T17" fmla="*/ 40 h 56"/>
              <a:gd name="T18" fmla="*/ 57 w 64"/>
              <a:gd name="T19" fmla="*/ 34 h 56"/>
              <a:gd name="T20" fmla="*/ 42 w 64"/>
              <a:gd name="T21" fmla="*/ 20 h 56"/>
              <a:gd name="T22" fmla="*/ 29 w 64"/>
              <a:gd name="T23" fmla="*/ 6 h 56"/>
              <a:gd name="T24" fmla="*/ 22 w 64"/>
              <a:gd name="T25" fmla="*/ 0 h 56"/>
              <a:gd name="T26" fmla="*/ 0 w 64"/>
              <a:gd name="T27" fmla="*/ 1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56">
                <a:moveTo>
                  <a:pt x="0" y="13"/>
                </a:moveTo>
                <a:lnTo>
                  <a:pt x="7" y="20"/>
                </a:lnTo>
                <a:lnTo>
                  <a:pt x="22" y="34"/>
                </a:lnTo>
                <a:lnTo>
                  <a:pt x="35" y="47"/>
                </a:lnTo>
                <a:lnTo>
                  <a:pt x="50" y="55"/>
                </a:lnTo>
                <a:lnTo>
                  <a:pt x="57" y="55"/>
                </a:lnTo>
                <a:lnTo>
                  <a:pt x="57" y="47"/>
                </a:lnTo>
                <a:lnTo>
                  <a:pt x="63" y="47"/>
                </a:lnTo>
                <a:lnTo>
                  <a:pt x="63" y="40"/>
                </a:lnTo>
                <a:lnTo>
                  <a:pt x="57" y="34"/>
                </a:lnTo>
                <a:lnTo>
                  <a:pt x="42" y="20"/>
                </a:lnTo>
                <a:lnTo>
                  <a:pt x="29" y="6"/>
                </a:lnTo>
                <a:lnTo>
                  <a:pt x="22" y="0"/>
                </a:lnTo>
                <a:lnTo>
                  <a:pt x="0" y="13"/>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6" name="Freeform 348"/>
          <p:cNvSpPr>
            <a:spLocks/>
          </p:cNvSpPr>
          <p:nvPr/>
        </p:nvSpPr>
        <p:spPr bwMode="auto">
          <a:xfrm>
            <a:off x="1109663" y="3389313"/>
            <a:ext cx="101600" cy="88900"/>
          </a:xfrm>
          <a:custGeom>
            <a:avLst/>
            <a:gdLst>
              <a:gd name="T0" fmla="*/ 0 w 64"/>
              <a:gd name="T1" fmla="*/ 13 h 56"/>
              <a:gd name="T2" fmla="*/ 7 w 64"/>
              <a:gd name="T3" fmla="*/ 20 h 56"/>
              <a:gd name="T4" fmla="*/ 22 w 64"/>
              <a:gd name="T5" fmla="*/ 34 h 56"/>
              <a:gd name="T6" fmla="*/ 35 w 64"/>
              <a:gd name="T7" fmla="*/ 47 h 56"/>
              <a:gd name="T8" fmla="*/ 50 w 64"/>
              <a:gd name="T9" fmla="*/ 55 h 56"/>
              <a:gd name="T10" fmla="*/ 57 w 64"/>
              <a:gd name="T11" fmla="*/ 55 h 56"/>
              <a:gd name="T12" fmla="*/ 57 w 64"/>
              <a:gd name="T13" fmla="*/ 47 h 56"/>
              <a:gd name="T14" fmla="*/ 63 w 64"/>
              <a:gd name="T15" fmla="*/ 47 h 56"/>
              <a:gd name="T16" fmla="*/ 63 w 64"/>
              <a:gd name="T17" fmla="*/ 40 h 56"/>
              <a:gd name="T18" fmla="*/ 57 w 64"/>
              <a:gd name="T19" fmla="*/ 34 h 56"/>
              <a:gd name="T20" fmla="*/ 42 w 64"/>
              <a:gd name="T21" fmla="*/ 20 h 56"/>
              <a:gd name="T22" fmla="*/ 29 w 64"/>
              <a:gd name="T23" fmla="*/ 6 h 56"/>
              <a:gd name="T24" fmla="*/ 22 w 64"/>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56">
                <a:moveTo>
                  <a:pt x="0" y="13"/>
                </a:moveTo>
                <a:lnTo>
                  <a:pt x="7" y="20"/>
                </a:lnTo>
                <a:lnTo>
                  <a:pt x="22" y="34"/>
                </a:lnTo>
                <a:lnTo>
                  <a:pt x="35" y="47"/>
                </a:lnTo>
                <a:lnTo>
                  <a:pt x="50" y="55"/>
                </a:lnTo>
                <a:lnTo>
                  <a:pt x="57" y="55"/>
                </a:lnTo>
                <a:lnTo>
                  <a:pt x="57" y="47"/>
                </a:lnTo>
                <a:lnTo>
                  <a:pt x="63" y="47"/>
                </a:lnTo>
                <a:lnTo>
                  <a:pt x="63" y="40"/>
                </a:lnTo>
                <a:lnTo>
                  <a:pt x="57" y="34"/>
                </a:lnTo>
                <a:lnTo>
                  <a:pt x="42" y="20"/>
                </a:lnTo>
                <a:lnTo>
                  <a:pt x="29" y="6"/>
                </a:lnTo>
                <a:lnTo>
                  <a:pt x="2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7" name="Freeform 349"/>
          <p:cNvSpPr>
            <a:spLocks/>
          </p:cNvSpPr>
          <p:nvPr/>
        </p:nvSpPr>
        <p:spPr bwMode="auto">
          <a:xfrm>
            <a:off x="1076325" y="3398838"/>
            <a:ext cx="95250" cy="84137"/>
          </a:xfrm>
          <a:custGeom>
            <a:avLst/>
            <a:gdLst>
              <a:gd name="T0" fmla="*/ 0 w 60"/>
              <a:gd name="T1" fmla="*/ 20 h 53"/>
              <a:gd name="T2" fmla="*/ 7 w 60"/>
              <a:gd name="T3" fmla="*/ 26 h 53"/>
              <a:gd name="T4" fmla="*/ 20 w 60"/>
              <a:gd name="T5" fmla="*/ 39 h 53"/>
              <a:gd name="T6" fmla="*/ 27 w 60"/>
              <a:gd name="T7" fmla="*/ 46 h 53"/>
              <a:gd name="T8" fmla="*/ 40 w 60"/>
              <a:gd name="T9" fmla="*/ 52 h 53"/>
              <a:gd name="T10" fmla="*/ 53 w 60"/>
              <a:gd name="T11" fmla="*/ 52 h 53"/>
              <a:gd name="T12" fmla="*/ 59 w 60"/>
              <a:gd name="T13" fmla="*/ 46 h 53"/>
              <a:gd name="T14" fmla="*/ 59 w 60"/>
              <a:gd name="T15" fmla="*/ 39 h 53"/>
              <a:gd name="T16" fmla="*/ 53 w 60"/>
              <a:gd name="T17" fmla="*/ 32 h 53"/>
              <a:gd name="T18" fmla="*/ 40 w 60"/>
              <a:gd name="T19" fmla="*/ 20 h 53"/>
              <a:gd name="T20" fmla="*/ 27 w 60"/>
              <a:gd name="T21" fmla="*/ 6 h 53"/>
              <a:gd name="T22" fmla="*/ 20 w 60"/>
              <a:gd name="T23" fmla="*/ 0 h 53"/>
              <a:gd name="T24" fmla="*/ 0 w 60"/>
              <a:gd name="T25"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3">
                <a:moveTo>
                  <a:pt x="0" y="20"/>
                </a:moveTo>
                <a:lnTo>
                  <a:pt x="7" y="26"/>
                </a:lnTo>
                <a:lnTo>
                  <a:pt x="20" y="39"/>
                </a:lnTo>
                <a:lnTo>
                  <a:pt x="27" y="46"/>
                </a:lnTo>
                <a:lnTo>
                  <a:pt x="40" y="52"/>
                </a:lnTo>
                <a:lnTo>
                  <a:pt x="53" y="52"/>
                </a:lnTo>
                <a:lnTo>
                  <a:pt x="59" y="46"/>
                </a:lnTo>
                <a:lnTo>
                  <a:pt x="59" y="39"/>
                </a:lnTo>
                <a:lnTo>
                  <a:pt x="53" y="32"/>
                </a:lnTo>
                <a:lnTo>
                  <a:pt x="40" y="20"/>
                </a:lnTo>
                <a:lnTo>
                  <a:pt x="27" y="6"/>
                </a:lnTo>
                <a:lnTo>
                  <a:pt x="20" y="0"/>
                </a:lnTo>
                <a:lnTo>
                  <a:pt x="0" y="20"/>
                </a:lnTo>
              </a:path>
            </a:pathLst>
          </a:custGeom>
          <a:pattFill prst="pct75">
            <a:fgClr>
              <a:srgbClr val="FFFFFF"/>
            </a:fgClr>
            <a:bgClr>
              <a:srgbClr val="000000"/>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8" name="Freeform 350"/>
          <p:cNvSpPr>
            <a:spLocks/>
          </p:cNvSpPr>
          <p:nvPr/>
        </p:nvSpPr>
        <p:spPr bwMode="auto">
          <a:xfrm>
            <a:off x="1076325" y="3398838"/>
            <a:ext cx="101600" cy="88900"/>
          </a:xfrm>
          <a:custGeom>
            <a:avLst/>
            <a:gdLst>
              <a:gd name="T0" fmla="*/ 0 w 64"/>
              <a:gd name="T1" fmla="*/ 20 h 56"/>
              <a:gd name="T2" fmla="*/ 7 w 64"/>
              <a:gd name="T3" fmla="*/ 27 h 56"/>
              <a:gd name="T4" fmla="*/ 22 w 64"/>
              <a:gd name="T5" fmla="*/ 40 h 56"/>
              <a:gd name="T6" fmla="*/ 29 w 64"/>
              <a:gd name="T7" fmla="*/ 48 h 56"/>
              <a:gd name="T8" fmla="*/ 43 w 64"/>
              <a:gd name="T9" fmla="*/ 55 h 56"/>
              <a:gd name="T10" fmla="*/ 57 w 64"/>
              <a:gd name="T11" fmla="*/ 55 h 56"/>
              <a:gd name="T12" fmla="*/ 63 w 64"/>
              <a:gd name="T13" fmla="*/ 48 h 56"/>
              <a:gd name="T14" fmla="*/ 63 w 64"/>
              <a:gd name="T15" fmla="*/ 40 h 56"/>
              <a:gd name="T16" fmla="*/ 57 w 64"/>
              <a:gd name="T17" fmla="*/ 34 h 56"/>
              <a:gd name="T18" fmla="*/ 43 w 64"/>
              <a:gd name="T19" fmla="*/ 20 h 56"/>
              <a:gd name="T20" fmla="*/ 29 w 64"/>
              <a:gd name="T21" fmla="*/ 6 h 56"/>
              <a:gd name="T22" fmla="*/ 22 w 64"/>
              <a:gd name="T23" fmla="*/ 0 h 56"/>
              <a:gd name="T24" fmla="*/ 0 w 64"/>
              <a:gd name="T25" fmla="*/ 2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56">
                <a:moveTo>
                  <a:pt x="0" y="20"/>
                </a:moveTo>
                <a:lnTo>
                  <a:pt x="7" y="27"/>
                </a:lnTo>
                <a:lnTo>
                  <a:pt x="22" y="40"/>
                </a:lnTo>
                <a:lnTo>
                  <a:pt x="29" y="48"/>
                </a:lnTo>
                <a:lnTo>
                  <a:pt x="43" y="55"/>
                </a:lnTo>
                <a:lnTo>
                  <a:pt x="57" y="55"/>
                </a:lnTo>
                <a:lnTo>
                  <a:pt x="63" y="48"/>
                </a:lnTo>
                <a:lnTo>
                  <a:pt x="63" y="40"/>
                </a:lnTo>
                <a:lnTo>
                  <a:pt x="57" y="34"/>
                </a:lnTo>
                <a:lnTo>
                  <a:pt x="43" y="20"/>
                </a:lnTo>
                <a:lnTo>
                  <a:pt x="29" y="6"/>
                </a:lnTo>
                <a:lnTo>
                  <a:pt x="22" y="0"/>
                </a:lnTo>
                <a:lnTo>
                  <a:pt x="0" y="20"/>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19" name="Freeform 351"/>
          <p:cNvSpPr>
            <a:spLocks/>
          </p:cNvSpPr>
          <p:nvPr/>
        </p:nvSpPr>
        <p:spPr bwMode="auto">
          <a:xfrm>
            <a:off x="1076325" y="3398838"/>
            <a:ext cx="101600" cy="88900"/>
          </a:xfrm>
          <a:custGeom>
            <a:avLst/>
            <a:gdLst>
              <a:gd name="T0" fmla="*/ 0 w 64"/>
              <a:gd name="T1" fmla="*/ 20 h 56"/>
              <a:gd name="T2" fmla="*/ 7 w 64"/>
              <a:gd name="T3" fmla="*/ 27 h 56"/>
              <a:gd name="T4" fmla="*/ 22 w 64"/>
              <a:gd name="T5" fmla="*/ 40 h 56"/>
              <a:gd name="T6" fmla="*/ 29 w 64"/>
              <a:gd name="T7" fmla="*/ 48 h 56"/>
              <a:gd name="T8" fmla="*/ 43 w 64"/>
              <a:gd name="T9" fmla="*/ 55 h 56"/>
              <a:gd name="T10" fmla="*/ 57 w 64"/>
              <a:gd name="T11" fmla="*/ 55 h 56"/>
              <a:gd name="T12" fmla="*/ 63 w 64"/>
              <a:gd name="T13" fmla="*/ 48 h 56"/>
              <a:gd name="T14" fmla="*/ 63 w 64"/>
              <a:gd name="T15" fmla="*/ 40 h 56"/>
              <a:gd name="T16" fmla="*/ 57 w 64"/>
              <a:gd name="T17" fmla="*/ 34 h 56"/>
              <a:gd name="T18" fmla="*/ 43 w 64"/>
              <a:gd name="T19" fmla="*/ 20 h 56"/>
              <a:gd name="T20" fmla="*/ 29 w 64"/>
              <a:gd name="T21" fmla="*/ 6 h 56"/>
              <a:gd name="T22" fmla="*/ 22 w 64"/>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6">
                <a:moveTo>
                  <a:pt x="0" y="20"/>
                </a:moveTo>
                <a:lnTo>
                  <a:pt x="7" y="27"/>
                </a:lnTo>
                <a:lnTo>
                  <a:pt x="22" y="40"/>
                </a:lnTo>
                <a:lnTo>
                  <a:pt x="29" y="48"/>
                </a:lnTo>
                <a:lnTo>
                  <a:pt x="43" y="55"/>
                </a:lnTo>
                <a:lnTo>
                  <a:pt x="57" y="55"/>
                </a:lnTo>
                <a:lnTo>
                  <a:pt x="63" y="48"/>
                </a:lnTo>
                <a:lnTo>
                  <a:pt x="63" y="40"/>
                </a:lnTo>
                <a:lnTo>
                  <a:pt x="57" y="34"/>
                </a:lnTo>
                <a:lnTo>
                  <a:pt x="43" y="20"/>
                </a:lnTo>
                <a:lnTo>
                  <a:pt x="29" y="6"/>
                </a:lnTo>
                <a:lnTo>
                  <a:pt x="22"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0" name="Freeform 352"/>
          <p:cNvSpPr>
            <a:spLocks/>
          </p:cNvSpPr>
          <p:nvPr/>
        </p:nvSpPr>
        <p:spPr bwMode="auto">
          <a:xfrm>
            <a:off x="1008063" y="3421063"/>
            <a:ext cx="130175" cy="93662"/>
          </a:xfrm>
          <a:custGeom>
            <a:avLst/>
            <a:gdLst>
              <a:gd name="T0" fmla="*/ 0 w 82"/>
              <a:gd name="T1" fmla="*/ 0 h 59"/>
              <a:gd name="T2" fmla="*/ 7 w 82"/>
              <a:gd name="T3" fmla="*/ 7 h 59"/>
              <a:gd name="T4" fmla="*/ 21 w 82"/>
              <a:gd name="T5" fmla="*/ 26 h 59"/>
              <a:gd name="T6" fmla="*/ 27 w 82"/>
              <a:gd name="T7" fmla="*/ 26 h 59"/>
              <a:gd name="T8" fmla="*/ 34 w 82"/>
              <a:gd name="T9" fmla="*/ 39 h 59"/>
              <a:gd name="T10" fmla="*/ 48 w 82"/>
              <a:gd name="T11" fmla="*/ 45 h 59"/>
              <a:gd name="T12" fmla="*/ 54 w 82"/>
              <a:gd name="T13" fmla="*/ 52 h 59"/>
              <a:gd name="T14" fmla="*/ 68 w 82"/>
              <a:gd name="T15" fmla="*/ 58 h 59"/>
              <a:gd name="T16" fmla="*/ 75 w 82"/>
              <a:gd name="T17" fmla="*/ 58 h 59"/>
              <a:gd name="T18" fmla="*/ 81 w 82"/>
              <a:gd name="T19" fmla="*/ 52 h 59"/>
              <a:gd name="T20" fmla="*/ 81 w 82"/>
              <a:gd name="T21" fmla="*/ 45 h 59"/>
              <a:gd name="T22" fmla="*/ 75 w 82"/>
              <a:gd name="T23" fmla="*/ 39 h 59"/>
              <a:gd name="T24" fmla="*/ 68 w 82"/>
              <a:gd name="T25" fmla="*/ 26 h 59"/>
              <a:gd name="T26" fmla="*/ 48 w 82"/>
              <a:gd name="T27" fmla="*/ 14 h 59"/>
              <a:gd name="T28" fmla="*/ 41 w 82"/>
              <a:gd name="T29" fmla="*/ 7 h 59"/>
              <a:gd name="T30" fmla="*/ 0 w 82"/>
              <a:gd name="T3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59">
                <a:moveTo>
                  <a:pt x="0" y="0"/>
                </a:moveTo>
                <a:lnTo>
                  <a:pt x="7" y="7"/>
                </a:lnTo>
                <a:lnTo>
                  <a:pt x="21" y="26"/>
                </a:lnTo>
                <a:lnTo>
                  <a:pt x="27" y="26"/>
                </a:lnTo>
                <a:lnTo>
                  <a:pt x="34" y="39"/>
                </a:lnTo>
                <a:lnTo>
                  <a:pt x="48" y="45"/>
                </a:lnTo>
                <a:lnTo>
                  <a:pt x="54" y="52"/>
                </a:lnTo>
                <a:lnTo>
                  <a:pt x="68" y="58"/>
                </a:lnTo>
                <a:lnTo>
                  <a:pt x="75" y="58"/>
                </a:lnTo>
                <a:lnTo>
                  <a:pt x="81" y="52"/>
                </a:lnTo>
                <a:lnTo>
                  <a:pt x="81" y="45"/>
                </a:lnTo>
                <a:lnTo>
                  <a:pt x="75" y="39"/>
                </a:lnTo>
                <a:lnTo>
                  <a:pt x="68" y="26"/>
                </a:lnTo>
                <a:lnTo>
                  <a:pt x="48" y="14"/>
                </a:lnTo>
                <a:lnTo>
                  <a:pt x="41" y="7"/>
                </a:lnTo>
                <a:lnTo>
                  <a:pt x="0" y="0"/>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1" name="Freeform 353"/>
          <p:cNvSpPr>
            <a:spLocks/>
          </p:cNvSpPr>
          <p:nvPr/>
        </p:nvSpPr>
        <p:spPr bwMode="auto">
          <a:xfrm>
            <a:off x="1011238" y="3421063"/>
            <a:ext cx="134937" cy="100012"/>
          </a:xfrm>
          <a:custGeom>
            <a:avLst/>
            <a:gdLst>
              <a:gd name="T0" fmla="*/ 0 w 85"/>
              <a:gd name="T1" fmla="*/ 0 h 63"/>
              <a:gd name="T2" fmla="*/ 7 w 85"/>
              <a:gd name="T3" fmla="*/ 8 h 63"/>
              <a:gd name="T4" fmla="*/ 21 w 85"/>
              <a:gd name="T5" fmla="*/ 28 h 63"/>
              <a:gd name="T6" fmla="*/ 28 w 85"/>
              <a:gd name="T7" fmla="*/ 28 h 63"/>
              <a:gd name="T8" fmla="*/ 35 w 85"/>
              <a:gd name="T9" fmla="*/ 42 h 63"/>
              <a:gd name="T10" fmla="*/ 49 w 85"/>
              <a:gd name="T11" fmla="*/ 48 h 63"/>
              <a:gd name="T12" fmla="*/ 56 w 85"/>
              <a:gd name="T13" fmla="*/ 55 h 63"/>
              <a:gd name="T14" fmla="*/ 70 w 85"/>
              <a:gd name="T15" fmla="*/ 62 h 63"/>
              <a:gd name="T16" fmla="*/ 77 w 85"/>
              <a:gd name="T17" fmla="*/ 62 h 63"/>
              <a:gd name="T18" fmla="*/ 84 w 85"/>
              <a:gd name="T19" fmla="*/ 55 h 63"/>
              <a:gd name="T20" fmla="*/ 84 w 85"/>
              <a:gd name="T21" fmla="*/ 48 h 63"/>
              <a:gd name="T22" fmla="*/ 77 w 85"/>
              <a:gd name="T23" fmla="*/ 42 h 63"/>
              <a:gd name="T24" fmla="*/ 70 w 85"/>
              <a:gd name="T25" fmla="*/ 28 h 63"/>
              <a:gd name="T26" fmla="*/ 49 w 85"/>
              <a:gd name="T27" fmla="*/ 14 h 63"/>
              <a:gd name="T28" fmla="*/ 42 w 85"/>
              <a:gd name="T29" fmla="*/ 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63">
                <a:moveTo>
                  <a:pt x="0" y="0"/>
                </a:moveTo>
                <a:lnTo>
                  <a:pt x="7" y="8"/>
                </a:lnTo>
                <a:lnTo>
                  <a:pt x="21" y="28"/>
                </a:lnTo>
                <a:lnTo>
                  <a:pt x="28" y="28"/>
                </a:lnTo>
                <a:lnTo>
                  <a:pt x="35" y="42"/>
                </a:lnTo>
                <a:lnTo>
                  <a:pt x="49" y="48"/>
                </a:lnTo>
                <a:lnTo>
                  <a:pt x="56" y="55"/>
                </a:lnTo>
                <a:lnTo>
                  <a:pt x="70" y="62"/>
                </a:lnTo>
                <a:lnTo>
                  <a:pt x="77" y="62"/>
                </a:lnTo>
                <a:lnTo>
                  <a:pt x="84" y="55"/>
                </a:lnTo>
                <a:lnTo>
                  <a:pt x="84" y="48"/>
                </a:lnTo>
                <a:lnTo>
                  <a:pt x="77" y="42"/>
                </a:lnTo>
                <a:lnTo>
                  <a:pt x="70" y="28"/>
                </a:lnTo>
                <a:lnTo>
                  <a:pt x="49" y="14"/>
                </a:lnTo>
                <a:lnTo>
                  <a:pt x="42" y="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2" name="Freeform 354"/>
          <p:cNvSpPr>
            <a:spLocks/>
          </p:cNvSpPr>
          <p:nvPr/>
        </p:nvSpPr>
        <p:spPr bwMode="auto">
          <a:xfrm>
            <a:off x="977900" y="3355975"/>
            <a:ext cx="66675" cy="44450"/>
          </a:xfrm>
          <a:custGeom>
            <a:avLst/>
            <a:gdLst>
              <a:gd name="T0" fmla="*/ 13 w 42"/>
              <a:gd name="T1" fmla="*/ 0 h 28"/>
              <a:gd name="T2" fmla="*/ 20 w 42"/>
              <a:gd name="T3" fmla="*/ 0 h 28"/>
              <a:gd name="T4" fmla="*/ 34 w 42"/>
              <a:gd name="T5" fmla="*/ 6 h 28"/>
              <a:gd name="T6" fmla="*/ 41 w 42"/>
              <a:gd name="T7" fmla="*/ 13 h 28"/>
              <a:gd name="T8" fmla="*/ 41 w 42"/>
              <a:gd name="T9" fmla="*/ 20 h 28"/>
              <a:gd name="T10" fmla="*/ 34 w 42"/>
              <a:gd name="T11" fmla="*/ 27 h 28"/>
              <a:gd name="T12" fmla="*/ 20 w 42"/>
              <a:gd name="T13" fmla="*/ 27 h 28"/>
              <a:gd name="T14" fmla="*/ 13 w 42"/>
              <a:gd name="T15" fmla="*/ 27 h 28"/>
              <a:gd name="T16" fmla="*/ 7 w 42"/>
              <a:gd name="T17" fmla="*/ 27 h 28"/>
              <a:gd name="T18" fmla="*/ 0 w 42"/>
              <a:gd name="T19" fmla="*/ 20 h 28"/>
              <a:gd name="T20" fmla="*/ 0 w 42"/>
              <a:gd name="T21" fmla="*/ 13 h 28"/>
              <a:gd name="T22" fmla="*/ 0 w 42"/>
              <a:gd name="T23" fmla="*/ 6 h 28"/>
              <a:gd name="T24" fmla="*/ 7 w 42"/>
              <a:gd name="T25" fmla="*/ 0 h 28"/>
              <a:gd name="T26" fmla="*/ 13 w 42"/>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28">
                <a:moveTo>
                  <a:pt x="13" y="0"/>
                </a:moveTo>
                <a:lnTo>
                  <a:pt x="20" y="0"/>
                </a:lnTo>
                <a:lnTo>
                  <a:pt x="34" y="6"/>
                </a:lnTo>
                <a:lnTo>
                  <a:pt x="41" y="13"/>
                </a:lnTo>
                <a:lnTo>
                  <a:pt x="41" y="20"/>
                </a:lnTo>
                <a:lnTo>
                  <a:pt x="34" y="27"/>
                </a:lnTo>
                <a:lnTo>
                  <a:pt x="20" y="27"/>
                </a:lnTo>
                <a:lnTo>
                  <a:pt x="13" y="27"/>
                </a:lnTo>
                <a:lnTo>
                  <a:pt x="7" y="27"/>
                </a:lnTo>
                <a:lnTo>
                  <a:pt x="0" y="20"/>
                </a:lnTo>
                <a:lnTo>
                  <a:pt x="0" y="13"/>
                </a:lnTo>
                <a:lnTo>
                  <a:pt x="0" y="6"/>
                </a:lnTo>
                <a:lnTo>
                  <a:pt x="7" y="0"/>
                </a:lnTo>
                <a:lnTo>
                  <a:pt x="13" y="0"/>
                </a:lnTo>
              </a:path>
            </a:pathLst>
          </a:custGeom>
          <a:solidFill>
            <a:srgbClr val="FFFF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3" name="AutoShape 355"/>
          <p:cNvSpPr>
            <a:spLocks noChangeArrowheads="1"/>
          </p:cNvSpPr>
          <p:nvPr/>
        </p:nvSpPr>
        <p:spPr bwMode="auto">
          <a:xfrm>
            <a:off x="609600" y="3232150"/>
            <a:ext cx="434975" cy="287338"/>
          </a:xfrm>
          <a:prstGeom prst="roundRect">
            <a:avLst>
              <a:gd name="adj" fmla="val 12495"/>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4" name="Rectangle 356"/>
          <p:cNvSpPr>
            <a:spLocks noChangeArrowheads="1"/>
          </p:cNvSpPr>
          <p:nvPr/>
        </p:nvSpPr>
        <p:spPr bwMode="auto">
          <a:xfrm>
            <a:off x="614363" y="3255963"/>
            <a:ext cx="438150" cy="228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900" b="1">
                <a:solidFill>
                  <a:srgbClr val="000000"/>
                </a:solidFill>
                <a:latin typeface="Arial" pitchFamily="34" charset="0"/>
              </a:rPr>
              <a:t>$100</a:t>
            </a:r>
          </a:p>
        </p:txBody>
      </p:sp>
      <p:sp>
        <p:nvSpPr>
          <p:cNvPr id="7525" name="Freeform 357"/>
          <p:cNvSpPr>
            <a:spLocks/>
          </p:cNvSpPr>
          <p:nvPr/>
        </p:nvSpPr>
        <p:spPr bwMode="auto">
          <a:xfrm>
            <a:off x="955675" y="3236913"/>
            <a:ext cx="515938" cy="277812"/>
          </a:xfrm>
          <a:custGeom>
            <a:avLst/>
            <a:gdLst>
              <a:gd name="T0" fmla="*/ 97 w 325"/>
              <a:gd name="T1" fmla="*/ 60 h 175"/>
              <a:gd name="T2" fmla="*/ 62 w 325"/>
              <a:gd name="T3" fmla="*/ 68 h 175"/>
              <a:gd name="T4" fmla="*/ 55 w 325"/>
              <a:gd name="T5" fmla="*/ 54 h 175"/>
              <a:gd name="T6" fmla="*/ 55 w 325"/>
              <a:gd name="T7" fmla="*/ 34 h 175"/>
              <a:gd name="T8" fmla="*/ 89 w 325"/>
              <a:gd name="T9" fmla="*/ 14 h 175"/>
              <a:gd name="T10" fmla="*/ 118 w 325"/>
              <a:gd name="T11" fmla="*/ 0 h 175"/>
              <a:gd name="T12" fmla="*/ 131 w 325"/>
              <a:gd name="T13" fmla="*/ 0 h 175"/>
              <a:gd name="T14" fmla="*/ 159 w 325"/>
              <a:gd name="T15" fmla="*/ 0 h 175"/>
              <a:gd name="T16" fmla="*/ 200 w 325"/>
              <a:gd name="T17" fmla="*/ 14 h 175"/>
              <a:gd name="T18" fmla="*/ 228 w 325"/>
              <a:gd name="T19" fmla="*/ 27 h 175"/>
              <a:gd name="T20" fmla="*/ 276 w 325"/>
              <a:gd name="T21" fmla="*/ 41 h 175"/>
              <a:gd name="T22" fmla="*/ 297 w 325"/>
              <a:gd name="T23" fmla="*/ 41 h 175"/>
              <a:gd name="T24" fmla="*/ 317 w 325"/>
              <a:gd name="T25" fmla="*/ 47 h 175"/>
              <a:gd name="T26" fmla="*/ 324 w 325"/>
              <a:gd name="T27" fmla="*/ 74 h 175"/>
              <a:gd name="T28" fmla="*/ 324 w 325"/>
              <a:gd name="T29" fmla="*/ 94 h 175"/>
              <a:gd name="T30" fmla="*/ 324 w 325"/>
              <a:gd name="T31" fmla="*/ 107 h 175"/>
              <a:gd name="T32" fmla="*/ 324 w 325"/>
              <a:gd name="T33" fmla="*/ 128 h 175"/>
              <a:gd name="T34" fmla="*/ 317 w 325"/>
              <a:gd name="T35" fmla="*/ 154 h 175"/>
              <a:gd name="T36" fmla="*/ 317 w 325"/>
              <a:gd name="T37" fmla="*/ 154 h 175"/>
              <a:gd name="T38" fmla="*/ 304 w 325"/>
              <a:gd name="T39" fmla="*/ 160 h 175"/>
              <a:gd name="T40" fmla="*/ 276 w 325"/>
              <a:gd name="T41" fmla="*/ 167 h 175"/>
              <a:gd name="T42" fmla="*/ 242 w 325"/>
              <a:gd name="T43" fmla="*/ 174 h 175"/>
              <a:gd name="T44" fmla="*/ 214 w 325"/>
              <a:gd name="T45" fmla="*/ 174 h 175"/>
              <a:gd name="T46" fmla="*/ 180 w 325"/>
              <a:gd name="T47" fmla="*/ 160 h 175"/>
              <a:gd name="T48" fmla="*/ 159 w 325"/>
              <a:gd name="T49" fmla="*/ 140 h 175"/>
              <a:gd name="T50" fmla="*/ 137 w 325"/>
              <a:gd name="T51" fmla="*/ 128 h 175"/>
              <a:gd name="T52" fmla="*/ 89 w 325"/>
              <a:gd name="T53" fmla="*/ 114 h 175"/>
              <a:gd name="T54" fmla="*/ 62 w 325"/>
              <a:gd name="T55" fmla="*/ 114 h 175"/>
              <a:gd name="T56" fmla="*/ 21 w 325"/>
              <a:gd name="T57" fmla="*/ 114 h 175"/>
              <a:gd name="T58" fmla="*/ 0 w 325"/>
              <a:gd name="T59" fmla="*/ 101 h 175"/>
              <a:gd name="T60" fmla="*/ 0 w 325"/>
              <a:gd name="T61" fmla="*/ 87 h 175"/>
              <a:gd name="T62" fmla="*/ 21 w 325"/>
              <a:gd name="T63" fmla="*/ 68 h 175"/>
              <a:gd name="T64" fmla="*/ 55 w 325"/>
              <a:gd name="T65" fmla="*/ 60 h 175"/>
              <a:gd name="T66" fmla="*/ 76 w 325"/>
              <a:gd name="T67" fmla="*/ 60 h 175"/>
              <a:gd name="T68" fmla="*/ 110 w 325"/>
              <a:gd name="T69" fmla="*/ 60 h 175"/>
              <a:gd name="T70" fmla="*/ 131 w 325"/>
              <a:gd name="T71" fmla="*/ 60 h 175"/>
              <a:gd name="T72" fmla="*/ 173 w 325"/>
              <a:gd name="T73" fmla="*/ 4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5" h="175">
                <a:moveTo>
                  <a:pt x="110" y="60"/>
                </a:moveTo>
                <a:lnTo>
                  <a:pt x="97" y="60"/>
                </a:lnTo>
                <a:lnTo>
                  <a:pt x="76" y="68"/>
                </a:lnTo>
                <a:lnTo>
                  <a:pt x="62" y="68"/>
                </a:lnTo>
                <a:lnTo>
                  <a:pt x="55" y="60"/>
                </a:lnTo>
                <a:lnTo>
                  <a:pt x="55" y="54"/>
                </a:lnTo>
                <a:lnTo>
                  <a:pt x="55" y="47"/>
                </a:lnTo>
                <a:lnTo>
                  <a:pt x="55" y="34"/>
                </a:lnTo>
                <a:lnTo>
                  <a:pt x="82" y="20"/>
                </a:lnTo>
                <a:lnTo>
                  <a:pt x="89" y="14"/>
                </a:lnTo>
                <a:lnTo>
                  <a:pt x="103" y="7"/>
                </a:lnTo>
                <a:lnTo>
                  <a:pt x="118" y="0"/>
                </a:lnTo>
                <a:lnTo>
                  <a:pt x="125" y="0"/>
                </a:lnTo>
                <a:lnTo>
                  <a:pt x="131" y="0"/>
                </a:lnTo>
                <a:lnTo>
                  <a:pt x="137" y="0"/>
                </a:lnTo>
                <a:lnTo>
                  <a:pt x="159" y="0"/>
                </a:lnTo>
                <a:lnTo>
                  <a:pt x="180" y="7"/>
                </a:lnTo>
                <a:lnTo>
                  <a:pt x="200" y="14"/>
                </a:lnTo>
                <a:lnTo>
                  <a:pt x="214" y="20"/>
                </a:lnTo>
                <a:lnTo>
                  <a:pt x="228" y="27"/>
                </a:lnTo>
                <a:lnTo>
                  <a:pt x="255" y="34"/>
                </a:lnTo>
                <a:lnTo>
                  <a:pt x="276" y="41"/>
                </a:lnTo>
                <a:lnTo>
                  <a:pt x="290" y="41"/>
                </a:lnTo>
                <a:lnTo>
                  <a:pt x="297" y="41"/>
                </a:lnTo>
                <a:lnTo>
                  <a:pt x="304" y="41"/>
                </a:lnTo>
                <a:lnTo>
                  <a:pt x="317" y="47"/>
                </a:lnTo>
                <a:lnTo>
                  <a:pt x="317" y="54"/>
                </a:lnTo>
                <a:lnTo>
                  <a:pt x="324" y="74"/>
                </a:lnTo>
                <a:lnTo>
                  <a:pt x="324" y="80"/>
                </a:lnTo>
                <a:lnTo>
                  <a:pt x="324" y="94"/>
                </a:lnTo>
                <a:lnTo>
                  <a:pt x="324" y="101"/>
                </a:lnTo>
                <a:lnTo>
                  <a:pt x="324" y="107"/>
                </a:lnTo>
                <a:lnTo>
                  <a:pt x="324" y="121"/>
                </a:lnTo>
                <a:lnTo>
                  <a:pt x="324" y="128"/>
                </a:lnTo>
                <a:lnTo>
                  <a:pt x="324" y="140"/>
                </a:lnTo>
                <a:lnTo>
                  <a:pt x="317" y="154"/>
                </a:lnTo>
                <a:lnTo>
                  <a:pt x="317" y="160"/>
                </a:lnTo>
                <a:lnTo>
                  <a:pt x="317" y="154"/>
                </a:lnTo>
                <a:lnTo>
                  <a:pt x="310" y="160"/>
                </a:lnTo>
                <a:lnTo>
                  <a:pt x="304" y="160"/>
                </a:lnTo>
                <a:lnTo>
                  <a:pt x="283" y="167"/>
                </a:lnTo>
                <a:lnTo>
                  <a:pt x="276" y="167"/>
                </a:lnTo>
                <a:lnTo>
                  <a:pt x="262" y="174"/>
                </a:lnTo>
                <a:lnTo>
                  <a:pt x="242" y="174"/>
                </a:lnTo>
                <a:lnTo>
                  <a:pt x="221" y="174"/>
                </a:lnTo>
                <a:lnTo>
                  <a:pt x="214" y="174"/>
                </a:lnTo>
                <a:lnTo>
                  <a:pt x="193" y="167"/>
                </a:lnTo>
                <a:lnTo>
                  <a:pt x="180" y="160"/>
                </a:lnTo>
                <a:lnTo>
                  <a:pt x="165" y="148"/>
                </a:lnTo>
                <a:lnTo>
                  <a:pt x="159" y="140"/>
                </a:lnTo>
                <a:lnTo>
                  <a:pt x="152" y="134"/>
                </a:lnTo>
                <a:lnTo>
                  <a:pt x="137" y="128"/>
                </a:lnTo>
                <a:lnTo>
                  <a:pt x="118" y="121"/>
                </a:lnTo>
                <a:lnTo>
                  <a:pt x="89" y="114"/>
                </a:lnTo>
                <a:lnTo>
                  <a:pt x="76" y="114"/>
                </a:lnTo>
                <a:lnTo>
                  <a:pt x="62" y="114"/>
                </a:lnTo>
                <a:lnTo>
                  <a:pt x="42" y="114"/>
                </a:lnTo>
                <a:lnTo>
                  <a:pt x="21" y="114"/>
                </a:lnTo>
                <a:lnTo>
                  <a:pt x="7" y="107"/>
                </a:lnTo>
                <a:lnTo>
                  <a:pt x="0" y="101"/>
                </a:lnTo>
                <a:lnTo>
                  <a:pt x="0" y="94"/>
                </a:lnTo>
                <a:lnTo>
                  <a:pt x="0" y="87"/>
                </a:lnTo>
                <a:lnTo>
                  <a:pt x="7" y="74"/>
                </a:lnTo>
                <a:lnTo>
                  <a:pt x="21" y="68"/>
                </a:lnTo>
                <a:lnTo>
                  <a:pt x="34" y="60"/>
                </a:lnTo>
                <a:lnTo>
                  <a:pt x="55" y="60"/>
                </a:lnTo>
                <a:lnTo>
                  <a:pt x="62" y="60"/>
                </a:lnTo>
                <a:lnTo>
                  <a:pt x="76" y="60"/>
                </a:lnTo>
                <a:lnTo>
                  <a:pt x="97" y="60"/>
                </a:lnTo>
                <a:lnTo>
                  <a:pt x="110" y="60"/>
                </a:lnTo>
                <a:lnTo>
                  <a:pt x="125" y="60"/>
                </a:lnTo>
                <a:lnTo>
                  <a:pt x="131" y="60"/>
                </a:lnTo>
                <a:lnTo>
                  <a:pt x="159" y="54"/>
                </a:lnTo>
                <a:lnTo>
                  <a:pt x="173" y="47"/>
                </a:lnTo>
                <a:lnTo>
                  <a:pt x="110" y="60"/>
                </a:lnTo>
              </a:path>
            </a:pathLst>
          </a:custGeom>
          <a:solidFill>
            <a:srgbClr val="FFCC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6" name="Freeform 358"/>
          <p:cNvSpPr>
            <a:spLocks/>
          </p:cNvSpPr>
          <p:nvPr/>
        </p:nvSpPr>
        <p:spPr bwMode="auto">
          <a:xfrm>
            <a:off x="952500" y="3236913"/>
            <a:ext cx="523875" cy="284162"/>
          </a:xfrm>
          <a:custGeom>
            <a:avLst/>
            <a:gdLst>
              <a:gd name="T0" fmla="*/ 99 w 330"/>
              <a:gd name="T1" fmla="*/ 62 h 179"/>
              <a:gd name="T2" fmla="*/ 63 w 330"/>
              <a:gd name="T3" fmla="*/ 69 h 179"/>
              <a:gd name="T4" fmla="*/ 56 w 330"/>
              <a:gd name="T5" fmla="*/ 55 h 179"/>
              <a:gd name="T6" fmla="*/ 56 w 330"/>
              <a:gd name="T7" fmla="*/ 34 h 179"/>
              <a:gd name="T8" fmla="*/ 91 w 330"/>
              <a:gd name="T9" fmla="*/ 14 h 179"/>
              <a:gd name="T10" fmla="*/ 120 w 330"/>
              <a:gd name="T11" fmla="*/ 0 h 179"/>
              <a:gd name="T12" fmla="*/ 134 w 330"/>
              <a:gd name="T13" fmla="*/ 0 h 179"/>
              <a:gd name="T14" fmla="*/ 162 w 330"/>
              <a:gd name="T15" fmla="*/ 0 h 179"/>
              <a:gd name="T16" fmla="*/ 204 w 330"/>
              <a:gd name="T17" fmla="*/ 14 h 179"/>
              <a:gd name="T18" fmla="*/ 232 w 330"/>
              <a:gd name="T19" fmla="*/ 28 h 179"/>
              <a:gd name="T20" fmla="*/ 281 w 330"/>
              <a:gd name="T21" fmla="*/ 42 h 179"/>
              <a:gd name="T22" fmla="*/ 302 w 330"/>
              <a:gd name="T23" fmla="*/ 42 h 179"/>
              <a:gd name="T24" fmla="*/ 323 w 330"/>
              <a:gd name="T25" fmla="*/ 48 h 179"/>
              <a:gd name="T26" fmla="*/ 329 w 330"/>
              <a:gd name="T27" fmla="*/ 76 h 179"/>
              <a:gd name="T28" fmla="*/ 329 w 330"/>
              <a:gd name="T29" fmla="*/ 96 h 179"/>
              <a:gd name="T30" fmla="*/ 329 w 330"/>
              <a:gd name="T31" fmla="*/ 110 h 179"/>
              <a:gd name="T32" fmla="*/ 329 w 330"/>
              <a:gd name="T33" fmla="*/ 130 h 179"/>
              <a:gd name="T34" fmla="*/ 323 w 330"/>
              <a:gd name="T35" fmla="*/ 158 h 179"/>
              <a:gd name="T36" fmla="*/ 323 w 330"/>
              <a:gd name="T37" fmla="*/ 158 h 179"/>
              <a:gd name="T38" fmla="*/ 309 w 330"/>
              <a:gd name="T39" fmla="*/ 164 h 179"/>
              <a:gd name="T40" fmla="*/ 281 w 330"/>
              <a:gd name="T41" fmla="*/ 171 h 179"/>
              <a:gd name="T42" fmla="*/ 246 w 330"/>
              <a:gd name="T43" fmla="*/ 178 h 179"/>
              <a:gd name="T44" fmla="*/ 218 w 330"/>
              <a:gd name="T45" fmla="*/ 178 h 179"/>
              <a:gd name="T46" fmla="*/ 183 w 330"/>
              <a:gd name="T47" fmla="*/ 164 h 179"/>
              <a:gd name="T48" fmla="*/ 162 w 330"/>
              <a:gd name="T49" fmla="*/ 144 h 179"/>
              <a:gd name="T50" fmla="*/ 140 w 330"/>
              <a:gd name="T51" fmla="*/ 130 h 179"/>
              <a:gd name="T52" fmla="*/ 91 w 330"/>
              <a:gd name="T53" fmla="*/ 116 h 179"/>
              <a:gd name="T54" fmla="*/ 63 w 330"/>
              <a:gd name="T55" fmla="*/ 116 h 179"/>
              <a:gd name="T56" fmla="*/ 22 w 330"/>
              <a:gd name="T57" fmla="*/ 116 h 179"/>
              <a:gd name="T58" fmla="*/ 0 w 330"/>
              <a:gd name="T59" fmla="*/ 103 h 179"/>
              <a:gd name="T60" fmla="*/ 0 w 330"/>
              <a:gd name="T61" fmla="*/ 89 h 179"/>
              <a:gd name="T62" fmla="*/ 22 w 330"/>
              <a:gd name="T63" fmla="*/ 69 h 179"/>
              <a:gd name="T64" fmla="*/ 56 w 330"/>
              <a:gd name="T65" fmla="*/ 62 h 179"/>
              <a:gd name="T66" fmla="*/ 78 w 330"/>
              <a:gd name="T67" fmla="*/ 62 h 179"/>
              <a:gd name="T68" fmla="*/ 112 w 330"/>
              <a:gd name="T69" fmla="*/ 62 h 179"/>
              <a:gd name="T70" fmla="*/ 134 w 330"/>
              <a:gd name="T71" fmla="*/ 62 h 179"/>
              <a:gd name="T72" fmla="*/ 176 w 330"/>
              <a:gd name="T73" fmla="*/ 4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0" h="179">
                <a:moveTo>
                  <a:pt x="112" y="62"/>
                </a:moveTo>
                <a:lnTo>
                  <a:pt x="99" y="62"/>
                </a:lnTo>
                <a:lnTo>
                  <a:pt x="78" y="69"/>
                </a:lnTo>
                <a:lnTo>
                  <a:pt x="63" y="69"/>
                </a:lnTo>
                <a:lnTo>
                  <a:pt x="56" y="62"/>
                </a:lnTo>
                <a:lnTo>
                  <a:pt x="56" y="55"/>
                </a:lnTo>
                <a:lnTo>
                  <a:pt x="56" y="48"/>
                </a:lnTo>
                <a:lnTo>
                  <a:pt x="56" y="34"/>
                </a:lnTo>
                <a:lnTo>
                  <a:pt x="84" y="21"/>
                </a:lnTo>
                <a:lnTo>
                  <a:pt x="91" y="14"/>
                </a:lnTo>
                <a:lnTo>
                  <a:pt x="106" y="7"/>
                </a:lnTo>
                <a:lnTo>
                  <a:pt x="120" y="0"/>
                </a:lnTo>
                <a:lnTo>
                  <a:pt x="127" y="0"/>
                </a:lnTo>
                <a:lnTo>
                  <a:pt x="134" y="0"/>
                </a:lnTo>
                <a:lnTo>
                  <a:pt x="140" y="0"/>
                </a:lnTo>
                <a:lnTo>
                  <a:pt x="162" y="0"/>
                </a:lnTo>
                <a:lnTo>
                  <a:pt x="183" y="7"/>
                </a:lnTo>
                <a:lnTo>
                  <a:pt x="204" y="14"/>
                </a:lnTo>
                <a:lnTo>
                  <a:pt x="218" y="21"/>
                </a:lnTo>
                <a:lnTo>
                  <a:pt x="232" y="28"/>
                </a:lnTo>
                <a:lnTo>
                  <a:pt x="260" y="34"/>
                </a:lnTo>
                <a:lnTo>
                  <a:pt x="281" y="42"/>
                </a:lnTo>
                <a:lnTo>
                  <a:pt x="295" y="42"/>
                </a:lnTo>
                <a:lnTo>
                  <a:pt x="302" y="42"/>
                </a:lnTo>
                <a:lnTo>
                  <a:pt x="309" y="42"/>
                </a:lnTo>
                <a:lnTo>
                  <a:pt x="323" y="48"/>
                </a:lnTo>
                <a:lnTo>
                  <a:pt x="323" y="55"/>
                </a:lnTo>
                <a:lnTo>
                  <a:pt x="329" y="76"/>
                </a:lnTo>
                <a:lnTo>
                  <a:pt x="329" y="82"/>
                </a:lnTo>
                <a:lnTo>
                  <a:pt x="329" y="96"/>
                </a:lnTo>
                <a:lnTo>
                  <a:pt x="329" y="103"/>
                </a:lnTo>
                <a:lnTo>
                  <a:pt x="329" y="110"/>
                </a:lnTo>
                <a:lnTo>
                  <a:pt x="329" y="124"/>
                </a:lnTo>
                <a:lnTo>
                  <a:pt x="329" y="130"/>
                </a:lnTo>
                <a:lnTo>
                  <a:pt x="329" y="144"/>
                </a:lnTo>
                <a:lnTo>
                  <a:pt x="323" y="158"/>
                </a:lnTo>
                <a:lnTo>
                  <a:pt x="323" y="164"/>
                </a:lnTo>
                <a:lnTo>
                  <a:pt x="323" y="158"/>
                </a:lnTo>
                <a:lnTo>
                  <a:pt x="316" y="164"/>
                </a:lnTo>
                <a:lnTo>
                  <a:pt x="309" y="164"/>
                </a:lnTo>
                <a:lnTo>
                  <a:pt x="288" y="171"/>
                </a:lnTo>
                <a:lnTo>
                  <a:pt x="281" y="171"/>
                </a:lnTo>
                <a:lnTo>
                  <a:pt x="267" y="178"/>
                </a:lnTo>
                <a:lnTo>
                  <a:pt x="246" y="178"/>
                </a:lnTo>
                <a:lnTo>
                  <a:pt x="224" y="178"/>
                </a:lnTo>
                <a:lnTo>
                  <a:pt x="218" y="178"/>
                </a:lnTo>
                <a:lnTo>
                  <a:pt x="196" y="171"/>
                </a:lnTo>
                <a:lnTo>
                  <a:pt x="183" y="164"/>
                </a:lnTo>
                <a:lnTo>
                  <a:pt x="168" y="151"/>
                </a:lnTo>
                <a:lnTo>
                  <a:pt x="162" y="144"/>
                </a:lnTo>
                <a:lnTo>
                  <a:pt x="155" y="137"/>
                </a:lnTo>
                <a:lnTo>
                  <a:pt x="140" y="130"/>
                </a:lnTo>
                <a:lnTo>
                  <a:pt x="120" y="124"/>
                </a:lnTo>
                <a:lnTo>
                  <a:pt x="91" y="116"/>
                </a:lnTo>
                <a:lnTo>
                  <a:pt x="78" y="116"/>
                </a:lnTo>
                <a:lnTo>
                  <a:pt x="63" y="116"/>
                </a:lnTo>
                <a:lnTo>
                  <a:pt x="43" y="116"/>
                </a:lnTo>
                <a:lnTo>
                  <a:pt x="22" y="116"/>
                </a:lnTo>
                <a:lnTo>
                  <a:pt x="7" y="110"/>
                </a:lnTo>
                <a:lnTo>
                  <a:pt x="0" y="103"/>
                </a:lnTo>
                <a:lnTo>
                  <a:pt x="0" y="96"/>
                </a:lnTo>
                <a:lnTo>
                  <a:pt x="0" y="89"/>
                </a:lnTo>
                <a:lnTo>
                  <a:pt x="7" y="76"/>
                </a:lnTo>
                <a:lnTo>
                  <a:pt x="22" y="69"/>
                </a:lnTo>
                <a:lnTo>
                  <a:pt x="35" y="62"/>
                </a:lnTo>
                <a:lnTo>
                  <a:pt x="56" y="62"/>
                </a:lnTo>
                <a:lnTo>
                  <a:pt x="63" y="62"/>
                </a:lnTo>
                <a:lnTo>
                  <a:pt x="78" y="62"/>
                </a:lnTo>
                <a:lnTo>
                  <a:pt x="99" y="62"/>
                </a:lnTo>
                <a:lnTo>
                  <a:pt x="112" y="62"/>
                </a:lnTo>
                <a:lnTo>
                  <a:pt x="127" y="62"/>
                </a:lnTo>
                <a:lnTo>
                  <a:pt x="134" y="62"/>
                </a:lnTo>
                <a:lnTo>
                  <a:pt x="162" y="55"/>
                </a:lnTo>
                <a:lnTo>
                  <a:pt x="176" y="48"/>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27" name="Rectangle 359"/>
          <p:cNvSpPr>
            <a:spLocks noChangeArrowheads="1"/>
          </p:cNvSpPr>
          <p:nvPr/>
        </p:nvSpPr>
        <p:spPr bwMode="auto">
          <a:xfrm>
            <a:off x="311150" y="3841750"/>
            <a:ext cx="5413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400" b="1">
                <a:solidFill>
                  <a:srgbClr val="000000"/>
                </a:solidFill>
                <a:latin typeface="Arial" pitchFamily="34" charset="0"/>
              </a:rPr>
              <a:t>XXX</a:t>
            </a:r>
          </a:p>
        </p:txBody>
      </p:sp>
      <p:sp>
        <p:nvSpPr>
          <p:cNvPr id="7528" name="Rectangle 360"/>
          <p:cNvSpPr>
            <a:spLocks noChangeArrowheads="1"/>
          </p:cNvSpPr>
          <p:nvPr/>
        </p:nvSpPr>
        <p:spPr bwMode="auto">
          <a:xfrm>
            <a:off x="234950" y="3581400"/>
            <a:ext cx="1266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Cardholder</a:t>
            </a:r>
          </a:p>
        </p:txBody>
      </p:sp>
      <p:sp>
        <p:nvSpPr>
          <p:cNvPr id="7529" name="Rectangle 361"/>
          <p:cNvSpPr>
            <a:spLocks noChangeArrowheads="1"/>
          </p:cNvSpPr>
          <p:nvPr/>
        </p:nvSpPr>
        <p:spPr bwMode="auto">
          <a:xfrm>
            <a:off x="1958975" y="1784350"/>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Acquirer</a:t>
            </a:r>
          </a:p>
        </p:txBody>
      </p:sp>
      <p:sp>
        <p:nvSpPr>
          <p:cNvPr id="7530" name="Rectangle 362"/>
          <p:cNvSpPr>
            <a:spLocks noChangeArrowheads="1"/>
          </p:cNvSpPr>
          <p:nvPr/>
        </p:nvSpPr>
        <p:spPr bwMode="auto">
          <a:xfrm>
            <a:off x="4608513" y="1371600"/>
            <a:ext cx="985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Network</a:t>
            </a:r>
          </a:p>
        </p:txBody>
      </p:sp>
      <p:sp>
        <p:nvSpPr>
          <p:cNvPr id="7531" name="Rectangle 363"/>
          <p:cNvSpPr>
            <a:spLocks noChangeArrowheads="1"/>
          </p:cNvSpPr>
          <p:nvPr/>
        </p:nvSpPr>
        <p:spPr bwMode="auto">
          <a:xfrm>
            <a:off x="7377113" y="2012950"/>
            <a:ext cx="7826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Issuer</a:t>
            </a:r>
          </a:p>
        </p:txBody>
      </p:sp>
      <p:sp>
        <p:nvSpPr>
          <p:cNvPr id="7532" name="Rectangle 364"/>
          <p:cNvSpPr>
            <a:spLocks noChangeArrowheads="1"/>
          </p:cNvSpPr>
          <p:nvPr/>
        </p:nvSpPr>
        <p:spPr bwMode="auto">
          <a:xfrm>
            <a:off x="7119938" y="3155950"/>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400" b="1">
                <a:solidFill>
                  <a:srgbClr val="000000"/>
                </a:solidFill>
                <a:latin typeface="Arial" pitchFamily="34" charset="0"/>
              </a:rPr>
              <a:t>Community FI</a:t>
            </a:r>
          </a:p>
        </p:txBody>
      </p:sp>
      <p:sp>
        <p:nvSpPr>
          <p:cNvPr id="7533" name="Line 365"/>
          <p:cNvSpPr>
            <a:spLocks noChangeShapeType="1"/>
          </p:cNvSpPr>
          <p:nvPr/>
        </p:nvSpPr>
        <p:spPr bwMode="auto">
          <a:xfrm>
            <a:off x="1066800" y="4114800"/>
            <a:ext cx="83820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4" name="Line 366"/>
          <p:cNvSpPr>
            <a:spLocks noChangeShapeType="1"/>
          </p:cNvSpPr>
          <p:nvPr/>
        </p:nvSpPr>
        <p:spPr bwMode="auto">
          <a:xfrm>
            <a:off x="3435350" y="2774950"/>
            <a:ext cx="914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5" name="Line 367"/>
          <p:cNvSpPr>
            <a:spLocks noChangeShapeType="1"/>
          </p:cNvSpPr>
          <p:nvPr/>
        </p:nvSpPr>
        <p:spPr bwMode="auto">
          <a:xfrm>
            <a:off x="5949950" y="2774950"/>
            <a:ext cx="1219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 name="Line 368"/>
          <p:cNvSpPr>
            <a:spLocks noChangeShapeType="1"/>
          </p:cNvSpPr>
          <p:nvPr/>
        </p:nvSpPr>
        <p:spPr bwMode="auto">
          <a:xfrm flipH="1">
            <a:off x="5949950" y="2927350"/>
            <a:ext cx="1219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7" name="Line 369"/>
          <p:cNvSpPr>
            <a:spLocks noChangeShapeType="1"/>
          </p:cNvSpPr>
          <p:nvPr/>
        </p:nvSpPr>
        <p:spPr bwMode="auto">
          <a:xfrm flipH="1">
            <a:off x="3435350" y="307975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8" name="Line 370"/>
          <p:cNvSpPr>
            <a:spLocks noChangeShapeType="1"/>
          </p:cNvSpPr>
          <p:nvPr/>
        </p:nvSpPr>
        <p:spPr bwMode="auto">
          <a:xfrm>
            <a:off x="3124200" y="342900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56" name="Group 388"/>
          <p:cNvGrpSpPr>
            <a:grpSpLocks/>
          </p:cNvGrpSpPr>
          <p:nvPr/>
        </p:nvGrpSpPr>
        <p:grpSpPr bwMode="auto">
          <a:xfrm>
            <a:off x="8159750" y="2546350"/>
            <a:ext cx="679450" cy="538163"/>
            <a:chOff x="3242" y="2054"/>
            <a:chExt cx="428" cy="339"/>
          </a:xfrm>
        </p:grpSpPr>
        <p:sp>
          <p:nvSpPr>
            <p:cNvPr id="7557" name="Oval 389"/>
            <p:cNvSpPr>
              <a:spLocks noChangeArrowheads="1"/>
            </p:cNvSpPr>
            <p:nvPr/>
          </p:nvSpPr>
          <p:spPr bwMode="auto">
            <a:xfrm>
              <a:off x="3324" y="2250"/>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8" name="Freeform 390"/>
            <p:cNvSpPr>
              <a:spLocks/>
            </p:cNvSpPr>
            <p:nvPr/>
          </p:nvSpPr>
          <p:spPr bwMode="auto">
            <a:xfrm>
              <a:off x="3320" y="2092"/>
              <a:ext cx="347" cy="191"/>
            </a:xfrm>
            <a:custGeom>
              <a:avLst/>
              <a:gdLst>
                <a:gd name="T0" fmla="*/ 0 w 347"/>
                <a:gd name="T1" fmla="*/ 190 h 191"/>
                <a:gd name="T2" fmla="*/ 0 w 347"/>
                <a:gd name="T3" fmla="*/ 0 h 191"/>
                <a:gd name="T4" fmla="*/ 346 w 347"/>
                <a:gd name="T5" fmla="*/ 0 h 191"/>
                <a:gd name="T6" fmla="*/ 346 w 347"/>
                <a:gd name="T7" fmla="*/ 190 h 191"/>
                <a:gd name="T8" fmla="*/ 0 w 347"/>
                <a:gd name="T9" fmla="*/ 190 h 191"/>
              </a:gdLst>
              <a:ahLst/>
              <a:cxnLst>
                <a:cxn ang="0">
                  <a:pos x="T0" y="T1"/>
                </a:cxn>
                <a:cxn ang="0">
                  <a:pos x="T2" y="T3"/>
                </a:cxn>
                <a:cxn ang="0">
                  <a:pos x="T4" y="T5"/>
                </a:cxn>
                <a:cxn ang="0">
                  <a:pos x="T6" y="T7"/>
                </a:cxn>
                <a:cxn ang="0">
                  <a:pos x="T8" y="T9"/>
                </a:cxn>
              </a:cxnLst>
              <a:rect l="0" t="0" r="r" b="b"/>
              <a:pathLst>
                <a:path w="347" h="191">
                  <a:moveTo>
                    <a:pt x="0" y="190"/>
                  </a:moveTo>
                  <a:lnTo>
                    <a:pt x="0" y="0"/>
                  </a:lnTo>
                  <a:lnTo>
                    <a:pt x="346" y="0"/>
                  </a:lnTo>
                  <a:lnTo>
                    <a:pt x="346" y="190"/>
                  </a:lnTo>
                  <a:lnTo>
                    <a:pt x="0" y="19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59" name="Freeform 391"/>
            <p:cNvSpPr>
              <a:spLocks/>
            </p:cNvSpPr>
            <p:nvPr/>
          </p:nvSpPr>
          <p:spPr bwMode="auto">
            <a:xfrm>
              <a:off x="3320" y="2092"/>
              <a:ext cx="347" cy="191"/>
            </a:xfrm>
            <a:custGeom>
              <a:avLst/>
              <a:gdLst>
                <a:gd name="T0" fmla="*/ 0 w 347"/>
                <a:gd name="T1" fmla="*/ 190 h 191"/>
                <a:gd name="T2" fmla="*/ 0 w 347"/>
                <a:gd name="T3" fmla="*/ 0 h 191"/>
                <a:gd name="T4" fmla="*/ 346 w 347"/>
                <a:gd name="T5" fmla="*/ 0 h 191"/>
                <a:gd name="T6" fmla="*/ 346 w 347"/>
                <a:gd name="T7" fmla="*/ 190 h 191"/>
              </a:gdLst>
              <a:ahLst/>
              <a:cxnLst>
                <a:cxn ang="0">
                  <a:pos x="T0" y="T1"/>
                </a:cxn>
                <a:cxn ang="0">
                  <a:pos x="T2" y="T3"/>
                </a:cxn>
                <a:cxn ang="0">
                  <a:pos x="T4" y="T5"/>
                </a:cxn>
                <a:cxn ang="0">
                  <a:pos x="T6" y="T7"/>
                </a:cxn>
              </a:cxnLst>
              <a:rect l="0" t="0" r="r" b="b"/>
              <a:pathLst>
                <a:path w="347" h="191">
                  <a:moveTo>
                    <a:pt x="0" y="190"/>
                  </a:moveTo>
                  <a:lnTo>
                    <a:pt x="0" y="0"/>
                  </a:lnTo>
                  <a:lnTo>
                    <a:pt x="346" y="0"/>
                  </a:lnTo>
                  <a:lnTo>
                    <a:pt x="346" y="190"/>
                  </a:lnTo>
                </a:path>
              </a:pathLst>
            </a:custGeom>
            <a:solidFill>
              <a:schemeClr val="folHlink"/>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0" name="Line 392"/>
            <p:cNvSpPr>
              <a:spLocks noChangeShapeType="1"/>
            </p:cNvSpPr>
            <p:nvPr/>
          </p:nvSpPr>
          <p:spPr bwMode="auto">
            <a:xfrm>
              <a:off x="3660" y="2103"/>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1" name="Line 393"/>
            <p:cNvSpPr>
              <a:spLocks noChangeShapeType="1"/>
            </p:cNvSpPr>
            <p:nvPr/>
          </p:nvSpPr>
          <p:spPr bwMode="auto">
            <a:xfrm>
              <a:off x="3642" y="2109"/>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2" name="Line 394"/>
            <p:cNvSpPr>
              <a:spLocks noChangeShapeType="1"/>
            </p:cNvSpPr>
            <p:nvPr/>
          </p:nvSpPr>
          <p:spPr bwMode="auto">
            <a:xfrm>
              <a:off x="3630" y="2115"/>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3" name="Oval 395"/>
            <p:cNvSpPr>
              <a:spLocks noChangeArrowheads="1"/>
            </p:cNvSpPr>
            <p:nvPr/>
          </p:nvSpPr>
          <p:spPr bwMode="auto">
            <a:xfrm>
              <a:off x="3324" y="2060"/>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4" name="Oval 396"/>
            <p:cNvSpPr>
              <a:spLocks noChangeArrowheads="1"/>
            </p:cNvSpPr>
            <p:nvPr/>
          </p:nvSpPr>
          <p:spPr bwMode="auto">
            <a:xfrm>
              <a:off x="3331" y="2244"/>
              <a:ext cx="333" cy="76"/>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5" name="Freeform 397"/>
            <p:cNvSpPr>
              <a:spLocks/>
            </p:cNvSpPr>
            <p:nvPr/>
          </p:nvSpPr>
          <p:spPr bwMode="auto">
            <a:xfrm>
              <a:off x="3314" y="2092"/>
              <a:ext cx="353" cy="185"/>
            </a:xfrm>
            <a:custGeom>
              <a:avLst/>
              <a:gdLst>
                <a:gd name="T0" fmla="*/ 0 w 353"/>
                <a:gd name="T1" fmla="*/ 184 h 185"/>
                <a:gd name="T2" fmla="*/ 0 w 353"/>
                <a:gd name="T3" fmla="*/ 0 h 185"/>
                <a:gd name="T4" fmla="*/ 352 w 353"/>
                <a:gd name="T5" fmla="*/ 0 h 185"/>
                <a:gd name="T6" fmla="*/ 352 w 353"/>
                <a:gd name="T7" fmla="*/ 184 h 185"/>
                <a:gd name="T8" fmla="*/ 0 w 353"/>
                <a:gd name="T9" fmla="*/ 184 h 185"/>
              </a:gdLst>
              <a:ahLst/>
              <a:cxnLst>
                <a:cxn ang="0">
                  <a:pos x="T0" y="T1"/>
                </a:cxn>
                <a:cxn ang="0">
                  <a:pos x="T2" y="T3"/>
                </a:cxn>
                <a:cxn ang="0">
                  <a:pos x="T4" y="T5"/>
                </a:cxn>
                <a:cxn ang="0">
                  <a:pos x="T6" y="T7"/>
                </a:cxn>
                <a:cxn ang="0">
                  <a:pos x="T8" y="T9"/>
                </a:cxn>
              </a:cxnLst>
              <a:rect l="0" t="0" r="r" b="b"/>
              <a:pathLst>
                <a:path w="353" h="185">
                  <a:moveTo>
                    <a:pt x="0" y="184"/>
                  </a:moveTo>
                  <a:lnTo>
                    <a:pt x="0" y="0"/>
                  </a:lnTo>
                  <a:lnTo>
                    <a:pt x="352" y="0"/>
                  </a:lnTo>
                  <a:lnTo>
                    <a:pt x="352" y="184"/>
                  </a:lnTo>
                  <a:lnTo>
                    <a:pt x="0" y="184"/>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6" name="Freeform 398"/>
            <p:cNvSpPr>
              <a:spLocks/>
            </p:cNvSpPr>
            <p:nvPr/>
          </p:nvSpPr>
          <p:spPr bwMode="auto">
            <a:xfrm>
              <a:off x="3314" y="2092"/>
              <a:ext cx="353" cy="185"/>
            </a:xfrm>
            <a:custGeom>
              <a:avLst/>
              <a:gdLst>
                <a:gd name="T0" fmla="*/ 0 w 353"/>
                <a:gd name="T1" fmla="*/ 184 h 185"/>
                <a:gd name="T2" fmla="*/ 0 w 353"/>
                <a:gd name="T3" fmla="*/ 0 h 185"/>
                <a:gd name="T4" fmla="*/ 352 w 353"/>
                <a:gd name="T5" fmla="*/ 0 h 185"/>
                <a:gd name="T6" fmla="*/ 352 w 353"/>
                <a:gd name="T7" fmla="*/ 184 h 185"/>
              </a:gdLst>
              <a:ahLst/>
              <a:cxnLst>
                <a:cxn ang="0">
                  <a:pos x="T0" y="T1"/>
                </a:cxn>
                <a:cxn ang="0">
                  <a:pos x="T2" y="T3"/>
                </a:cxn>
                <a:cxn ang="0">
                  <a:pos x="T4" y="T5"/>
                </a:cxn>
                <a:cxn ang="0">
                  <a:pos x="T6" y="T7"/>
                </a:cxn>
              </a:cxnLst>
              <a:rect l="0" t="0" r="r" b="b"/>
              <a:pathLst>
                <a:path w="353" h="185">
                  <a:moveTo>
                    <a:pt x="0" y="184"/>
                  </a:moveTo>
                  <a:lnTo>
                    <a:pt x="0" y="0"/>
                  </a:lnTo>
                  <a:lnTo>
                    <a:pt x="352" y="0"/>
                  </a:lnTo>
                  <a:lnTo>
                    <a:pt x="352" y="184"/>
                  </a:lnTo>
                </a:path>
              </a:pathLst>
            </a:custGeom>
            <a:solidFill>
              <a:schemeClr val="folHlink"/>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7" name="Line 399"/>
            <p:cNvSpPr>
              <a:spLocks noChangeShapeType="1"/>
            </p:cNvSpPr>
            <p:nvPr/>
          </p:nvSpPr>
          <p:spPr bwMode="auto">
            <a:xfrm>
              <a:off x="3654" y="2097"/>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8" name="Line 400"/>
            <p:cNvSpPr>
              <a:spLocks noChangeShapeType="1"/>
            </p:cNvSpPr>
            <p:nvPr/>
          </p:nvSpPr>
          <p:spPr bwMode="auto">
            <a:xfrm>
              <a:off x="3642" y="2103"/>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69" name="Oval 401"/>
            <p:cNvSpPr>
              <a:spLocks noChangeArrowheads="1"/>
            </p:cNvSpPr>
            <p:nvPr/>
          </p:nvSpPr>
          <p:spPr bwMode="auto">
            <a:xfrm>
              <a:off x="3318" y="2054"/>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0" name="Rectangle 402"/>
            <p:cNvSpPr>
              <a:spLocks noChangeArrowheads="1"/>
            </p:cNvSpPr>
            <p:nvPr/>
          </p:nvSpPr>
          <p:spPr bwMode="auto">
            <a:xfrm>
              <a:off x="3282" y="2122"/>
              <a:ext cx="87"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1" name="Rectangle 403"/>
            <p:cNvSpPr>
              <a:spLocks noChangeArrowheads="1"/>
            </p:cNvSpPr>
            <p:nvPr/>
          </p:nvSpPr>
          <p:spPr bwMode="auto">
            <a:xfrm>
              <a:off x="3401" y="2188"/>
              <a:ext cx="87"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2" name="Oval 404"/>
            <p:cNvSpPr>
              <a:spLocks noChangeArrowheads="1"/>
            </p:cNvSpPr>
            <p:nvPr/>
          </p:nvSpPr>
          <p:spPr bwMode="auto">
            <a:xfrm>
              <a:off x="3252" y="2322"/>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3" name="Freeform 405"/>
            <p:cNvSpPr>
              <a:spLocks/>
            </p:cNvSpPr>
            <p:nvPr/>
          </p:nvSpPr>
          <p:spPr bwMode="auto">
            <a:xfrm>
              <a:off x="3248" y="2164"/>
              <a:ext cx="347" cy="191"/>
            </a:xfrm>
            <a:custGeom>
              <a:avLst/>
              <a:gdLst>
                <a:gd name="T0" fmla="*/ 0 w 347"/>
                <a:gd name="T1" fmla="*/ 190 h 191"/>
                <a:gd name="T2" fmla="*/ 0 w 347"/>
                <a:gd name="T3" fmla="*/ 0 h 191"/>
                <a:gd name="T4" fmla="*/ 346 w 347"/>
                <a:gd name="T5" fmla="*/ 0 h 191"/>
                <a:gd name="T6" fmla="*/ 346 w 347"/>
                <a:gd name="T7" fmla="*/ 190 h 191"/>
                <a:gd name="T8" fmla="*/ 0 w 347"/>
                <a:gd name="T9" fmla="*/ 190 h 191"/>
              </a:gdLst>
              <a:ahLst/>
              <a:cxnLst>
                <a:cxn ang="0">
                  <a:pos x="T0" y="T1"/>
                </a:cxn>
                <a:cxn ang="0">
                  <a:pos x="T2" y="T3"/>
                </a:cxn>
                <a:cxn ang="0">
                  <a:pos x="T4" y="T5"/>
                </a:cxn>
                <a:cxn ang="0">
                  <a:pos x="T6" y="T7"/>
                </a:cxn>
                <a:cxn ang="0">
                  <a:pos x="T8" y="T9"/>
                </a:cxn>
              </a:cxnLst>
              <a:rect l="0" t="0" r="r" b="b"/>
              <a:pathLst>
                <a:path w="347" h="191">
                  <a:moveTo>
                    <a:pt x="0" y="190"/>
                  </a:moveTo>
                  <a:lnTo>
                    <a:pt x="0" y="0"/>
                  </a:lnTo>
                  <a:lnTo>
                    <a:pt x="346" y="0"/>
                  </a:lnTo>
                  <a:lnTo>
                    <a:pt x="346" y="190"/>
                  </a:lnTo>
                  <a:lnTo>
                    <a:pt x="0" y="190"/>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4" name="Freeform 406"/>
            <p:cNvSpPr>
              <a:spLocks/>
            </p:cNvSpPr>
            <p:nvPr/>
          </p:nvSpPr>
          <p:spPr bwMode="auto">
            <a:xfrm>
              <a:off x="3248" y="2164"/>
              <a:ext cx="347" cy="191"/>
            </a:xfrm>
            <a:custGeom>
              <a:avLst/>
              <a:gdLst>
                <a:gd name="T0" fmla="*/ 0 w 347"/>
                <a:gd name="T1" fmla="*/ 190 h 191"/>
                <a:gd name="T2" fmla="*/ 0 w 347"/>
                <a:gd name="T3" fmla="*/ 0 h 191"/>
                <a:gd name="T4" fmla="*/ 346 w 347"/>
                <a:gd name="T5" fmla="*/ 0 h 191"/>
                <a:gd name="T6" fmla="*/ 346 w 347"/>
                <a:gd name="T7" fmla="*/ 190 h 191"/>
              </a:gdLst>
              <a:ahLst/>
              <a:cxnLst>
                <a:cxn ang="0">
                  <a:pos x="T0" y="T1"/>
                </a:cxn>
                <a:cxn ang="0">
                  <a:pos x="T2" y="T3"/>
                </a:cxn>
                <a:cxn ang="0">
                  <a:pos x="T4" y="T5"/>
                </a:cxn>
                <a:cxn ang="0">
                  <a:pos x="T6" y="T7"/>
                </a:cxn>
              </a:cxnLst>
              <a:rect l="0" t="0" r="r" b="b"/>
              <a:pathLst>
                <a:path w="347" h="191">
                  <a:moveTo>
                    <a:pt x="0" y="190"/>
                  </a:moveTo>
                  <a:lnTo>
                    <a:pt x="0" y="0"/>
                  </a:lnTo>
                  <a:lnTo>
                    <a:pt x="346" y="0"/>
                  </a:lnTo>
                  <a:lnTo>
                    <a:pt x="346" y="190"/>
                  </a:lnTo>
                </a:path>
              </a:pathLst>
            </a:custGeom>
            <a:solidFill>
              <a:schemeClr val="folHlink"/>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5" name="Line 407"/>
            <p:cNvSpPr>
              <a:spLocks noChangeShapeType="1"/>
            </p:cNvSpPr>
            <p:nvPr/>
          </p:nvSpPr>
          <p:spPr bwMode="auto">
            <a:xfrm>
              <a:off x="3588" y="2175"/>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6" name="Line 408"/>
            <p:cNvSpPr>
              <a:spLocks noChangeShapeType="1"/>
            </p:cNvSpPr>
            <p:nvPr/>
          </p:nvSpPr>
          <p:spPr bwMode="auto">
            <a:xfrm>
              <a:off x="3570" y="2181"/>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7" name="Line 409"/>
            <p:cNvSpPr>
              <a:spLocks noChangeShapeType="1"/>
            </p:cNvSpPr>
            <p:nvPr/>
          </p:nvSpPr>
          <p:spPr bwMode="auto">
            <a:xfrm>
              <a:off x="3558" y="2187"/>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 name="Oval 410"/>
            <p:cNvSpPr>
              <a:spLocks noChangeArrowheads="1"/>
            </p:cNvSpPr>
            <p:nvPr/>
          </p:nvSpPr>
          <p:spPr bwMode="auto">
            <a:xfrm>
              <a:off x="3252" y="2132"/>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 name="Oval 411"/>
            <p:cNvSpPr>
              <a:spLocks noChangeArrowheads="1"/>
            </p:cNvSpPr>
            <p:nvPr/>
          </p:nvSpPr>
          <p:spPr bwMode="auto">
            <a:xfrm>
              <a:off x="3259" y="2316"/>
              <a:ext cx="333" cy="76"/>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 name="Freeform 412"/>
            <p:cNvSpPr>
              <a:spLocks/>
            </p:cNvSpPr>
            <p:nvPr/>
          </p:nvSpPr>
          <p:spPr bwMode="auto">
            <a:xfrm>
              <a:off x="3242" y="2164"/>
              <a:ext cx="353" cy="185"/>
            </a:xfrm>
            <a:custGeom>
              <a:avLst/>
              <a:gdLst>
                <a:gd name="T0" fmla="*/ 0 w 353"/>
                <a:gd name="T1" fmla="*/ 184 h 185"/>
                <a:gd name="T2" fmla="*/ 0 w 353"/>
                <a:gd name="T3" fmla="*/ 0 h 185"/>
                <a:gd name="T4" fmla="*/ 352 w 353"/>
                <a:gd name="T5" fmla="*/ 0 h 185"/>
                <a:gd name="T6" fmla="*/ 352 w 353"/>
                <a:gd name="T7" fmla="*/ 184 h 185"/>
                <a:gd name="T8" fmla="*/ 0 w 353"/>
                <a:gd name="T9" fmla="*/ 184 h 185"/>
              </a:gdLst>
              <a:ahLst/>
              <a:cxnLst>
                <a:cxn ang="0">
                  <a:pos x="T0" y="T1"/>
                </a:cxn>
                <a:cxn ang="0">
                  <a:pos x="T2" y="T3"/>
                </a:cxn>
                <a:cxn ang="0">
                  <a:pos x="T4" y="T5"/>
                </a:cxn>
                <a:cxn ang="0">
                  <a:pos x="T6" y="T7"/>
                </a:cxn>
                <a:cxn ang="0">
                  <a:pos x="T8" y="T9"/>
                </a:cxn>
              </a:cxnLst>
              <a:rect l="0" t="0" r="r" b="b"/>
              <a:pathLst>
                <a:path w="353" h="185">
                  <a:moveTo>
                    <a:pt x="0" y="184"/>
                  </a:moveTo>
                  <a:lnTo>
                    <a:pt x="0" y="0"/>
                  </a:lnTo>
                  <a:lnTo>
                    <a:pt x="352" y="0"/>
                  </a:lnTo>
                  <a:lnTo>
                    <a:pt x="352" y="184"/>
                  </a:lnTo>
                  <a:lnTo>
                    <a:pt x="0" y="184"/>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1" name="Freeform 413"/>
            <p:cNvSpPr>
              <a:spLocks/>
            </p:cNvSpPr>
            <p:nvPr/>
          </p:nvSpPr>
          <p:spPr bwMode="auto">
            <a:xfrm>
              <a:off x="3242" y="2164"/>
              <a:ext cx="353" cy="185"/>
            </a:xfrm>
            <a:custGeom>
              <a:avLst/>
              <a:gdLst>
                <a:gd name="T0" fmla="*/ 0 w 353"/>
                <a:gd name="T1" fmla="*/ 184 h 185"/>
                <a:gd name="T2" fmla="*/ 0 w 353"/>
                <a:gd name="T3" fmla="*/ 0 h 185"/>
                <a:gd name="T4" fmla="*/ 352 w 353"/>
                <a:gd name="T5" fmla="*/ 0 h 185"/>
                <a:gd name="T6" fmla="*/ 352 w 353"/>
                <a:gd name="T7" fmla="*/ 184 h 185"/>
              </a:gdLst>
              <a:ahLst/>
              <a:cxnLst>
                <a:cxn ang="0">
                  <a:pos x="T0" y="T1"/>
                </a:cxn>
                <a:cxn ang="0">
                  <a:pos x="T2" y="T3"/>
                </a:cxn>
                <a:cxn ang="0">
                  <a:pos x="T4" y="T5"/>
                </a:cxn>
                <a:cxn ang="0">
                  <a:pos x="T6" y="T7"/>
                </a:cxn>
              </a:cxnLst>
              <a:rect l="0" t="0" r="r" b="b"/>
              <a:pathLst>
                <a:path w="353" h="185">
                  <a:moveTo>
                    <a:pt x="0" y="184"/>
                  </a:moveTo>
                  <a:lnTo>
                    <a:pt x="0" y="0"/>
                  </a:lnTo>
                  <a:lnTo>
                    <a:pt x="352" y="0"/>
                  </a:lnTo>
                  <a:lnTo>
                    <a:pt x="352" y="184"/>
                  </a:lnTo>
                </a:path>
              </a:pathLst>
            </a:custGeom>
            <a:solidFill>
              <a:schemeClr val="folHlink"/>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2" name="Line 414"/>
            <p:cNvSpPr>
              <a:spLocks noChangeShapeType="1"/>
            </p:cNvSpPr>
            <p:nvPr/>
          </p:nvSpPr>
          <p:spPr bwMode="auto">
            <a:xfrm>
              <a:off x="3582" y="2169"/>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3" name="Line 415"/>
            <p:cNvSpPr>
              <a:spLocks noChangeShapeType="1"/>
            </p:cNvSpPr>
            <p:nvPr/>
          </p:nvSpPr>
          <p:spPr bwMode="auto">
            <a:xfrm>
              <a:off x="3570" y="2175"/>
              <a:ext cx="0" cy="1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84" name="Oval 416"/>
            <p:cNvSpPr>
              <a:spLocks noChangeArrowheads="1"/>
            </p:cNvSpPr>
            <p:nvPr/>
          </p:nvSpPr>
          <p:spPr bwMode="auto">
            <a:xfrm>
              <a:off x="3246" y="2126"/>
              <a:ext cx="346" cy="71"/>
            </a:xfrm>
            <a:prstGeom prst="ellipse">
              <a:avLst/>
            </a:prstGeom>
            <a:solidFill>
              <a:schemeClr val="folHlink"/>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5" name="Rectangle 417"/>
            <p:cNvSpPr>
              <a:spLocks noChangeArrowheads="1"/>
            </p:cNvSpPr>
            <p:nvPr/>
          </p:nvSpPr>
          <p:spPr bwMode="auto">
            <a:xfrm>
              <a:off x="3329" y="2260"/>
              <a:ext cx="87"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86" name="Rectangle 418"/>
          <p:cNvSpPr>
            <a:spLocks noChangeArrowheads="1"/>
          </p:cNvSpPr>
          <p:nvPr/>
        </p:nvSpPr>
        <p:spPr bwMode="auto">
          <a:xfrm>
            <a:off x="347663" y="1784350"/>
            <a:ext cx="1335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Transaction</a:t>
            </a:r>
          </a:p>
        </p:txBody>
      </p:sp>
      <p:sp>
        <p:nvSpPr>
          <p:cNvPr id="7587" name="Rectangle 419"/>
          <p:cNvSpPr>
            <a:spLocks noChangeArrowheads="1"/>
          </p:cNvSpPr>
          <p:nvPr/>
        </p:nvSpPr>
        <p:spPr bwMode="auto">
          <a:xfrm>
            <a:off x="234950" y="2044700"/>
            <a:ext cx="15732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400" b="1">
                <a:latin typeface="Arial" pitchFamily="34" charset="0"/>
              </a:rPr>
              <a:t>$100 Withdrawal</a:t>
            </a:r>
            <a:br>
              <a:rPr lang="en-US" altLang="en-US" sz="1400" b="1">
                <a:latin typeface="Arial" pitchFamily="34" charset="0"/>
              </a:rPr>
            </a:br>
            <a:r>
              <a:rPr lang="en-US" altLang="en-US" sz="1400" b="1">
                <a:latin typeface="Arial" pitchFamily="34" charset="0"/>
              </a:rPr>
              <a:t>         or</a:t>
            </a:r>
            <a:br>
              <a:rPr lang="en-US" altLang="en-US" sz="1400" b="1">
                <a:latin typeface="Arial" pitchFamily="34" charset="0"/>
              </a:rPr>
            </a:br>
            <a:r>
              <a:rPr lang="en-US" altLang="en-US" sz="1400" b="1">
                <a:latin typeface="Arial" pitchFamily="34" charset="0"/>
              </a:rPr>
              <a:t>$100 Purchase</a:t>
            </a:r>
          </a:p>
        </p:txBody>
      </p:sp>
      <p:grpSp>
        <p:nvGrpSpPr>
          <p:cNvPr id="7590" name="Group 422"/>
          <p:cNvGrpSpPr>
            <a:grpSpLocks/>
          </p:cNvGrpSpPr>
          <p:nvPr/>
        </p:nvGrpSpPr>
        <p:grpSpPr bwMode="auto">
          <a:xfrm>
            <a:off x="1876425" y="3654425"/>
            <a:ext cx="1482725" cy="1482725"/>
            <a:chOff x="1130" y="2618"/>
            <a:chExt cx="934" cy="934"/>
          </a:xfrm>
        </p:grpSpPr>
        <p:sp>
          <p:nvSpPr>
            <p:cNvPr id="7591" name="Rectangle 423"/>
            <p:cNvSpPr>
              <a:spLocks noChangeArrowheads="1"/>
            </p:cNvSpPr>
            <p:nvPr/>
          </p:nvSpPr>
          <p:spPr bwMode="auto">
            <a:xfrm>
              <a:off x="1178" y="3360"/>
              <a:ext cx="8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400" b="1">
                  <a:latin typeface="Arial" pitchFamily="34" charset="0"/>
                </a:rPr>
                <a:t>Merchant ABC</a:t>
              </a:r>
            </a:p>
          </p:txBody>
        </p:sp>
        <p:sp>
          <p:nvSpPr>
            <p:cNvPr id="7592" name="Line 424"/>
            <p:cNvSpPr>
              <a:spLocks noChangeShapeType="1"/>
            </p:cNvSpPr>
            <p:nvPr/>
          </p:nvSpPr>
          <p:spPr bwMode="auto">
            <a:xfrm flipV="1">
              <a:off x="1860" y="2854"/>
              <a:ext cx="0" cy="43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3" name="Rectangle 425"/>
            <p:cNvSpPr>
              <a:spLocks noChangeArrowheads="1"/>
            </p:cNvSpPr>
            <p:nvPr/>
          </p:nvSpPr>
          <p:spPr bwMode="auto">
            <a:xfrm>
              <a:off x="1874" y="2848"/>
              <a:ext cx="14" cy="46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4" name="Rectangle 426"/>
            <p:cNvSpPr>
              <a:spLocks noChangeArrowheads="1"/>
            </p:cNvSpPr>
            <p:nvPr/>
          </p:nvSpPr>
          <p:spPr bwMode="auto">
            <a:xfrm>
              <a:off x="1454" y="2848"/>
              <a:ext cx="404" cy="46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5" name="Rectangle 427"/>
            <p:cNvSpPr>
              <a:spLocks noChangeArrowheads="1"/>
            </p:cNvSpPr>
            <p:nvPr/>
          </p:nvSpPr>
          <p:spPr bwMode="auto">
            <a:xfrm>
              <a:off x="1874" y="2838"/>
              <a:ext cx="14" cy="464"/>
            </a:xfrm>
            <a:prstGeom prst="rect">
              <a:avLst/>
            </a:prstGeom>
            <a:solidFill>
              <a:srgbClr val="B3B3B3"/>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6" name="Rectangle 428"/>
            <p:cNvSpPr>
              <a:spLocks noChangeArrowheads="1"/>
            </p:cNvSpPr>
            <p:nvPr/>
          </p:nvSpPr>
          <p:spPr bwMode="auto">
            <a:xfrm>
              <a:off x="1444" y="2838"/>
              <a:ext cx="414" cy="464"/>
            </a:xfrm>
            <a:prstGeom prst="rect">
              <a:avLst/>
            </a:prstGeom>
            <a:solidFill>
              <a:srgbClr val="B3B3B3"/>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7" name="Line 429"/>
            <p:cNvSpPr>
              <a:spLocks noChangeShapeType="1"/>
            </p:cNvSpPr>
            <p:nvPr/>
          </p:nvSpPr>
          <p:spPr bwMode="auto">
            <a:xfrm>
              <a:off x="1490" y="2864"/>
              <a:ext cx="370"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 name="Line 430"/>
            <p:cNvSpPr>
              <a:spLocks noChangeShapeType="1"/>
            </p:cNvSpPr>
            <p:nvPr/>
          </p:nvSpPr>
          <p:spPr bwMode="auto">
            <a:xfrm>
              <a:off x="1490" y="3264"/>
              <a:ext cx="370" cy="0"/>
            </a:xfrm>
            <a:prstGeom prst="line">
              <a:avLst/>
            </a:prstGeom>
            <a:noFill/>
            <a:ln w="12699">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9" name="Rectangle 431"/>
            <p:cNvSpPr>
              <a:spLocks noChangeArrowheads="1"/>
            </p:cNvSpPr>
            <p:nvPr/>
          </p:nvSpPr>
          <p:spPr bwMode="auto">
            <a:xfrm>
              <a:off x="1514" y="2888"/>
              <a:ext cx="314" cy="7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0" name="Freeform 432"/>
            <p:cNvSpPr>
              <a:spLocks/>
            </p:cNvSpPr>
            <p:nvPr/>
          </p:nvSpPr>
          <p:spPr bwMode="auto">
            <a:xfrm>
              <a:off x="1440" y="2834"/>
              <a:ext cx="51" cy="471"/>
            </a:xfrm>
            <a:custGeom>
              <a:avLst/>
              <a:gdLst>
                <a:gd name="T0" fmla="*/ 0 w 51"/>
                <a:gd name="T1" fmla="*/ 0 h 471"/>
                <a:gd name="T2" fmla="*/ 50 w 51"/>
                <a:gd name="T3" fmla="*/ 30 h 471"/>
                <a:gd name="T4" fmla="*/ 50 w 51"/>
                <a:gd name="T5" fmla="*/ 430 h 471"/>
                <a:gd name="T6" fmla="*/ 0 w 51"/>
                <a:gd name="T7" fmla="*/ 470 h 471"/>
              </a:gdLst>
              <a:ahLst/>
              <a:cxnLst>
                <a:cxn ang="0">
                  <a:pos x="T0" y="T1"/>
                </a:cxn>
                <a:cxn ang="0">
                  <a:pos x="T2" y="T3"/>
                </a:cxn>
                <a:cxn ang="0">
                  <a:pos x="T4" y="T5"/>
                </a:cxn>
                <a:cxn ang="0">
                  <a:pos x="T6" y="T7"/>
                </a:cxn>
              </a:cxnLst>
              <a:rect l="0" t="0" r="r" b="b"/>
              <a:pathLst>
                <a:path w="51" h="471">
                  <a:moveTo>
                    <a:pt x="0" y="0"/>
                  </a:moveTo>
                  <a:lnTo>
                    <a:pt x="50" y="30"/>
                  </a:lnTo>
                  <a:lnTo>
                    <a:pt x="50" y="430"/>
                  </a:lnTo>
                  <a:lnTo>
                    <a:pt x="0" y="470"/>
                  </a:lnTo>
                </a:path>
              </a:pathLst>
            </a:custGeom>
            <a:noFill/>
            <a:ln w="12699"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601" name="Group 433"/>
            <p:cNvGrpSpPr>
              <a:grpSpLocks/>
            </p:cNvGrpSpPr>
            <p:nvPr/>
          </p:nvGrpSpPr>
          <p:grpSpPr bwMode="auto">
            <a:xfrm>
              <a:off x="1584" y="2998"/>
              <a:ext cx="194" cy="224"/>
              <a:chOff x="4875" y="2108"/>
              <a:chExt cx="194" cy="224"/>
            </a:xfrm>
          </p:grpSpPr>
          <p:grpSp>
            <p:nvGrpSpPr>
              <p:cNvPr id="7602" name="Group 434"/>
              <p:cNvGrpSpPr>
                <a:grpSpLocks/>
              </p:cNvGrpSpPr>
              <p:nvPr/>
            </p:nvGrpSpPr>
            <p:grpSpPr bwMode="auto">
              <a:xfrm>
                <a:off x="4875" y="2108"/>
                <a:ext cx="54" cy="224"/>
                <a:chOff x="4875" y="2108"/>
                <a:chExt cx="54" cy="224"/>
              </a:xfrm>
            </p:grpSpPr>
            <p:grpSp>
              <p:nvGrpSpPr>
                <p:cNvPr id="7603" name="Group 435"/>
                <p:cNvGrpSpPr>
                  <a:grpSpLocks/>
                </p:cNvGrpSpPr>
                <p:nvPr/>
              </p:nvGrpSpPr>
              <p:grpSpPr bwMode="auto">
                <a:xfrm>
                  <a:off x="4875" y="2108"/>
                  <a:ext cx="54" cy="34"/>
                  <a:chOff x="4875" y="2108"/>
                  <a:chExt cx="54" cy="34"/>
                </a:xfrm>
              </p:grpSpPr>
              <p:sp>
                <p:nvSpPr>
                  <p:cNvPr id="7604" name="Rectangle 436"/>
                  <p:cNvSpPr>
                    <a:spLocks noChangeArrowheads="1"/>
                  </p:cNvSpPr>
                  <p:nvPr/>
                </p:nvSpPr>
                <p:spPr bwMode="auto">
                  <a:xfrm>
                    <a:off x="4885" y="210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5" name="Rectangle 437"/>
                  <p:cNvSpPr>
                    <a:spLocks noChangeArrowheads="1"/>
                  </p:cNvSpPr>
                  <p:nvPr/>
                </p:nvSpPr>
                <p:spPr bwMode="auto">
                  <a:xfrm>
                    <a:off x="4875" y="210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06" name="Group 438"/>
                <p:cNvGrpSpPr>
                  <a:grpSpLocks/>
                </p:cNvGrpSpPr>
                <p:nvPr/>
              </p:nvGrpSpPr>
              <p:grpSpPr bwMode="auto">
                <a:xfrm>
                  <a:off x="4875" y="2168"/>
                  <a:ext cx="54" cy="34"/>
                  <a:chOff x="4875" y="2168"/>
                  <a:chExt cx="54" cy="34"/>
                </a:xfrm>
              </p:grpSpPr>
              <p:sp>
                <p:nvSpPr>
                  <p:cNvPr id="7607" name="Rectangle 439"/>
                  <p:cNvSpPr>
                    <a:spLocks noChangeArrowheads="1"/>
                  </p:cNvSpPr>
                  <p:nvPr/>
                </p:nvSpPr>
                <p:spPr bwMode="auto">
                  <a:xfrm>
                    <a:off x="4885" y="216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8" name="Rectangle 440"/>
                  <p:cNvSpPr>
                    <a:spLocks noChangeArrowheads="1"/>
                  </p:cNvSpPr>
                  <p:nvPr/>
                </p:nvSpPr>
                <p:spPr bwMode="auto">
                  <a:xfrm>
                    <a:off x="4875" y="216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09" name="Group 441"/>
                <p:cNvGrpSpPr>
                  <a:grpSpLocks/>
                </p:cNvGrpSpPr>
                <p:nvPr/>
              </p:nvGrpSpPr>
              <p:grpSpPr bwMode="auto">
                <a:xfrm>
                  <a:off x="4875" y="2288"/>
                  <a:ext cx="54" cy="44"/>
                  <a:chOff x="4875" y="2288"/>
                  <a:chExt cx="54" cy="44"/>
                </a:xfrm>
              </p:grpSpPr>
              <p:sp>
                <p:nvSpPr>
                  <p:cNvPr id="7610" name="Rectangle 442"/>
                  <p:cNvSpPr>
                    <a:spLocks noChangeArrowheads="1"/>
                  </p:cNvSpPr>
                  <p:nvPr/>
                </p:nvSpPr>
                <p:spPr bwMode="auto">
                  <a:xfrm>
                    <a:off x="4885" y="229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1" name="Rectangle 443"/>
                  <p:cNvSpPr>
                    <a:spLocks noChangeArrowheads="1"/>
                  </p:cNvSpPr>
                  <p:nvPr/>
                </p:nvSpPr>
                <p:spPr bwMode="auto">
                  <a:xfrm>
                    <a:off x="4875" y="228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12" name="Group 444"/>
                <p:cNvGrpSpPr>
                  <a:grpSpLocks/>
                </p:cNvGrpSpPr>
                <p:nvPr/>
              </p:nvGrpSpPr>
              <p:grpSpPr bwMode="auto">
                <a:xfrm>
                  <a:off x="4875" y="2228"/>
                  <a:ext cx="54" cy="44"/>
                  <a:chOff x="4875" y="2228"/>
                  <a:chExt cx="54" cy="44"/>
                </a:xfrm>
              </p:grpSpPr>
              <p:sp>
                <p:nvSpPr>
                  <p:cNvPr id="7613" name="Rectangle 445"/>
                  <p:cNvSpPr>
                    <a:spLocks noChangeArrowheads="1"/>
                  </p:cNvSpPr>
                  <p:nvPr/>
                </p:nvSpPr>
                <p:spPr bwMode="auto">
                  <a:xfrm>
                    <a:off x="4885" y="223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4" name="Rectangle 446"/>
                  <p:cNvSpPr>
                    <a:spLocks noChangeArrowheads="1"/>
                  </p:cNvSpPr>
                  <p:nvPr/>
                </p:nvSpPr>
                <p:spPr bwMode="auto">
                  <a:xfrm>
                    <a:off x="4875" y="222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615" name="Group 447"/>
              <p:cNvGrpSpPr>
                <a:grpSpLocks/>
              </p:cNvGrpSpPr>
              <p:nvPr/>
            </p:nvGrpSpPr>
            <p:grpSpPr bwMode="auto">
              <a:xfrm>
                <a:off x="4945" y="2108"/>
                <a:ext cx="54" cy="224"/>
                <a:chOff x="4945" y="2108"/>
                <a:chExt cx="54" cy="224"/>
              </a:xfrm>
            </p:grpSpPr>
            <p:grpSp>
              <p:nvGrpSpPr>
                <p:cNvPr id="7616" name="Group 448"/>
                <p:cNvGrpSpPr>
                  <a:grpSpLocks/>
                </p:cNvGrpSpPr>
                <p:nvPr/>
              </p:nvGrpSpPr>
              <p:grpSpPr bwMode="auto">
                <a:xfrm>
                  <a:off x="4945" y="2108"/>
                  <a:ext cx="54" cy="34"/>
                  <a:chOff x="4945" y="2108"/>
                  <a:chExt cx="54" cy="34"/>
                </a:xfrm>
              </p:grpSpPr>
              <p:sp>
                <p:nvSpPr>
                  <p:cNvPr id="7617" name="Rectangle 449"/>
                  <p:cNvSpPr>
                    <a:spLocks noChangeArrowheads="1"/>
                  </p:cNvSpPr>
                  <p:nvPr/>
                </p:nvSpPr>
                <p:spPr bwMode="auto">
                  <a:xfrm>
                    <a:off x="4955" y="210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 name="Rectangle 450"/>
                  <p:cNvSpPr>
                    <a:spLocks noChangeArrowheads="1"/>
                  </p:cNvSpPr>
                  <p:nvPr/>
                </p:nvSpPr>
                <p:spPr bwMode="auto">
                  <a:xfrm>
                    <a:off x="4945" y="210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19" name="Group 451"/>
                <p:cNvGrpSpPr>
                  <a:grpSpLocks/>
                </p:cNvGrpSpPr>
                <p:nvPr/>
              </p:nvGrpSpPr>
              <p:grpSpPr bwMode="auto">
                <a:xfrm>
                  <a:off x="4945" y="2168"/>
                  <a:ext cx="54" cy="34"/>
                  <a:chOff x="4945" y="2168"/>
                  <a:chExt cx="54" cy="34"/>
                </a:xfrm>
              </p:grpSpPr>
              <p:sp>
                <p:nvSpPr>
                  <p:cNvPr id="7620" name="Rectangle 452"/>
                  <p:cNvSpPr>
                    <a:spLocks noChangeArrowheads="1"/>
                  </p:cNvSpPr>
                  <p:nvPr/>
                </p:nvSpPr>
                <p:spPr bwMode="auto">
                  <a:xfrm>
                    <a:off x="4955" y="216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1" name="Rectangle 453"/>
                  <p:cNvSpPr>
                    <a:spLocks noChangeArrowheads="1"/>
                  </p:cNvSpPr>
                  <p:nvPr/>
                </p:nvSpPr>
                <p:spPr bwMode="auto">
                  <a:xfrm>
                    <a:off x="4945" y="216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22" name="Group 454"/>
                <p:cNvGrpSpPr>
                  <a:grpSpLocks/>
                </p:cNvGrpSpPr>
                <p:nvPr/>
              </p:nvGrpSpPr>
              <p:grpSpPr bwMode="auto">
                <a:xfrm>
                  <a:off x="4945" y="2288"/>
                  <a:ext cx="54" cy="44"/>
                  <a:chOff x="4945" y="2288"/>
                  <a:chExt cx="54" cy="44"/>
                </a:xfrm>
              </p:grpSpPr>
              <p:sp>
                <p:nvSpPr>
                  <p:cNvPr id="7623" name="Rectangle 455"/>
                  <p:cNvSpPr>
                    <a:spLocks noChangeArrowheads="1"/>
                  </p:cNvSpPr>
                  <p:nvPr/>
                </p:nvSpPr>
                <p:spPr bwMode="auto">
                  <a:xfrm>
                    <a:off x="4955" y="229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4" name="Rectangle 456"/>
                  <p:cNvSpPr>
                    <a:spLocks noChangeArrowheads="1"/>
                  </p:cNvSpPr>
                  <p:nvPr/>
                </p:nvSpPr>
                <p:spPr bwMode="auto">
                  <a:xfrm>
                    <a:off x="4945" y="228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25" name="Group 457"/>
                <p:cNvGrpSpPr>
                  <a:grpSpLocks/>
                </p:cNvGrpSpPr>
                <p:nvPr/>
              </p:nvGrpSpPr>
              <p:grpSpPr bwMode="auto">
                <a:xfrm>
                  <a:off x="4945" y="2228"/>
                  <a:ext cx="54" cy="44"/>
                  <a:chOff x="4945" y="2228"/>
                  <a:chExt cx="54" cy="44"/>
                </a:xfrm>
              </p:grpSpPr>
              <p:sp>
                <p:nvSpPr>
                  <p:cNvPr id="7626" name="Rectangle 458"/>
                  <p:cNvSpPr>
                    <a:spLocks noChangeArrowheads="1"/>
                  </p:cNvSpPr>
                  <p:nvPr/>
                </p:nvSpPr>
                <p:spPr bwMode="auto">
                  <a:xfrm>
                    <a:off x="4955" y="223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7" name="Rectangle 459"/>
                  <p:cNvSpPr>
                    <a:spLocks noChangeArrowheads="1"/>
                  </p:cNvSpPr>
                  <p:nvPr/>
                </p:nvSpPr>
                <p:spPr bwMode="auto">
                  <a:xfrm>
                    <a:off x="4945" y="222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628" name="Group 460"/>
              <p:cNvGrpSpPr>
                <a:grpSpLocks/>
              </p:cNvGrpSpPr>
              <p:nvPr/>
            </p:nvGrpSpPr>
            <p:grpSpPr bwMode="auto">
              <a:xfrm>
                <a:off x="5015" y="2108"/>
                <a:ext cx="54" cy="224"/>
                <a:chOff x="5015" y="2108"/>
                <a:chExt cx="54" cy="224"/>
              </a:xfrm>
            </p:grpSpPr>
            <p:grpSp>
              <p:nvGrpSpPr>
                <p:cNvPr id="7629" name="Group 461"/>
                <p:cNvGrpSpPr>
                  <a:grpSpLocks/>
                </p:cNvGrpSpPr>
                <p:nvPr/>
              </p:nvGrpSpPr>
              <p:grpSpPr bwMode="auto">
                <a:xfrm>
                  <a:off x="5015" y="2108"/>
                  <a:ext cx="54" cy="34"/>
                  <a:chOff x="5015" y="2108"/>
                  <a:chExt cx="54" cy="34"/>
                </a:xfrm>
              </p:grpSpPr>
              <p:sp>
                <p:nvSpPr>
                  <p:cNvPr id="7630" name="Rectangle 462"/>
                  <p:cNvSpPr>
                    <a:spLocks noChangeArrowheads="1"/>
                  </p:cNvSpPr>
                  <p:nvPr/>
                </p:nvSpPr>
                <p:spPr bwMode="auto">
                  <a:xfrm>
                    <a:off x="5025" y="210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1" name="Rectangle 463"/>
                  <p:cNvSpPr>
                    <a:spLocks noChangeArrowheads="1"/>
                  </p:cNvSpPr>
                  <p:nvPr/>
                </p:nvSpPr>
                <p:spPr bwMode="auto">
                  <a:xfrm>
                    <a:off x="5015" y="210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32" name="Group 464"/>
                <p:cNvGrpSpPr>
                  <a:grpSpLocks/>
                </p:cNvGrpSpPr>
                <p:nvPr/>
              </p:nvGrpSpPr>
              <p:grpSpPr bwMode="auto">
                <a:xfrm>
                  <a:off x="5015" y="2168"/>
                  <a:ext cx="54" cy="34"/>
                  <a:chOff x="5015" y="2168"/>
                  <a:chExt cx="54" cy="34"/>
                </a:xfrm>
              </p:grpSpPr>
              <p:sp>
                <p:nvSpPr>
                  <p:cNvPr id="7633" name="Rectangle 465"/>
                  <p:cNvSpPr>
                    <a:spLocks noChangeArrowheads="1"/>
                  </p:cNvSpPr>
                  <p:nvPr/>
                </p:nvSpPr>
                <p:spPr bwMode="auto">
                  <a:xfrm>
                    <a:off x="5025" y="216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4" name="Rectangle 466"/>
                  <p:cNvSpPr>
                    <a:spLocks noChangeArrowheads="1"/>
                  </p:cNvSpPr>
                  <p:nvPr/>
                </p:nvSpPr>
                <p:spPr bwMode="auto">
                  <a:xfrm>
                    <a:off x="5015" y="216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35" name="Group 467"/>
                <p:cNvGrpSpPr>
                  <a:grpSpLocks/>
                </p:cNvGrpSpPr>
                <p:nvPr/>
              </p:nvGrpSpPr>
              <p:grpSpPr bwMode="auto">
                <a:xfrm>
                  <a:off x="5015" y="2288"/>
                  <a:ext cx="54" cy="44"/>
                  <a:chOff x="5015" y="2288"/>
                  <a:chExt cx="54" cy="44"/>
                </a:xfrm>
              </p:grpSpPr>
              <p:sp>
                <p:nvSpPr>
                  <p:cNvPr id="7636" name="Rectangle 468"/>
                  <p:cNvSpPr>
                    <a:spLocks noChangeArrowheads="1"/>
                  </p:cNvSpPr>
                  <p:nvPr/>
                </p:nvSpPr>
                <p:spPr bwMode="auto">
                  <a:xfrm>
                    <a:off x="5025" y="229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7" name="Rectangle 469"/>
                  <p:cNvSpPr>
                    <a:spLocks noChangeArrowheads="1"/>
                  </p:cNvSpPr>
                  <p:nvPr/>
                </p:nvSpPr>
                <p:spPr bwMode="auto">
                  <a:xfrm>
                    <a:off x="5015" y="228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638" name="Group 470"/>
                <p:cNvGrpSpPr>
                  <a:grpSpLocks/>
                </p:cNvGrpSpPr>
                <p:nvPr/>
              </p:nvGrpSpPr>
              <p:grpSpPr bwMode="auto">
                <a:xfrm>
                  <a:off x="5015" y="2228"/>
                  <a:ext cx="54" cy="44"/>
                  <a:chOff x="5015" y="2228"/>
                  <a:chExt cx="54" cy="44"/>
                </a:xfrm>
              </p:grpSpPr>
              <p:sp>
                <p:nvSpPr>
                  <p:cNvPr id="7639" name="Rectangle 471"/>
                  <p:cNvSpPr>
                    <a:spLocks noChangeArrowheads="1"/>
                  </p:cNvSpPr>
                  <p:nvPr/>
                </p:nvSpPr>
                <p:spPr bwMode="auto">
                  <a:xfrm>
                    <a:off x="5025" y="2238"/>
                    <a:ext cx="44" cy="34"/>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0" name="Rectangle 472"/>
                  <p:cNvSpPr>
                    <a:spLocks noChangeArrowheads="1"/>
                  </p:cNvSpPr>
                  <p:nvPr/>
                </p:nvSpPr>
                <p:spPr bwMode="auto">
                  <a:xfrm>
                    <a:off x="5015" y="2228"/>
                    <a:ext cx="44" cy="34"/>
                  </a:xfrm>
                  <a:prstGeom prst="rect">
                    <a:avLst/>
                  </a:prstGeom>
                  <a:solidFill>
                    <a:srgbClr val="FFFFFF"/>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7641" name="Freeform 473"/>
            <p:cNvSpPr>
              <a:spLocks/>
            </p:cNvSpPr>
            <p:nvPr/>
          </p:nvSpPr>
          <p:spPr bwMode="auto">
            <a:xfrm rot="609571">
              <a:off x="1130" y="2699"/>
              <a:ext cx="588" cy="609"/>
            </a:xfrm>
            <a:custGeom>
              <a:avLst/>
              <a:gdLst>
                <a:gd name="T0" fmla="*/ 343 w 625"/>
                <a:gd name="T1" fmla="*/ 0 h 721"/>
                <a:gd name="T2" fmla="*/ 514 w 625"/>
                <a:gd name="T3" fmla="*/ 0 h 721"/>
                <a:gd name="T4" fmla="*/ 624 w 625"/>
                <a:gd name="T5" fmla="*/ 128 h 721"/>
                <a:gd name="T6" fmla="*/ 624 w 625"/>
                <a:gd name="T7" fmla="*/ 326 h 721"/>
                <a:gd name="T8" fmla="*/ 282 w 625"/>
                <a:gd name="T9" fmla="*/ 720 h 721"/>
                <a:gd name="T10" fmla="*/ 0 w 625"/>
                <a:gd name="T11" fmla="*/ 395 h 721"/>
                <a:gd name="T12" fmla="*/ 343 w 625"/>
                <a:gd name="T13" fmla="*/ 0 h 721"/>
              </a:gdLst>
              <a:ahLst/>
              <a:cxnLst>
                <a:cxn ang="0">
                  <a:pos x="T0" y="T1"/>
                </a:cxn>
                <a:cxn ang="0">
                  <a:pos x="T2" y="T3"/>
                </a:cxn>
                <a:cxn ang="0">
                  <a:pos x="T4" y="T5"/>
                </a:cxn>
                <a:cxn ang="0">
                  <a:pos x="T6" y="T7"/>
                </a:cxn>
                <a:cxn ang="0">
                  <a:pos x="T8" y="T9"/>
                </a:cxn>
                <a:cxn ang="0">
                  <a:pos x="T10" y="T11"/>
                </a:cxn>
                <a:cxn ang="0">
                  <a:pos x="T12" y="T13"/>
                </a:cxn>
              </a:cxnLst>
              <a:rect l="0" t="0" r="r" b="b"/>
              <a:pathLst>
                <a:path w="625" h="721">
                  <a:moveTo>
                    <a:pt x="343" y="0"/>
                  </a:moveTo>
                  <a:lnTo>
                    <a:pt x="514" y="0"/>
                  </a:lnTo>
                  <a:lnTo>
                    <a:pt x="624" y="128"/>
                  </a:lnTo>
                  <a:lnTo>
                    <a:pt x="624" y="326"/>
                  </a:lnTo>
                  <a:lnTo>
                    <a:pt x="282" y="720"/>
                  </a:lnTo>
                  <a:lnTo>
                    <a:pt x="0" y="395"/>
                  </a:lnTo>
                  <a:lnTo>
                    <a:pt x="343" y="0"/>
                  </a:lnTo>
                </a:path>
              </a:pathLst>
            </a:custGeom>
            <a:solidFill>
              <a:schemeClr val="accent2"/>
            </a:solidFill>
            <a:ln w="12699"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42" name="Oval 474"/>
            <p:cNvSpPr>
              <a:spLocks noChangeArrowheads="1"/>
            </p:cNvSpPr>
            <p:nvPr/>
          </p:nvSpPr>
          <p:spPr bwMode="auto">
            <a:xfrm>
              <a:off x="1534" y="2822"/>
              <a:ext cx="65" cy="68"/>
            </a:xfrm>
            <a:prstGeom prst="ellipse">
              <a:avLst/>
            </a:prstGeom>
            <a:solidFill>
              <a:schemeClr val="tx2"/>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3" name="Oval 475"/>
            <p:cNvSpPr>
              <a:spLocks noChangeArrowheads="1"/>
            </p:cNvSpPr>
            <p:nvPr/>
          </p:nvSpPr>
          <p:spPr bwMode="auto">
            <a:xfrm>
              <a:off x="1534" y="2822"/>
              <a:ext cx="64" cy="67"/>
            </a:xfrm>
            <a:prstGeom prst="ellipse">
              <a:avLst/>
            </a:prstGeom>
            <a:solidFill>
              <a:schemeClr val="tx2"/>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4" name="Oval 476"/>
            <p:cNvSpPr>
              <a:spLocks noChangeArrowheads="1"/>
            </p:cNvSpPr>
            <p:nvPr/>
          </p:nvSpPr>
          <p:spPr bwMode="auto">
            <a:xfrm>
              <a:off x="1534" y="2815"/>
              <a:ext cx="65" cy="66"/>
            </a:xfrm>
            <a:prstGeom prst="ellipse">
              <a:avLst/>
            </a:prstGeom>
            <a:solidFill>
              <a:schemeClr val="tx2"/>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5" name="Oval 477"/>
            <p:cNvSpPr>
              <a:spLocks noChangeArrowheads="1"/>
            </p:cNvSpPr>
            <p:nvPr/>
          </p:nvSpPr>
          <p:spPr bwMode="auto">
            <a:xfrm>
              <a:off x="1625" y="2697"/>
              <a:ext cx="64" cy="65"/>
            </a:xfrm>
            <a:prstGeom prst="ellipse">
              <a:avLst/>
            </a:prstGeom>
            <a:solidFill>
              <a:schemeClr val="tx2"/>
            </a:solidFill>
            <a:ln w="12699">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6" name="Freeform 478"/>
            <p:cNvSpPr>
              <a:spLocks/>
            </p:cNvSpPr>
            <p:nvPr/>
          </p:nvSpPr>
          <p:spPr bwMode="auto">
            <a:xfrm>
              <a:off x="1641" y="2618"/>
              <a:ext cx="240" cy="131"/>
            </a:xfrm>
            <a:custGeom>
              <a:avLst/>
              <a:gdLst>
                <a:gd name="T0" fmla="*/ 231 w 240"/>
                <a:gd name="T1" fmla="*/ 0 h 131"/>
                <a:gd name="T2" fmla="*/ 175 w 240"/>
                <a:gd name="T3" fmla="*/ 15 h 131"/>
                <a:gd name="T4" fmla="*/ 135 w 240"/>
                <a:gd name="T5" fmla="*/ 24 h 131"/>
                <a:gd name="T6" fmla="*/ 95 w 240"/>
                <a:gd name="T7" fmla="*/ 31 h 131"/>
                <a:gd name="T8" fmla="*/ 55 w 240"/>
                <a:gd name="T9" fmla="*/ 49 h 131"/>
                <a:gd name="T10" fmla="*/ 16 w 240"/>
                <a:gd name="T11" fmla="*/ 80 h 131"/>
                <a:gd name="T12" fmla="*/ 0 w 240"/>
                <a:gd name="T13" fmla="*/ 96 h 131"/>
                <a:gd name="T14" fmla="*/ 8 w 240"/>
                <a:gd name="T15" fmla="*/ 114 h 131"/>
                <a:gd name="T16" fmla="*/ 16 w 240"/>
                <a:gd name="T17" fmla="*/ 130 h 131"/>
                <a:gd name="T18" fmla="*/ 32 w 240"/>
                <a:gd name="T19" fmla="*/ 121 h 131"/>
                <a:gd name="T20" fmla="*/ 47 w 240"/>
                <a:gd name="T21" fmla="*/ 96 h 131"/>
                <a:gd name="T22" fmla="*/ 87 w 240"/>
                <a:gd name="T23" fmla="*/ 65 h 131"/>
                <a:gd name="T24" fmla="*/ 127 w 240"/>
                <a:gd name="T25" fmla="*/ 56 h 131"/>
                <a:gd name="T26" fmla="*/ 159 w 240"/>
                <a:gd name="T27" fmla="*/ 56 h 131"/>
                <a:gd name="T28" fmla="*/ 183 w 240"/>
                <a:gd name="T29" fmla="*/ 49 h 131"/>
                <a:gd name="T30" fmla="*/ 207 w 240"/>
                <a:gd name="T31" fmla="*/ 49 h 131"/>
                <a:gd name="T32" fmla="*/ 231 w 240"/>
                <a:gd name="T33" fmla="*/ 40 h 131"/>
                <a:gd name="T34" fmla="*/ 239 w 240"/>
                <a:gd name="T35" fmla="*/ 24 h 131"/>
                <a:gd name="T36" fmla="*/ 231 w 240"/>
                <a:gd name="T3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 h="131">
                  <a:moveTo>
                    <a:pt x="231" y="0"/>
                  </a:moveTo>
                  <a:lnTo>
                    <a:pt x="175" y="15"/>
                  </a:lnTo>
                  <a:lnTo>
                    <a:pt x="135" y="24"/>
                  </a:lnTo>
                  <a:lnTo>
                    <a:pt x="95" y="31"/>
                  </a:lnTo>
                  <a:lnTo>
                    <a:pt x="55" y="49"/>
                  </a:lnTo>
                  <a:lnTo>
                    <a:pt x="16" y="80"/>
                  </a:lnTo>
                  <a:lnTo>
                    <a:pt x="0" y="96"/>
                  </a:lnTo>
                  <a:lnTo>
                    <a:pt x="8" y="114"/>
                  </a:lnTo>
                  <a:lnTo>
                    <a:pt x="16" y="130"/>
                  </a:lnTo>
                  <a:lnTo>
                    <a:pt x="32" y="121"/>
                  </a:lnTo>
                  <a:lnTo>
                    <a:pt x="47" y="96"/>
                  </a:lnTo>
                  <a:lnTo>
                    <a:pt x="87" y="65"/>
                  </a:lnTo>
                  <a:lnTo>
                    <a:pt x="127" y="56"/>
                  </a:lnTo>
                  <a:lnTo>
                    <a:pt x="159" y="56"/>
                  </a:lnTo>
                  <a:lnTo>
                    <a:pt x="183" y="49"/>
                  </a:lnTo>
                  <a:lnTo>
                    <a:pt x="207" y="49"/>
                  </a:lnTo>
                  <a:lnTo>
                    <a:pt x="231" y="40"/>
                  </a:lnTo>
                  <a:lnTo>
                    <a:pt x="239" y="24"/>
                  </a:lnTo>
                  <a:lnTo>
                    <a:pt x="231" y="0"/>
                  </a:lnTo>
                </a:path>
              </a:pathLst>
            </a:custGeom>
            <a:solidFill>
              <a:schemeClr val="tx2"/>
            </a:solidFill>
            <a:ln w="12699"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47" name="Text Box 479"/>
            <p:cNvSpPr txBox="1">
              <a:spLocks noChangeArrowheads="1"/>
            </p:cNvSpPr>
            <p:nvPr/>
          </p:nvSpPr>
          <p:spPr bwMode="auto">
            <a:xfrm rot="3208541">
              <a:off x="1230" y="2910"/>
              <a:ext cx="4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b="1">
                  <a:latin typeface="Arial" pitchFamily="34" charset="0"/>
                </a:rPr>
                <a:t>$100</a:t>
              </a:r>
            </a:p>
          </p:txBody>
        </p:sp>
      </p:grpSp>
      <p:sp>
        <p:nvSpPr>
          <p:cNvPr id="7653" name="Line 485"/>
          <p:cNvSpPr>
            <a:spLocks noChangeShapeType="1"/>
          </p:cNvSpPr>
          <p:nvPr/>
        </p:nvSpPr>
        <p:spPr bwMode="auto">
          <a:xfrm>
            <a:off x="3048000" y="42672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54" name="Line 486"/>
          <p:cNvSpPr>
            <a:spLocks noChangeShapeType="1"/>
          </p:cNvSpPr>
          <p:nvPr/>
        </p:nvSpPr>
        <p:spPr bwMode="auto">
          <a:xfrm flipV="1">
            <a:off x="3276600" y="34290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655" name="Rectangle 487"/>
          <p:cNvSpPr>
            <a:spLocks noChangeArrowheads="1"/>
          </p:cNvSpPr>
          <p:nvPr/>
        </p:nvSpPr>
        <p:spPr bwMode="auto">
          <a:xfrm>
            <a:off x="1143000" y="5410200"/>
            <a:ext cx="2098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b="1">
                <a:solidFill>
                  <a:schemeClr val="hlink"/>
                </a:solidFill>
                <a:latin typeface="Arial" pitchFamily="34" charset="0"/>
              </a:rPr>
              <a:t>          Case</a:t>
            </a:r>
            <a:br>
              <a:rPr lang="en-US" altLang="en-US" sz="1600" b="1">
                <a:solidFill>
                  <a:schemeClr val="hlink"/>
                </a:solidFill>
                <a:latin typeface="Arial" pitchFamily="34" charset="0"/>
              </a:rPr>
            </a:br>
            <a:r>
              <a:rPr lang="en-US" altLang="en-US" sz="1200" b="1">
                <a:latin typeface="Arial" pitchFamily="34" charset="0"/>
              </a:rPr>
              <a:t>Case No. 20061122000001 </a:t>
            </a:r>
          </a:p>
        </p:txBody>
      </p:sp>
    </p:spTree>
    <p:extLst>
      <p:ext uri="{BB962C8B-B14F-4D97-AF65-F5344CB8AC3E}">
        <p14:creationId xmlns:p14="http://schemas.microsoft.com/office/powerpoint/2010/main" val="2792839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Important Terms</a:t>
            </a:r>
            <a:endParaRPr lang="en-US" sz="4400" dirty="0"/>
          </a:p>
        </p:txBody>
      </p:sp>
      <p:sp>
        <p:nvSpPr>
          <p:cNvPr id="3" name="Content Placeholder 2"/>
          <p:cNvSpPr>
            <a:spLocks noGrp="1"/>
          </p:cNvSpPr>
          <p:nvPr>
            <p:ph idx="1"/>
          </p:nvPr>
        </p:nvSpPr>
        <p:spPr/>
        <p:txBody>
          <a:bodyPr/>
          <a:lstStyle/>
          <a:p>
            <a:r>
              <a:rPr lang="en-US" altLang="en-US" sz="2800" dirty="0">
                <a:solidFill>
                  <a:srgbClr val="000000"/>
                </a:solidFill>
                <a:latin typeface="Times New Roman" pitchFamily="18" charset="0"/>
                <a:cs typeface="Arial" pitchFamily="34" charset="0"/>
                <a:hlinkClick r:id="rId2" action="ppaction://hlinksldjump"/>
              </a:rPr>
              <a:t>Phase</a:t>
            </a:r>
            <a:r>
              <a:rPr lang="en-US" altLang="en-US" sz="2800" dirty="0">
                <a:solidFill>
                  <a:srgbClr val="000000"/>
                </a:solidFill>
                <a:latin typeface="Times New Roman" pitchFamily="18" charset="0"/>
                <a:cs typeface="Arial" pitchFamily="34" charset="0"/>
              </a:rPr>
              <a:t> </a:t>
            </a:r>
            <a:endParaRPr lang="en-US" altLang="en-US" sz="2800" dirty="0">
              <a:solidFill>
                <a:srgbClr val="000000"/>
              </a:solidFill>
              <a:latin typeface="Times New Roman" pitchFamily="18" charset="0"/>
            </a:endParaRPr>
          </a:p>
          <a:p>
            <a:r>
              <a:rPr lang="en-US" altLang="en-US" sz="2800" dirty="0">
                <a:solidFill>
                  <a:srgbClr val="000000"/>
                </a:solidFill>
                <a:latin typeface="Times New Roman" pitchFamily="18" charset="0"/>
                <a:cs typeface="Arial" pitchFamily="34" charset="0"/>
                <a:hlinkClick r:id="rId2" action="ppaction://hlinksldjump"/>
              </a:rPr>
              <a:t>Life cycle</a:t>
            </a:r>
            <a:endParaRPr lang="en-US" altLang="en-US" sz="2800" dirty="0">
              <a:solidFill>
                <a:srgbClr val="000000"/>
              </a:solidFill>
              <a:latin typeface="Times New Roman" pitchFamily="18" charset="0"/>
            </a:endParaRPr>
          </a:p>
          <a:p>
            <a:r>
              <a:rPr lang="en-US" altLang="en-US" sz="2800" dirty="0">
                <a:solidFill>
                  <a:srgbClr val="000000"/>
                </a:solidFill>
                <a:latin typeface="Times New Roman" pitchFamily="18" charset="0"/>
                <a:cs typeface="Arial" pitchFamily="34" charset="0"/>
                <a:hlinkClick r:id="rId2" action="ppaction://hlinksldjump"/>
              </a:rPr>
              <a:t>Status</a:t>
            </a:r>
            <a:endParaRPr lang="en-US" altLang="en-US" sz="2800" dirty="0">
              <a:solidFill>
                <a:srgbClr val="000000"/>
              </a:solidFill>
              <a:latin typeface="Times New Roman" pitchFamily="18" charset="0"/>
            </a:endParaRPr>
          </a:p>
          <a:p>
            <a:r>
              <a:rPr lang="en-US" altLang="en-US" sz="2800" dirty="0">
                <a:solidFill>
                  <a:srgbClr val="000000"/>
                </a:solidFill>
                <a:latin typeface="Times New Roman" pitchFamily="18" charset="0"/>
                <a:cs typeface="Arial" pitchFamily="34" charset="0"/>
                <a:hlinkClick r:id="rId3" action="ppaction://hlinksldjump"/>
              </a:rPr>
              <a:t>State</a:t>
            </a:r>
            <a:endParaRPr lang="en-US" altLang="en-US" sz="2800" dirty="0">
              <a:solidFill>
                <a:srgbClr val="000000"/>
              </a:solidFill>
              <a:latin typeface="Times New Roman" pitchFamily="18" charset="0"/>
            </a:endParaRPr>
          </a:p>
          <a:p>
            <a:r>
              <a:rPr lang="en-US" altLang="en-US" sz="2800" dirty="0" smtClean="0">
                <a:solidFill>
                  <a:srgbClr val="000000"/>
                </a:solidFill>
                <a:latin typeface="Times New Roman" pitchFamily="18" charset="0"/>
                <a:cs typeface="Arial" pitchFamily="34" charset="0"/>
                <a:hlinkClick r:id="rId4" action="ppaction://hlinksldjump"/>
              </a:rPr>
              <a:t>Transition</a:t>
            </a:r>
            <a:endParaRPr lang="en-US" altLang="en-US" sz="2800" dirty="0" smtClean="0">
              <a:solidFill>
                <a:srgbClr val="000000"/>
              </a:solidFill>
              <a:latin typeface="Times New Roman" pitchFamily="18" charset="0"/>
              <a:cs typeface="Arial" pitchFamily="34" charset="0"/>
            </a:endParaRPr>
          </a:p>
          <a:p>
            <a:r>
              <a:rPr lang="en-US" altLang="en-US" sz="2800" dirty="0">
                <a:solidFill>
                  <a:srgbClr val="000000"/>
                </a:solidFill>
                <a:latin typeface="Times New Roman" pitchFamily="18" charset="0"/>
                <a:cs typeface="Arial" pitchFamily="34" charset="0"/>
                <a:hlinkClick r:id="rId5" action="ppaction://hlinksldjump"/>
              </a:rPr>
              <a:t>Reason code</a:t>
            </a:r>
            <a:endParaRPr lang="en-US" altLang="en-US" sz="2800" dirty="0">
              <a:solidFill>
                <a:srgbClr val="000000"/>
              </a:solidFill>
              <a:latin typeface="Times New Roman" pitchFamily="18" charset="0"/>
            </a:endParaRPr>
          </a:p>
          <a:p>
            <a:r>
              <a:rPr lang="en-US" altLang="en-US" sz="2800" dirty="0">
                <a:solidFill>
                  <a:srgbClr val="000000"/>
                </a:solidFill>
                <a:latin typeface="Times New Roman" pitchFamily="18" charset="0"/>
                <a:cs typeface="Arial" pitchFamily="34" charset="0"/>
                <a:hlinkClick r:id="rId6" action="ppaction://hlinksldjump"/>
              </a:rPr>
              <a:t>Action</a:t>
            </a:r>
            <a:endParaRPr lang="en-US" altLang="en-US" sz="2800" dirty="0">
              <a:solidFill>
                <a:srgbClr val="000000"/>
              </a:solidFill>
              <a:latin typeface="Times New Roman" pitchFamily="18" charset="0"/>
            </a:endParaRPr>
          </a:p>
          <a:p>
            <a:pPr marL="114300" indent="0">
              <a:buNone/>
            </a:pPr>
            <a:endParaRPr lang="en-US" altLang="en-US" sz="2800" dirty="0">
              <a:solidFill>
                <a:srgbClr val="000000"/>
              </a:solidFill>
              <a:latin typeface="Times New Roman" pitchFamily="18" charset="0"/>
              <a:cs typeface="Arial" pitchFamily="34" charset="0"/>
            </a:endParaRPr>
          </a:p>
          <a:p>
            <a:endParaRPr lang="en-US" altLang="en-US" dirty="0">
              <a:solidFill>
                <a:srgbClr val="000000"/>
              </a:solidFill>
              <a:latin typeface="Times New Roman" pitchFamily="18" charset="0"/>
            </a:endParaRPr>
          </a:p>
          <a:p>
            <a:endParaRPr lang="en-US" dirty="0"/>
          </a:p>
        </p:txBody>
      </p:sp>
    </p:spTree>
    <p:extLst>
      <p:ext uri="{BB962C8B-B14F-4D97-AF65-F5344CB8AC3E}">
        <p14:creationId xmlns:p14="http://schemas.microsoft.com/office/powerpoint/2010/main" val="980602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a:t>
            </a:r>
            <a:endParaRPr lang="en-US" dirty="0"/>
          </a:p>
        </p:txBody>
      </p:sp>
      <p:sp>
        <p:nvSpPr>
          <p:cNvPr id="3" name="Content Placeholder 2"/>
          <p:cNvSpPr>
            <a:spLocks noGrp="1"/>
          </p:cNvSpPr>
          <p:nvPr>
            <p:ph idx="1"/>
          </p:nvPr>
        </p:nvSpPr>
        <p:spPr/>
        <p:txBody>
          <a:bodyPr/>
          <a:lstStyle/>
          <a:p>
            <a:r>
              <a:rPr lang="en-US" altLang="en-US" sz="2800" dirty="0">
                <a:solidFill>
                  <a:srgbClr val="000000"/>
                </a:solidFill>
                <a:latin typeface="Times New Roman" pitchFamily="18" charset="0"/>
                <a:cs typeface="Arial" pitchFamily="34" charset="0"/>
              </a:rPr>
              <a:t>Request for documentation</a:t>
            </a:r>
            <a:endParaRPr lang="en-US" altLang="en-US" sz="2800" dirty="0">
              <a:latin typeface="Times New Roman" pitchFamily="18" charset="0"/>
              <a:cs typeface="Times New Roman" pitchFamily="18" charset="0"/>
            </a:endParaRPr>
          </a:p>
          <a:p>
            <a:r>
              <a:rPr lang="en-US" altLang="en-US" sz="2800" dirty="0">
                <a:solidFill>
                  <a:srgbClr val="000000"/>
                </a:solidFill>
                <a:latin typeface="Times New Roman" pitchFamily="18" charset="0"/>
                <a:cs typeface="Arial" pitchFamily="34" charset="0"/>
              </a:rPr>
              <a:t>Documentation fulfillment</a:t>
            </a:r>
            <a:endParaRPr lang="en-US" altLang="en-US" sz="2800" dirty="0">
              <a:latin typeface="Times New Roman" pitchFamily="18" charset="0"/>
              <a:cs typeface="Times New Roman" pitchFamily="18" charset="0"/>
            </a:endParaRPr>
          </a:p>
          <a:p>
            <a:r>
              <a:rPr lang="en-US" altLang="en-US" sz="2800" dirty="0">
                <a:solidFill>
                  <a:srgbClr val="000000"/>
                </a:solidFill>
                <a:latin typeface="Times New Roman" pitchFamily="18" charset="0"/>
                <a:cs typeface="Arial" pitchFamily="34" charset="0"/>
              </a:rPr>
              <a:t>Adjustment</a:t>
            </a:r>
            <a:endParaRPr lang="en-US" altLang="en-US" sz="2800" dirty="0">
              <a:latin typeface="Times New Roman" pitchFamily="18" charset="0"/>
              <a:cs typeface="Times New Roman" pitchFamily="18" charset="0"/>
            </a:endParaRPr>
          </a:p>
          <a:p>
            <a:r>
              <a:rPr lang="en-US" altLang="en-US" sz="2800" dirty="0">
                <a:solidFill>
                  <a:srgbClr val="000000"/>
                </a:solidFill>
                <a:latin typeface="Times New Roman" pitchFamily="18" charset="0"/>
                <a:cs typeface="Arial" pitchFamily="34" charset="0"/>
              </a:rPr>
              <a:t>First chargeback</a:t>
            </a:r>
            <a:endParaRPr lang="en-US" altLang="en-US" sz="2800" dirty="0">
              <a:latin typeface="Times New Roman" pitchFamily="18" charset="0"/>
              <a:cs typeface="Times New Roman" pitchFamily="18" charset="0"/>
            </a:endParaRPr>
          </a:p>
          <a:p>
            <a:r>
              <a:rPr lang="en-US" altLang="en-US" sz="2800" dirty="0" err="1" smtClean="0">
                <a:solidFill>
                  <a:srgbClr val="000000"/>
                </a:solidFill>
                <a:latin typeface="Times New Roman" pitchFamily="18" charset="0"/>
                <a:cs typeface="Arial" pitchFamily="34" charset="0"/>
              </a:rPr>
              <a:t>Representment</a:t>
            </a:r>
            <a:endParaRPr lang="en-US" altLang="en-US" sz="2800" dirty="0" smtClean="0">
              <a:solidFill>
                <a:srgbClr val="000000"/>
              </a:solidFill>
              <a:latin typeface="Times New Roman" pitchFamily="18" charset="0"/>
              <a:cs typeface="Arial" pitchFamily="34" charset="0"/>
            </a:endParaRPr>
          </a:p>
          <a:p>
            <a:r>
              <a:rPr lang="en-US" altLang="en-US" sz="2800" dirty="0">
                <a:solidFill>
                  <a:srgbClr val="000000"/>
                </a:solidFill>
                <a:latin typeface="Times New Roman" pitchFamily="18" charset="0"/>
                <a:cs typeface="Arial" pitchFamily="34" charset="0"/>
              </a:rPr>
              <a:t>Second chargeback</a:t>
            </a:r>
            <a:endParaRPr lang="en-US" altLang="en-US" sz="2800" dirty="0">
              <a:latin typeface="Times New Roman" pitchFamily="18" charset="0"/>
              <a:cs typeface="Times New Roman" pitchFamily="18" charset="0"/>
            </a:endParaRPr>
          </a:p>
          <a:p>
            <a:r>
              <a:rPr lang="en-US" altLang="en-US" sz="2800" dirty="0" smtClean="0">
                <a:solidFill>
                  <a:srgbClr val="000000"/>
                </a:solidFill>
                <a:latin typeface="Times New Roman" pitchFamily="18" charset="0"/>
                <a:cs typeface="Arial" pitchFamily="34" charset="0"/>
              </a:rPr>
              <a:t>Arbitration</a:t>
            </a:r>
            <a:endParaRPr lang="en-US" altLang="en-US" dirty="0">
              <a:latin typeface="Times New Roman" pitchFamily="18" charset="0"/>
            </a:endParaRPr>
          </a:p>
          <a:p>
            <a:endParaRPr lang="en-US" dirty="0"/>
          </a:p>
        </p:txBody>
      </p:sp>
    </p:spTree>
    <p:extLst>
      <p:ext uri="{BB962C8B-B14F-4D97-AF65-F5344CB8AC3E}">
        <p14:creationId xmlns:p14="http://schemas.microsoft.com/office/powerpoint/2010/main" val="325491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41" name="Line 1061"/>
          <p:cNvSpPr>
            <a:spLocks noChangeShapeType="1"/>
          </p:cNvSpPr>
          <p:nvPr/>
        </p:nvSpPr>
        <p:spPr bwMode="auto">
          <a:xfrm flipH="1">
            <a:off x="2743200" y="5257800"/>
            <a:ext cx="6858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07" name="Rectangle 1027"/>
          <p:cNvSpPr>
            <a:spLocks noGrp="1" noChangeArrowheads="1"/>
          </p:cNvSpPr>
          <p:nvPr>
            <p:ph type="title"/>
          </p:nvPr>
        </p:nvSpPr>
        <p:spPr>
          <a:xfrm>
            <a:off x="96838" y="195263"/>
            <a:ext cx="7446962" cy="1252537"/>
          </a:xfrm>
          <a:noFill/>
          <a:ln/>
        </p:spPr>
        <p:txBody>
          <a:bodyPr lIns="87312" tIns="42862" rIns="87312" bIns="42862">
            <a:normAutofit/>
          </a:bodyPr>
          <a:lstStyle/>
          <a:p>
            <a:pPr defTabSz="865188"/>
            <a:r>
              <a:rPr lang="en-US" altLang="en-US" sz="3600" dirty="0"/>
              <a:t>Case Flows</a:t>
            </a:r>
            <a:br>
              <a:rPr lang="en-US" altLang="en-US" sz="3600" dirty="0"/>
            </a:br>
            <a:r>
              <a:rPr lang="en-US" altLang="en-US" sz="3600" dirty="0"/>
              <a:t>Life Cycle – Issuer Perspective </a:t>
            </a:r>
            <a:r>
              <a:rPr lang="en-US" altLang="en-US" sz="3600" dirty="0" smtClean="0"/>
              <a:t>(Sample</a:t>
            </a:r>
            <a:r>
              <a:rPr lang="en-US" altLang="en-US" sz="3600" dirty="0"/>
              <a:t>)</a:t>
            </a:r>
          </a:p>
        </p:txBody>
      </p:sp>
      <p:sp>
        <p:nvSpPr>
          <p:cNvPr id="98309" name="Line 1029"/>
          <p:cNvSpPr>
            <a:spLocks noChangeShapeType="1"/>
          </p:cNvSpPr>
          <p:nvPr/>
        </p:nvSpPr>
        <p:spPr bwMode="auto">
          <a:xfrm>
            <a:off x="2667000" y="2133600"/>
            <a:ext cx="7620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0" name="Rectangle 1030"/>
          <p:cNvSpPr>
            <a:spLocks noChangeArrowheads="1"/>
          </p:cNvSpPr>
          <p:nvPr/>
        </p:nvSpPr>
        <p:spPr bwMode="auto">
          <a:xfrm>
            <a:off x="1416050" y="1317625"/>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a:solidFill>
                  <a:srgbClr val="000000"/>
                </a:solidFill>
              </a:rPr>
              <a:t>Card Issuer</a:t>
            </a:r>
          </a:p>
        </p:txBody>
      </p:sp>
      <p:sp>
        <p:nvSpPr>
          <p:cNvPr id="98311" name="Rectangle 1031"/>
          <p:cNvSpPr>
            <a:spLocks noChangeArrowheads="1"/>
          </p:cNvSpPr>
          <p:nvPr/>
        </p:nvSpPr>
        <p:spPr bwMode="auto">
          <a:xfrm>
            <a:off x="3276600" y="1317625"/>
            <a:ext cx="1663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dirty="0" err="1">
                <a:solidFill>
                  <a:srgbClr val="000000"/>
                </a:solidFill>
              </a:rPr>
              <a:t>DataNavigator</a:t>
            </a:r>
            <a:r>
              <a:rPr lang="en-US" altLang="en-US" sz="1600" b="1" baseline="50000" dirty="0">
                <a:solidFill>
                  <a:srgbClr val="000000"/>
                </a:solidFill>
              </a:rPr>
              <a:t>®</a:t>
            </a:r>
          </a:p>
        </p:txBody>
      </p:sp>
      <p:sp>
        <p:nvSpPr>
          <p:cNvPr id="98312" name="Rectangle 1032"/>
          <p:cNvSpPr>
            <a:spLocks noChangeArrowheads="1"/>
          </p:cNvSpPr>
          <p:nvPr/>
        </p:nvSpPr>
        <p:spPr bwMode="auto">
          <a:xfrm>
            <a:off x="6219825" y="1295400"/>
            <a:ext cx="10191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fontAlgn="base">
              <a:spcBef>
                <a:spcPct val="0"/>
              </a:spcBef>
              <a:spcAft>
                <a:spcPct val="0"/>
              </a:spcAft>
            </a:pPr>
            <a:r>
              <a:rPr lang="en-US" altLang="en-US" sz="1600" b="1">
                <a:solidFill>
                  <a:srgbClr val="000000"/>
                </a:solidFill>
              </a:rPr>
              <a:t>Acquirer</a:t>
            </a:r>
            <a:endParaRPr lang="en-US" altLang="en-US" sz="1400" b="1">
              <a:solidFill>
                <a:srgbClr val="000000"/>
              </a:solidFill>
            </a:endParaRPr>
          </a:p>
        </p:txBody>
      </p:sp>
      <p:sp>
        <p:nvSpPr>
          <p:cNvPr id="98313" name="Rectangle 1033"/>
          <p:cNvSpPr>
            <a:spLocks noChangeArrowheads="1"/>
          </p:cNvSpPr>
          <p:nvPr/>
        </p:nvSpPr>
        <p:spPr bwMode="auto">
          <a:xfrm>
            <a:off x="1438275" y="1682750"/>
            <a:ext cx="1289050" cy="83185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4" name="Rectangle 1034"/>
          <p:cNvSpPr>
            <a:spLocks noChangeArrowheads="1"/>
          </p:cNvSpPr>
          <p:nvPr/>
        </p:nvSpPr>
        <p:spPr bwMode="auto">
          <a:xfrm>
            <a:off x="3435350" y="1682750"/>
            <a:ext cx="1206500" cy="83185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5" name="Rectangle 1035"/>
          <p:cNvSpPr>
            <a:spLocks noChangeArrowheads="1"/>
          </p:cNvSpPr>
          <p:nvPr/>
        </p:nvSpPr>
        <p:spPr bwMode="auto">
          <a:xfrm>
            <a:off x="5943600" y="1676400"/>
            <a:ext cx="1447800" cy="8382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6" name="Rectangle 1036"/>
          <p:cNvSpPr>
            <a:spLocks noChangeArrowheads="1"/>
          </p:cNvSpPr>
          <p:nvPr/>
        </p:nvSpPr>
        <p:spPr bwMode="auto">
          <a:xfrm>
            <a:off x="1431925" y="1844675"/>
            <a:ext cx="13477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fontAlgn="base">
              <a:spcBef>
                <a:spcPct val="0"/>
              </a:spcBef>
              <a:spcAft>
                <a:spcPct val="0"/>
              </a:spcAft>
            </a:pPr>
            <a:r>
              <a:rPr lang="en-US" altLang="en-US" sz="1400" b="1">
                <a:solidFill>
                  <a:srgbClr val="000000"/>
                </a:solidFill>
                <a:latin typeface="Times New Roman" pitchFamily="18" charset="0"/>
              </a:rPr>
              <a:t>Documentation</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98317" name="Line 1037"/>
          <p:cNvSpPr>
            <a:spLocks noChangeShapeType="1"/>
          </p:cNvSpPr>
          <p:nvPr/>
        </p:nvSpPr>
        <p:spPr bwMode="auto">
          <a:xfrm>
            <a:off x="4648200" y="2133600"/>
            <a:ext cx="1295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8" name="Rectangle 1038"/>
          <p:cNvSpPr>
            <a:spLocks noChangeArrowheads="1"/>
          </p:cNvSpPr>
          <p:nvPr/>
        </p:nvSpPr>
        <p:spPr bwMode="auto">
          <a:xfrm>
            <a:off x="5949950" y="2813050"/>
            <a:ext cx="1517650" cy="76835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19" name="Rectangle 1039"/>
          <p:cNvSpPr>
            <a:spLocks noChangeArrowheads="1"/>
          </p:cNvSpPr>
          <p:nvPr/>
        </p:nvSpPr>
        <p:spPr bwMode="auto">
          <a:xfrm>
            <a:off x="3435350" y="2749550"/>
            <a:ext cx="1206500" cy="8255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0" name="Rectangle 1040"/>
          <p:cNvSpPr>
            <a:spLocks noChangeArrowheads="1"/>
          </p:cNvSpPr>
          <p:nvPr/>
        </p:nvSpPr>
        <p:spPr bwMode="auto">
          <a:xfrm>
            <a:off x="1438275" y="2667000"/>
            <a:ext cx="1206500" cy="83185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1" name="Rectangle 1041"/>
          <p:cNvSpPr>
            <a:spLocks noChangeArrowheads="1"/>
          </p:cNvSpPr>
          <p:nvPr/>
        </p:nvSpPr>
        <p:spPr bwMode="auto">
          <a:xfrm>
            <a:off x="6019800" y="2819400"/>
            <a:ext cx="1347788" cy="730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Documentation</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Request</a:t>
            </a:r>
          </a:p>
          <a:p>
            <a:pPr algn="ctr" fontAlgn="base">
              <a:spcBef>
                <a:spcPct val="0"/>
              </a:spcBef>
              <a:spcAft>
                <a:spcPct val="0"/>
              </a:spcAft>
            </a:pPr>
            <a:r>
              <a:rPr lang="en-US" altLang="en-US" sz="1400" b="1">
                <a:solidFill>
                  <a:srgbClr val="000000"/>
                </a:solidFill>
                <a:latin typeface="Times New Roman" pitchFamily="18" charset="0"/>
              </a:rPr>
              <a:t> Reply</a:t>
            </a:r>
          </a:p>
        </p:txBody>
      </p:sp>
      <p:sp>
        <p:nvSpPr>
          <p:cNvPr id="98322" name="Line 1042"/>
          <p:cNvSpPr>
            <a:spLocks noChangeShapeType="1"/>
          </p:cNvSpPr>
          <p:nvPr/>
        </p:nvSpPr>
        <p:spPr bwMode="auto">
          <a:xfrm flipH="1">
            <a:off x="4648200" y="3117850"/>
            <a:ext cx="1295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3" name="Line 1043"/>
          <p:cNvSpPr>
            <a:spLocks noChangeShapeType="1"/>
          </p:cNvSpPr>
          <p:nvPr/>
        </p:nvSpPr>
        <p:spPr bwMode="auto">
          <a:xfrm flipH="1">
            <a:off x="2667000" y="3124200"/>
            <a:ext cx="7620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4" name="Rectangle 1044"/>
          <p:cNvSpPr>
            <a:spLocks noChangeArrowheads="1"/>
          </p:cNvSpPr>
          <p:nvPr/>
        </p:nvSpPr>
        <p:spPr bwMode="auto">
          <a:xfrm>
            <a:off x="5956300" y="3733800"/>
            <a:ext cx="1206500" cy="9144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5" name="Rectangle 1045"/>
          <p:cNvSpPr>
            <a:spLocks noChangeArrowheads="1"/>
          </p:cNvSpPr>
          <p:nvPr/>
        </p:nvSpPr>
        <p:spPr bwMode="auto">
          <a:xfrm>
            <a:off x="3441700" y="3810000"/>
            <a:ext cx="1206500"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6" name="Rectangle 1046"/>
          <p:cNvSpPr>
            <a:spLocks noChangeArrowheads="1"/>
          </p:cNvSpPr>
          <p:nvPr/>
        </p:nvSpPr>
        <p:spPr bwMode="auto">
          <a:xfrm>
            <a:off x="1444625" y="3810000"/>
            <a:ext cx="1206500" cy="83820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27" name="Rectangle 1047"/>
          <p:cNvSpPr>
            <a:spLocks noChangeArrowheads="1"/>
          </p:cNvSpPr>
          <p:nvPr/>
        </p:nvSpPr>
        <p:spPr bwMode="auto">
          <a:xfrm>
            <a:off x="1508125" y="3841750"/>
            <a:ext cx="11128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First</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98328" name="Rectangle 1048"/>
          <p:cNvSpPr>
            <a:spLocks noChangeArrowheads="1"/>
          </p:cNvSpPr>
          <p:nvPr/>
        </p:nvSpPr>
        <p:spPr bwMode="auto">
          <a:xfrm>
            <a:off x="6019800" y="1752600"/>
            <a:ext cx="1347788" cy="730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Documentation</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Request</a:t>
            </a:r>
          </a:p>
          <a:p>
            <a:pPr algn="ctr" fontAlgn="base">
              <a:spcBef>
                <a:spcPct val="0"/>
              </a:spcBef>
              <a:spcAft>
                <a:spcPct val="0"/>
              </a:spcAft>
            </a:pPr>
            <a:r>
              <a:rPr lang="en-US" altLang="en-US" sz="1400" b="1">
                <a:solidFill>
                  <a:srgbClr val="000000"/>
                </a:solidFill>
                <a:latin typeface="Times New Roman" pitchFamily="18" charset="0"/>
              </a:rPr>
              <a:t>Received</a:t>
            </a:r>
          </a:p>
        </p:txBody>
      </p:sp>
      <p:sp>
        <p:nvSpPr>
          <p:cNvPr id="98329" name="Rectangle 1049"/>
          <p:cNvSpPr>
            <a:spLocks noChangeArrowheads="1"/>
          </p:cNvSpPr>
          <p:nvPr/>
        </p:nvSpPr>
        <p:spPr bwMode="auto">
          <a:xfrm>
            <a:off x="1355725" y="2736850"/>
            <a:ext cx="14636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Doc.  Request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Received</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(Fulfillment)</a:t>
            </a:r>
          </a:p>
        </p:txBody>
      </p:sp>
      <p:sp>
        <p:nvSpPr>
          <p:cNvPr id="98331" name="Rectangle 1051"/>
          <p:cNvSpPr>
            <a:spLocks noChangeArrowheads="1"/>
          </p:cNvSpPr>
          <p:nvPr/>
        </p:nvSpPr>
        <p:spPr bwMode="auto">
          <a:xfrm>
            <a:off x="1355725" y="4800600"/>
            <a:ext cx="1371600" cy="68580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32" name="Rectangle 1052"/>
          <p:cNvSpPr>
            <a:spLocks noChangeArrowheads="1"/>
          </p:cNvSpPr>
          <p:nvPr/>
        </p:nvSpPr>
        <p:spPr bwMode="auto">
          <a:xfrm>
            <a:off x="3441700" y="4864100"/>
            <a:ext cx="1206500" cy="8255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33" name="Rectangle 1053"/>
          <p:cNvSpPr>
            <a:spLocks noChangeArrowheads="1"/>
          </p:cNvSpPr>
          <p:nvPr/>
        </p:nvSpPr>
        <p:spPr bwMode="auto">
          <a:xfrm>
            <a:off x="5880100" y="4940300"/>
            <a:ext cx="1435100" cy="7620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34" name="Rectangle 1054"/>
          <p:cNvSpPr>
            <a:spLocks noChangeArrowheads="1"/>
          </p:cNvSpPr>
          <p:nvPr/>
        </p:nvSpPr>
        <p:spPr bwMode="auto">
          <a:xfrm>
            <a:off x="5886450" y="5032375"/>
            <a:ext cx="1428750" cy="51752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  Representment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98335" name="Line 1055"/>
          <p:cNvSpPr>
            <a:spLocks noChangeShapeType="1"/>
          </p:cNvSpPr>
          <p:nvPr/>
        </p:nvSpPr>
        <p:spPr bwMode="auto">
          <a:xfrm>
            <a:off x="2667000" y="4191000"/>
            <a:ext cx="76835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36" name="Line 1056"/>
          <p:cNvSpPr>
            <a:spLocks noChangeShapeType="1"/>
          </p:cNvSpPr>
          <p:nvPr/>
        </p:nvSpPr>
        <p:spPr bwMode="auto">
          <a:xfrm>
            <a:off x="4654550" y="4203700"/>
            <a:ext cx="1295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38" name="Rectangle 1058"/>
          <p:cNvSpPr>
            <a:spLocks noChangeArrowheads="1"/>
          </p:cNvSpPr>
          <p:nvPr/>
        </p:nvSpPr>
        <p:spPr bwMode="auto">
          <a:xfrm>
            <a:off x="1355725" y="4876800"/>
            <a:ext cx="13398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Representment</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Received</a:t>
            </a:r>
          </a:p>
        </p:txBody>
      </p:sp>
      <p:sp>
        <p:nvSpPr>
          <p:cNvPr id="98339" name="Rectangle 1059"/>
          <p:cNvSpPr>
            <a:spLocks noChangeArrowheads="1"/>
          </p:cNvSpPr>
          <p:nvPr/>
        </p:nvSpPr>
        <p:spPr bwMode="auto">
          <a:xfrm>
            <a:off x="6019800" y="3810000"/>
            <a:ext cx="1112838" cy="73025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First</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Received</a:t>
            </a:r>
          </a:p>
        </p:txBody>
      </p:sp>
      <p:sp>
        <p:nvSpPr>
          <p:cNvPr id="98340" name="Line 1060"/>
          <p:cNvSpPr>
            <a:spLocks noChangeShapeType="1"/>
          </p:cNvSpPr>
          <p:nvPr/>
        </p:nvSpPr>
        <p:spPr bwMode="auto">
          <a:xfrm flipH="1">
            <a:off x="4648200" y="5257800"/>
            <a:ext cx="1219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43" name="Line 1063"/>
          <p:cNvSpPr>
            <a:spLocks noChangeShapeType="1"/>
          </p:cNvSpPr>
          <p:nvPr/>
        </p:nvSpPr>
        <p:spPr bwMode="auto">
          <a:xfrm>
            <a:off x="6705600" y="25146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45" name="Line 1065"/>
          <p:cNvSpPr>
            <a:spLocks noChangeShapeType="1"/>
          </p:cNvSpPr>
          <p:nvPr/>
        </p:nvSpPr>
        <p:spPr bwMode="auto">
          <a:xfrm>
            <a:off x="2041525" y="35052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46" name="Line 1066"/>
          <p:cNvSpPr>
            <a:spLocks noChangeShapeType="1"/>
          </p:cNvSpPr>
          <p:nvPr/>
        </p:nvSpPr>
        <p:spPr bwMode="auto">
          <a:xfrm>
            <a:off x="6629400" y="46482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48" name="Rectangle 1068"/>
          <p:cNvSpPr>
            <a:spLocks noChangeArrowheads="1"/>
          </p:cNvSpPr>
          <p:nvPr/>
        </p:nvSpPr>
        <p:spPr bwMode="auto">
          <a:xfrm>
            <a:off x="1444625" y="5791200"/>
            <a:ext cx="1206500" cy="838200"/>
          </a:xfrm>
          <a:prstGeom prst="rect">
            <a:avLst/>
          </a:prstGeom>
          <a:solidFill>
            <a:srgbClr val="FF5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49" name="Rectangle 1069"/>
          <p:cNvSpPr>
            <a:spLocks noChangeArrowheads="1"/>
          </p:cNvSpPr>
          <p:nvPr/>
        </p:nvSpPr>
        <p:spPr bwMode="auto">
          <a:xfrm>
            <a:off x="1508125" y="5822950"/>
            <a:ext cx="11128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fontAlgn="base">
              <a:spcBef>
                <a:spcPct val="0"/>
              </a:spcBef>
              <a:spcAft>
                <a:spcPct val="0"/>
              </a:spcAft>
            </a:pPr>
            <a:r>
              <a:rPr lang="en-US" altLang="en-US" sz="1400" b="1">
                <a:solidFill>
                  <a:srgbClr val="000000"/>
                </a:solidFill>
                <a:latin typeface="Times New Roman" pitchFamily="18" charset="0"/>
              </a:rPr>
              <a:t>Second</a:t>
            </a:r>
          </a:p>
          <a:p>
            <a:pPr algn="ctr" fontAlgn="base">
              <a:spcBef>
                <a:spcPct val="0"/>
              </a:spcBef>
              <a:spcAft>
                <a:spcPct val="0"/>
              </a:spcAft>
            </a:pPr>
            <a:r>
              <a:rPr lang="en-US" altLang="en-US" sz="1400" b="1">
                <a:solidFill>
                  <a:srgbClr val="000000"/>
                </a:solidFill>
                <a:latin typeface="Times New Roman" pitchFamily="18" charset="0"/>
              </a:rPr>
              <a:t>Chargeback</a:t>
            </a:r>
            <a:br>
              <a:rPr lang="en-US" altLang="en-US" sz="1400" b="1">
                <a:solidFill>
                  <a:srgbClr val="000000"/>
                </a:solidFill>
                <a:latin typeface="Times New Roman" pitchFamily="18" charset="0"/>
              </a:rPr>
            </a:br>
            <a:r>
              <a:rPr lang="en-US" altLang="en-US" sz="1400" b="1">
                <a:solidFill>
                  <a:srgbClr val="000000"/>
                </a:solidFill>
                <a:latin typeface="Times New Roman" pitchFamily="18" charset="0"/>
              </a:rPr>
              <a:t>   Request</a:t>
            </a:r>
          </a:p>
        </p:txBody>
      </p:sp>
      <p:sp>
        <p:nvSpPr>
          <p:cNvPr id="98350" name="Text Box 1070"/>
          <p:cNvSpPr txBox="1">
            <a:spLocks noChangeArrowheads="1"/>
          </p:cNvSpPr>
          <p:nvPr/>
        </p:nvSpPr>
        <p:spPr bwMode="auto">
          <a:xfrm>
            <a:off x="5930900" y="594360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400">
                <a:solidFill>
                  <a:srgbClr val="000000"/>
                </a:solidFill>
                <a:latin typeface="Times New Roman" pitchFamily="18" charset="0"/>
              </a:rPr>
              <a:t>Arbitration</a:t>
            </a:r>
          </a:p>
        </p:txBody>
      </p:sp>
      <p:sp>
        <p:nvSpPr>
          <p:cNvPr id="98351" name="Line 1071"/>
          <p:cNvSpPr>
            <a:spLocks noChangeShapeType="1"/>
          </p:cNvSpPr>
          <p:nvPr/>
        </p:nvSpPr>
        <p:spPr bwMode="auto">
          <a:xfrm>
            <a:off x="2041525" y="5486400"/>
            <a:ext cx="0" cy="3048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2" name="Line 1072"/>
          <p:cNvSpPr>
            <a:spLocks noChangeShapeType="1"/>
          </p:cNvSpPr>
          <p:nvPr/>
        </p:nvSpPr>
        <p:spPr bwMode="auto">
          <a:xfrm>
            <a:off x="2667000" y="6172200"/>
            <a:ext cx="7620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3" name="Rectangle 1073"/>
          <p:cNvSpPr>
            <a:spLocks noChangeArrowheads="1"/>
          </p:cNvSpPr>
          <p:nvPr/>
        </p:nvSpPr>
        <p:spPr bwMode="auto">
          <a:xfrm>
            <a:off x="3429000" y="5791200"/>
            <a:ext cx="1206500" cy="8382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4" name="Line 1074"/>
          <p:cNvSpPr>
            <a:spLocks noChangeShapeType="1"/>
          </p:cNvSpPr>
          <p:nvPr/>
        </p:nvSpPr>
        <p:spPr bwMode="auto">
          <a:xfrm>
            <a:off x="4648200" y="6172200"/>
            <a:ext cx="1295400" cy="0"/>
          </a:xfrm>
          <a:prstGeom prst="line">
            <a:avLst/>
          </a:prstGeom>
          <a:noFill/>
          <a:ln w="38100">
            <a:solidFill>
              <a:schemeClr val="tx1"/>
            </a:solidFill>
            <a:prstDash val="dash"/>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62" name="Rectangle 1082"/>
          <p:cNvSpPr>
            <a:spLocks noChangeArrowheads="1"/>
          </p:cNvSpPr>
          <p:nvPr/>
        </p:nvSpPr>
        <p:spPr bwMode="auto">
          <a:xfrm>
            <a:off x="100013" y="2667000"/>
            <a:ext cx="10429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sz="1600" b="1">
                <a:solidFill>
                  <a:srgbClr val="CC3300"/>
                </a:solidFill>
              </a:rPr>
              <a:t>Operator</a:t>
            </a:r>
          </a:p>
          <a:p>
            <a:pPr algn="ctr" eaLnBrk="0" fontAlgn="base" hangingPunct="0">
              <a:spcBef>
                <a:spcPct val="0"/>
              </a:spcBef>
              <a:spcAft>
                <a:spcPct val="0"/>
              </a:spcAft>
            </a:pPr>
            <a:r>
              <a:rPr lang="en-US" altLang="en-US" sz="1600" b="1">
                <a:solidFill>
                  <a:srgbClr val="CC3300"/>
                </a:solidFill>
              </a:rPr>
              <a:t>creates </a:t>
            </a:r>
          </a:p>
          <a:p>
            <a:pPr algn="ctr" eaLnBrk="0" fontAlgn="base" hangingPunct="0">
              <a:spcBef>
                <a:spcPct val="0"/>
              </a:spcBef>
              <a:spcAft>
                <a:spcPct val="0"/>
              </a:spcAft>
            </a:pPr>
            <a:r>
              <a:rPr lang="en-US" altLang="en-US" sz="1600" b="1">
                <a:solidFill>
                  <a:srgbClr val="CC3300"/>
                </a:solidFill>
              </a:rPr>
              <a:t>a case</a:t>
            </a:r>
          </a:p>
        </p:txBody>
      </p:sp>
      <p:sp>
        <p:nvSpPr>
          <p:cNvPr id="98363" name="Line 1083"/>
          <p:cNvSpPr>
            <a:spLocks noChangeShapeType="1"/>
          </p:cNvSpPr>
          <p:nvPr/>
        </p:nvSpPr>
        <p:spPr bwMode="auto">
          <a:xfrm>
            <a:off x="990600" y="2133600"/>
            <a:ext cx="454025" cy="158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6" name="AutoShape 1076"/>
          <p:cNvSpPr>
            <a:spLocks noChangeArrowheads="1"/>
          </p:cNvSpPr>
          <p:nvPr/>
        </p:nvSpPr>
        <p:spPr bwMode="auto">
          <a:xfrm>
            <a:off x="374650" y="1905000"/>
            <a:ext cx="615950" cy="534988"/>
          </a:xfrm>
          <a:prstGeom prst="roundRect">
            <a:avLst>
              <a:gd name="adj" fmla="val 16106"/>
            </a:avLst>
          </a:prstGeom>
          <a:solidFill>
            <a:srgbClr val="000000"/>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7" name="Freeform 1077"/>
          <p:cNvSpPr>
            <a:spLocks/>
          </p:cNvSpPr>
          <p:nvPr/>
        </p:nvSpPr>
        <p:spPr bwMode="auto">
          <a:xfrm>
            <a:off x="228600" y="2420938"/>
            <a:ext cx="874713" cy="79375"/>
          </a:xfrm>
          <a:custGeom>
            <a:avLst/>
            <a:gdLst>
              <a:gd name="T0" fmla="*/ 60 w 551"/>
              <a:gd name="T1" fmla="*/ 0 h 50"/>
              <a:gd name="T2" fmla="*/ 489 w 551"/>
              <a:gd name="T3" fmla="*/ 0 h 50"/>
              <a:gd name="T4" fmla="*/ 550 w 551"/>
              <a:gd name="T5" fmla="*/ 49 h 50"/>
              <a:gd name="T6" fmla="*/ 0 w 551"/>
              <a:gd name="T7" fmla="*/ 49 h 50"/>
              <a:gd name="T8" fmla="*/ 60 w 551"/>
              <a:gd name="T9" fmla="*/ 0 h 50"/>
            </a:gdLst>
            <a:ahLst/>
            <a:cxnLst>
              <a:cxn ang="0">
                <a:pos x="T0" y="T1"/>
              </a:cxn>
              <a:cxn ang="0">
                <a:pos x="T2" y="T3"/>
              </a:cxn>
              <a:cxn ang="0">
                <a:pos x="T4" y="T5"/>
              </a:cxn>
              <a:cxn ang="0">
                <a:pos x="T6" y="T7"/>
              </a:cxn>
              <a:cxn ang="0">
                <a:pos x="T8" y="T9"/>
              </a:cxn>
            </a:cxnLst>
            <a:rect l="0" t="0" r="r" b="b"/>
            <a:pathLst>
              <a:path w="551" h="50">
                <a:moveTo>
                  <a:pt x="60" y="0"/>
                </a:moveTo>
                <a:lnTo>
                  <a:pt x="489" y="0"/>
                </a:lnTo>
                <a:lnTo>
                  <a:pt x="550" y="49"/>
                </a:lnTo>
                <a:lnTo>
                  <a:pt x="0" y="49"/>
                </a:lnTo>
                <a:lnTo>
                  <a:pt x="60" y="0"/>
                </a:lnTo>
              </a:path>
            </a:pathLst>
          </a:custGeom>
          <a:solidFill>
            <a:schemeClr val="bg2"/>
          </a:solidFill>
          <a:ln w="12699"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8" name="Rectangle 1078"/>
          <p:cNvSpPr>
            <a:spLocks noChangeArrowheads="1"/>
          </p:cNvSpPr>
          <p:nvPr/>
        </p:nvSpPr>
        <p:spPr bwMode="auto">
          <a:xfrm>
            <a:off x="234950" y="2505075"/>
            <a:ext cx="868363" cy="53975"/>
          </a:xfrm>
          <a:prstGeom prst="rect">
            <a:avLst/>
          </a:prstGeom>
          <a:solidFill>
            <a:srgbClr val="000000"/>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59" name="Rectangle 1079"/>
          <p:cNvSpPr>
            <a:spLocks noChangeArrowheads="1"/>
          </p:cNvSpPr>
          <p:nvPr/>
        </p:nvSpPr>
        <p:spPr bwMode="auto">
          <a:xfrm>
            <a:off x="234950" y="2505075"/>
            <a:ext cx="868363" cy="53975"/>
          </a:xfrm>
          <a:prstGeom prst="rect">
            <a:avLst/>
          </a:prstGeom>
          <a:solidFill>
            <a:srgbClr val="999999"/>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60" name="AutoShape 1080"/>
          <p:cNvSpPr>
            <a:spLocks noChangeArrowheads="1"/>
          </p:cNvSpPr>
          <p:nvPr/>
        </p:nvSpPr>
        <p:spPr bwMode="auto">
          <a:xfrm>
            <a:off x="304800" y="1905000"/>
            <a:ext cx="685800" cy="515938"/>
          </a:xfrm>
          <a:prstGeom prst="roundRect">
            <a:avLst>
              <a:gd name="adj" fmla="val 16106"/>
            </a:avLst>
          </a:prstGeom>
          <a:solidFill>
            <a:srgbClr val="999999"/>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61" name="AutoShape 1081"/>
          <p:cNvSpPr>
            <a:spLocks noChangeArrowheads="1"/>
          </p:cNvSpPr>
          <p:nvPr/>
        </p:nvSpPr>
        <p:spPr bwMode="auto">
          <a:xfrm>
            <a:off x="374650" y="1965325"/>
            <a:ext cx="539750" cy="412750"/>
          </a:xfrm>
          <a:prstGeom prst="roundRect">
            <a:avLst>
              <a:gd name="adj" fmla="val 20519"/>
            </a:avLst>
          </a:prstGeom>
          <a:solidFill>
            <a:schemeClr val="folHlink"/>
          </a:solidFill>
          <a:ln w="12699">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FF5050"/>
              </a:solidFill>
              <a:effectLst>
                <a:outerShdw blurRad="38100" dist="38100" dir="2700000" algn="tl">
                  <a:srgbClr val="000000">
                    <a:alpha val="43137"/>
                  </a:srgbClr>
                </a:outerShdw>
              </a:effectLst>
              <a:latin typeface="Times New Roman" pitchFamily="18" charset="0"/>
            </a:endParaRPr>
          </a:p>
        </p:txBody>
      </p:sp>
      <p:sp>
        <p:nvSpPr>
          <p:cNvPr id="98364" name="Text Box 1084"/>
          <p:cNvSpPr txBox="1">
            <a:spLocks noChangeArrowheads="1"/>
          </p:cNvSpPr>
          <p:nvPr/>
        </p:nvSpPr>
        <p:spPr bwMode="auto">
          <a:xfrm>
            <a:off x="366713" y="2005013"/>
            <a:ext cx="623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1600" b="1">
                <a:solidFill>
                  <a:srgbClr val="000000"/>
                </a:solidFill>
              </a:rPr>
              <a:t>EMS</a:t>
            </a:r>
          </a:p>
        </p:txBody>
      </p:sp>
    </p:spTree>
    <p:extLst>
      <p:ext uri="{BB962C8B-B14F-4D97-AF65-F5344CB8AC3E}">
        <p14:creationId xmlns:p14="http://schemas.microsoft.com/office/powerpoint/2010/main" val="7926021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26FA06DBD6E6418AD49F023C1EFD04" ma:contentTypeVersion="4" ma:contentTypeDescription="Create a new document." ma:contentTypeScope="" ma:versionID="413b0667ac5e2d0a0696fd9ede7e345d">
  <xsd:schema xmlns:xsd="http://www.w3.org/2001/XMLSchema" xmlns:xs="http://www.w3.org/2001/XMLSchema" xmlns:p="http://schemas.microsoft.com/office/2006/metadata/properties" xmlns:ns2="8177493b-ff6b-4d36-9fe8-29f15b5aaaa8" targetNamespace="http://schemas.microsoft.com/office/2006/metadata/properties" ma:root="true" ma:fieldsID="fd3aafd6d657aaa9d6a8ada1f01b0f92" ns2:_="">
    <xsd:import namespace="8177493b-ff6b-4d36-9fe8-29f15b5aaa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77493b-ff6b-4d36-9fe8-29f15b5aa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F37F17-2BCB-40B3-8F64-6E1574E8A39C}"/>
</file>

<file path=customXml/itemProps2.xml><?xml version="1.0" encoding="utf-8"?>
<ds:datastoreItem xmlns:ds="http://schemas.openxmlformats.org/officeDocument/2006/customXml" ds:itemID="{010790B0-A7B3-400F-91BA-3BD20EEF1031}"/>
</file>

<file path=customXml/itemProps3.xml><?xml version="1.0" encoding="utf-8"?>
<ds:datastoreItem xmlns:ds="http://schemas.openxmlformats.org/officeDocument/2006/customXml" ds:itemID="{EEE12349-5BD4-4DD5-A254-944EF2CE0AFC}"/>
</file>

<file path=docProps/app.xml><?xml version="1.0" encoding="utf-8"?>
<Properties xmlns="http://schemas.openxmlformats.org/officeDocument/2006/extended-properties" xmlns:vt="http://schemas.openxmlformats.org/officeDocument/2006/docPropsVTypes">
  <Template>Adjacency</Template>
  <TotalTime>607</TotalTime>
  <Words>2077</Words>
  <Application>Microsoft Office PowerPoint</Application>
  <PresentationFormat>On-screen Show (4:3)</PresentationFormat>
  <Paragraphs>493</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Adjacency</vt:lpstr>
      <vt:lpstr>EXCEPTION MANAGEMENT SYSTEM </vt:lpstr>
      <vt:lpstr>PowerPoint Presentation</vt:lpstr>
      <vt:lpstr>EMS</vt:lpstr>
      <vt:lpstr>PowerPoint Presentation</vt:lpstr>
      <vt:lpstr>Types of cases</vt:lpstr>
      <vt:lpstr>PowerPoint Presentation</vt:lpstr>
      <vt:lpstr>Important Terms</vt:lpstr>
      <vt:lpstr>Phase</vt:lpstr>
      <vt:lpstr>Case Flows Life Cycle – Issuer Perspective (Sample)</vt:lpstr>
      <vt:lpstr>Case Flows Life Cycle – Acquirer Perspective (Sample)</vt:lpstr>
      <vt:lpstr>Status</vt:lpstr>
      <vt:lpstr>PowerPoint Presentation</vt:lpstr>
      <vt:lpstr>State</vt:lpstr>
      <vt:lpstr>PowerPoint Presentation</vt:lpstr>
      <vt:lpstr>Transition </vt:lpstr>
      <vt:lpstr>PowerPoint Presentation</vt:lpstr>
      <vt:lpstr>PowerPoint Presentation</vt:lpstr>
      <vt:lpstr>Some examples of Reason code</vt:lpstr>
      <vt:lpstr>PowerPoint Presentation</vt:lpstr>
      <vt:lpstr>PowerPoint Presentation</vt:lpstr>
      <vt:lpstr>PowerPoint Presentation</vt:lpstr>
      <vt:lpstr>Acquirer View</vt:lpstr>
      <vt:lpstr>MasterCard® Exception Items – Acquirer View</vt:lpstr>
      <vt:lpstr>Tables Related with Exceptions </vt:lpstr>
      <vt:lpstr>Services used in EMS</vt:lpstr>
      <vt:lpstr>EM – Exception Manager</vt:lpstr>
      <vt:lpstr>PowerPoint Presentation</vt:lpstr>
      <vt:lpstr>PowerPoint Presentation</vt:lpstr>
      <vt:lpstr>PowerPoint Presentation</vt:lpstr>
      <vt:lpstr>EB- Exception Batch</vt:lpstr>
      <vt:lpstr>ER- Exception Rules</vt:lpstr>
      <vt:lpstr>Advantages of EMS</vt:lpstr>
      <vt:lpstr>Format of visa</vt:lpstr>
      <vt:lpstr>Review</vt:lpstr>
      <vt:lpstr>PowerPoint Presentation</vt:lpstr>
    </vt:vector>
  </TitlesOfParts>
  <Company>FIS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Kalyana Priya</dc:creator>
  <cp:lastModifiedBy>Murugan, Sethuramalingam</cp:lastModifiedBy>
  <cp:revision>104</cp:revision>
  <dcterms:created xsi:type="dcterms:W3CDTF">2014-10-07T07:27:55Z</dcterms:created>
  <dcterms:modified xsi:type="dcterms:W3CDTF">2015-03-30T06:25:24Z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0x010100E226FA06DBD6E6418AD49F023C1EFD04</vt:lpwstr>
  </property>
</Properties>
</file>