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60" r:id="rId8"/>
    <p:sldId id="261" r:id="rId9"/>
    <p:sldId id="262" r:id="rId10"/>
    <p:sldId id="266" r:id="rId11"/>
    <p:sldId id="278" r:id="rId12"/>
    <p:sldId id="264" r:id="rId13"/>
    <p:sldId id="269" r:id="rId14"/>
    <p:sldId id="270" r:id="rId15"/>
    <p:sldId id="274" r:id="rId16"/>
    <p:sldId id="281" r:id="rId17"/>
    <p:sldId id="308" r:id="rId18"/>
    <p:sldId id="282" r:id="rId19"/>
    <p:sldId id="289"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706" autoAdjust="0"/>
  </p:normalViewPr>
  <p:slideViewPr>
    <p:cSldViewPr snapToGrid="0">
      <p:cViewPr varScale="1">
        <p:scale>
          <a:sx n="87" d="100"/>
          <a:sy n="87" d="100"/>
        </p:scale>
        <p:origin x="451" y="62"/>
      </p:cViewPr>
      <p:guideLst/>
    </p:cSldViewPr>
  </p:slideViewPr>
  <p:outlineViewPr>
    <p:cViewPr>
      <p:scale>
        <a:sx n="33" d="100"/>
        <a:sy n="33" d="100"/>
      </p:scale>
      <p:origin x="0" y="-37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m koushal" userId="9b5ba61d102b64ad" providerId="LiveId" clId="{487B2764-CEAB-421C-AFE8-4C92103BC27B}"/>
    <pc:docChg chg="modSld">
      <pc:chgData name="vanam koushal" userId="9b5ba61d102b64ad" providerId="LiveId" clId="{487B2764-CEAB-421C-AFE8-4C92103BC27B}" dt="2023-12-21T01:29:59.055" v="0" actId="1035"/>
      <pc:docMkLst>
        <pc:docMk/>
      </pc:docMkLst>
      <pc:sldChg chg="modSp mod">
        <pc:chgData name="vanam koushal" userId="9b5ba61d102b64ad" providerId="LiveId" clId="{487B2764-CEAB-421C-AFE8-4C92103BC27B}" dt="2023-12-21T01:29:59.055" v="0" actId="1035"/>
        <pc:sldMkLst>
          <pc:docMk/>
          <pc:sldMk cId="1193664962" sldId="266"/>
        </pc:sldMkLst>
        <pc:picChg chg="mod">
          <ac:chgData name="vanam koushal" userId="9b5ba61d102b64ad" providerId="LiveId" clId="{487B2764-CEAB-421C-AFE8-4C92103BC27B}" dt="2023-12-21T01:29:59.055" v="0" actId="1035"/>
          <ac:picMkLst>
            <pc:docMk/>
            <pc:sldMk cId="1193664962" sldId="266"/>
            <ac:picMk id="2" creationId="{6FC17EFE-3D51-09AD-AB65-1B9466E716F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3FEBD-1BD0-4AF0-A319-580781B6A56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8DA29-385C-4755-BB54-75F5578A25DE}">
      <dgm:prSet/>
      <dgm:spPr/>
      <dgm:t>
        <a:bodyPr/>
        <a:lstStyle/>
        <a:p>
          <a:r>
            <a:rPr lang="en-US" b="1" i="0" baseline="0"/>
            <a:t>Features:</a:t>
          </a:r>
          <a:endParaRPr lang="en-US"/>
        </a:p>
      </dgm:t>
    </dgm:pt>
    <dgm:pt modelId="{4895468B-387F-4794-8D06-AFB51CF6D5A8}" type="parTrans" cxnId="{1F7AAB22-C9AA-493E-93F9-86DFA3D2273F}">
      <dgm:prSet/>
      <dgm:spPr/>
      <dgm:t>
        <a:bodyPr/>
        <a:lstStyle/>
        <a:p>
          <a:endParaRPr lang="en-US"/>
        </a:p>
      </dgm:t>
    </dgm:pt>
    <dgm:pt modelId="{E556463B-7CB8-43CA-9CDF-C5FF6AC23E99}" type="sibTrans" cxnId="{1F7AAB22-C9AA-493E-93F9-86DFA3D2273F}">
      <dgm:prSet/>
      <dgm:spPr/>
      <dgm:t>
        <a:bodyPr/>
        <a:lstStyle/>
        <a:p>
          <a:endParaRPr lang="en-US"/>
        </a:p>
      </dgm:t>
    </dgm:pt>
    <dgm:pt modelId="{69160E50-9FC4-4A63-A8E9-A4A789290D86}">
      <dgm:prSet/>
      <dgm:spPr/>
      <dgm:t>
        <a:bodyPr/>
        <a:lstStyle/>
        <a:p>
          <a:r>
            <a:rPr lang="en-US" b="1" i="0" baseline="0"/>
            <a:t>LIMIT_BAL</a:t>
          </a:r>
          <a:r>
            <a:rPr lang="en-US" b="0" i="0" baseline="0"/>
            <a:t>: continuous. Credit Limit of the person.</a:t>
          </a:r>
          <a:endParaRPr lang="en-US"/>
        </a:p>
      </dgm:t>
    </dgm:pt>
    <dgm:pt modelId="{CABB994C-50E7-4C4F-99EF-5E1E6E0D5E79}" type="parTrans" cxnId="{DBB8A5A6-E27F-47EC-B8BF-00A4385607C4}">
      <dgm:prSet/>
      <dgm:spPr/>
      <dgm:t>
        <a:bodyPr/>
        <a:lstStyle/>
        <a:p>
          <a:endParaRPr lang="en-US"/>
        </a:p>
      </dgm:t>
    </dgm:pt>
    <dgm:pt modelId="{A53E5E5D-E5C1-4DE0-86AC-1BE5D16FE2DF}" type="sibTrans" cxnId="{DBB8A5A6-E27F-47EC-B8BF-00A4385607C4}">
      <dgm:prSet/>
      <dgm:spPr/>
      <dgm:t>
        <a:bodyPr/>
        <a:lstStyle/>
        <a:p>
          <a:endParaRPr lang="en-US"/>
        </a:p>
      </dgm:t>
    </dgm:pt>
    <dgm:pt modelId="{2527A26D-0262-457A-A32E-CBD56CA44161}">
      <dgm:prSet/>
      <dgm:spPr/>
      <dgm:t>
        <a:bodyPr/>
        <a:lstStyle/>
        <a:p>
          <a:r>
            <a:rPr lang="en-US" b="1" i="0" baseline="0"/>
            <a:t>SEX</a:t>
          </a:r>
          <a:r>
            <a:rPr lang="en-US" b="0" i="0" baseline="0"/>
            <a:t>: Categorical: 1 = male; 2 = female</a:t>
          </a:r>
          <a:endParaRPr lang="en-US"/>
        </a:p>
      </dgm:t>
    </dgm:pt>
    <dgm:pt modelId="{A78F0772-6AF5-44AE-9D71-208C3AF2E9C3}" type="parTrans" cxnId="{2B276161-BF28-421E-BC4B-A86E567E9B5E}">
      <dgm:prSet/>
      <dgm:spPr/>
      <dgm:t>
        <a:bodyPr/>
        <a:lstStyle/>
        <a:p>
          <a:endParaRPr lang="en-US"/>
        </a:p>
      </dgm:t>
    </dgm:pt>
    <dgm:pt modelId="{62B1FFD0-845D-4EF6-896D-EBE0C1557D20}" type="sibTrans" cxnId="{2B276161-BF28-421E-BC4B-A86E567E9B5E}">
      <dgm:prSet/>
      <dgm:spPr/>
      <dgm:t>
        <a:bodyPr/>
        <a:lstStyle/>
        <a:p>
          <a:endParaRPr lang="en-US"/>
        </a:p>
      </dgm:t>
    </dgm:pt>
    <dgm:pt modelId="{15863001-5DB9-4BA6-8429-ADC1315F624D}">
      <dgm:prSet/>
      <dgm:spPr/>
      <dgm:t>
        <a:bodyPr/>
        <a:lstStyle/>
        <a:p>
          <a:r>
            <a:rPr lang="en-US" b="1" i="0" baseline="0" dirty="0"/>
            <a:t>EDUCATION</a:t>
          </a:r>
          <a:r>
            <a:rPr lang="en-US" b="0" i="0" baseline="0" dirty="0"/>
            <a:t>: Categorical: 1 = graduate school; 2 = university; 3 = high school; 4 = others</a:t>
          </a:r>
          <a:endParaRPr lang="en-US" dirty="0"/>
        </a:p>
      </dgm:t>
    </dgm:pt>
    <dgm:pt modelId="{2BA91E80-D367-4AB2-890C-19D11B721BD5}" type="parTrans" cxnId="{ECCB3E06-6A35-46AC-86A1-7C36A521FC53}">
      <dgm:prSet/>
      <dgm:spPr/>
      <dgm:t>
        <a:bodyPr/>
        <a:lstStyle/>
        <a:p>
          <a:endParaRPr lang="en-US"/>
        </a:p>
      </dgm:t>
    </dgm:pt>
    <dgm:pt modelId="{A1C25D1F-F91E-4337-B614-B9CF4227B9A0}" type="sibTrans" cxnId="{ECCB3E06-6A35-46AC-86A1-7C36A521FC53}">
      <dgm:prSet/>
      <dgm:spPr/>
      <dgm:t>
        <a:bodyPr/>
        <a:lstStyle/>
        <a:p>
          <a:endParaRPr lang="en-US"/>
        </a:p>
      </dgm:t>
    </dgm:pt>
    <dgm:pt modelId="{D53D672A-8787-4FA8-8630-81210C5B90A9}">
      <dgm:prSet/>
      <dgm:spPr/>
      <dgm:t>
        <a:bodyPr/>
        <a:lstStyle/>
        <a:p>
          <a:r>
            <a:rPr lang="en-US" b="1" i="0" baseline="0" dirty="0"/>
            <a:t>MARRIAGE</a:t>
          </a:r>
          <a:r>
            <a:rPr lang="en-US" b="0" i="0" baseline="0" dirty="0"/>
            <a:t>: 1 = married; 2 = single; 3 = others</a:t>
          </a:r>
          <a:endParaRPr lang="en-US" dirty="0"/>
        </a:p>
      </dgm:t>
    </dgm:pt>
    <dgm:pt modelId="{23114EFA-45C0-4BFC-832E-8DCE2D80C3F6}" type="parTrans" cxnId="{3D5B49A7-9B14-4C61-9629-468865DEA367}">
      <dgm:prSet/>
      <dgm:spPr/>
      <dgm:t>
        <a:bodyPr/>
        <a:lstStyle/>
        <a:p>
          <a:endParaRPr lang="en-US"/>
        </a:p>
      </dgm:t>
    </dgm:pt>
    <dgm:pt modelId="{96CA47D3-BA7F-4F00-AFE6-E727DC6BC7D3}" type="sibTrans" cxnId="{3D5B49A7-9B14-4C61-9629-468865DEA367}">
      <dgm:prSet/>
      <dgm:spPr/>
      <dgm:t>
        <a:bodyPr/>
        <a:lstStyle/>
        <a:p>
          <a:endParaRPr lang="en-US"/>
        </a:p>
      </dgm:t>
    </dgm:pt>
    <dgm:pt modelId="{69FD8F01-DDC8-4720-BE59-A2B2F3290EC5}">
      <dgm:prSet/>
      <dgm:spPr/>
      <dgm:t>
        <a:bodyPr/>
        <a:lstStyle/>
        <a:p>
          <a:r>
            <a:rPr lang="en-US" b="1" i="0" baseline="0"/>
            <a:t>AGE</a:t>
          </a:r>
          <a:r>
            <a:rPr lang="en-US" b="0" i="0" baseline="0"/>
            <a:t>: num. continuous. </a:t>
          </a:r>
          <a:endParaRPr lang="en-US"/>
        </a:p>
      </dgm:t>
    </dgm:pt>
    <dgm:pt modelId="{2CB753B4-31EE-4A0B-A0FD-5FC51B3F19D5}" type="parTrans" cxnId="{E3D8BBB2-466F-416E-B83C-6ECF51C3A1C0}">
      <dgm:prSet/>
      <dgm:spPr/>
      <dgm:t>
        <a:bodyPr/>
        <a:lstStyle/>
        <a:p>
          <a:endParaRPr lang="en-US"/>
        </a:p>
      </dgm:t>
    </dgm:pt>
    <dgm:pt modelId="{4B013F3D-ACA6-4D1A-B1B6-F601F7CBD839}" type="sibTrans" cxnId="{E3D8BBB2-466F-416E-B83C-6ECF51C3A1C0}">
      <dgm:prSet/>
      <dgm:spPr/>
      <dgm:t>
        <a:bodyPr/>
        <a:lstStyle/>
        <a:p>
          <a:endParaRPr lang="en-US"/>
        </a:p>
      </dgm:t>
    </dgm:pt>
    <dgm:pt modelId="{AFF5FE18-3C81-460C-9265-5CF74B355C40}">
      <dgm:prSet/>
      <dgm:spPr/>
      <dgm:t>
        <a:bodyPr/>
        <a:lstStyle/>
        <a:p>
          <a:r>
            <a:rPr lang="en-US" b="1" i="0" baseline="0"/>
            <a:t>PAY_0,PAY_2 to PAY_6</a:t>
          </a:r>
          <a:r>
            <a:rPr lang="en-US" b="0" i="0" baseline="0"/>
            <a:t>: Categorical :-</a:t>
          </a:r>
          <a:endParaRPr lang="en-US"/>
        </a:p>
      </dgm:t>
    </dgm:pt>
    <dgm:pt modelId="{FFB8F509-2846-4806-8627-3C975595A9C2}" type="parTrans" cxnId="{0326DAB1-40F6-4996-B29A-E9B81A04FE8A}">
      <dgm:prSet/>
      <dgm:spPr/>
      <dgm:t>
        <a:bodyPr/>
        <a:lstStyle/>
        <a:p>
          <a:endParaRPr lang="en-US"/>
        </a:p>
      </dgm:t>
    </dgm:pt>
    <dgm:pt modelId="{4A3689E4-7E74-495B-8426-F4035F1B7B78}" type="sibTrans" cxnId="{0326DAB1-40F6-4996-B29A-E9B81A04FE8A}">
      <dgm:prSet/>
      <dgm:spPr/>
      <dgm:t>
        <a:bodyPr/>
        <a:lstStyle/>
        <a:p>
          <a:endParaRPr lang="en-US"/>
        </a:p>
      </dgm:t>
    </dgm:pt>
    <dgm:pt modelId="{34F8F653-F390-4CA9-99B3-0AAE0A7CE307}">
      <dgm:prSet/>
      <dgm:spPr/>
      <dgm:t>
        <a:bodyPr/>
        <a:lstStyle/>
        <a:p>
          <a:r>
            <a:rPr lang="en-US" b="0" i="0" baseline="0" dirty="0"/>
            <a:t>-2: Payment made in full and on time</a:t>
          </a:r>
          <a:endParaRPr lang="en-US" dirty="0"/>
        </a:p>
      </dgm:t>
    </dgm:pt>
    <dgm:pt modelId="{9CBD5C6C-7928-400D-8684-BD2E2883F4C4}" type="parTrans" cxnId="{7A009E7E-69EC-409A-8947-A4B570711D11}">
      <dgm:prSet/>
      <dgm:spPr/>
      <dgm:t>
        <a:bodyPr/>
        <a:lstStyle/>
        <a:p>
          <a:endParaRPr lang="en-US"/>
        </a:p>
      </dgm:t>
    </dgm:pt>
    <dgm:pt modelId="{C67B5982-B571-43ED-A281-040E8A7CA720}" type="sibTrans" cxnId="{7A009E7E-69EC-409A-8947-A4B570711D11}">
      <dgm:prSet/>
      <dgm:spPr/>
      <dgm:t>
        <a:bodyPr/>
        <a:lstStyle/>
        <a:p>
          <a:endParaRPr lang="en-US"/>
        </a:p>
      </dgm:t>
    </dgm:pt>
    <dgm:pt modelId="{7B7B9C8E-47B0-4BFB-AD9B-0762D3BA90D5}">
      <dgm:prSet/>
      <dgm:spPr/>
      <dgm:t>
        <a:bodyPr/>
        <a:lstStyle/>
        <a:p>
          <a:r>
            <a:rPr lang="en-US" b="0" i="0" baseline="0" dirty="0"/>
            <a:t>-1: payment made in full but past the due date </a:t>
          </a:r>
          <a:r>
            <a:rPr lang="en-US" b="1" i="0" baseline="0" dirty="0"/>
            <a:t>, </a:t>
          </a:r>
          <a:r>
            <a:rPr lang="en-US" b="0" i="0" baseline="0" dirty="0"/>
            <a:t>0: payment of the minimum amount was made</a:t>
          </a:r>
          <a:endParaRPr lang="en-US" dirty="0"/>
        </a:p>
      </dgm:t>
    </dgm:pt>
    <dgm:pt modelId="{C20E06F1-54DC-42CF-A5A6-0120A957029E}" type="parTrans" cxnId="{621998C7-EA85-4FC2-80CE-4E42537B2318}">
      <dgm:prSet/>
      <dgm:spPr/>
      <dgm:t>
        <a:bodyPr/>
        <a:lstStyle/>
        <a:p>
          <a:endParaRPr lang="en-US"/>
        </a:p>
      </dgm:t>
    </dgm:pt>
    <dgm:pt modelId="{C0F14588-6649-46D9-B536-AD4D9CF0C0AE}" type="sibTrans" cxnId="{621998C7-EA85-4FC2-80CE-4E42537B2318}">
      <dgm:prSet/>
      <dgm:spPr/>
      <dgm:t>
        <a:bodyPr/>
        <a:lstStyle/>
        <a:p>
          <a:endParaRPr lang="en-US"/>
        </a:p>
      </dgm:t>
    </dgm:pt>
    <dgm:pt modelId="{F4FF36E9-CCA3-4C50-A438-C96C09B4A10A}">
      <dgm:prSet/>
      <dgm:spPr/>
      <dgm:t>
        <a:bodyPr/>
        <a:lstStyle/>
        <a:p>
          <a:r>
            <a:rPr lang="en-US" b="0" i="0" baseline="0" dirty="0"/>
            <a:t>1: payment amount less than the minimum amount due</a:t>
          </a:r>
          <a:endParaRPr lang="en-US" dirty="0"/>
        </a:p>
      </dgm:t>
    </dgm:pt>
    <dgm:pt modelId="{A8DD9E53-7446-43C6-A7A6-F20332BBD051}" type="parTrans" cxnId="{174FE6AC-F21A-436C-8082-3C6686C09D30}">
      <dgm:prSet/>
      <dgm:spPr/>
      <dgm:t>
        <a:bodyPr/>
        <a:lstStyle/>
        <a:p>
          <a:endParaRPr lang="en-US"/>
        </a:p>
      </dgm:t>
    </dgm:pt>
    <dgm:pt modelId="{DF63EB53-214E-43A9-87BA-E86A40712207}" type="sibTrans" cxnId="{174FE6AC-F21A-436C-8082-3C6686C09D30}">
      <dgm:prSet/>
      <dgm:spPr/>
      <dgm:t>
        <a:bodyPr/>
        <a:lstStyle/>
        <a:p>
          <a:endParaRPr lang="en-US"/>
        </a:p>
      </dgm:t>
    </dgm:pt>
    <dgm:pt modelId="{85BC8A0A-6A91-42B6-9F4B-1249AA5F1C87}">
      <dgm:prSet/>
      <dgm:spPr/>
      <dgm:t>
        <a:bodyPr/>
        <a:lstStyle/>
        <a:p>
          <a:r>
            <a:rPr lang="en-US" b="0" i="0" baseline="0"/>
            <a:t>2: payment amount is between the minimum amount due and the full amount due</a:t>
          </a:r>
          <a:endParaRPr lang="en-US"/>
        </a:p>
      </dgm:t>
    </dgm:pt>
    <dgm:pt modelId="{992B3EA8-24AD-48A8-A54C-5095DD98AC2F}" type="parTrans" cxnId="{093996B7-DB5C-49A7-AE4C-94B2C71F03F3}">
      <dgm:prSet/>
      <dgm:spPr/>
      <dgm:t>
        <a:bodyPr/>
        <a:lstStyle/>
        <a:p>
          <a:endParaRPr lang="en-US"/>
        </a:p>
      </dgm:t>
    </dgm:pt>
    <dgm:pt modelId="{FB2D6D24-5BC8-4D5B-AC98-A14FEB43659B}" type="sibTrans" cxnId="{093996B7-DB5C-49A7-AE4C-94B2C71F03F3}">
      <dgm:prSet/>
      <dgm:spPr/>
      <dgm:t>
        <a:bodyPr/>
        <a:lstStyle/>
        <a:p>
          <a:endParaRPr lang="en-US"/>
        </a:p>
      </dgm:t>
    </dgm:pt>
    <dgm:pt modelId="{7735CA59-7E9B-4D1A-AC90-B6F019A2939A}">
      <dgm:prSet/>
      <dgm:spPr/>
      <dgm:t>
        <a:bodyPr/>
        <a:lstStyle/>
        <a:p>
          <a:r>
            <a:rPr lang="en-US" b="0" i="0" baseline="0"/>
            <a:t>3: payment amount is between one and two months late</a:t>
          </a:r>
          <a:endParaRPr lang="en-US"/>
        </a:p>
      </dgm:t>
    </dgm:pt>
    <dgm:pt modelId="{B7B44FA8-902B-4640-BD1E-D31AF484CEBF}" type="parTrans" cxnId="{A96DD18D-C84D-40DF-940F-D3F2CD34C5B3}">
      <dgm:prSet/>
      <dgm:spPr/>
      <dgm:t>
        <a:bodyPr/>
        <a:lstStyle/>
        <a:p>
          <a:endParaRPr lang="en-US"/>
        </a:p>
      </dgm:t>
    </dgm:pt>
    <dgm:pt modelId="{4753D6A7-6060-423A-97E8-BC15524C14D4}" type="sibTrans" cxnId="{A96DD18D-C84D-40DF-940F-D3F2CD34C5B3}">
      <dgm:prSet/>
      <dgm:spPr/>
      <dgm:t>
        <a:bodyPr/>
        <a:lstStyle/>
        <a:p>
          <a:endParaRPr lang="en-US"/>
        </a:p>
      </dgm:t>
    </dgm:pt>
    <dgm:pt modelId="{46DDFF46-589D-402E-8DFE-539964AD4A57}">
      <dgm:prSet/>
      <dgm:spPr/>
      <dgm:t>
        <a:bodyPr/>
        <a:lstStyle/>
        <a:p>
          <a:r>
            <a:rPr lang="en-US" b="0" i="0" baseline="0"/>
            <a:t>4: payment amount is between two and three months late</a:t>
          </a:r>
          <a:endParaRPr lang="en-US"/>
        </a:p>
      </dgm:t>
    </dgm:pt>
    <dgm:pt modelId="{880930BD-C83C-417E-B4F1-6966459BF852}" type="parTrans" cxnId="{E9C9C643-4072-4308-BCD8-085F038DD415}">
      <dgm:prSet/>
      <dgm:spPr/>
      <dgm:t>
        <a:bodyPr/>
        <a:lstStyle/>
        <a:p>
          <a:endParaRPr lang="en-US"/>
        </a:p>
      </dgm:t>
    </dgm:pt>
    <dgm:pt modelId="{CC04DADB-0E3F-430C-8E68-9BFEF80FEC47}" type="sibTrans" cxnId="{E9C9C643-4072-4308-BCD8-085F038DD415}">
      <dgm:prSet/>
      <dgm:spPr/>
      <dgm:t>
        <a:bodyPr/>
        <a:lstStyle/>
        <a:p>
          <a:endParaRPr lang="en-US"/>
        </a:p>
      </dgm:t>
    </dgm:pt>
    <dgm:pt modelId="{2816CC85-07AB-4745-A5C7-B8AE725212E7}">
      <dgm:prSet/>
      <dgm:spPr/>
      <dgm:t>
        <a:bodyPr/>
        <a:lstStyle/>
        <a:p>
          <a:r>
            <a:rPr lang="en-US" b="0" i="0" baseline="0"/>
            <a:t>5: payment amount is between three and four months late</a:t>
          </a:r>
          <a:endParaRPr lang="en-US"/>
        </a:p>
      </dgm:t>
    </dgm:pt>
    <dgm:pt modelId="{506F3CAC-C292-4FAD-88F2-514D866F30C3}" type="parTrans" cxnId="{BE6BC814-42FC-46FB-B70E-754C12FF1336}">
      <dgm:prSet/>
      <dgm:spPr/>
      <dgm:t>
        <a:bodyPr/>
        <a:lstStyle/>
        <a:p>
          <a:endParaRPr lang="en-US"/>
        </a:p>
      </dgm:t>
    </dgm:pt>
    <dgm:pt modelId="{25EF17B6-5E99-4A42-9968-13308B13A090}" type="sibTrans" cxnId="{BE6BC814-42FC-46FB-B70E-754C12FF1336}">
      <dgm:prSet/>
      <dgm:spPr/>
      <dgm:t>
        <a:bodyPr/>
        <a:lstStyle/>
        <a:p>
          <a:endParaRPr lang="en-US"/>
        </a:p>
      </dgm:t>
    </dgm:pt>
    <dgm:pt modelId="{9E724FFD-3939-40E0-9EC8-769D233654EA}">
      <dgm:prSet/>
      <dgm:spPr/>
      <dgm:t>
        <a:bodyPr/>
        <a:lstStyle/>
        <a:p>
          <a:r>
            <a:rPr lang="en-US" b="0" i="0" baseline="0"/>
            <a:t>6: payment amount is between four and five months late</a:t>
          </a:r>
          <a:endParaRPr lang="en-US"/>
        </a:p>
      </dgm:t>
    </dgm:pt>
    <dgm:pt modelId="{CB8734BB-6080-469B-903D-9838CD677ED7}" type="parTrans" cxnId="{D2AA6EFE-E020-4195-ADC3-711FC27D36DF}">
      <dgm:prSet/>
      <dgm:spPr/>
      <dgm:t>
        <a:bodyPr/>
        <a:lstStyle/>
        <a:p>
          <a:endParaRPr lang="en-US"/>
        </a:p>
      </dgm:t>
    </dgm:pt>
    <dgm:pt modelId="{339395BA-FE3F-412C-8B6D-DEA55EF98923}" type="sibTrans" cxnId="{D2AA6EFE-E020-4195-ADC3-711FC27D36DF}">
      <dgm:prSet/>
      <dgm:spPr/>
      <dgm:t>
        <a:bodyPr/>
        <a:lstStyle/>
        <a:p>
          <a:endParaRPr lang="en-US"/>
        </a:p>
      </dgm:t>
    </dgm:pt>
    <dgm:pt modelId="{395C9CFB-F9A6-46E9-A00E-A59A4B7DDADF}">
      <dgm:prSet/>
      <dgm:spPr/>
      <dgm:t>
        <a:bodyPr/>
        <a:lstStyle/>
        <a:p>
          <a:r>
            <a:rPr lang="en-US" b="0" i="0" baseline="0"/>
            <a:t>7: payment amount is between five and six months late</a:t>
          </a:r>
          <a:endParaRPr lang="en-US"/>
        </a:p>
      </dgm:t>
    </dgm:pt>
    <dgm:pt modelId="{4BE4688B-4C49-4B39-9EA9-59429FA4846F}" type="parTrans" cxnId="{7B59CCC8-1730-4935-9F99-B301F4B2969E}">
      <dgm:prSet/>
      <dgm:spPr/>
      <dgm:t>
        <a:bodyPr/>
        <a:lstStyle/>
        <a:p>
          <a:endParaRPr lang="en-US"/>
        </a:p>
      </dgm:t>
    </dgm:pt>
    <dgm:pt modelId="{D7E4BA82-36F8-44F7-B7FB-F8CDA5AF1040}" type="sibTrans" cxnId="{7B59CCC8-1730-4935-9F99-B301F4B2969E}">
      <dgm:prSet/>
      <dgm:spPr/>
      <dgm:t>
        <a:bodyPr/>
        <a:lstStyle/>
        <a:p>
          <a:endParaRPr lang="en-US"/>
        </a:p>
      </dgm:t>
    </dgm:pt>
    <dgm:pt modelId="{C0608A8D-08D9-4C37-B5A2-73F37AAA1659}">
      <dgm:prSet/>
      <dgm:spPr/>
      <dgm:t>
        <a:bodyPr/>
        <a:lstStyle/>
        <a:p>
          <a:r>
            <a:rPr lang="en-US" b="0" i="0" baseline="0"/>
            <a:t>8: payment amount is between six and seven months (or more) late.</a:t>
          </a:r>
          <a:endParaRPr lang="en-US"/>
        </a:p>
      </dgm:t>
    </dgm:pt>
    <dgm:pt modelId="{6DD31EA0-1D10-492C-B82F-0F821EF67B9D}" type="parTrans" cxnId="{9EE01071-E200-4AA3-A505-25E3EF98B873}">
      <dgm:prSet/>
      <dgm:spPr/>
      <dgm:t>
        <a:bodyPr/>
        <a:lstStyle/>
        <a:p>
          <a:endParaRPr lang="en-US"/>
        </a:p>
      </dgm:t>
    </dgm:pt>
    <dgm:pt modelId="{1B8E5175-A055-4060-A972-DB62412BDF9D}" type="sibTrans" cxnId="{9EE01071-E200-4AA3-A505-25E3EF98B873}">
      <dgm:prSet/>
      <dgm:spPr/>
      <dgm:t>
        <a:bodyPr/>
        <a:lstStyle/>
        <a:p>
          <a:endParaRPr lang="en-US"/>
        </a:p>
      </dgm:t>
    </dgm:pt>
    <dgm:pt modelId="{0FFED633-CA3E-400F-AF0D-82D204BBB754}">
      <dgm:prSet/>
      <dgm:spPr/>
      <dgm:t>
        <a:bodyPr/>
        <a:lstStyle/>
        <a:p>
          <a:r>
            <a:rPr lang="en-US" b="1" i="0" baseline="0"/>
            <a:t>BILL_AMT1 to BILL_AMT6</a:t>
          </a:r>
          <a:r>
            <a:rPr lang="en-US" b="0" i="0" baseline="0"/>
            <a:t>: Amount of bill statements.</a:t>
          </a:r>
          <a:endParaRPr lang="en-US"/>
        </a:p>
      </dgm:t>
    </dgm:pt>
    <dgm:pt modelId="{607957CD-F6DF-4479-AF78-131757471C74}" type="parTrans" cxnId="{F27B0057-4DB6-49F6-914C-57423FC7E6E3}">
      <dgm:prSet/>
      <dgm:spPr/>
      <dgm:t>
        <a:bodyPr/>
        <a:lstStyle/>
        <a:p>
          <a:endParaRPr lang="en-US"/>
        </a:p>
      </dgm:t>
    </dgm:pt>
    <dgm:pt modelId="{8D7742B1-62E2-4B92-91C1-44B51B4A3C2B}" type="sibTrans" cxnId="{F27B0057-4DB6-49F6-914C-57423FC7E6E3}">
      <dgm:prSet/>
      <dgm:spPr/>
      <dgm:t>
        <a:bodyPr/>
        <a:lstStyle/>
        <a:p>
          <a:endParaRPr lang="en-US"/>
        </a:p>
      </dgm:t>
    </dgm:pt>
    <dgm:pt modelId="{88E1A755-B644-4A83-AB69-48DDBCBA32E5}">
      <dgm:prSet/>
      <dgm:spPr/>
      <dgm:t>
        <a:bodyPr/>
        <a:lstStyle/>
        <a:p>
          <a:r>
            <a:rPr lang="en-US" b="1" i="0" baseline="0"/>
            <a:t>PAY_AMT1 to PAY_AMT6</a:t>
          </a:r>
          <a:r>
            <a:rPr lang="en-US" b="0" i="0" baseline="0"/>
            <a:t>: Amount of previous payments </a:t>
          </a:r>
          <a:endParaRPr lang="en-US"/>
        </a:p>
      </dgm:t>
    </dgm:pt>
    <dgm:pt modelId="{BC397396-A4B9-4CE6-8B93-293150A1F7D2}" type="parTrans" cxnId="{093F814B-6DED-4125-8D62-0DEB3AA6E9D9}">
      <dgm:prSet/>
      <dgm:spPr/>
      <dgm:t>
        <a:bodyPr/>
        <a:lstStyle/>
        <a:p>
          <a:endParaRPr lang="en-US"/>
        </a:p>
      </dgm:t>
    </dgm:pt>
    <dgm:pt modelId="{7313A3E5-EBED-48A2-B2C4-34C5B0B82D44}" type="sibTrans" cxnId="{093F814B-6DED-4125-8D62-0DEB3AA6E9D9}">
      <dgm:prSet/>
      <dgm:spPr/>
      <dgm:t>
        <a:bodyPr/>
        <a:lstStyle/>
        <a:p>
          <a:endParaRPr lang="en-US"/>
        </a:p>
      </dgm:t>
    </dgm:pt>
    <dgm:pt modelId="{7975E924-07C3-41F6-BBD7-60DB9605D1C6}">
      <dgm:prSet/>
      <dgm:spPr/>
      <dgm:t>
        <a:bodyPr/>
        <a:lstStyle/>
        <a:p>
          <a:r>
            <a:rPr lang="en-US" b="1" i="0" baseline="0"/>
            <a:t>Target</a:t>
          </a:r>
          <a:r>
            <a:rPr lang="en-US" b="0" i="0" baseline="0"/>
            <a:t>:</a:t>
          </a:r>
          <a:endParaRPr lang="en-US"/>
        </a:p>
      </dgm:t>
    </dgm:pt>
    <dgm:pt modelId="{E94F2C3B-B89A-4B23-9E45-FC9BAF6960FF}" type="parTrans" cxnId="{35E1D31D-9DBA-4DDB-BB53-8217DB55472A}">
      <dgm:prSet/>
      <dgm:spPr/>
      <dgm:t>
        <a:bodyPr/>
        <a:lstStyle/>
        <a:p>
          <a:endParaRPr lang="en-US"/>
        </a:p>
      </dgm:t>
    </dgm:pt>
    <dgm:pt modelId="{594FAFCA-4989-4143-AF3D-25305696DDA4}" type="sibTrans" cxnId="{35E1D31D-9DBA-4DDB-BB53-8217DB55472A}">
      <dgm:prSet/>
      <dgm:spPr/>
      <dgm:t>
        <a:bodyPr/>
        <a:lstStyle/>
        <a:p>
          <a:endParaRPr lang="en-US"/>
        </a:p>
      </dgm:t>
    </dgm:pt>
    <dgm:pt modelId="{297FD44A-BDD3-42B1-ACE2-46384A21ADDF}">
      <dgm:prSet/>
      <dgm:spPr/>
      <dgm:t>
        <a:bodyPr/>
        <a:lstStyle/>
        <a:p>
          <a:r>
            <a:rPr lang="en-US" b="1" i="0" baseline="0"/>
            <a:t>Default </a:t>
          </a:r>
          <a:r>
            <a:rPr lang="en-US" b="0" i="0" baseline="0"/>
            <a:t>Categorical</a:t>
          </a:r>
          <a:endParaRPr lang="en-US"/>
        </a:p>
      </dgm:t>
    </dgm:pt>
    <dgm:pt modelId="{3B6690D8-A915-4844-A508-8BD60A7A9597}" type="parTrans" cxnId="{270AF860-25E1-42B0-B422-934F1A5C176C}">
      <dgm:prSet/>
      <dgm:spPr/>
      <dgm:t>
        <a:bodyPr/>
        <a:lstStyle/>
        <a:p>
          <a:endParaRPr lang="en-US"/>
        </a:p>
      </dgm:t>
    </dgm:pt>
    <dgm:pt modelId="{EB142123-3D29-4BF8-AEA7-9EA0127CAF4B}" type="sibTrans" cxnId="{270AF860-25E1-42B0-B422-934F1A5C176C}">
      <dgm:prSet/>
      <dgm:spPr/>
      <dgm:t>
        <a:bodyPr/>
        <a:lstStyle/>
        <a:p>
          <a:endParaRPr lang="en-US"/>
        </a:p>
      </dgm:t>
    </dgm:pt>
    <dgm:pt modelId="{706B5A07-F197-47F4-9CCE-388992B89196}">
      <dgm:prSet/>
      <dgm:spPr/>
      <dgm:t>
        <a:bodyPr/>
        <a:lstStyle/>
        <a:p>
          <a:r>
            <a:rPr lang="en-US"/>
            <a:t>0:The Person will not be in the defaulter list for the next month</a:t>
          </a:r>
        </a:p>
      </dgm:t>
    </dgm:pt>
    <dgm:pt modelId="{E21BAAE8-FC0A-4020-B4F6-6A44F4614FB4}" type="parTrans" cxnId="{79982488-2EC2-4604-9E5C-7F5244E0C8A6}">
      <dgm:prSet/>
      <dgm:spPr/>
      <dgm:t>
        <a:bodyPr/>
        <a:lstStyle/>
        <a:p>
          <a:endParaRPr lang="en-US"/>
        </a:p>
      </dgm:t>
    </dgm:pt>
    <dgm:pt modelId="{1070A63E-4AF4-48D7-8251-4310CB8CB287}" type="sibTrans" cxnId="{79982488-2EC2-4604-9E5C-7F5244E0C8A6}">
      <dgm:prSet/>
      <dgm:spPr/>
      <dgm:t>
        <a:bodyPr/>
        <a:lstStyle/>
        <a:p>
          <a:endParaRPr lang="en-US"/>
        </a:p>
      </dgm:t>
    </dgm:pt>
    <dgm:pt modelId="{1F51E9BD-24A7-4CAD-A889-83DD6F196957}">
      <dgm:prSet/>
      <dgm:spPr/>
      <dgm:t>
        <a:bodyPr/>
        <a:lstStyle/>
        <a:p>
          <a:r>
            <a:rPr lang="en-US" b="0" i="0" baseline="0"/>
            <a:t>1:</a:t>
          </a:r>
          <a:r>
            <a:rPr lang="en-US"/>
            <a:t> The Person will  be in the defaulter list for the next month</a:t>
          </a:r>
        </a:p>
      </dgm:t>
    </dgm:pt>
    <dgm:pt modelId="{2524C0A1-EB83-4AD1-89EC-F81F245784F6}" type="parTrans" cxnId="{8A9DAB01-DD7C-48BC-9E05-F7D3CFBF2CC7}">
      <dgm:prSet/>
      <dgm:spPr/>
      <dgm:t>
        <a:bodyPr/>
        <a:lstStyle/>
        <a:p>
          <a:endParaRPr lang="en-US"/>
        </a:p>
      </dgm:t>
    </dgm:pt>
    <dgm:pt modelId="{15001F9D-150D-45B9-9A55-9BE5E1E12C91}" type="sibTrans" cxnId="{8A9DAB01-DD7C-48BC-9E05-F7D3CFBF2CC7}">
      <dgm:prSet/>
      <dgm:spPr/>
      <dgm:t>
        <a:bodyPr/>
        <a:lstStyle/>
        <a:p>
          <a:endParaRPr lang="en-US"/>
        </a:p>
      </dgm:t>
    </dgm:pt>
    <dgm:pt modelId="{E27E64B0-A8E1-4273-B6A7-486C8C00CCF1}" type="pres">
      <dgm:prSet presAssocID="{C943FEBD-1BD0-4AF0-A319-580781B6A565}" presName="vert0" presStyleCnt="0">
        <dgm:presLayoutVars>
          <dgm:dir/>
          <dgm:animOne val="branch"/>
          <dgm:animLvl val="lvl"/>
        </dgm:presLayoutVars>
      </dgm:prSet>
      <dgm:spPr/>
    </dgm:pt>
    <dgm:pt modelId="{1876CADF-073D-4601-8319-C6C999DAE0C5}" type="pres">
      <dgm:prSet presAssocID="{73F8DA29-385C-4755-BB54-75F5578A25DE}" presName="thickLine" presStyleLbl="alignNode1" presStyleIdx="0" presStyleCnt="23"/>
      <dgm:spPr/>
    </dgm:pt>
    <dgm:pt modelId="{768DC86C-A046-44C1-9180-6C0DDE24640D}" type="pres">
      <dgm:prSet presAssocID="{73F8DA29-385C-4755-BB54-75F5578A25DE}" presName="horz1" presStyleCnt="0"/>
      <dgm:spPr/>
    </dgm:pt>
    <dgm:pt modelId="{697E6BFF-10EA-4DE3-824A-15A455AC57D0}" type="pres">
      <dgm:prSet presAssocID="{73F8DA29-385C-4755-BB54-75F5578A25DE}" presName="tx1" presStyleLbl="revTx" presStyleIdx="0" presStyleCnt="23"/>
      <dgm:spPr/>
    </dgm:pt>
    <dgm:pt modelId="{EB706662-0F54-475E-B4DB-968EE4EA9195}" type="pres">
      <dgm:prSet presAssocID="{73F8DA29-385C-4755-BB54-75F5578A25DE}" presName="vert1" presStyleCnt="0"/>
      <dgm:spPr/>
    </dgm:pt>
    <dgm:pt modelId="{5752396C-C852-4C14-B83F-44A86D222D9C}" type="pres">
      <dgm:prSet presAssocID="{69160E50-9FC4-4A63-A8E9-A4A789290D86}" presName="thickLine" presStyleLbl="alignNode1" presStyleIdx="1" presStyleCnt="23"/>
      <dgm:spPr/>
    </dgm:pt>
    <dgm:pt modelId="{16938A5E-8742-42B6-BC75-BB371FADB722}" type="pres">
      <dgm:prSet presAssocID="{69160E50-9FC4-4A63-A8E9-A4A789290D86}" presName="horz1" presStyleCnt="0"/>
      <dgm:spPr/>
    </dgm:pt>
    <dgm:pt modelId="{A8CF3FF9-E9CD-406D-A65C-71C58CDEAE41}" type="pres">
      <dgm:prSet presAssocID="{69160E50-9FC4-4A63-A8E9-A4A789290D86}" presName="tx1" presStyleLbl="revTx" presStyleIdx="1" presStyleCnt="23"/>
      <dgm:spPr/>
    </dgm:pt>
    <dgm:pt modelId="{D1B6D4E4-A40E-4A18-B996-0A33EC8A064C}" type="pres">
      <dgm:prSet presAssocID="{69160E50-9FC4-4A63-A8E9-A4A789290D86}" presName="vert1" presStyleCnt="0"/>
      <dgm:spPr/>
    </dgm:pt>
    <dgm:pt modelId="{702488EF-57D2-4021-B8D3-E32D327E5669}" type="pres">
      <dgm:prSet presAssocID="{2527A26D-0262-457A-A32E-CBD56CA44161}" presName="thickLine" presStyleLbl="alignNode1" presStyleIdx="2" presStyleCnt="23"/>
      <dgm:spPr/>
    </dgm:pt>
    <dgm:pt modelId="{7FB568F3-0151-4631-AE4E-657A45736B86}" type="pres">
      <dgm:prSet presAssocID="{2527A26D-0262-457A-A32E-CBD56CA44161}" presName="horz1" presStyleCnt="0"/>
      <dgm:spPr/>
    </dgm:pt>
    <dgm:pt modelId="{43D0123D-E96F-417D-A469-CAE2826191D2}" type="pres">
      <dgm:prSet presAssocID="{2527A26D-0262-457A-A32E-CBD56CA44161}" presName="tx1" presStyleLbl="revTx" presStyleIdx="2" presStyleCnt="23"/>
      <dgm:spPr/>
    </dgm:pt>
    <dgm:pt modelId="{FB09750B-FFF4-4139-B564-00DF631857A2}" type="pres">
      <dgm:prSet presAssocID="{2527A26D-0262-457A-A32E-CBD56CA44161}" presName="vert1" presStyleCnt="0"/>
      <dgm:spPr/>
    </dgm:pt>
    <dgm:pt modelId="{0BFAB643-FBC8-426D-A46D-3A49E6093C70}" type="pres">
      <dgm:prSet presAssocID="{15863001-5DB9-4BA6-8429-ADC1315F624D}" presName="thickLine" presStyleLbl="alignNode1" presStyleIdx="3" presStyleCnt="23"/>
      <dgm:spPr/>
    </dgm:pt>
    <dgm:pt modelId="{FBE42D89-6100-45D8-B270-901FCA19AC04}" type="pres">
      <dgm:prSet presAssocID="{15863001-5DB9-4BA6-8429-ADC1315F624D}" presName="horz1" presStyleCnt="0"/>
      <dgm:spPr/>
    </dgm:pt>
    <dgm:pt modelId="{3F12FA60-AD0C-44ED-8473-E778CA10C5FB}" type="pres">
      <dgm:prSet presAssocID="{15863001-5DB9-4BA6-8429-ADC1315F624D}" presName="tx1" presStyleLbl="revTx" presStyleIdx="3" presStyleCnt="23"/>
      <dgm:spPr/>
    </dgm:pt>
    <dgm:pt modelId="{72AF5FE3-BF0F-453F-A99F-508610B7900A}" type="pres">
      <dgm:prSet presAssocID="{15863001-5DB9-4BA6-8429-ADC1315F624D}" presName="vert1" presStyleCnt="0"/>
      <dgm:spPr/>
    </dgm:pt>
    <dgm:pt modelId="{74173FFE-8DD1-44E9-8DDA-B4CCB516FCEE}" type="pres">
      <dgm:prSet presAssocID="{D53D672A-8787-4FA8-8630-81210C5B90A9}" presName="thickLine" presStyleLbl="alignNode1" presStyleIdx="4" presStyleCnt="23"/>
      <dgm:spPr/>
    </dgm:pt>
    <dgm:pt modelId="{BA6E0F6C-B803-4F3B-8229-59B2075881DA}" type="pres">
      <dgm:prSet presAssocID="{D53D672A-8787-4FA8-8630-81210C5B90A9}" presName="horz1" presStyleCnt="0"/>
      <dgm:spPr/>
    </dgm:pt>
    <dgm:pt modelId="{01DA883F-B9AC-4C37-8FDF-8011D3366B78}" type="pres">
      <dgm:prSet presAssocID="{D53D672A-8787-4FA8-8630-81210C5B90A9}" presName="tx1" presStyleLbl="revTx" presStyleIdx="4" presStyleCnt="23"/>
      <dgm:spPr/>
    </dgm:pt>
    <dgm:pt modelId="{7DDA1244-8B77-4B91-9ADD-2AA3DB145BCF}" type="pres">
      <dgm:prSet presAssocID="{D53D672A-8787-4FA8-8630-81210C5B90A9}" presName="vert1" presStyleCnt="0"/>
      <dgm:spPr/>
    </dgm:pt>
    <dgm:pt modelId="{D4F9E187-2C90-4833-B550-92F13DA3EC6C}" type="pres">
      <dgm:prSet presAssocID="{69FD8F01-DDC8-4720-BE59-A2B2F3290EC5}" presName="thickLine" presStyleLbl="alignNode1" presStyleIdx="5" presStyleCnt="23"/>
      <dgm:spPr/>
    </dgm:pt>
    <dgm:pt modelId="{5B69CB79-E8F3-47F6-8EE3-2B5B18B7019D}" type="pres">
      <dgm:prSet presAssocID="{69FD8F01-DDC8-4720-BE59-A2B2F3290EC5}" presName="horz1" presStyleCnt="0"/>
      <dgm:spPr/>
    </dgm:pt>
    <dgm:pt modelId="{6432598E-91D5-4ED3-9468-18EC3B747720}" type="pres">
      <dgm:prSet presAssocID="{69FD8F01-DDC8-4720-BE59-A2B2F3290EC5}" presName="tx1" presStyleLbl="revTx" presStyleIdx="5" presStyleCnt="23"/>
      <dgm:spPr/>
    </dgm:pt>
    <dgm:pt modelId="{8640FBC6-84E5-4120-8A7C-D95802CA1EBF}" type="pres">
      <dgm:prSet presAssocID="{69FD8F01-DDC8-4720-BE59-A2B2F3290EC5}" presName="vert1" presStyleCnt="0"/>
      <dgm:spPr/>
    </dgm:pt>
    <dgm:pt modelId="{0A6D4E55-883D-4F0D-AFAA-3B69D86C320F}" type="pres">
      <dgm:prSet presAssocID="{AFF5FE18-3C81-460C-9265-5CF74B355C40}" presName="thickLine" presStyleLbl="alignNode1" presStyleIdx="6" presStyleCnt="23"/>
      <dgm:spPr/>
    </dgm:pt>
    <dgm:pt modelId="{A631BC7A-3958-4BED-B501-0C54EF54C2E3}" type="pres">
      <dgm:prSet presAssocID="{AFF5FE18-3C81-460C-9265-5CF74B355C40}" presName="horz1" presStyleCnt="0"/>
      <dgm:spPr/>
    </dgm:pt>
    <dgm:pt modelId="{795C52FC-EDE8-45B0-9DB2-DA43749BE40D}" type="pres">
      <dgm:prSet presAssocID="{AFF5FE18-3C81-460C-9265-5CF74B355C40}" presName="tx1" presStyleLbl="revTx" presStyleIdx="6" presStyleCnt="23"/>
      <dgm:spPr/>
    </dgm:pt>
    <dgm:pt modelId="{A8BC19BE-1AE5-4785-9CDF-A3CD0FF5A788}" type="pres">
      <dgm:prSet presAssocID="{AFF5FE18-3C81-460C-9265-5CF74B355C40}" presName="vert1" presStyleCnt="0"/>
      <dgm:spPr/>
    </dgm:pt>
    <dgm:pt modelId="{74B588E0-573B-4FE0-8D9A-C19BF6B985C4}" type="pres">
      <dgm:prSet presAssocID="{34F8F653-F390-4CA9-99B3-0AAE0A7CE307}" presName="thickLine" presStyleLbl="alignNode1" presStyleIdx="7" presStyleCnt="23"/>
      <dgm:spPr/>
    </dgm:pt>
    <dgm:pt modelId="{CDB6EB2F-14D6-4F74-BA79-E17487E0CC3B}" type="pres">
      <dgm:prSet presAssocID="{34F8F653-F390-4CA9-99B3-0AAE0A7CE307}" presName="horz1" presStyleCnt="0"/>
      <dgm:spPr/>
    </dgm:pt>
    <dgm:pt modelId="{68F012EE-8FE9-4E1F-8AC5-AF8F1D7CBB1A}" type="pres">
      <dgm:prSet presAssocID="{34F8F653-F390-4CA9-99B3-0AAE0A7CE307}" presName="tx1" presStyleLbl="revTx" presStyleIdx="7" presStyleCnt="23"/>
      <dgm:spPr/>
    </dgm:pt>
    <dgm:pt modelId="{210F7E85-450D-4855-80F2-E40DA61868C3}" type="pres">
      <dgm:prSet presAssocID="{34F8F653-F390-4CA9-99B3-0AAE0A7CE307}" presName="vert1" presStyleCnt="0"/>
      <dgm:spPr/>
    </dgm:pt>
    <dgm:pt modelId="{E1AEBFFA-5EFD-44C8-8392-6E06B6D0E3A6}" type="pres">
      <dgm:prSet presAssocID="{7B7B9C8E-47B0-4BFB-AD9B-0762D3BA90D5}" presName="thickLine" presStyleLbl="alignNode1" presStyleIdx="8" presStyleCnt="23"/>
      <dgm:spPr/>
    </dgm:pt>
    <dgm:pt modelId="{E8CF4DC5-1C07-476A-BD68-BA7464530A0B}" type="pres">
      <dgm:prSet presAssocID="{7B7B9C8E-47B0-4BFB-AD9B-0762D3BA90D5}" presName="horz1" presStyleCnt="0"/>
      <dgm:spPr/>
    </dgm:pt>
    <dgm:pt modelId="{B3BF9F3E-76B3-4C7C-9258-E6430A8D8178}" type="pres">
      <dgm:prSet presAssocID="{7B7B9C8E-47B0-4BFB-AD9B-0762D3BA90D5}" presName="tx1" presStyleLbl="revTx" presStyleIdx="8" presStyleCnt="23"/>
      <dgm:spPr/>
    </dgm:pt>
    <dgm:pt modelId="{4DE085AC-548F-42D3-83E7-89925576FD99}" type="pres">
      <dgm:prSet presAssocID="{7B7B9C8E-47B0-4BFB-AD9B-0762D3BA90D5}" presName="vert1" presStyleCnt="0"/>
      <dgm:spPr/>
    </dgm:pt>
    <dgm:pt modelId="{4FCE3EEB-E101-4851-89EA-2A18B99402FB}" type="pres">
      <dgm:prSet presAssocID="{F4FF36E9-CCA3-4C50-A438-C96C09B4A10A}" presName="thickLine" presStyleLbl="alignNode1" presStyleIdx="9" presStyleCnt="23"/>
      <dgm:spPr/>
    </dgm:pt>
    <dgm:pt modelId="{9BB5D9B4-9283-4A60-82BB-B7D111276141}" type="pres">
      <dgm:prSet presAssocID="{F4FF36E9-CCA3-4C50-A438-C96C09B4A10A}" presName="horz1" presStyleCnt="0"/>
      <dgm:spPr/>
    </dgm:pt>
    <dgm:pt modelId="{82281B91-055F-48BA-81B1-EFFE52421000}" type="pres">
      <dgm:prSet presAssocID="{F4FF36E9-CCA3-4C50-A438-C96C09B4A10A}" presName="tx1" presStyleLbl="revTx" presStyleIdx="9" presStyleCnt="23"/>
      <dgm:spPr/>
    </dgm:pt>
    <dgm:pt modelId="{0539DA37-B15B-44D5-AE3F-8CD8A6B476A7}" type="pres">
      <dgm:prSet presAssocID="{F4FF36E9-CCA3-4C50-A438-C96C09B4A10A}" presName="vert1" presStyleCnt="0"/>
      <dgm:spPr/>
    </dgm:pt>
    <dgm:pt modelId="{F4EF86FF-CB01-4A9B-9417-043DEF7AB002}" type="pres">
      <dgm:prSet presAssocID="{85BC8A0A-6A91-42B6-9F4B-1249AA5F1C87}" presName="thickLine" presStyleLbl="alignNode1" presStyleIdx="10" presStyleCnt="23"/>
      <dgm:spPr/>
    </dgm:pt>
    <dgm:pt modelId="{12CADACB-DFCC-4810-A901-E648756823E3}" type="pres">
      <dgm:prSet presAssocID="{85BC8A0A-6A91-42B6-9F4B-1249AA5F1C87}" presName="horz1" presStyleCnt="0"/>
      <dgm:spPr/>
    </dgm:pt>
    <dgm:pt modelId="{FE792D45-5D68-4C26-8773-3BD48122EA77}" type="pres">
      <dgm:prSet presAssocID="{85BC8A0A-6A91-42B6-9F4B-1249AA5F1C87}" presName="tx1" presStyleLbl="revTx" presStyleIdx="10" presStyleCnt="23"/>
      <dgm:spPr/>
    </dgm:pt>
    <dgm:pt modelId="{C81F38D7-5764-4DF2-AAF5-028F2AB2BD52}" type="pres">
      <dgm:prSet presAssocID="{85BC8A0A-6A91-42B6-9F4B-1249AA5F1C87}" presName="vert1" presStyleCnt="0"/>
      <dgm:spPr/>
    </dgm:pt>
    <dgm:pt modelId="{0CFB2714-C073-459B-92EF-3B319FC8CC8B}" type="pres">
      <dgm:prSet presAssocID="{7735CA59-7E9B-4D1A-AC90-B6F019A2939A}" presName="thickLine" presStyleLbl="alignNode1" presStyleIdx="11" presStyleCnt="23"/>
      <dgm:spPr/>
    </dgm:pt>
    <dgm:pt modelId="{A33C2027-E660-47E2-B05A-8488B8E083A9}" type="pres">
      <dgm:prSet presAssocID="{7735CA59-7E9B-4D1A-AC90-B6F019A2939A}" presName="horz1" presStyleCnt="0"/>
      <dgm:spPr/>
    </dgm:pt>
    <dgm:pt modelId="{9252EEA9-8278-44B0-A710-6E138D8B5712}" type="pres">
      <dgm:prSet presAssocID="{7735CA59-7E9B-4D1A-AC90-B6F019A2939A}" presName="tx1" presStyleLbl="revTx" presStyleIdx="11" presStyleCnt="23"/>
      <dgm:spPr/>
    </dgm:pt>
    <dgm:pt modelId="{4B3DD119-68D9-41B7-ABD8-74B498BDB75B}" type="pres">
      <dgm:prSet presAssocID="{7735CA59-7E9B-4D1A-AC90-B6F019A2939A}" presName="vert1" presStyleCnt="0"/>
      <dgm:spPr/>
    </dgm:pt>
    <dgm:pt modelId="{08628870-BD32-4A1E-BC28-599705F0F6EA}" type="pres">
      <dgm:prSet presAssocID="{46DDFF46-589D-402E-8DFE-539964AD4A57}" presName="thickLine" presStyleLbl="alignNode1" presStyleIdx="12" presStyleCnt="23"/>
      <dgm:spPr/>
    </dgm:pt>
    <dgm:pt modelId="{C0539341-3CFB-40AB-8179-C8451B95D52F}" type="pres">
      <dgm:prSet presAssocID="{46DDFF46-589D-402E-8DFE-539964AD4A57}" presName="horz1" presStyleCnt="0"/>
      <dgm:spPr/>
    </dgm:pt>
    <dgm:pt modelId="{FB5DC62B-A68E-4C73-8522-090B122027BD}" type="pres">
      <dgm:prSet presAssocID="{46DDFF46-589D-402E-8DFE-539964AD4A57}" presName="tx1" presStyleLbl="revTx" presStyleIdx="12" presStyleCnt="23"/>
      <dgm:spPr/>
    </dgm:pt>
    <dgm:pt modelId="{29AB402D-C9BB-47C9-9117-84FAF10201E9}" type="pres">
      <dgm:prSet presAssocID="{46DDFF46-589D-402E-8DFE-539964AD4A57}" presName="vert1" presStyleCnt="0"/>
      <dgm:spPr/>
    </dgm:pt>
    <dgm:pt modelId="{870D936E-4E49-4733-BEEB-D740AC7644B1}" type="pres">
      <dgm:prSet presAssocID="{2816CC85-07AB-4745-A5C7-B8AE725212E7}" presName="thickLine" presStyleLbl="alignNode1" presStyleIdx="13" presStyleCnt="23"/>
      <dgm:spPr/>
    </dgm:pt>
    <dgm:pt modelId="{59F6F112-3EBE-4FB1-85D1-9E588976A152}" type="pres">
      <dgm:prSet presAssocID="{2816CC85-07AB-4745-A5C7-B8AE725212E7}" presName="horz1" presStyleCnt="0"/>
      <dgm:spPr/>
    </dgm:pt>
    <dgm:pt modelId="{9BFED43F-4D6E-4121-83E0-5B8076DBF835}" type="pres">
      <dgm:prSet presAssocID="{2816CC85-07AB-4745-A5C7-B8AE725212E7}" presName="tx1" presStyleLbl="revTx" presStyleIdx="13" presStyleCnt="23"/>
      <dgm:spPr/>
    </dgm:pt>
    <dgm:pt modelId="{03D1C3E2-F772-4BDA-B8B5-FBDAB346BDD3}" type="pres">
      <dgm:prSet presAssocID="{2816CC85-07AB-4745-A5C7-B8AE725212E7}" presName="vert1" presStyleCnt="0"/>
      <dgm:spPr/>
    </dgm:pt>
    <dgm:pt modelId="{E41BC7FB-C904-4F1B-9A95-535325F798C5}" type="pres">
      <dgm:prSet presAssocID="{9E724FFD-3939-40E0-9EC8-769D233654EA}" presName="thickLine" presStyleLbl="alignNode1" presStyleIdx="14" presStyleCnt="23"/>
      <dgm:spPr/>
    </dgm:pt>
    <dgm:pt modelId="{23015805-5144-4F05-8ADD-1C1BF256C13D}" type="pres">
      <dgm:prSet presAssocID="{9E724FFD-3939-40E0-9EC8-769D233654EA}" presName="horz1" presStyleCnt="0"/>
      <dgm:spPr/>
    </dgm:pt>
    <dgm:pt modelId="{CEBABD95-EA4F-4A97-896B-39CB886DA23E}" type="pres">
      <dgm:prSet presAssocID="{9E724FFD-3939-40E0-9EC8-769D233654EA}" presName="tx1" presStyleLbl="revTx" presStyleIdx="14" presStyleCnt="23"/>
      <dgm:spPr/>
    </dgm:pt>
    <dgm:pt modelId="{24EA3B77-E19A-4C2D-A7FC-7CEE17BE72A7}" type="pres">
      <dgm:prSet presAssocID="{9E724FFD-3939-40E0-9EC8-769D233654EA}" presName="vert1" presStyleCnt="0"/>
      <dgm:spPr/>
    </dgm:pt>
    <dgm:pt modelId="{5726155B-C88C-48CE-8C6D-7DC5057662E7}" type="pres">
      <dgm:prSet presAssocID="{395C9CFB-F9A6-46E9-A00E-A59A4B7DDADF}" presName="thickLine" presStyleLbl="alignNode1" presStyleIdx="15" presStyleCnt="23"/>
      <dgm:spPr/>
    </dgm:pt>
    <dgm:pt modelId="{E4A9E14B-65CA-4BD8-A350-FF00F16BFD26}" type="pres">
      <dgm:prSet presAssocID="{395C9CFB-F9A6-46E9-A00E-A59A4B7DDADF}" presName="horz1" presStyleCnt="0"/>
      <dgm:spPr/>
    </dgm:pt>
    <dgm:pt modelId="{DEE3D519-2837-46D6-B415-CEC2CCDF1D8E}" type="pres">
      <dgm:prSet presAssocID="{395C9CFB-F9A6-46E9-A00E-A59A4B7DDADF}" presName="tx1" presStyleLbl="revTx" presStyleIdx="15" presStyleCnt="23"/>
      <dgm:spPr/>
    </dgm:pt>
    <dgm:pt modelId="{464AA1B3-0550-4A10-95F1-835DB40C65F5}" type="pres">
      <dgm:prSet presAssocID="{395C9CFB-F9A6-46E9-A00E-A59A4B7DDADF}" presName="vert1" presStyleCnt="0"/>
      <dgm:spPr/>
    </dgm:pt>
    <dgm:pt modelId="{5372F8EA-3394-4478-8924-587758AC650A}" type="pres">
      <dgm:prSet presAssocID="{C0608A8D-08D9-4C37-B5A2-73F37AAA1659}" presName="thickLine" presStyleLbl="alignNode1" presStyleIdx="16" presStyleCnt="23"/>
      <dgm:spPr/>
    </dgm:pt>
    <dgm:pt modelId="{F0FEF471-D61A-46D9-94BD-177FBC0697A6}" type="pres">
      <dgm:prSet presAssocID="{C0608A8D-08D9-4C37-B5A2-73F37AAA1659}" presName="horz1" presStyleCnt="0"/>
      <dgm:spPr/>
    </dgm:pt>
    <dgm:pt modelId="{29DB56C7-0292-4692-8CAE-80850573C27A}" type="pres">
      <dgm:prSet presAssocID="{C0608A8D-08D9-4C37-B5A2-73F37AAA1659}" presName="tx1" presStyleLbl="revTx" presStyleIdx="16" presStyleCnt="23"/>
      <dgm:spPr/>
    </dgm:pt>
    <dgm:pt modelId="{78EAA16F-F362-40C5-A385-F5E0161E66B1}" type="pres">
      <dgm:prSet presAssocID="{C0608A8D-08D9-4C37-B5A2-73F37AAA1659}" presName="vert1" presStyleCnt="0"/>
      <dgm:spPr/>
    </dgm:pt>
    <dgm:pt modelId="{A4AB0B62-13F6-400E-AE4B-D467D57EF403}" type="pres">
      <dgm:prSet presAssocID="{0FFED633-CA3E-400F-AF0D-82D204BBB754}" presName="thickLine" presStyleLbl="alignNode1" presStyleIdx="17" presStyleCnt="23"/>
      <dgm:spPr/>
    </dgm:pt>
    <dgm:pt modelId="{A80B9895-9B21-4B4D-9626-DF39E8EBCB5A}" type="pres">
      <dgm:prSet presAssocID="{0FFED633-CA3E-400F-AF0D-82D204BBB754}" presName="horz1" presStyleCnt="0"/>
      <dgm:spPr/>
    </dgm:pt>
    <dgm:pt modelId="{A48D9F11-B8E8-43D9-9D35-B9EE4AE2541D}" type="pres">
      <dgm:prSet presAssocID="{0FFED633-CA3E-400F-AF0D-82D204BBB754}" presName="tx1" presStyleLbl="revTx" presStyleIdx="17" presStyleCnt="23"/>
      <dgm:spPr/>
    </dgm:pt>
    <dgm:pt modelId="{609A3861-6BBF-442C-92A4-278D6DA2C141}" type="pres">
      <dgm:prSet presAssocID="{0FFED633-CA3E-400F-AF0D-82D204BBB754}" presName="vert1" presStyleCnt="0"/>
      <dgm:spPr/>
    </dgm:pt>
    <dgm:pt modelId="{0C191151-F136-4BAA-9BE9-6B89383FA4C9}" type="pres">
      <dgm:prSet presAssocID="{88E1A755-B644-4A83-AB69-48DDBCBA32E5}" presName="thickLine" presStyleLbl="alignNode1" presStyleIdx="18" presStyleCnt="23"/>
      <dgm:spPr/>
    </dgm:pt>
    <dgm:pt modelId="{771CF642-D8DB-4C42-B91A-639E93A9EAE8}" type="pres">
      <dgm:prSet presAssocID="{88E1A755-B644-4A83-AB69-48DDBCBA32E5}" presName="horz1" presStyleCnt="0"/>
      <dgm:spPr/>
    </dgm:pt>
    <dgm:pt modelId="{3D60E7BE-5BD6-4BF4-846E-A4581918727C}" type="pres">
      <dgm:prSet presAssocID="{88E1A755-B644-4A83-AB69-48DDBCBA32E5}" presName="tx1" presStyleLbl="revTx" presStyleIdx="18" presStyleCnt="23"/>
      <dgm:spPr/>
    </dgm:pt>
    <dgm:pt modelId="{B4E84EB9-CDD4-4C9F-9F6E-E49BFE97107F}" type="pres">
      <dgm:prSet presAssocID="{88E1A755-B644-4A83-AB69-48DDBCBA32E5}" presName="vert1" presStyleCnt="0"/>
      <dgm:spPr/>
    </dgm:pt>
    <dgm:pt modelId="{375C025B-6962-4771-B9F5-804C4E71139B}" type="pres">
      <dgm:prSet presAssocID="{7975E924-07C3-41F6-BBD7-60DB9605D1C6}" presName="thickLine" presStyleLbl="alignNode1" presStyleIdx="19" presStyleCnt="23"/>
      <dgm:spPr/>
    </dgm:pt>
    <dgm:pt modelId="{36399A03-91C2-4C71-BC9F-C3D60B5C191F}" type="pres">
      <dgm:prSet presAssocID="{7975E924-07C3-41F6-BBD7-60DB9605D1C6}" presName="horz1" presStyleCnt="0"/>
      <dgm:spPr/>
    </dgm:pt>
    <dgm:pt modelId="{7577D534-2FE7-41B4-9D00-E44183BE5CCD}" type="pres">
      <dgm:prSet presAssocID="{7975E924-07C3-41F6-BBD7-60DB9605D1C6}" presName="tx1" presStyleLbl="revTx" presStyleIdx="19" presStyleCnt="23"/>
      <dgm:spPr/>
    </dgm:pt>
    <dgm:pt modelId="{25202DC5-B110-436A-8DA9-C741C8CBBF24}" type="pres">
      <dgm:prSet presAssocID="{7975E924-07C3-41F6-BBD7-60DB9605D1C6}" presName="vert1" presStyleCnt="0"/>
      <dgm:spPr/>
    </dgm:pt>
    <dgm:pt modelId="{3328CC13-23E3-4980-AEF3-2ADB52B1F96E}" type="pres">
      <dgm:prSet presAssocID="{297FD44A-BDD3-42B1-ACE2-46384A21ADDF}" presName="thickLine" presStyleLbl="alignNode1" presStyleIdx="20" presStyleCnt="23"/>
      <dgm:spPr/>
    </dgm:pt>
    <dgm:pt modelId="{EBE5B0C0-F2EC-488F-BADA-DBE95B807328}" type="pres">
      <dgm:prSet presAssocID="{297FD44A-BDD3-42B1-ACE2-46384A21ADDF}" presName="horz1" presStyleCnt="0"/>
      <dgm:spPr/>
    </dgm:pt>
    <dgm:pt modelId="{3C4CA092-F829-4769-859D-72CFA9A0F173}" type="pres">
      <dgm:prSet presAssocID="{297FD44A-BDD3-42B1-ACE2-46384A21ADDF}" presName="tx1" presStyleLbl="revTx" presStyleIdx="20" presStyleCnt="23"/>
      <dgm:spPr/>
    </dgm:pt>
    <dgm:pt modelId="{3684EAE6-832C-4E68-B804-3BC1FDD51A55}" type="pres">
      <dgm:prSet presAssocID="{297FD44A-BDD3-42B1-ACE2-46384A21ADDF}" presName="vert1" presStyleCnt="0"/>
      <dgm:spPr/>
    </dgm:pt>
    <dgm:pt modelId="{35269C19-65A5-4AD6-BA8A-362E5F39C86C}" type="pres">
      <dgm:prSet presAssocID="{706B5A07-F197-47F4-9CCE-388992B89196}" presName="thickLine" presStyleLbl="alignNode1" presStyleIdx="21" presStyleCnt="23"/>
      <dgm:spPr/>
    </dgm:pt>
    <dgm:pt modelId="{055FAD39-AFB2-44CA-B79A-4091ED305CCD}" type="pres">
      <dgm:prSet presAssocID="{706B5A07-F197-47F4-9CCE-388992B89196}" presName="horz1" presStyleCnt="0"/>
      <dgm:spPr/>
    </dgm:pt>
    <dgm:pt modelId="{88FBECAC-B355-4C07-835C-90C2E34C4A17}" type="pres">
      <dgm:prSet presAssocID="{706B5A07-F197-47F4-9CCE-388992B89196}" presName="tx1" presStyleLbl="revTx" presStyleIdx="21" presStyleCnt="23"/>
      <dgm:spPr/>
    </dgm:pt>
    <dgm:pt modelId="{7458836F-6A59-457F-AF65-87A3F3C1F140}" type="pres">
      <dgm:prSet presAssocID="{706B5A07-F197-47F4-9CCE-388992B89196}" presName="vert1" presStyleCnt="0"/>
      <dgm:spPr/>
    </dgm:pt>
    <dgm:pt modelId="{DAACB1D7-7783-441E-B27B-FD9BE8FD050A}" type="pres">
      <dgm:prSet presAssocID="{1F51E9BD-24A7-4CAD-A889-83DD6F196957}" presName="thickLine" presStyleLbl="alignNode1" presStyleIdx="22" presStyleCnt="23"/>
      <dgm:spPr/>
    </dgm:pt>
    <dgm:pt modelId="{662AF3D8-D4C8-44FC-AA52-31B3FB7E88E1}" type="pres">
      <dgm:prSet presAssocID="{1F51E9BD-24A7-4CAD-A889-83DD6F196957}" presName="horz1" presStyleCnt="0"/>
      <dgm:spPr/>
    </dgm:pt>
    <dgm:pt modelId="{701936B0-D3C1-47A1-9A51-8C60F8A57817}" type="pres">
      <dgm:prSet presAssocID="{1F51E9BD-24A7-4CAD-A889-83DD6F196957}" presName="tx1" presStyleLbl="revTx" presStyleIdx="22" presStyleCnt="23"/>
      <dgm:spPr/>
    </dgm:pt>
    <dgm:pt modelId="{80F23EC7-3708-4CF8-87D4-B39D6954BEFE}" type="pres">
      <dgm:prSet presAssocID="{1F51E9BD-24A7-4CAD-A889-83DD6F196957}" presName="vert1" presStyleCnt="0"/>
      <dgm:spPr/>
    </dgm:pt>
  </dgm:ptLst>
  <dgm:cxnLst>
    <dgm:cxn modelId="{8A9DAB01-DD7C-48BC-9E05-F7D3CFBF2CC7}" srcId="{C943FEBD-1BD0-4AF0-A319-580781B6A565}" destId="{1F51E9BD-24A7-4CAD-A889-83DD6F196957}" srcOrd="22" destOrd="0" parTransId="{2524C0A1-EB83-4AD1-89EC-F81F245784F6}" sibTransId="{15001F9D-150D-45B9-9A55-9BE5E1E12C91}"/>
    <dgm:cxn modelId="{E2474D02-BD25-41D8-92F9-EDF129C59387}" type="presOf" srcId="{C0608A8D-08D9-4C37-B5A2-73F37AAA1659}" destId="{29DB56C7-0292-4692-8CAE-80850573C27A}" srcOrd="0" destOrd="0" presId="urn:microsoft.com/office/officeart/2008/layout/LinedList"/>
    <dgm:cxn modelId="{DEFEC404-889A-41C0-B90F-C1A39010EB1E}" type="presOf" srcId="{69FD8F01-DDC8-4720-BE59-A2B2F3290EC5}" destId="{6432598E-91D5-4ED3-9468-18EC3B747720}" srcOrd="0" destOrd="0" presId="urn:microsoft.com/office/officeart/2008/layout/LinedList"/>
    <dgm:cxn modelId="{ECCB3E06-6A35-46AC-86A1-7C36A521FC53}" srcId="{C943FEBD-1BD0-4AF0-A319-580781B6A565}" destId="{15863001-5DB9-4BA6-8429-ADC1315F624D}" srcOrd="3" destOrd="0" parTransId="{2BA91E80-D367-4AB2-890C-19D11B721BD5}" sibTransId="{A1C25D1F-F91E-4337-B614-B9CF4227B9A0}"/>
    <dgm:cxn modelId="{05AA630E-0BFE-4EB1-9ED0-88E99C9A4AE0}" type="presOf" srcId="{15863001-5DB9-4BA6-8429-ADC1315F624D}" destId="{3F12FA60-AD0C-44ED-8473-E778CA10C5FB}" srcOrd="0" destOrd="0" presId="urn:microsoft.com/office/officeart/2008/layout/LinedList"/>
    <dgm:cxn modelId="{BE6BC814-42FC-46FB-B70E-754C12FF1336}" srcId="{C943FEBD-1BD0-4AF0-A319-580781B6A565}" destId="{2816CC85-07AB-4745-A5C7-B8AE725212E7}" srcOrd="13" destOrd="0" parTransId="{506F3CAC-C292-4FAD-88F2-514D866F30C3}" sibTransId="{25EF17B6-5E99-4A42-9968-13308B13A090}"/>
    <dgm:cxn modelId="{35E1D31D-9DBA-4DDB-BB53-8217DB55472A}" srcId="{C943FEBD-1BD0-4AF0-A319-580781B6A565}" destId="{7975E924-07C3-41F6-BBD7-60DB9605D1C6}" srcOrd="19" destOrd="0" parTransId="{E94F2C3B-B89A-4B23-9E45-FC9BAF6960FF}" sibTransId="{594FAFCA-4989-4143-AF3D-25305696DDA4}"/>
    <dgm:cxn modelId="{1F7AAB22-C9AA-493E-93F9-86DFA3D2273F}" srcId="{C943FEBD-1BD0-4AF0-A319-580781B6A565}" destId="{73F8DA29-385C-4755-BB54-75F5578A25DE}" srcOrd="0" destOrd="0" parTransId="{4895468B-387F-4794-8D06-AFB51CF6D5A8}" sibTransId="{E556463B-7CB8-43CA-9CDF-C5FF6AC23E99}"/>
    <dgm:cxn modelId="{4F2B1628-1A9B-48BC-A40D-4BE3574AC7A3}" type="presOf" srcId="{C943FEBD-1BD0-4AF0-A319-580781B6A565}" destId="{E27E64B0-A8E1-4273-B6A7-486C8C00CCF1}" srcOrd="0" destOrd="0" presId="urn:microsoft.com/office/officeart/2008/layout/LinedList"/>
    <dgm:cxn modelId="{60732833-0328-4C2F-A6A3-86CF30362F3A}" type="presOf" srcId="{706B5A07-F197-47F4-9CCE-388992B89196}" destId="{88FBECAC-B355-4C07-835C-90C2E34C4A17}" srcOrd="0" destOrd="0" presId="urn:microsoft.com/office/officeart/2008/layout/LinedList"/>
    <dgm:cxn modelId="{42585F39-2096-4CCE-9256-B105B49AA0E8}" type="presOf" srcId="{88E1A755-B644-4A83-AB69-48DDBCBA32E5}" destId="{3D60E7BE-5BD6-4BF4-846E-A4581918727C}" srcOrd="0" destOrd="0" presId="urn:microsoft.com/office/officeart/2008/layout/LinedList"/>
    <dgm:cxn modelId="{E2DFC640-7F84-46C5-AF4B-03B77F318B06}" type="presOf" srcId="{69160E50-9FC4-4A63-A8E9-A4A789290D86}" destId="{A8CF3FF9-E9CD-406D-A65C-71C58CDEAE41}" srcOrd="0" destOrd="0" presId="urn:microsoft.com/office/officeart/2008/layout/LinedList"/>
    <dgm:cxn modelId="{C2A6A85D-EB26-4190-B597-E98B88183D8B}" type="presOf" srcId="{AFF5FE18-3C81-460C-9265-5CF74B355C40}" destId="{795C52FC-EDE8-45B0-9DB2-DA43749BE40D}" srcOrd="0" destOrd="0" presId="urn:microsoft.com/office/officeart/2008/layout/LinedList"/>
    <dgm:cxn modelId="{270AF860-25E1-42B0-B422-934F1A5C176C}" srcId="{C943FEBD-1BD0-4AF0-A319-580781B6A565}" destId="{297FD44A-BDD3-42B1-ACE2-46384A21ADDF}" srcOrd="20" destOrd="0" parTransId="{3B6690D8-A915-4844-A508-8BD60A7A9597}" sibTransId="{EB142123-3D29-4BF8-AEA7-9EA0127CAF4B}"/>
    <dgm:cxn modelId="{2B276161-BF28-421E-BC4B-A86E567E9B5E}" srcId="{C943FEBD-1BD0-4AF0-A319-580781B6A565}" destId="{2527A26D-0262-457A-A32E-CBD56CA44161}" srcOrd="2" destOrd="0" parTransId="{A78F0772-6AF5-44AE-9D71-208C3AF2E9C3}" sibTransId="{62B1FFD0-845D-4EF6-896D-EBE0C1557D20}"/>
    <dgm:cxn modelId="{5030EC61-F887-42C4-B65B-A0F920660A36}" type="presOf" srcId="{46DDFF46-589D-402E-8DFE-539964AD4A57}" destId="{FB5DC62B-A68E-4C73-8522-090B122027BD}" srcOrd="0" destOrd="0" presId="urn:microsoft.com/office/officeart/2008/layout/LinedList"/>
    <dgm:cxn modelId="{49AB4D62-4540-424E-A9D7-C66FF7F1E946}" type="presOf" srcId="{1F51E9BD-24A7-4CAD-A889-83DD6F196957}" destId="{701936B0-D3C1-47A1-9A51-8C60F8A57817}" srcOrd="0" destOrd="0" presId="urn:microsoft.com/office/officeart/2008/layout/LinedList"/>
    <dgm:cxn modelId="{E9C9C643-4072-4308-BCD8-085F038DD415}" srcId="{C943FEBD-1BD0-4AF0-A319-580781B6A565}" destId="{46DDFF46-589D-402E-8DFE-539964AD4A57}" srcOrd="12" destOrd="0" parTransId="{880930BD-C83C-417E-B4F1-6966459BF852}" sibTransId="{CC04DADB-0E3F-430C-8E68-9BFEF80FEC47}"/>
    <dgm:cxn modelId="{D3EA9966-EE5B-4BA1-8829-00077117D533}" type="presOf" srcId="{85BC8A0A-6A91-42B6-9F4B-1249AA5F1C87}" destId="{FE792D45-5D68-4C26-8773-3BD48122EA77}" srcOrd="0" destOrd="0" presId="urn:microsoft.com/office/officeart/2008/layout/LinedList"/>
    <dgm:cxn modelId="{4723096B-3B9B-4901-B096-607CF9B33EAA}" type="presOf" srcId="{73F8DA29-385C-4755-BB54-75F5578A25DE}" destId="{697E6BFF-10EA-4DE3-824A-15A455AC57D0}" srcOrd="0" destOrd="0" presId="urn:microsoft.com/office/officeart/2008/layout/LinedList"/>
    <dgm:cxn modelId="{E63D5B4B-BF22-4CCC-B4F7-BCF77C4C3A15}" type="presOf" srcId="{F4FF36E9-CCA3-4C50-A438-C96C09B4A10A}" destId="{82281B91-055F-48BA-81B1-EFFE52421000}" srcOrd="0" destOrd="0" presId="urn:microsoft.com/office/officeart/2008/layout/LinedList"/>
    <dgm:cxn modelId="{093F814B-6DED-4125-8D62-0DEB3AA6E9D9}" srcId="{C943FEBD-1BD0-4AF0-A319-580781B6A565}" destId="{88E1A755-B644-4A83-AB69-48DDBCBA32E5}" srcOrd="18" destOrd="0" parTransId="{BC397396-A4B9-4CE6-8B93-293150A1F7D2}" sibTransId="{7313A3E5-EBED-48A2-B2C4-34C5B0B82D44}"/>
    <dgm:cxn modelId="{F949136C-244E-4B07-8027-C9265D25B5A7}" type="presOf" srcId="{2816CC85-07AB-4745-A5C7-B8AE725212E7}" destId="{9BFED43F-4D6E-4121-83E0-5B8076DBF835}" srcOrd="0" destOrd="0" presId="urn:microsoft.com/office/officeart/2008/layout/LinedList"/>
    <dgm:cxn modelId="{9EE01071-E200-4AA3-A505-25E3EF98B873}" srcId="{C943FEBD-1BD0-4AF0-A319-580781B6A565}" destId="{C0608A8D-08D9-4C37-B5A2-73F37AAA1659}" srcOrd="16" destOrd="0" parTransId="{6DD31EA0-1D10-492C-B82F-0F821EF67B9D}" sibTransId="{1B8E5175-A055-4060-A972-DB62412BDF9D}"/>
    <dgm:cxn modelId="{133D1D51-FADC-441D-A967-7D20A204B915}" type="presOf" srcId="{7975E924-07C3-41F6-BBD7-60DB9605D1C6}" destId="{7577D534-2FE7-41B4-9D00-E44183BE5CCD}" srcOrd="0" destOrd="0" presId="urn:microsoft.com/office/officeart/2008/layout/LinedList"/>
    <dgm:cxn modelId="{DF2A7E72-3860-4898-B017-0BDD7AEC9528}" type="presOf" srcId="{7735CA59-7E9B-4D1A-AC90-B6F019A2939A}" destId="{9252EEA9-8278-44B0-A710-6E138D8B5712}" srcOrd="0" destOrd="0" presId="urn:microsoft.com/office/officeart/2008/layout/LinedList"/>
    <dgm:cxn modelId="{8EB28456-454B-40C2-940B-3D821FD20D55}" type="presOf" srcId="{2527A26D-0262-457A-A32E-CBD56CA44161}" destId="{43D0123D-E96F-417D-A469-CAE2826191D2}" srcOrd="0" destOrd="0" presId="urn:microsoft.com/office/officeart/2008/layout/LinedList"/>
    <dgm:cxn modelId="{F27B0057-4DB6-49F6-914C-57423FC7E6E3}" srcId="{C943FEBD-1BD0-4AF0-A319-580781B6A565}" destId="{0FFED633-CA3E-400F-AF0D-82D204BBB754}" srcOrd="17" destOrd="0" parTransId="{607957CD-F6DF-4479-AF78-131757471C74}" sibTransId="{8D7742B1-62E2-4B92-91C1-44B51B4A3C2B}"/>
    <dgm:cxn modelId="{7A009E7E-69EC-409A-8947-A4B570711D11}" srcId="{C943FEBD-1BD0-4AF0-A319-580781B6A565}" destId="{34F8F653-F390-4CA9-99B3-0AAE0A7CE307}" srcOrd="7" destOrd="0" parTransId="{9CBD5C6C-7928-400D-8684-BD2E2883F4C4}" sibTransId="{C67B5982-B571-43ED-A281-040E8A7CA720}"/>
    <dgm:cxn modelId="{452C5083-B20E-4EAA-A542-646C9FA8FBCD}" type="presOf" srcId="{9E724FFD-3939-40E0-9EC8-769D233654EA}" destId="{CEBABD95-EA4F-4A97-896B-39CB886DA23E}" srcOrd="0" destOrd="0" presId="urn:microsoft.com/office/officeart/2008/layout/LinedList"/>
    <dgm:cxn modelId="{79982488-2EC2-4604-9E5C-7F5244E0C8A6}" srcId="{C943FEBD-1BD0-4AF0-A319-580781B6A565}" destId="{706B5A07-F197-47F4-9CCE-388992B89196}" srcOrd="21" destOrd="0" parTransId="{E21BAAE8-FC0A-4020-B4F6-6A44F4614FB4}" sibTransId="{1070A63E-4AF4-48D7-8251-4310CB8CB287}"/>
    <dgm:cxn modelId="{0AAA6B8A-CEC8-4CFB-B18A-26F9F0282049}" type="presOf" srcId="{395C9CFB-F9A6-46E9-A00E-A59A4B7DDADF}" destId="{DEE3D519-2837-46D6-B415-CEC2CCDF1D8E}" srcOrd="0" destOrd="0" presId="urn:microsoft.com/office/officeart/2008/layout/LinedList"/>
    <dgm:cxn modelId="{A96DD18D-C84D-40DF-940F-D3F2CD34C5B3}" srcId="{C943FEBD-1BD0-4AF0-A319-580781B6A565}" destId="{7735CA59-7E9B-4D1A-AC90-B6F019A2939A}" srcOrd="11" destOrd="0" parTransId="{B7B44FA8-902B-4640-BD1E-D31AF484CEBF}" sibTransId="{4753D6A7-6060-423A-97E8-BC15524C14D4}"/>
    <dgm:cxn modelId="{DBB8A5A6-E27F-47EC-B8BF-00A4385607C4}" srcId="{C943FEBD-1BD0-4AF0-A319-580781B6A565}" destId="{69160E50-9FC4-4A63-A8E9-A4A789290D86}" srcOrd="1" destOrd="0" parTransId="{CABB994C-50E7-4C4F-99EF-5E1E6E0D5E79}" sibTransId="{A53E5E5D-E5C1-4DE0-86AC-1BE5D16FE2DF}"/>
    <dgm:cxn modelId="{3D5B49A7-9B14-4C61-9629-468865DEA367}" srcId="{C943FEBD-1BD0-4AF0-A319-580781B6A565}" destId="{D53D672A-8787-4FA8-8630-81210C5B90A9}" srcOrd="4" destOrd="0" parTransId="{23114EFA-45C0-4BFC-832E-8DCE2D80C3F6}" sibTransId="{96CA47D3-BA7F-4F00-AFE6-E727DC6BC7D3}"/>
    <dgm:cxn modelId="{174FE6AC-F21A-436C-8082-3C6686C09D30}" srcId="{C943FEBD-1BD0-4AF0-A319-580781B6A565}" destId="{F4FF36E9-CCA3-4C50-A438-C96C09B4A10A}" srcOrd="9" destOrd="0" parTransId="{A8DD9E53-7446-43C6-A7A6-F20332BBD051}" sibTransId="{DF63EB53-214E-43A9-87BA-E86A40712207}"/>
    <dgm:cxn modelId="{0326DAB1-40F6-4996-B29A-E9B81A04FE8A}" srcId="{C943FEBD-1BD0-4AF0-A319-580781B6A565}" destId="{AFF5FE18-3C81-460C-9265-5CF74B355C40}" srcOrd="6" destOrd="0" parTransId="{FFB8F509-2846-4806-8627-3C975595A9C2}" sibTransId="{4A3689E4-7E74-495B-8426-F4035F1B7B78}"/>
    <dgm:cxn modelId="{E3D8BBB2-466F-416E-B83C-6ECF51C3A1C0}" srcId="{C943FEBD-1BD0-4AF0-A319-580781B6A565}" destId="{69FD8F01-DDC8-4720-BE59-A2B2F3290EC5}" srcOrd="5" destOrd="0" parTransId="{2CB753B4-31EE-4A0B-A0FD-5FC51B3F19D5}" sibTransId="{4B013F3D-ACA6-4D1A-B1B6-F601F7CBD839}"/>
    <dgm:cxn modelId="{093996B7-DB5C-49A7-AE4C-94B2C71F03F3}" srcId="{C943FEBD-1BD0-4AF0-A319-580781B6A565}" destId="{85BC8A0A-6A91-42B6-9F4B-1249AA5F1C87}" srcOrd="10" destOrd="0" parTransId="{992B3EA8-24AD-48A8-A54C-5095DD98AC2F}" sibTransId="{FB2D6D24-5BC8-4D5B-AC98-A14FEB43659B}"/>
    <dgm:cxn modelId="{BC1B24BC-B311-491E-85B1-33BDCA26F202}" type="presOf" srcId="{34F8F653-F390-4CA9-99B3-0AAE0A7CE307}" destId="{68F012EE-8FE9-4E1F-8AC5-AF8F1D7CBB1A}" srcOrd="0" destOrd="0" presId="urn:microsoft.com/office/officeart/2008/layout/LinedList"/>
    <dgm:cxn modelId="{83BA65C3-0D8F-401B-8F15-BB0AC0BA9EBC}" type="presOf" srcId="{297FD44A-BDD3-42B1-ACE2-46384A21ADDF}" destId="{3C4CA092-F829-4769-859D-72CFA9A0F173}" srcOrd="0" destOrd="0" presId="urn:microsoft.com/office/officeart/2008/layout/LinedList"/>
    <dgm:cxn modelId="{621998C7-EA85-4FC2-80CE-4E42537B2318}" srcId="{C943FEBD-1BD0-4AF0-A319-580781B6A565}" destId="{7B7B9C8E-47B0-4BFB-AD9B-0762D3BA90D5}" srcOrd="8" destOrd="0" parTransId="{C20E06F1-54DC-42CF-A5A6-0120A957029E}" sibTransId="{C0F14588-6649-46D9-B536-AD4D9CF0C0AE}"/>
    <dgm:cxn modelId="{7B59CCC8-1730-4935-9F99-B301F4B2969E}" srcId="{C943FEBD-1BD0-4AF0-A319-580781B6A565}" destId="{395C9CFB-F9A6-46E9-A00E-A59A4B7DDADF}" srcOrd="15" destOrd="0" parTransId="{4BE4688B-4C49-4B39-9EA9-59429FA4846F}" sibTransId="{D7E4BA82-36F8-44F7-B7FB-F8CDA5AF1040}"/>
    <dgm:cxn modelId="{921C23CD-6758-4D3B-B04E-4B9FD33C353C}" type="presOf" srcId="{0FFED633-CA3E-400F-AF0D-82D204BBB754}" destId="{A48D9F11-B8E8-43D9-9D35-B9EE4AE2541D}" srcOrd="0" destOrd="0" presId="urn:microsoft.com/office/officeart/2008/layout/LinedList"/>
    <dgm:cxn modelId="{2DEB5BD2-3FEE-477F-B564-1042E14F66C4}" type="presOf" srcId="{D53D672A-8787-4FA8-8630-81210C5B90A9}" destId="{01DA883F-B9AC-4C37-8FDF-8011D3366B78}" srcOrd="0" destOrd="0" presId="urn:microsoft.com/office/officeart/2008/layout/LinedList"/>
    <dgm:cxn modelId="{21F3B6EA-6DFD-478C-A905-803F7A1554CE}" type="presOf" srcId="{7B7B9C8E-47B0-4BFB-AD9B-0762D3BA90D5}" destId="{B3BF9F3E-76B3-4C7C-9258-E6430A8D8178}" srcOrd="0" destOrd="0" presId="urn:microsoft.com/office/officeart/2008/layout/LinedList"/>
    <dgm:cxn modelId="{D2AA6EFE-E020-4195-ADC3-711FC27D36DF}" srcId="{C943FEBD-1BD0-4AF0-A319-580781B6A565}" destId="{9E724FFD-3939-40E0-9EC8-769D233654EA}" srcOrd="14" destOrd="0" parTransId="{CB8734BB-6080-469B-903D-9838CD677ED7}" sibTransId="{339395BA-FE3F-412C-8B6D-DEA55EF98923}"/>
    <dgm:cxn modelId="{943123F7-C257-409C-8838-1C968040DEC6}" type="presParOf" srcId="{E27E64B0-A8E1-4273-B6A7-486C8C00CCF1}" destId="{1876CADF-073D-4601-8319-C6C999DAE0C5}" srcOrd="0" destOrd="0" presId="urn:microsoft.com/office/officeart/2008/layout/LinedList"/>
    <dgm:cxn modelId="{344E967A-F47D-4666-9AE9-EA625A9625FA}" type="presParOf" srcId="{E27E64B0-A8E1-4273-B6A7-486C8C00CCF1}" destId="{768DC86C-A046-44C1-9180-6C0DDE24640D}" srcOrd="1" destOrd="0" presId="urn:microsoft.com/office/officeart/2008/layout/LinedList"/>
    <dgm:cxn modelId="{C9F74D97-8318-4F34-B8AC-D1A0AD3F9723}" type="presParOf" srcId="{768DC86C-A046-44C1-9180-6C0DDE24640D}" destId="{697E6BFF-10EA-4DE3-824A-15A455AC57D0}" srcOrd="0" destOrd="0" presId="urn:microsoft.com/office/officeart/2008/layout/LinedList"/>
    <dgm:cxn modelId="{E5668298-68FB-444F-81C5-D7109092C2FB}" type="presParOf" srcId="{768DC86C-A046-44C1-9180-6C0DDE24640D}" destId="{EB706662-0F54-475E-B4DB-968EE4EA9195}" srcOrd="1" destOrd="0" presId="urn:microsoft.com/office/officeart/2008/layout/LinedList"/>
    <dgm:cxn modelId="{2AB9F82A-9152-4507-BD3D-CE2754A0B5C0}" type="presParOf" srcId="{E27E64B0-A8E1-4273-B6A7-486C8C00CCF1}" destId="{5752396C-C852-4C14-B83F-44A86D222D9C}" srcOrd="2" destOrd="0" presId="urn:microsoft.com/office/officeart/2008/layout/LinedList"/>
    <dgm:cxn modelId="{D45790E8-4F49-4E14-8C1A-0F8DDE64386D}" type="presParOf" srcId="{E27E64B0-A8E1-4273-B6A7-486C8C00CCF1}" destId="{16938A5E-8742-42B6-BC75-BB371FADB722}" srcOrd="3" destOrd="0" presId="urn:microsoft.com/office/officeart/2008/layout/LinedList"/>
    <dgm:cxn modelId="{74EC2552-44F8-4C7A-8FBA-239749859008}" type="presParOf" srcId="{16938A5E-8742-42B6-BC75-BB371FADB722}" destId="{A8CF3FF9-E9CD-406D-A65C-71C58CDEAE41}" srcOrd="0" destOrd="0" presId="urn:microsoft.com/office/officeart/2008/layout/LinedList"/>
    <dgm:cxn modelId="{94143CE2-0A06-4E12-902D-F87A9259A6F5}" type="presParOf" srcId="{16938A5E-8742-42B6-BC75-BB371FADB722}" destId="{D1B6D4E4-A40E-4A18-B996-0A33EC8A064C}" srcOrd="1" destOrd="0" presId="urn:microsoft.com/office/officeart/2008/layout/LinedList"/>
    <dgm:cxn modelId="{6C29549E-57FC-430F-8E33-78B4AC9A0C3C}" type="presParOf" srcId="{E27E64B0-A8E1-4273-B6A7-486C8C00CCF1}" destId="{702488EF-57D2-4021-B8D3-E32D327E5669}" srcOrd="4" destOrd="0" presId="urn:microsoft.com/office/officeart/2008/layout/LinedList"/>
    <dgm:cxn modelId="{5E53ED42-7580-4891-AFAB-D54E247093D4}" type="presParOf" srcId="{E27E64B0-A8E1-4273-B6A7-486C8C00CCF1}" destId="{7FB568F3-0151-4631-AE4E-657A45736B86}" srcOrd="5" destOrd="0" presId="urn:microsoft.com/office/officeart/2008/layout/LinedList"/>
    <dgm:cxn modelId="{99591F56-B481-4923-8B3B-588F8B1222D9}" type="presParOf" srcId="{7FB568F3-0151-4631-AE4E-657A45736B86}" destId="{43D0123D-E96F-417D-A469-CAE2826191D2}" srcOrd="0" destOrd="0" presId="urn:microsoft.com/office/officeart/2008/layout/LinedList"/>
    <dgm:cxn modelId="{2A68CA44-AB00-48AA-B19A-13B37A07924B}" type="presParOf" srcId="{7FB568F3-0151-4631-AE4E-657A45736B86}" destId="{FB09750B-FFF4-4139-B564-00DF631857A2}" srcOrd="1" destOrd="0" presId="urn:microsoft.com/office/officeart/2008/layout/LinedList"/>
    <dgm:cxn modelId="{7DB36AA0-7A00-4C9C-BDB1-B722E596CD2E}" type="presParOf" srcId="{E27E64B0-A8E1-4273-B6A7-486C8C00CCF1}" destId="{0BFAB643-FBC8-426D-A46D-3A49E6093C70}" srcOrd="6" destOrd="0" presId="urn:microsoft.com/office/officeart/2008/layout/LinedList"/>
    <dgm:cxn modelId="{FF46B0A7-5167-4EC6-8A26-AA818E19712D}" type="presParOf" srcId="{E27E64B0-A8E1-4273-B6A7-486C8C00CCF1}" destId="{FBE42D89-6100-45D8-B270-901FCA19AC04}" srcOrd="7" destOrd="0" presId="urn:microsoft.com/office/officeart/2008/layout/LinedList"/>
    <dgm:cxn modelId="{0D50E543-77D9-443D-B61A-095A1D4B55F7}" type="presParOf" srcId="{FBE42D89-6100-45D8-B270-901FCA19AC04}" destId="{3F12FA60-AD0C-44ED-8473-E778CA10C5FB}" srcOrd="0" destOrd="0" presId="urn:microsoft.com/office/officeart/2008/layout/LinedList"/>
    <dgm:cxn modelId="{B62BB361-DA9F-4229-91A8-3BC96D63C3B2}" type="presParOf" srcId="{FBE42D89-6100-45D8-B270-901FCA19AC04}" destId="{72AF5FE3-BF0F-453F-A99F-508610B7900A}" srcOrd="1" destOrd="0" presId="urn:microsoft.com/office/officeart/2008/layout/LinedList"/>
    <dgm:cxn modelId="{1A58BE83-DD92-4536-81BD-C34D21FF7234}" type="presParOf" srcId="{E27E64B0-A8E1-4273-B6A7-486C8C00CCF1}" destId="{74173FFE-8DD1-44E9-8DDA-B4CCB516FCEE}" srcOrd="8" destOrd="0" presId="urn:microsoft.com/office/officeart/2008/layout/LinedList"/>
    <dgm:cxn modelId="{18467B72-B4E8-4349-9432-3DEEF139AD12}" type="presParOf" srcId="{E27E64B0-A8E1-4273-B6A7-486C8C00CCF1}" destId="{BA6E0F6C-B803-4F3B-8229-59B2075881DA}" srcOrd="9" destOrd="0" presId="urn:microsoft.com/office/officeart/2008/layout/LinedList"/>
    <dgm:cxn modelId="{EF6C7E68-9CB9-4F1F-9A69-69583AD75D8F}" type="presParOf" srcId="{BA6E0F6C-B803-4F3B-8229-59B2075881DA}" destId="{01DA883F-B9AC-4C37-8FDF-8011D3366B78}" srcOrd="0" destOrd="0" presId="urn:microsoft.com/office/officeart/2008/layout/LinedList"/>
    <dgm:cxn modelId="{334B9440-CC63-4165-89E6-AC91C9E1EF9B}" type="presParOf" srcId="{BA6E0F6C-B803-4F3B-8229-59B2075881DA}" destId="{7DDA1244-8B77-4B91-9ADD-2AA3DB145BCF}" srcOrd="1" destOrd="0" presId="urn:microsoft.com/office/officeart/2008/layout/LinedList"/>
    <dgm:cxn modelId="{67463C04-9989-4673-92C0-CE087D03CE3A}" type="presParOf" srcId="{E27E64B0-A8E1-4273-B6A7-486C8C00CCF1}" destId="{D4F9E187-2C90-4833-B550-92F13DA3EC6C}" srcOrd="10" destOrd="0" presId="urn:microsoft.com/office/officeart/2008/layout/LinedList"/>
    <dgm:cxn modelId="{8CC97AE4-5A4F-4577-A481-BDBED6D44CC0}" type="presParOf" srcId="{E27E64B0-A8E1-4273-B6A7-486C8C00CCF1}" destId="{5B69CB79-E8F3-47F6-8EE3-2B5B18B7019D}" srcOrd="11" destOrd="0" presId="urn:microsoft.com/office/officeart/2008/layout/LinedList"/>
    <dgm:cxn modelId="{75F3C232-A162-4FEC-B881-223A71CA1B99}" type="presParOf" srcId="{5B69CB79-E8F3-47F6-8EE3-2B5B18B7019D}" destId="{6432598E-91D5-4ED3-9468-18EC3B747720}" srcOrd="0" destOrd="0" presId="urn:microsoft.com/office/officeart/2008/layout/LinedList"/>
    <dgm:cxn modelId="{DB094303-A248-496F-9078-D9AC7343B5AE}" type="presParOf" srcId="{5B69CB79-E8F3-47F6-8EE3-2B5B18B7019D}" destId="{8640FBC6-84E5-4120-8A7C-D95802CA1EBF}" srcOrd="1" destOrd="0" presId="urn:microsoft.com/office/officeart/2008/layout/LinedList"/>
    <dgm:cxn modelId="{B0DA8B19-B2DE-43A9-A4D6-847687C4FC82}" type="presParOf" srcId="{E27E64B0-A8E1-4273-B6A7-486C8C00CCF1}" destId="{0A6D4E55-883D-4F0D-AFAA-3B69D86C320F}" srcOrd="12" destOrd="0" presId="urn:microsoft.com/office/officeart/2008/layout/LinedList"/>
    <dgm:cxn modelId="{BB9D33BA-FFCF-4F74-B306-DAFF71C07624}" type="presParOf" srcId="{E27E64B0-A8E1-4273-B6A7-486C8C00CCF1}" destId="{A631BC7A-3958-4BED-B501-0C54EF54C2E3}" srcOrd="13" destOrd="0" presId="urn:microsoft.com/office/officeart/2008/layout/LinedList"/>
    <dgm:cxn modelId="{5E003758-2418-499C-B240-A7EB436D97FD}" type="presParOf" srcId="{A631BC7A-3958-4BED-B501-0C54EF54C2E3}" destId="{795C52FC-EDE8-45B0-9DB2-DA43749BE40D}" srcOrd="0" destOrd="0" presId="urn:microsoft.com/office/officeart/2008/layout/LinedList"/>
    <dgm:cxn modelId="{5EAEB93A-4F7D-4116-9CB8-D575BC926304}" type="presParOf" srcId="{A631BC7A-3958-4BED-B501-0C54EF54C2E3}" destId="{A8BC19BE-1AE5-4785-9CDF-A3CD0FF5A788}" srcOrd="1" destOrd="0" presId="urn:microsoft.com/office/officeart/2008/layout/LinedList"/>
    <dgm:cxn modelId="{D233E931-B647-4509-8B8B-231A13B666BE}" type="presParOf" srcId="{E27E64B0-A8E1-4273-B6A7-486C8C00CCF1}" destId="{74B588E0-573B-4FE0-8D9A-C19BF6B985C4}" srcOrd="14" destOrd="0" presId="urn:microsoft.com/office/officeart/2008/layout/LinedList"/>
    <dgm:cxn modelId="{BFE53E81-DB93-46A9-994E-7FCDBF1D36BC}" type="presParOf" srcId="{E27E64B0-A8E1-4273-B6A7-486C8C00CCF1}" destId="{CDB6EB2F-14D6-4F74-BA79-E17487E0CC3B}" srcOrd="15" destOrd="0" presId="urn:microsoft.com/office/officeart/2008/layout/LinedList"/>
    <dgm:cxn modelId="{B6B6113B-BF71-409B-8083-D27482C7F981}" type="presParOf" srcId="{CDB6EB2F-14D6-4F74-BA79-E17487E0CC3B}" destId="{68F012EE-8FE9-4E1F-8AC5-AF8F1D7CBB1A}" srcOrd="0" destOrd="0" presId="urn:microsoft.com/office/officeart/2008/layout/LinedList"/>
    <dgm:cxn modelId="{D89D3D24-E6BC-4C29-99F1-DB0C1BD87F05}" type="presParOf" srcId="{CDB6EB2F-14D6-4F74-BA79-E17487E0CC3B}" destId="{210F7E85-450D-4855-80F2-E40DA61868C3}" srcOrd="1" destOrd="0" presId="urn:microsoft.com/office/officeart/2008/layout/LinedList"/>
    <dgm:cxn modelId="{54A4D6A0-EB90-42F8-9841-BC6AD5472EDD}" type="presParOf" srcId="{E27E64B0-A8E1-4273-B6A7-486C8C00CCF1}" destId="{E1AEBFFA-5EFD-44C8-8392-6E06B6D0E3A6}" srcOrd="16" destOrd="0" presId="urn:microsoft.com/office/officeart/2008/layout/LinedList"/>
    <dgm:cxn modelId="{BF189888-6537-446C-96A0-698E1C3444F8}" type="presParOf" srcId="{E27E64B0-A8E1-4273-B6A7-486C8C00CCF1}" destId="{E8CF4DC5-1C07-476A-BD68-BA7464530A0B}" srcOrd="17" destOrd="0" presId="urn:microsoft.com/office/officeart/2008/layout/LinedList"/>
    <dgm:cxn modelId="{76F2AC0C-C19D-4BC3-AC09-278406BCDDBF}" type="presParOf" srcId="{E8CF4DC5-1C07-476A-BD68-BA7464530A0B}" destId="{B3BF9F3E-76B3-4C7C-9258-E6430A8D8178}" srcOrd="0" destOrd="0" presId="urn:microsoft.com/office/officeart/2008/layout/LinedList"/>
    <dgm:cxn modelId="{C9ACA3B5-F3B8-4C19-A496-6BD506444AC7}" type="presParOf" srcId="{E8CF4DC5-1C07-476A-BD68-BA7464530A0B}" destId="{4DE085AC-548F-42D3-83E7-89925576FD99}" srcOrd="1" destOrd="0" presId="urn:microsoft.com/office/officeart/2008/layout/LinedList"/>
    <dgm:cxn modelId="{2A12FB8F-2EE8-4784-A2F4-E9D9D17026FB}" type="presParOf" srcId="{E27E64B0-A8E1-4273-B6A7-486C8C00CCF1}" destId="{4FCE3EEB-E101-4851-89EA-2A18B99402FB}" srcOrd="18" destOrd="0" presId="urn:microsoft.com/office/officeart/2008/layout/LinedList"/>
    <dgm:cxn modelId="{39ED1F65-8EF2-42BB-AFFE-5A1CDF6B97E3}" type="presParOf" srcId="{E27E64B0-A8E1-4273-B6A7-486C8C00CCF1}" destId="{9BB5D9B4-9283-4A60-82BB-B7D111276141}" srcOrd="19" destOrd="0" presId="urn:microsoft.com/office/officeart/2008/layout/LinedList"/>
    <dgm:cxn modelId="{33C6170B-8160-411E-86C1-C355405A7FE0}" type="presParOf" srcId="{9BB5D9B4-9283-4A60-82BB-B7D111276141}" destId="{82281B91-055F-48BA-81B1-EFFE52421000}" srcOrd="0" destOrd="0" presId="urn:microsoft.com/office/officeart/2008/layout/LinedList"/>
    <dgm:cxn modelId="{E98CBD20-190E-42C8-A466-9C940767C898}" type="presParOf" srcId="{9BB5D9B4-9283-4A60-82BB-B7D111276141}" destId="{0539DA37-B15B-44D5-AE3F-8CD8A6B476A7}" srcOrd="1" destOrd="0" presId="urn:microsoft.com/office/officeart/2008/layout/LinedList"/>
    <dgm:cxn modelId="{33974C4B-5B76-4231-8A10-89BCBCC6DBA5}" type="presParOf" srcId="{E27E64B0-A8E1-4273-B6A7-486C8C00CCF1}" destId="{F4EF86FF-CB01-4A9B-9417-043DEF7AB002}" srcOrd="20" destOrd="0" presId="urn:microsoft.com/office/officeart/2008/layout/LinedList"/>
    <dgm:cxn modelId="{D61657F3-1EC9-4024-B067-CA3C43F69B6F}" type="presParOf" srcId="{E27E64B0-A8E1-4273-B6A7-486C8C00CCF1}" destId="{12CADACB-DFCC-4810-A901-E648756823E3}" srcOrd="21" destOrd="0" presId="urn:microsoft.com/office/officeart/2008/layout/LinedList"/>
    <dgm:cxn modelId="{04E132DE-E77C-4BD8-B005-10F1CE443BA5}" type="presParOf" srcId="{12CADACB-DFCC-4810-A901-E648756823E3}" destId="{FE792D45-5D68-4C26-8773-3BD48122EA77}" srcOrd="0" destOrd="0" presId="urn:microsoft.com/office/officeart/2008/layout/LinedList"/>
    <dgm:cxn modelId="{04645B26-69E7-4F1B-BCA6-D42BD2AE48C0}" type="presParOf" srcId="{12CADACB-DFCC-4810-A901-E648756823E3}" destId="{C81F38D7-5764-4DF2-AAF5-028F2AB2BD52}" srcOrd="1" destOrd="0" presId="urn:microsoft.com/office/officeart/2008/layout/LinedList"/>
    <dgm:cxn modelId="{03E3FA4D-D01C-4C74-907C-4568BFA19934}" type="presParOf" srcId="{E27E64B0-A8E1-4273-B6A7-486C8C00CCF1}" destId="{0CFB2714-C073-459B-92EF-3B319FC8CC8B}" srcOrd="22" destOrd="0" presId="urn:microsoft.com/office/officeart/2008/layout/LinedList"/>
    <dgm:cxn modelId="{584AC8BA-6305-40BC-932B-01704371C925}" type="presParOf" srcId="{E27E64B0-A8E1-4273-B6A7-486C8C00CCF1}" destId="{A33C2027-E660-47E2-B05A-8488B8E083A9}" srcOrd="23" destOrd="0" presId="urn:microsoft.com/office/officeart/2008/layout/LinedList"/>
    <dgm:cxn modelId="{30A2745A-A7C6-490C-96D7-39CDD111F6DC}" type="presParOf" srcId="{A33C2027-E660-47E2-B05A-8488B8E083A9}" destId="{9252EEA9-8278-44B0-A710-6E138D8B5712}" srcOrd="0" destOrd="0" presId="urn:microsoft.com/office/officeart/2008/layout/LinedList"/>
    <dgm:cxn modelId="{D7A0AB90-D37D-4AC9-A840-F19DAD879330}" type="presParOf" srcId="{A33C2027-E660-47E2-B05A-8488B8E083A9}" destId="{4B3DD119-68D9-41B7-ABD8-74B498BDB75B}" srcOrd="1" destOrd="0" presId="urn:microsoft.com/office/officeart/2008/layout/LinedList"/>
    <dgm:cxn modelId="{CE7ED56C-3379-4DDD-99D0-3C793B193E04}" type="presParOf" srcId="{E27E64B0-A8E1-4273-B6A7-486C8C00CCF1}" destId="{08628870-BD32-4A1E-BC28-599705F0F6EA}" srcOrd="24" destOrd="0" presId="urn:microsoft.com/office/officeart/2008/layout/LinedList"/>
    <dgm:cxn modelId="{3B062751-69DC-4CDF-BA2B-4C3E813B7A38}" type="presParOf" srcId="{E27E64B0-A8E1-4273-B6A7-486C8C00CCF1}" destId="{C0539341-3CFB-40AB-8179-C8451B95D52F}" srcOrd="25" destOrd="0" presId="urn:microsoft.com/office/officeart/2008/layout/LinedList"/>
    <dgm:cxn modelId="{36469A66-016A-4012-8482-8F7BD7B68139}" type="presParOf" srcId="{C0539341-3CFB-40AB-8179-C8451B95D52F}" destId="{FB5DC62B-A68E-4C73-8522-090B122027BD}" srcOrd="0" destOrd="0" presId="urn:microsoft.com/office/officeart/2008/layout/LinedList"/>
    <dgm:cxn modelId="{96A6195D-490A-49AE-85B2-D086568B37CA}" type="presParOf" srcId="{C0539341-3CFB-40AB-8179-C8451B95D52F}" destId="{29AB402D-C9BB-47C9-9117-84FAF10201E9}" srcOrd="1" destOrd="0" presId="urn:microsoft.com/office/officeart/2008/layout/LinedList"/>
    <dgm:cxn modelId="{34554F2F-BBC2-497D-9668-A8F9D2B43D6E}" type="presParOf" srcId="{E27E64B0-A8E1-4273-B6A7-486C8C00CCF1}" destId="{870D936E-4E49-4733-BEEB-D740AC7644B1}" srcOrd="26" destOrd="0" presId="urn:microsoft.com/office/officeart/2008/layout/LinedList"/>
    <dgm:cxn modelId="{8FE42C21-8086-4155-A81B-1C66017FFDA5}" type="presParOf" srcId="{E27E64B0-A8E1-4273-B6A7-486C8C00CCF1}" destId="{59F6F112-3EBE-4FB1-85D1-9E588976A152}" srcOrd="27" destOrd="0" presId="urn:microsoft.com/office/officeart/2008/layout/LinedList"/>
    <dgm:cxn modelId="{C53FE048-328D-4F77-9C7D-71A3F709C3F3}" type="presParOf" srcId="{59F6F112-3EBE-4FB1-85D1-9E588976A152}" destId="{9BFED43F-4D6E-4121-83E0-5B8076DBF835}" srcOrd="0" destOrd="0" presId="urn:microsoft.com/office/officeart/2008/layout/LinedList"/>
    <dgm:cxn modelId="{A201DF7E-686C-410D-8451-ACA634D531CF}" type="presParOf" srcId="{59F6F112-3EBE-4FB1-85D1-9E588976A152}" destId="{03D1C3E2-F772-4BDA-B8B5-FBDAB346BDD3}" srcOrd="1" destOrd="0" presId="urn:microsoft.com/office/officeart/2008/layout/LinedList"/>
    <dgm:cxn modelId="{376859E0-91EA-47D5-A3A7-25AEBAD40DC9}" type="presParOf" srcId="{E27E64B0-A8E1-4273-B6A7-486C8C00CCF1}" destId="{E41BC7FB-C904-4F1B-9A95-535325F798C5}" srcOrd="28" destOrd="0" presId="urn:microsoft.com/office/officeart/2008/layout/LinedList"/>
    <dgm:cxn modelId="{E667363D-37EF-4295-BE1F-979A5A508BAF}" type="presParOf" srcId="{E27E64B0-A8E1-4273-B6A7-486C8C00CCF1}" destId="{23015805-5144-4F05-8ADD-1C1BF256C13D}" srcOrd="29" destOrd="0" presId="urn:microsoft.com/office/officeart/2008/layout/LinedList"/>
    <dgm:cxn modelId="{B5569CF9-EDEB-4BC9-9879-6C11D192D1D3}" type="presParOf" srcId="{23015805-5144-4F05-8ADD-1C1BF256C13D}" destId="{CEBABD95-EA4F-4A97-896B-39CB886DA23E}" srcOrd="0" destOrd="0" presId="urn:microsoft.com/office/officeart/2008/layout/LinedList"/>
    <dgm:cxn modelId="{602A3B95-4318-456C-A036-15BB0EC166A9}" type="presParOf" srcId="{23015805-5144-4F05-8ADD-1C1BF256C13D}" destId="{24EA3B77-E19A-4C2D-A7FC-7CEE17BE72A7}" srcOrd="1" destOrd="0" presId="urn:microsoft.com/office/officeart/2008/layout/LinedList"/>
    <dgm:cxn modelId="{16D3B7AA-7834-4778-A532-A0C9E63917C4}" type="presParOf" srcId="{E27E64B0-A8E1-4273-B6A7-486C8C00CCF1}" destId="{5726155B-C88C-48CE-8C6D-7DC5057662E7}" srcOrd="30" destOrd="0" presId="urn:microsoft.com/office/officeart/2008/layout/LinedList"/>
    <dgm:cxn modelId="{246441E6-BF71-44DA-9A96-39F26FE03CBD}" type="presParOf" srcId="{E27E64B0-A8E1-4273-B6A7-486C8C00CCF1}" destId="{E4A9E14B-65CA-4BD8-A350-FF00F16BFD26}" srcOrd="31" destOrd="0" presId="urn:microsoft.com/office/officeart/2008/layout/LinedList"/>
    <dgm:cxn modelId="{64D85DBB-04F5-4EA1-9AFD-57DA525A42E3}" type="presParOf" srcId="{E4A9E14B-65CA-4BD8-A350-FF00F16BFD26}" destId="{DEE3D519-2837-46D6-B415-CEC2CCDF1D8E}" srcOrd="0" destOrd="0" presId="urn:microsoft.com/office/officeart/2008/layout/LinedList"/>
    <dgm:cxn modelId="{8F01291D-82D7-444A-AB06-AF85D2EF77F1}" type="presParOf" srcId="{E4A9E14B-65CA-4BD8-A350-FF00F16BFD26}" destId="{464AA1B3-0550-4A10-95F1-835DB40C65F5}" srcOrd="1" destOrd="0" presId="urn:microsoft.com/office/officeart/2008/layout/LinedList"/>
    <dgm:cxn modelId="{3875C9E2-E721-4954-B3A2-7491C16FE20F}" type="presParOf" srcId="{E27E64B0-A8E1-4273-B6A7-486C8C00CCF1}" destId="{5372F8EA-3394-4478-8924-587758AC650A}" srcOrd="32" destOrd="0" presId="urn:microsoft.com/office/officeart/2008/layout/LinedList"/>
    <dgm:cxn modelId="{D4E3CBAD-48E3-4801-8A80-27C524AAC323}" type="presParOf" srcId="{E27E64B0-A8E1-4273-B6A7-486C8C00CCF1}" destId="{F0FEF471-D61A-46D9-94BD-177FBC0697A6}" srcOrd="33" destOrd="0" presId="urn:microsoft.com/office/officeart/2008/layout/LinedList"/>
    <dgm:cxn modelId="{70713CC8-0128-4C8D-885C-9EDA1D1EABCB}" type="presParOf" srcId="{F0FEF471-D61A-46D9-94BD-177FBC0697A6}" destId="{29DB56C7-0292-4692-8CAE-80850573C27A}" srcOrd="0" destOrd="0" presId="urn:microsoft.com/office/officeart/2008/layout/LinedList"/>
    <dgm:cxn modelId="{B0C61EF3-ADAD-4283-867B-D9D7C2D5639E}" type="presParOf" srcId="{F0FEF471-D61A-46D9-94BD-177FBC0697A6}" destId="{78EAA16F-F362-40C5-A385-F5E0161E66B1}" srcOrd="1" destOrd="0" presId="urn:microsoft.com/office/officeart/2008/layout/LinedList"/>
    <dgm:cxn modelId="{3A61D40C-2FA9-4EBD-B915-E4B66B0441DA}" type="presParOf" srcId="{E27E64B0-A8E1-4273-B6A7-486C8C00CCF1}" destId="{A4AB0B62-13F6-400E-AE4B-D467D57EF403}" srcOrd="34" destOrd="0" presId="urn:microsoft.com/office/officeart/2008/layout/LinedList"/>
    <dgm:cxn modelId="{EC759366-60CF-48FF-BC39-93E9356A46AF}" type="presParOf" srcId="{E27E64B0-A8E1-4273-B6A7-486C8C00CCF1}" destId="{A80B9895-9B21-4B4D-9626-DF39E8EBCB5A}" srcOrd="35" destOrd="0" presId="urn:microsoft.com/office/officeart/2008/layout/LinedList"/>
    <dgm:cxn modelId="{47BD72D8-349D-4081-9176-8AE7F0FBE217}" type="presParOf" srcId="{A80B9895-9B21-4B4D-9626-DF39E8EBCB5A}" destId="{A48D9F11-B8E8-43D9-9D35-B9EE4AE2541D}" srcOrd="0" destOrd="0" presId="urn:microsoft.com/office/officeart/2008/layout/LinedList"/>
    <dgm:cxn modelId="{F0C1ADC5-B860-4DC5-BAA1-FDFFED02B798}" type="presParOf" srcId="{A80B9895-9B21-4B4D-9626-DF39E8EBCB5A}" destId="{609A3861-6BBF-442C-92A4-278D6DA2C141}" srcOrd="1" destOrd="0" presId="urn:microsoft.com/office/officeart/2008/layout/LinedList"/>
    <dgm:cxn modelId="{1E8196EE-646A-4E4B-896C-FEF703C12D0F}" type="presParOf" srcId="{E27E64B0-A8E1-4273-B6A7-486C8C00CCF1}" destId="{0C191151-F136-4BAA-9BE9-6B89383FA4C9}" srcOrd="36" destOrd="0" presId="urn:microsoft.com/office/officeart/2008/layout/LinedList"/>
    <dgm:cxn modelId="{EE4A50EA-CFD9-47AC-93DB-56CEB32FEC9B}" type="presParOf" srcId="{E27E64B0-A8E1-4273-B6A7-486C8C00CCF1}" destId="{771CF642-D8DB-4C42-B91A-639E93A9EAE8}" srcOrd="37" destOrd="0" presId="urn:microsoft.com/office/officeart/2008/layout/LinedList"/>
    <dgm:cxn modelId="{4A7778C3-9B23-4445-95FD-E1EDEF8B173B}" type="presParOf" srcId="{771CF642-D8DB-4C42-B91A-639E93A9EAE8}" destId="{3D60E7BE-5BD6-4BF4-846E-A4581918727C}" srcOrd="0" destOrd="0" presId="urn:microsoft.com/office/officeart/2008/layout/LinedList"/>
    <dgm:cxn modelId="{88140B07-DEC3-4E45-B4A0-63D34D3C0770}" type="presParOf" srcId="{771CF642-D8DB-4C42-B91A-639E93A9EAE8}" destId="{B4E84EB9-CDD4-4C9F-9F6E-E49BFE97107F}" srcOrd="1" destOrd="0" presId="urn:microsoft.com/office/officeart/2008/layout/LinedList"/>
    <dgm:cxn modelId="{C7154239-DC83-45E6-8362-A359EDCAC08F}" type="presParOf" srcId="{E27E64B0-A8E1-4273-B6A7-486C8C00CCF1}" destId="{375C025B-6962-4771-B9F5-804C4E71139B}" srcOrd="38" destOrd="0" presId="urn:microsoft.com/office/officeart/2008/layout/LinedList"/>
    <dgm:cxn modelId="{1376D8EC-2195-4994-9DD7-77A52C868AC0}" type="presParOf" srcId="{E27E64B0-A8E1-4273-B6A7-486C8C00CCF1}" destId="{36399A03-91C2-4C71-BC9F-C3D60B5C191F}" srcOrd="39" destOrd="0" presId="urn:microsoft.com/office/officeart/2008/layout/LinedList"/>
    <dgm:cxn modelId="{07BE307F-72D6-4B9C-8B42-707C57D996D8}" type="presParOf" srcId="{36399A03-91C2-4C71-BC9F-C3D60B5C191F}" destId="{7577D534-2FE7-41B4-9D00-E44183BE5CCD}" srcOrd="0" destOrd="0" presId="urn:microsoft.com/office/officeart/2008/layout/LinedList"/>
    <dgm:cxn modelId="{91FB37F4-FE0B-455A-9199-AB260ACDD6F2}" type="presParOf" srcId="{36399A03-91C2-4C71-BC9F-C3D60B5C191F}" destId="{25202DC5-B110-436A-8DA9-C741C8CBBF24}" srcOrd="1" destOrd="0" presId="urn:microsoft.com/office/officeart/2008/layout/LinedList"/>
    <dgm:cxn modelId="{849C01C5-C371-44AD-B7AB-57AE400030A2}" type="presParOf" srcId="{E27E64B0-A8E1-4273-B6A7-486C8C00CCF1}" destId="{3328CC13-23E3-4980-AEF3-2ADB52B1F96E}" srcOrd="40" destOrd="0" presId="urn:microsoft.com/office/officeart/2008/layout/LinedList"/>
    <dgm:cxn modelId="{74AC3CF4-ECAA-44D7-A6C0-076B41CCA010}" type="presParOf" srcId="{E27E64B0-A8E1-4273-B6A7-486C8C00CCF1}" destId="{EBE5B0C0-F2EC-488F-BADA-DBE95B807328}" srcOrd="41" destOrd="0" presId="urn:microsoft.com/office/officeart/2008/layout/LinedList"/>
    <dgm:cxn modelId="{1C01143C-CEF2-441F-91E0-E327251F30C4}" type="presParOf" srcId="{EBE5B0C0-F2EC-488F-BADA-DBE95B807328}" destId="{3C4CA092-F829-4769-859D-72CFA9A0F173}" srcOrd="0" destOrd="0" presId="urn:microsoft.com/office/officeart/2008/layout/LinedList"/>
    <dgm:cxn modelId="{4F29A185-8CB5-4BC6-8717-5AAF9D3E3197}" type="presParOf" srcId="{EBE5B0C0-F2EC-488F-BADA-DBE95B807328}" destId="{3684EAE6-832C-4E68-B804-3BC1FDD51A55}" srcOrd="1" destOrd="0" presId="urn:microsoft.com/office/officeart/2008/layout/LinedList"/>
    <dgm:cxn modelId="{A10E2139-E6A9-466E-917E-5886FE22F3AE}" type="presParOf" srcId="{E27E64B0-A8E1-4273-B6A7-486C8C00CCF1}" destId="{35269C19-65A5-4AD6-BA8A-362E5F39C86C}" srcOrd="42" destOrd="0" presId="urn:microsoft.com/office/officeart/2008/layout/LinedList"/>
    <dgm:cxn modelId="{6C44B80F-BBF4-4F49-BA64-8B9D40AECB71}" type="presParOf" srcId="{E27E64B0-A8E1-4273-B6A7-486C8C00CCF1}" destId="{055FAD39-AFB2-44CA-B79A-4091ED305CCD}" srcOrd="43" destOrd="0" presId="urn:microsoft.com/office/officeart/2008/layout/LinedList"/>
    <dgm:cxn modelId="{2C4A71D3-9F2D-448C-A007-D1644FFCFB9D}" type="presParOf" srcId="{055FAD39-AFB2-44CA-B79A-4091ED305CCD}" destId="{88FBECAC-B355-4C07-835C-90C2E34C4A17}" srcOrd="0" destOrd="0" presId="urn:microsoft.com/office/officeart/2008/layout/LinedList"/>
    <dgm:cxn modelId="{4EFC42A1-52B2-48CD-93C4-7220300CABFB}" type="presParOf" srcId="{055FAD39-AFB2-44CA-B79A-4091ED305CCD}" destId="{7458836F-6A59-457F-AF65-87A3F3C1F140}" srcOrd="1" destOrd="0" presId="urn:microsoft.com/office/officeart/2008/layout/LinedList"/>
    <dgm:cxn modelId="{7BA54756-5966-4825-8CB8-A80C742F3698}" type="presParOf" srcId="{E27E64B0-A8E1-4273-B6A7-486C8C00CCF1}" destId="{DAACB1D7-7783-441E-B27B-FD9BE8FD050A}" srcOrd="44" destOrd="0" presId="urn:microsoft.com/office/officeart/2008/layout/LinedList"/>
    <dgm:cxn modelId="{1F331549-F17C-4592-B3D7-90B7297FEC79}" type="presParOf" srcId="{E27E64B0-A8E1-4273-B6A7-486C8C00CCF1}" destId="{662AF3D8-D4C8-44FC-AA52-31B3FB7E88E1}" srcOrd="45" destOrd="0" presId="urn:microsoft.com/office/officeart/2008/layout/LinedList"/>
    <dgm:cxn modelId="{58118C1E-FE31-455B-AFF2-43C5341D0009}" type="presParOf" srcId="{662AF3D8-D4C8-44FC-AA52-31B3FB7E88E1}" destId="{701936B0-D3C1-47A1-9A51-8C60F8A57817}" srcOrd="0" destOrd="0" presId="urn:microsoft.com/office/officeart/2008/layout/LinedList"/>
    <dgm:cxn modelId="{E02D2711-7E5C-49CE-9A0E-223D13F7AAAD}" type="presParOf" srcId="{662AF3D8-D4C8-44FC-AA52-31B3FB7E88E1}" destId="{80F23EC7-3708-4CF8-87D4-B39D6954BE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6CADF-073D-4601-8319-C6C999DAE0C5}">
      <dsp:nvSpPr>
        <dsp:cNvPr id="0" name=""/>
        <dsp:cNvSpPr/>
      </dsp:nvSpPr>
      <dsp:spPr>
        <a:xfrm>
          <a:off x="0" y="1504"/>
          <a:ext cx="7812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E6BFF-10EA-4DE3-824A-15A455AC57D0}">
      <dsp:nvSpPr>
        <dsp:cNvPr id="0" name=""/>
        <dsp:cNvSpPr/>
      </dsp:nvSpPr>
      <dsp:spPr>
        <a:xfrm>
          <a:off x="0" y="1504"/>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Features:</a:t>
          </a:r>
          <a:endParaRPr lang="en-US" sz="1200" kern="1200"/>
        </a:p>
      </dsp:txBody>
      <dsp:txXfrm>
        <a:off x="0" y="1504"/>
        <a:ext cx="7812562" cy="267868"/>
      </dsp:txXfrm>
    </dsp:sp>
    <dsp:sp modelId="{5752396C-C852-4C14-B83F-44A86D222D9C}">
      <dsp:nvSpPr>
        <dsp:cNvPr id="0" name=""/>
        <dsp:cNvSpPr/>
      </dsp:nvSpPr>
      <dsp:spPr>
        <a:xfrm>
          <a:off x="0" y="269373"/>
          <a:ext cx="7812562" cy="0"/>
        </a:xfrm>
        <a:prstGeom prst="line">
          <a:avLst/>
        </a:prstGeom>
        <a:solidFill>
          <a:schemeClr val="accent2">
            <a:hueOff val="-71293"/>
            <a:satOff val="-646"/>
            <a:lumOff val="-143"/>
            <a:alphaOff val="0"/>
          </a:schemeClr>
        </a:solidFill>
        <a:ln w="12700" cap="flat" cmpd="sng" algn="ctr">
          <a:solidFill>
            <a:schemeClr val="accent2">
              <a:hueOff val="-71293"/>
              <a:satOff val="-646"/>
              <a:lumOff val="-1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F3FF9-E9CD-406D-A65C-71C58CDEAE41}">
      <dsp:nvSpPr>
        <dsp:cNvPr id="0" name=""/>
        <dsp:cNvSpPr/>
      </dsp:nvSpPr>
      <dsp:spPr>
        <a:xfrm>
          <a:off x="0" y="269373"/>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LIMIT_BAL</a:t>
          </a:r>
          <a:r>
            <a:rPr lang="en-US" sz="1200" b="0" i="0" kern="1200" baseline="0"/>
            <a:t>: continuous. Credit Limit of the person.</a:t>
          </a:r>
          <a:endParaRPr lang="en-US" sz="1200" kern="1200"/>
        </a:p>
      </dsp:txBody>
      <dsp:txXfrm>
        <a:off x="0" y="269373"/>
        <a:ext cx="7812562" cy="267868"/>
      </dsp:txXfrm>
    </dsp:sp>
    <dsp:sp modelId="{702488EF-57D2-4021-B8D3-E32D327E5669}">
      <dsp:nvSpPr>
        <dsp:cNvPr id="0" name=""/>
        <dsp:cNvSpPr/>
      </dsp:nvSpPr>
      <dsp:spPr>
        <a:xfrm>
          <a:off x="0" y="537241"/>
          <a:ext cx="7812562" cy="0"/>
        </a:xfrm>
        <a:prstGeom prst="line">
          <a:avLst/>
        </a:prstGeom>
        <a:solidFill>
          <a:schemeClr val="accent2">
            <a:hueOff val="-142587"/>
            <a:satOff val="-1291"/>
            <a:lumOff val="-285"/>
            <a:alphaOff val="0"/>
          </a:schemeClr>
        </a:solidFill>
        <a:ln w="12700" cap="flat" cmpd="sng" algn="ctr">
          <a:solidFill>
            <a:schemeClr val="accent2">
              <a:hueOff val="-142587"/>
              <a:satOff val="-1291"/>
              <a:lumOff val="-2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0123D-E96F-417D-A469-CAE2826191D2}">
      <dsp:nvSpPr>
        <dsp:cNvPr id="0" name=""/>
        <dsp:cNvSpPr/>
      </dsp:nvSpPr>
      <dsp:spPr>
        <a:xfrm>
          <a:off x="0" y="537241"/>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SEX</a:t>
          </a:r>
          <a:r>
            <a:rPr lang="en-US" sz="1200" b="0" i="0" kern="1200" baseline="0"/>
            <a:t>: Categorical: 1 = male; 2 = female</a:t>
          </a:r>
          <a:endParaRPr lang="en-US" sz="1200" kern="1200"/>
        </a:p>
      </dsp:txBody>
      <dsp:txXfrm>
        <a:off x="0" y="537241"/>
        <a:ext cx="7812562" cy="267868"/>
      </dsp:txXfrm>
    </dsp:sp>
    <dsp:sp modelId="{0BFAB643-FBC8-426D-A46D-3A49E6093C70}">
      <dsp:nvSpPr>
        <dsp:cNvPr id="0" name=""/>
        <dsp:cNvSpPr/>
      </dsp:nvSpPr>
      <dsp:spPr>
        <a:xfrm>
          <a:off x="0" y="805110"/>
          <a:ext cx="7812562" cy="0"/>
        </a:xfrm>
        <a:prstGeom prst="line">
          <a:avLst/>
        </a:prstGeom>
        <a:solidFill>
          <a:schemeClr val="accent2">
            <a:hueOff val="-213880"/>
            <a:satOff val="-1937"/>
            <a:lumOff val="-428"/>
            <a:alphaOff val="0"/>
          </a:schemeClr>
        </a:solidFill>
        <a:ln w="12700" cap="flat" cmpd="sng" algn="ctr">
          <a:solidFill>
            <a:schemeClr val="accent2">
              <a:hueOff val="-213880"/>
              <a:satOff val="-1937"/>
              <a:lumOff val="-4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2FA60-AD0C-44ED-8473-E778CA10C5FB}">
      <dsp:nvSpPr>
        <dsp:cNvPr id="0" name=""/>
        <dsp:cNvSpPr/>
      </dsp:nvSpPr>
      <dsp:spPr>
        <a:xfrm>
          <a:off x="0" y="805110"/>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EDUCATION</a:t>
          </a:r>
          <a:r>
            <a:rPr lang="en-US" sz="1200" b="0" i="0" kern="1200" baseline="0" dirty="0"/>
            <a:t>: Categorical: 1 = graduate school; 2 = university; 3 = high school; 4 = others</a:t>
          </a:r>
          <a:endParaRPr lang="en-US" sz="1200" kern="1200" dirty="0"/>
        </a:p>
      </dsp:txBody>
      <dsp:txXfrm>
        <a:off x="0" y="805110"/>
        <a:ext cx="7812562" cy="267868"/>
      </dsp:txXfrm>
    </dsp:sp>
    <dsp:sp modelId="{74173FFE-8DD1-44E9-8DDA-B4CCB516FCEE}">
      <dsp:nvSpPr>
        <dsp:cNvPr id="0" name=""/>
        <dsp:cNvSpPr/>
      </dsp:nvSpPr>
      <dsp:spPr>
        <a:xfrm>
          <a:off x="0" y="1072979"/>
          <a:ext cx="7812562" cy="0"/>
        </a:xfrm>
        <a:prstGeom prst="line">
          <a:avLst/>
        </a:prstGeom>
        <a:solidFill>
          <a:schemeClr val="accent2">
            <a:hueOff val="-285173"/>
            <a:satOff val="-2583"/>
            <a:lumOff val="-570"/>
            <a:alphaOff val="0"/>
          </a:schemeClr>
        </a:solidFill>
        <a:ln w="12700" cap="flat" cmpd="sng" algn="ctr">
          <a:solidFill>
            <a:schemeClr val="accent2">
              <a:hueOff val="-285173"/>
              <a:satOff val="-2583"/>
              <a:lumOff val="-5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A883F-B9AC-4C37-8FDF-8011D3366B78}">
      <dsp:nvSpPr>
        <dsp:cNvPr id="0" name=""/>
        <dsp:cNvSpPr/>
      </dsp:nvSpPr>
      <dsp:spPr>
        <a:xfrm>
          <a:off x="0" y="1072979"/>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dirty="0"/>
            <a:t>MARRIAGE</a:t>
          </a:r>
          <a:r>
            <a:rPr lang="en-US" sz="1200" b="0" i="0" kern="1200" baseline="0" dirty="0"/>
            <a:t>: 1 = married; 2 = single; 3 = others</a:t>
          </a:r>
          <a:endParaRPr lang="en-US" sz="1200" kern="1200" dirty="0"/>
        </a:p>
      </dsp:txBody>
      <dsp:txXfrm>
        <a:off x="0" y="1072979"/>
        <a:ext cx="7812562" cy="267868"/>
      </dsp:txXfrm>
    </dsp:sp>
    <dsp:sp modelId="{D4F9E187-2C90-4833-B550-92F13DA3EC6C}">
      <dsp:nvSpPr>
        <dsp:cNvPr id="0" name=""/>
        <dsp:cNvSpPr/>
      </dsp:nvSpPr>
      <dsp:spPr>
        <a:xfrm>
          <a:off x="0" y="1340847"/>
          <a:ext cx="7812562" cy="0"/>
        </a:xfrm>
        <a:prstGeom prst="line">
          <a:avLst/>
        </a:prstGeom>
        <a:solidFill>
          <a:schemeClr val="accent2">
            <a:hueOff val="-356467"/>
            <a:satOff val="-3228"/>
            <a:lumOff val="-713"/>
            <a:alphaOff val="0"/>
          </a:schemeClr>
        </a:solidFill>
        <a:ln w="12700" cap="flat" cmpd="sng" algn="ctr">
          <a:solidFill>
            <a:schemeClr val="accent2">
              <a:hueOff val="-356467"/>
              <a:satOff val="-3228"/>
              <a:lumOff val="-7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2598E-91D5-4ED3-9468-18EC3B747720}">
      <dsp:nvSpPr>
        <dsp:cNvPr id="0" name=""/>
        <dsp:cNvSpPr/>
      </dsp:nvSpPr>
      <dsp:spPr>
        <a:xfrm>
          <a:off x="0" y="1340847"/>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AGE</a:t>
          </a:r>
          <a:r>
            <a:rPr lang="en-US" sz="1200" b="0" i="0" kern="1200" baseline="0"/>
            <a:t>: num. continuous. </a:t>
          </a:r>
          <a:endParaRPr lang="en-US" sz="1200" kern="1200"/>
        </a:p>
      </dsp:txBody>
      <dsp:txXfrm>
        <a:off x="0" y="1340847"/>
        <a:ext cx="7812562" cy="267868"/>
      </dsp:txXfrm>
    </dsp:sp>
    <dsp:sp modelId="{0A6D4E55-883D-4F0D-AFAA-3B69D86C320F}">
      <dsp:nvSpPr>
        <dsp:cNvPr id="0" name=""/>
        <dsp:cNvSpPr/>
      </dsp:nvSpPr>
      <dsp:spPr>
        <a:xfrm>
          <a:off x="0" y="1608716"/>
          <a:ext cx="7812562" cy="0"/>
        </a:xfrm>
        <a:prstGeom prst="line">
          <a:avLst/>
        </a:prstGeom>
        <a:solidFill>
          <a:schemeClr val="accent2">
            <a:hueOff val="-427760"/>
            <a:satOff val="-3874"/>
            <a:lumOff val="-856"/>
            <a:alphaOff val="0"/>
          </a:schemeClr>
        </a:solidFill>
        <a:ln w="12700" cap="flat" cmpd="sng" algn="ctr">
          <a:solidFill>
            <a:schemeClr val="accent2">
              <a:hueOff val="-427760"/>
              <a:satOff val="-3874"/>
              <a:lumOff val="-8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C52FC-EDE8-45B0-9DB2-DA43749BE40D}">
      <dsp:nvSpPr>
        <dsp:cNvPr id="0" name=""/>
        <dsp:cNvSpPr/>
      </dsp:nvSpPr>
      <dsp:spPr>
        <a:xfrm>
          <a:off x="0" y="1608716"/>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PAY_0,PAY_2 to PAY_6</a:t>
          </a:r>
          <a:r>
            <a:rPr lang="en-US" sz="1200" b="0" i="0" kern="1200" baseline="0"/>
            <a:t>: Categorical :-</a:t>
          </a:r>
          <a:endParaRPr lang="en-US" sz="1200" kern="1200"/>
        </a:p>
      </dsp:txBody>
      <dsp:txXfrm>
        <a:off x="0" y="1608716"/>
        <a:ext cx="7812562" cy="267868"/>
      </dsp:txXfrm>
    </dsp:sp>
    <dsp:sp modelId="{74B588E0-573B-4FE0-8D9A-C19BF6B985C4}">
      <dsp:nvSpPr>
        <dsp:cNvPr id="0" name=""/>
        <dsp:cNvSpPr/>
      </dsp:nvSpPr>
      <dsp:spPr>
        <a:xfrm>
          <a:off x="0" y="1876584"/>
          <a:ext cx="7812562" cy="0"/>
        </a:xfrm>
        <a:prstGeom prst="line">
          <a:avLst/>
        </a:prstGeom>
        <a:solidFill>
          <a:schemeClr val="accent2">
            <a:hueOff val="-499053"/>
            <a:satOff val="-4519"/>
            <a:lumOff val="-998"/>
            <a:alphaOff val="0"/>
          </a:schemeClr>
        </a:solidFill>
        <a:ln w="12700" cap="flat" cmpd="sng" algn="ctr">
          <a:solidFill>
            <a:schemeClr val="accent2">
              <a:hueOff val="-499053"/>
              <a:satOff val="-4519"/>
              <a:lumOff val="-9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012EE-8FE9-4E1F-8AC5-AF8F1D7CBB1A}">
      <dsp:nvSpPr>
        <dsp:cNvPr id="0" name=""/>
        <dsp:cNvSpPr/>
      </dsp:nvSpPr>
      <dsp:spPr>
        <a:xfrm>
          <a:off x="0" y="1876584"/>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t>-2: Payment made in full and on time</a:t>
          </a:r>
          <a:endParaRPr lang="en-US" sz="1200" kern="1200" dirty="0"/>
        </a:p>
      </dsp:txBody>
      <dsp:txXfrm>
        <a:off x="0" y="1876584"/>
        <a:ext cx="7812562" cy="267868"/>
      </dsp:txXfrm>
    </dsp:sp>
    <dsp:sp modelId="{E1AEBFFA-5EFD-44C8-8392-6E06B6D0E3A6}">
      <dsp:nvSpPr>
        <dsp:cNvPr id="0" name=""/>
        <dsp:cNvSpPr/>
      </dsp:nvSpPr>
      <dsp:spPr>
        <a:xfrm>
          <a:off x="0" y="2144453"/>
          <a:ext cx="7812562" cy="0"/>
        </a:xfrm>
        <a:prstGeom prst="line">
          <a:avLst/>
        </a:prstGeom>
        <a:solidFill>
          <a:schemeClr val="accent2">
            <a:hueOff val="-570347"/>
            <a:satOff val="-5165"/>
            <a:lumOff val="-1141"/>
            <a:alphaOff val="0"/>
          </a:schemeClr>
        </a:solidFill>
        <a:ln w="12700" cap="flat" cmpd="sng" algn="ctr">
          <a:solidFill>
            <a:schemeClr val="accent2">
              <a:hueOff val="-570347"/>
              <a:satOff val="-5165"/>
              <a:lumOff val="-11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9F3E-76B3-4C7C-9258-E6430A8D8178}">
      <dsp:nvSpPr>
        <dsp:cNvPr id="0" name=""/>
        <dsp:cNvSpPr/>
      </dsp:nvSpPr>
      <dsp:spPr>
        <a:xfrm>
          <a:off x="0" y="2144453"/>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t>-1: payment made in full but past the due date </a:t>
          </a:r>
          <a:r>
            <a:rPr lang="en-US" sz="1200" b="1" i="0" kern="1200" baseline="0" dirty="0"/>
            <a:t>, </a:t>
          </a:r>
          <a:r>
            <a:rPr lang="en-US" sz="1200" b="0" i="0" kern="1200" baseline="0" dirty="0"/>
            <a:t>0: payment of the minimum amount was made</a:t>
          </a:r>
          <a:endParaRPr lang="en-US" sz="1200" kern="1200" dirty="0"/>
        </a:p>
      </dsp:txBody>
      <dsp:txXfrm>
        <a:off x="0" y="2144453"/>
        <a:ext cx="7812562" cy="267868"/>
      </dsp:txXfrm>
    </dsp:sp>
    <dsp:sp modelId="{4FCE3EEB-E101-4851-89EA-2A18B99402FB}">
      <dsp:nvSpPr>
        <dsp:cNvPr id="0" name=""/>
        <dsp:cNvSpPr/>
      </dsp:nvSpPr>
      <dsp:spPr>
        <a:xfrm>
          <a:off x="0" y="2412321"/>
          <a:ext cx="7812562" cy="0"/>
        </a:xfrm>
        <a:prstGeom prst="line">
          <a:avLst/>
        </a:prstGeom>
        <a:solidFill>
          <a:schemeClr val="accent2">
            <a:hueOff val="-641640"/>
            <a:satOff val="-5811"/>
            <a:lumOff val="-1283"/>
            <a:alphaOff val="0"/>
          </a:schemeClr>
        </a:solidFill>
        <a:ln w="12700" cap="flat" cmpd="sng" algn="ctr">
          <a:solidFill>
            <a:schemeClr val="accent2">
              <a:hueOff val="-641640"/>
              <a:satOff val="-5811"/>
              <a:lumOff val="-12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81B91-055F-48BA-81B1-EFFE52421000}">
      <dsp:nvSpPr>
        <dsp:cNvPr id="0" name=""/>
        <dsp:cNvSpPr/>
      </dsp:nvSpPr>
      <dsp:spPr>
        <a:xfrm>
          <a:off x="0" y="2412321"/>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t>1: payment amount less than the minimum amount due</a:t>
          </a:r>
          <a:endParaRPr lang="en-US" sz="1200" kern="1200" dirty="0"/>
        </a:p>
      </dsp:txBody>
      <dsp:txXfrm>
        <a:off x="0" y="2412321"/>
        <a:ext cx="7812562" cy="267868"/>
      </dsp:txXfrm>
    </dsp:sp>
    <dsp:sp modelId="{F4EF86FF-CB01-4A9B-9417-043DEF7AB002}">
      <dsp:nvSpPr>
        <dsp:cNvPr id="0" name=""/>
        <dsp:cNvSpPr/>
      </dsp:nvSpPr>
      <dsp:spPr>
        <a:xfrm>
          <a:off x="0" y="2680190"/>
          <a:ext cx="7812562" cy="0"/>
        </a:xfrm>
        <a:prstGeom prst="line">
          <a:avLst/>
        </a:prstGeom>
        <a:solidFill>
          <a:schemeClr val="accent2">
            <a:hueOff val="-712933"/>
            <a:satOff val="-6456"/>
            <a:lumOff val="-1426"/>
            <a:alphaOff val="0"/>
          </a:schemeClr>
        </a:solidFill>
        <a:ln w="12700" cap="flat" cmpd="sng" algn="ctr">
          <a:solidFill>
            <a:schemeClr val="accent2">
              <a:hueOff val="-712933"/>
              <a:satOff val="-6456"/>
              <a:lumOff val="-14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92D45-5D68-4C26-8773-3BD48122EA77}">
      <dsp:nvSpPr>
        <dsp:cNvPr id="0" name=""/>
        <dsp:cNvSpPr/>
      </dsp:nvSpPr>
      <dsp:spPr>
        <a:xfrm>
          <a:off x="0" y="2680190"/>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2: payment amount is between the minimum amount due and the full amount due</a:t>
          </a:r>
          <a:endParaRPr lang="en-US" sz="1200" kern="1200"/>
        </a:p>
      </dsp:txBody>
      <dsp:txXfrm>
        <a:off x="0" y="2680190"/>
        <a:ext cx="7812562" cy="267868"/>
      </dsp:txXfrm>
    </dsp:sp>
    <dsp:sp modelId="{0CFB2714-C073-459B-92EF-3B319FC8CC8B}">
      <dsp:nvSpPr>
        <dsp:cNvPr id="0" name=""/>
        <dsp:cNvSpPr/>
      </dsp:nvSpPr>
      <dsp:spPr>
        <a:xfrm>
          <a:off x="0" y="2948058"/>
          <a:ext cx="7812562" cy="0"/>
        </a:xfrm>
        <a:prstGeom prst="line">
          <a:avLst/>
        </a:prstGeom>
        <a:solidFill>
          <a:schemeClr val="accent2">
            <a:hueOff val="-784227"/>
            <a:satOff val="-7102"/>
            <a:lumOff val="-1568"/>
            <a:alphaOff val="0"/>
          </a:schemeClr>
        </a:solidFill>
        <a:ln w="12700" cap="flat" cmpd="sng" algn="ctr">
          <a:solidFill>
            <a:schemeClr val="accent2">
              <a:hueOff val="-784227"/>
              <a:satOff val="-7102"/>
              <a:lumOff val="-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2EEA9-8278-44B0-A710-6E138D8B5712}">
      <dsp:nvSpPr>
        <dsp:cNvPr id="0" name=""/>
        <dsp:cNvSpPr/>
      </dsp:nvSpPr>
      <dsp:spPr>
        <a:xfrm>
          <a:off x="0" y="2948058"/>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3: payment amount is between one and two months late</a:t>
          </a:r>
          <a:endParaRPr lang="en-US" sz="1200" kern="1200"/>
        </a:p>
      </dsp:txBody>
      <dsp:txXfrm>
        <a:off x="0" y="2948058"/>
        <a:ext cx="7812562" cy="267868"/>
      </dsp:txXfrm>
    </dsp:sp>
    <dsp:sp modelId="{08628870-BD32-4A1E-BC28-599705F0F6EA}">
      <dsp:nvSpPr>
        <dsp:cNvPr id="0" name=""/>
        <dsp:cNvSpPr/>
      </dsp:nvSpPr>
      <dsp:spPr>
        <a:xfrm>
          <a:off x="0" y="3215927"/>
          <a:ext cx="7812562" cy="0"/>
        </a:xfrm>
        <a:prstGeom prst="line">
          <a:avLst/>
        </a:prstGeom>
        <a:solidFill>
          <a:schemeClr val="accent2">
            <a:hueOff val="-855520"/>
            <a:satOff val="-7748"/>
            <a:lumOff val="-1711"/>
            <a:alphaOff val="0"/>
          </a:schemeClr>
        </a:solidFill>
        <a:ln w="12700" cap="flat" cmpd="sng" algn="ctr">
          <a:solidFill>
            <a:schemeClr val="accent2">
              <a:hueOff val="-855520"/>
              <a:satOff val="-7748"/>
              <a:lumOff val="-1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DC62B-A68E-4C73-8522-090B122027BD}">
      <dsp:nvSpPr>
        <dsp:cNvPr id="0" name=""/>
        <dsp:cNvSpPr/>
      </dsp:nvSpPr>
      <dsp:spPr>
        <a:xfrm>
          <a:off x="0" y="3215927"/>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4: payment amount is between two and three months late</a:t>
          </a:r>
          <a:endParaRPr lang="en-US" sz="1200" kern="1200"/>
        </a:p>
      </dsp:txBody>
      <dsp:txXfrm>
        <a:off x="0" y="3215927"/>
        <a:ext cx="7812562" cy="267868"/>
      </dsp:txXfrm>
    </dsp:sp>
    <dsp:sp modelId="{870D936E-4E49-4733-BEEB-D740AC7644B1}">
      <dsp:nvSpPr>
        <dsp:cNvPr id="0" name=""/>
        <dsp:cNvSpPr/>
      </dsp:nvSpPr>
      <dsp:spPr>
        <a:xfrm>
          <a:off x="0" y="3483795"/>
          <a:ext cx="7812562" cy="0"/>
        </a:xfrm>
        <a:prstGeom prst="line">
          <a:avLst/>
        </a:prstGeom>
        <a:solidFill>
          <a:schemeClr val="accent2">
            <a:hueOff val="-926813"/>
            <a:satOff val="-8393"/>
            <a:lumOff val="-1854"/>
            <a:alphaOff val="0"/>
          </a:schemeClr>
        </a:solidFill>
        <a:ln w="12700" cap="flat" cmpd="sng" algn="ctr">
          <a:solidFill>
            <a:schemeClr val="accent2">
              <a:hueOff val="-926813"/>
              <a:satOff val="-8393"/>
              <a:lumOff val="-18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FED43F-4D6E-4121-83E0-5B8076DBF835}">
      <dsp:nvSpPr>
        <dsp:cNvPr id="0" name=""/>
        <dsp:cNvSpPr/>
      </dsp:nvSpPr>
      <dsp:spPr>
        <a:xfrm>
          <a:off x="0" y="3483795"/>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5: payment amount is between three and four months late</a:t>
          </a:r>
          <a:endParaRPr lang="en-US" sz="1200" kern="1200"/>
        </a:p>
      </dsp:txBody>
      <dsp:txXfrm>
        <a:off x="0" y="3483795"/>
        <a:ext cx="7812562" cy="267868"/>
      </dsp:txXfrm>
    </dsp:sp>
    <dsp:sp modelId="{E41BC7FB-C904-4F1B-9A95-535325F798C5}">
      <dsp:nvSpPr>
        <dsp:cNvPr id="0" name=""/>
        <dsp:cNvSpPr/>
      </dsp:nvSpPr>
      <dsp:spPr>
        <a:xfrm>
          <a:off x="0" y="3751664"/>
          <a:ext cx="7812562" cy="0"/>
        </a:xfrm>
        <a:prstGeom prst="line">
          <a:avLst/>
        </a:prstGeom>
        <a:solidFill>
          <a:schemeClr val="accent2">
            <a:hueOff val="-998106"/>
            <a:satOff val="-9039"/>
            <a:lumOff val="-1996"/>
            <a:alphaOff val="0"/>
          </a:schemeClr>
        </a:solidFill>
        <a:ln w="12700" cap="flat" cmpd="sng" algn="ctr">
          <a:solidFill>
            <a:schemeClr val="accent2">
              <a:hueOff val="-998106"/>
              <a:satOff val="-9039"/>
              <a:lumOff val="-19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ABD95-EA4F-4A97-896B-39CB886DA23E}">
      <dsp:nvSpPr>
        <dsp:cNvPr id="0" name=""/>
        <dsp:cNvSpPr/>
      </dsp:nvSpPr>
      <dsp:spPr>
        <a:xfrm>
          <a:off x="0" y="3751664"/>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6: payment amount is between four and five months late</a:t>
          </a:r>
          <a:endParaRPr lang="en-US" sz="1200" kern="1200"/>
        </a:p>
      </dsp:txBody>
      <dsp:txXfrm>
        <a:off x="0" y="3751664"/>
        <a:ext cx="7812562" cy="267868"/>
      </dsp:txXfrm>
    </dsp:sp>
    <dsp:sp modelId="{5726155B-C88C-48CE-8C6D-7DC5057662E7}">
      <dsp:nvSpPr>
        <dsp:cNvPr id="0" name=""/>
        <dsp:cNvSpPr/>
      </dsp:nvSpPr>
      <dsp:spPr>
        <a:xfrm>
          <a:off x="0" y="4019532"/>
          <a:ext cx="7812562" cy="0"/>
        </a:xfrm>
        <a:prstGeom prst="line">
          <a:avLst/>
        </a:prstGeom>
        <a:solidFill>
          <a:schemeClr val="accent2">
            <a:hueOff val="-1069400"/>
            <a:satOff val="-9685"/>
            <a:lumOff val="-2139"/>
            <a:alphaOff val="0"/>
          </a:schemeClr>
        </a:solidFill>
        <a:ln w="12700" cap="flat" cmpd="sng" algn="ctr">
          <a:solidFill>
            <a:schemeClr val="accent2">
              <a:hueOff val="-1069400"/>
              <a:satOff val="-9685"/>
              <a:lumOff val="-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E3D519-2837-46D6-B415-CEC2CCDF1D8E}">
      <dsp:nvSpPr>
        <dsp:cNvPr id="0" name=""/>
        <dsp:cNvSpPr/>
      </dsp:nvSpPr>
      <dsp:spPr>
        <a:xfrm>
          <a:off x="0" y="4019532"/>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7: payment amount is between five and six months late</a:t>
          </a:r>
          <a:endParaRPr lang="en-US" sz="1200" kern="1200"/>
        </a:p>
      </dsp:txBody>
      <dsp:txXfrm>
        <a:off x="0" y="4019532"/>
        <a:ext cx="7812562" cy="267868"/>
      </dsp:txXfrm>
    </dsp:sp>
    <dsp:sp modelId="{5372F8EA-3394-4478-8924-587758AC650A}">
      <dsp:nvSpPr>
        <dsp:cNvPr id="0" name=""/>
        <dsp:cNvSpPr/>
      </dsp:nvSpPr>
      <dsp:spPr>
        <a:xfrm>
          <a:off x="0" y="4287401"/>
          <a:ext cx="7812562" cy="0"/>
        </a:xfrm>
        <a:prstGeom prst="line">
          <a:avLst/>
        </a:prstGeom>
        <a:solidFill>
          <a:schemeClr val="accent2">
            <a:hueOff val="-1140693"/>
            <a:satOff val="-10330"/>
            <a:lumOff val="-2281"/>
            <a:alphaOff val="0"/>
          </a:schemeClr>
        </a:solidFill>
        <a:ln w="12700" cap="flat" cmpd="sng" algn="ctr">
          <a:solidFill>
            <a:schemeClr val="accent2">
              <a:hueOff val="-1140693"/>
              <a:satOff val="-10330"/>
              <a:lumOff val="-22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B56C7-0292-4692-8CAE-80850573C27A}">
      <dsp:nvSpPr>
        <dsp:cNvPr id="0" name=""/>
        <dsp:cNvSpPr/>
      </dsp:nvSpPr>
      <dsp:spPr>
        <a:xfrm>
          <a:off x="0" y="4287401"/>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8: payment amount is between six and seven months (or more) late.</a:t>
          </a:r>
          <a:endParaRPr lang="en-US" sz="1200" kern="1200"/>
        </a:p>
      </dsp:txBody>
      <dsp:txXfrm>
        <a:off x="0" y="4287401"/>
        <a:ext cx="7812562" cy="267868"/>
      </dsp:txXfrm>
    </dsp:sp>
    <dsp:sp modelId="{A4AB0B62-13F6-400E-AE4B-D467D57EF403}">
      <dsp:nvSpPr>
        <dsp:cNvPr id="0" name=""/>
        <dsp:cNvSpPr/>
      </dsp:nvSpPr>
      <dsp:spPr>
        <a:xfrm>
          <a:off x="0" y="4555269"/>
          <a:ext cx="7812562" cy="0"/>
        </a:xfrm>
        <a:prstGeom prst="line">
          <a:avLst/>
        </a:prstGeom>
        <a:solidFill>
          <a:schemeClr val="accent2">
            <a:hueOff val="-1211986"/>
            <a:satOff val="-10976"/>
            <a:lumOff val="-2424"/>
            <a:alphaOff val="0"/>
          </a:schemeClr>
        </a:solidFill>
        <a:ln w="12700" cap="flat" cmpd="sng" algn="ctr">
          <a:solidFill>
            <a:schemeClr val="accent2">
              <a:hueOff val="-1211986"/>
              <a:satOff val="-10976"/>
              <a:lumOff val="-24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D9F11-B8E8-43D9-9D35-B9EE4AE2541D}">
      <dsp:nvSpPr>
        <dsp:cNvPr id="0" name=""/>
        <dsp:cNvSpPr/>
      </dsp:nvSpPr>
      <dsp:spPr>
        <a:xfrm>
          <a:off x="0" y="4555269"/>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BILL_AMT1 to BILL_AMT6</a:t>
          </a:r>
          <a:r>
            <a:rPr lang="en-US" sz="1200" b="0" i="0" kern="1200" baseline="0"/>
            <a:t>: Amount of bill statements.</a:t>
          </a:r>
          <a:endParaRPr lang="en-US" sz="1200" kern="1200"/>
        </a:p>
      </dsp:txBody>
      <dsp:txXfrm>
        <a:off x="0" y="4555269"/>
        <a:ext cx="7812562" cy="267868"/>
      </dsp:txXfrm>
    </dsp:sp>
    <dsp:sp modelId="{0C191151-F136-4BAA-9BE9-6B89383FA4C9}">
      <dsp:nvSpPr>
        <dsp:cNvPr id="0" name=""/>
        <dsp:cNvSpPr/>
      </dsp:nvSpPr>
      <dsp:spPr>
        <a:xfrm>
          <a:off x="0" y="4823138"/>
          <a:ext cx="7812562" cy="0"/>
        </a:xfrm>
        <a:prstGeom prst="line">
          <a:avLst/>
        </a:prstGeom>
        <a:solidFill>
          <a:schemeClr val="accent2">
            <a:hueOff val="-1283280"/>
            <a:satOff val="-11621"/>
            <a:lumOff val="-2567"/>
            <a:alphaOff val="0"/>
          </a:schemeClr>
        </a:solidFill>
        <a:ln w="12700" cap="flat" cmpd="sng" algn="ctr">
          <a:solidFill>
            <a:schemeClr val="accent2">
              <a:hueOff val="-1283280"/>
              <a:satOff val="-11621"/>
              <a:lumOff val="-25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60E7BE-5BD6-4BF4-846E-A4581918727C}">
      <dsp:nvSpPr>
        <dsp:cNvPr id="0" name=""/>
        <dsp:cNvSpPr/>
      </dsp:nvSpPr>
      <dsp:spPr>
        <a:xfrm>
          <a:off x="0" y="4823138"/>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PAY_AMT1 to PAY_AMT6</a:t>
          </a:r>
          <a:r>
            <a:rPr lang="en-US" sz="1200" b="0" i="0" kern="1200" baseline="0"/>
            <a:t>: Amount of previous payments </a:t>
          </a:r>
          <a:endParaRPr lang="en-US" sz="1200" kern="1200"/>
        </a:p>
      </dsp:txBody>
      <dsp:txXfrm>
        <a:off x="0" y="4823138"/>
        <a:ext cx="7812562" cy="267868"/>
      </dsp:txXfrm>
    </dsp:sp>
    <dsp:sp modelId="{375C025B-6962-4771-B9F5-804C4E71139B}">
      <dsp:nvSpPr>
        <dsp:cNvPr id="0" name=""/>
        <dsp:cNvSpPr/>
      </dsp:nvSpPr>
      <dsp:spPr>
        <a:xfrm>
          <a:off x="0" y="5091006"/>
          <a:ext cx="7812562" cy="0"/>
        </a:xfrm>
        <a:prstGeom prst="line">
          <a:avLst/>
        </a:prstGeom>
        <a:solidFill>
          <a:schemeClr val="accent2">
            <a:hueOff val="-1354573"/>
            <a:satOff val="-12267"/>
            <a:lumOff val="-2709"/>
            <a:alphaOff val="0"/>
          </a:schemeClr>
        </a:solidFill>
        <a:ln w="12700" cap="flat" cmpd="sng" algn="ctr">
          <a:solidFill>
            <a:schemeClr val="accent2">
              <a:hueOff val="-1354573"/>
              <a:satOff val="-12267"/>
              <a:lumOff val="-27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7D534-2FE7-41B4-9D00-E44183BE5CCD}">
      <dsp:nvSpPr>
        <dsp:cNvPr id="0" name=""/>
        <dsp:cNvSpPr/>
      </dsp:nvSpPr>
      <dsp:spPr>
        <a:xfrm>
          <a:off x="0" y="5091006"/>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Target</a:t>
          </a:r>
          <a:r>
            <a:rPr lang="en-US" sz="1200" b="0" i="0" kern="1200" baseline="0"/>
            <a:t>:</a:t>
          </a:r>
          <a:endParaRPr lang="en-US" sz="1200" kern="1200"/>
        </a:p>
      </dsp:txBody>
      <dsp:txXfrm>
        <a:off x="0" y="5091006"/>
        <a:ext cx="7812562" cy="267868"/>
      </dsp:txXfrm>
    </dsp:sp>
    <dsp:sp modelId="{3328CC13-23E3-4980-AEF3-2ADB52B1F96E}">
      <dsp:nvSpPr>
        <dsp:cNvPr id="0" name=""/>
        <dsp:cNvSpPr/>
      </dsp:nvSpPr>
      <dsp:spPr>
        <a:xfrm>
          <a:off x="0" y="5358875"/>
          <a:ext cx="7812562" cy="0"/>
        </a:xfrm>
        <a:prstGeom prst="line">
          <a:avLst/>
        </a:prstGeom>
        <a:solidFill>
          <a:schemeClr val="accent2">
            <a:hueOff val="-1425866"/>
            <a:satOff val="-12913"/>
            <a:lumOff val="-2852"/>
            <a:alphaOff val="0"/>
          </a:schemeClr>
        </a:solidFill>
        <a:ln w="12700" cap="flat" cmpd="sng" algn="ctr">
          <a:solidFill>
            <a:schemeClr val="accent2">
              <a:hueOff val="-1425866"/>
              <a:satOff val="-12913"/>
              <a:lumOff val="-28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CA092-F829-4769-859D-72CFA9A0F173}">
      <dsp:nvSpPr>
        <dsp:cNvPr id="0" name=""/>
        <dsp:cNvSpPr/>
      </dsp:nvSpPr>
      <dsp:spPr>
        <a:xfrm>
          <a:off x="0" y="5358875"/>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baseline="0"/>
            <a:t>Default </a:t>
          </a:r>
          <a:r>
            <a:rPr lang="en-US" sz="1200" b="0" i="0" kern="1200" baseline="0"/>
            <a:t>Categorical</a:t>
          </a:r>
          <a:endParaRPr lang="en-US" sz="1200" kern="1200"/>
        </a:p>
      </dsp:txBody>
      <dsp:txXfrm>
        <a:off x="0" y="5358875"/>
        <a:ext cx="7812562" cy="267868"/>
      </dsp:txXfrm>
    </dsp:sp>
    <dsp:sp modelId="{35269C19-65A5-4AD6-BA8A-362E5F39C86C}">
      <dsp:nvSpPr>
        <dsp:cNvPr id="0" name=""/>
        <dsp:cNvSpPr/>
      </dsp:nvSpPr>
      <dsp:spPr>
        <a:xfrm>
          <a:off x="0" y="5626744"/>
          <a:ext cx="7812562" cy="0"/>
        </a:xfrm>
        <a:prstGeom prst="line">
          <a:avLst/>
        </a:prstGeom>
        <a:solidFill>
          <a:schemeClr val="accent2">
            <a:hueOff val="-1497160"/>
            <a:satOff val="-13558"/>
            <a:lumOff val="-2994"/>
            <a:alphaOff val="0"/>
          </a:schemeClr>
        </a:solidFill>
        <a:ln w="12700" cap="flat" cmpd="sng" algn="ctr">
          <a:solidFill>
            <a:schemeClr val="accent2">
              <a:hueOff val="-1497160"/>
              <a:satOff val="-13558"/>
              <a:lumOff val="-29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BECAC-B355-4C07-835C-90C2E34C4A17}">
      <dsp:nvSpPr>
        <dsp:cNvPr id="0" name=""/>
        <dsp:cNvSpPr/>
      </dsp:nvSpPr>
      <dsp:spPr>
        <a:xfrm>
          <a:off x="0" y="5626744"/>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0:The Person will not be in the defaulter list for the next month</a:t>
          </a:r>
        </a:p>
      </dsp:txBody>
      <dsp:txXfrm>
        <a:off x="0" y="5626744"/>
        <a:ext cx="7812562" cy="267868"/>
      </dsp:txXfrm>
    </dsp:sp>
    <dsp:sp modelId="{DAACB1D7-7783-441E-B27B-FD9BE8FD050A}">
      <dsp:nvSpPr>
        <dsp:cNvPr id="0" name=""/>
        <dsp:cNvSpPr/>
      </dsp:nvSpPr>
      <dsp:spPr>
        <a:xfrm>
          <a:off x="0" y="5894612"/>
          <a:ext cx="7812562" cy="0"/>
        </a:xfrm>
        <a:prstGeom prst="line">
          <a:avLst/>
        </a:prstGeom>
        <a:solidFill>
          <a:schemeClr val="accent2">
            <a:hueOff val="-1568453"/>
            <a:satOff val="-14204"/>
            <a:lumOff val="-3137"/>
            <a:alphaOff val="0"/>
          </a:schemeClr>
        </a:solidFill>
        <a:ln w="12700" cap="flat" cmpd="sng" algn="ctr">
          <a:solidFill>
            <a:schemeClr val="accent2">
              <a:hueOff val="-1568453"/>
              <a:satOff val="-14204"/>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936B0-D3C1-47A1-9A51-8C60F8A57817}">
      <dsp:nvSpPr>
        <dsp:cNvPr id="0" name=""/>
        <dsp:cNvSpPr/>
      </dsp:nvSpPr>
      <dsp:spPr>
        <a:xfrm>
          <a:off x="0" y="5894612"/>
          <a:ext cx="7812562" cy="26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t>1:</a:t>
          </a:r>
          <a:r>
            <a:rPr lang="en-US" sz="1200" kern="1200"/>
            <a:t> The Person will  be in the defaulter list for the next month</a:t>
          </a:r>
        </a:p>
      </dsp:txBody>
      <dsp:txXfrm>
        <a:off x="0" y="5894612"/>
        <a:ext cx="7812562" cy="2678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0529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5451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3525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464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9626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8557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6983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6930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9005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7236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3083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9677867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7" name="Group 8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8" name="Straight Connector 8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F40DEBA-FC78-C11C-CA69-C70A67F808C5}"/>
              </a:ext>
            </a:extLst>
          </p:cNvPr>
          <p:cNvSpPr>
            <a:spLocks noGrp="1"/>
          </p:cNvSpPr>
          <p:nvPr>
            <p:ph type="ctrTitle"/>
          </p:nvPr>
        </p:nvSpPr>
        <p:spPr>
          <a:xfrm>
            <a:off x="372532" y="922308"/>
            <a:ext cx="6548127" cy="2141612"/>
          </a:xfrm>
        </p:spPr>
        <p:txBody>
          <a:bodyPr vert="horz" lIns="91440" tIns="45720" rIns="91440" bIns="45720" rtlCol="0" anchor="ctr">
            <a:normAutofit/>
          </a:bodyPr>
          <a:lstStyle/>
          <a:p>
            <a:pPr algn="l"/>
            <a:r>
              <a:rPr lang="en-US" sz="3700" dirty="0">
                <a:solidFill>
                  <a:schemeClr val="tx2"/>
                </a:solidFill>
              </a:rPr>
              <a:t>Predicting Credit Card Defaulters: A Machine Learning Approach</a:t>
            </a:r>
          </a:p>
        </p:txBody>
      </p:sp>
      <p:sp>
        <p:nvSpPr>
          <p:cNvPr id="3" name="Subtitle 2">
            <a:extLst>
              <a:ext uri="{FF2B5EF4-FFF2-40B4-BE49-F238E27FC236}">
                <a16:creationId xmlns:a16="http://schemas.microsoft.com/office/drawing/2014/main" id="{B28A7537-FD16-3FD3-2F1D-05E7DAC5D028}"/>
              </a:ext>
            </a:extLst>
          </p:cNvPr>
          <p:cNvSpPr>
            <a:spLocks noGrp="1"/>
          </p:cNvSpPr>
          <p:nvPr>
            <p:ph type="subTitle" idx="1"/>
          </p:nvPr>
        </p:nvSpPr>
        <p:spPr>
          <a:xfrm>
            <a:off x="7211421" y="3525807"/>
            <a:ext cx="4788050" cy="2722593"/>
          </a:xfrm>
        </p:spPr>
        <p:txBody>
          <a:bodyPr vert="horz" lIns="91440" tIns="45720" rIns="91440" bIns="45720" rtlCol="0" anchor="ctr">
            <a:normAutofit/>
          </a:bodyPr>
          <a:lstStyle/>
          <a:p>
            <a:pPr algn="l">
              <a:lnSpc>
                <a:spcPct val="100000"/>
              </a:lnSpc>
            </a:pPr>
            <a:r>
              <a:rPr lang="en-US" sz="1800" dirty="0">
                <a:solidFill>
                  <a:schemeClr val="tx1"/>
                </a:solidFill>
                <a:latin typeface="Posterama"/>
              </a:rPr>
              <a:t>Group-5 </a:t>
            </a:r>
          </a:p>
          <a:p>
            <a:pPr algn="l">
              <a:lnSpc>
                <a:spcPct val="100000"/>
              </a:lnSpc>
            </a:pPr>
            <a:r>
              <a:rPr lang="en-US" sz="1800" dirty="0">
                <a:solidFill>
                  <a:schemeClr val="tx1"/>
                </a:solidFill>
                <a:latin typeface="Posterama"/>
                <a:cs typeface="Posterama"/>
              </a:rPr>
              <a:t>Adithya Kale</a:t>
            </a:r>
          </a:p>
          <a:p>
            <a:pPr algn="l">
              <a:lnSpc>
                <a:spcPct val="100000"/>
              </a:lnSpc>
            </a:pPr>
            <a:r>
              <a:rPr lang="en-US" sz="1800" dirty="0">
                <a:solidFill>
                  <a:schemeClr val="tx1"/>
                </a:solidFill>
                <a:latin typeface="Posterama"/>
                <a:cs typeface="Posterama"/>
              </a:rPr>
              <a:t>Sai Teja Gunamouni</a:t>
            </a:r>
          </a:p>
          <a:p>
            <a:pPr algn="l">
              <a:lnSpc>
                <a:spcPct val="100000"/>
              </a:lnSpc>
            </a:pPr>
            <a:r>
              <a:rPr lang="en-US" sz="1800" dirty="0">
                <a:solidFill>
                  <a:schemeClr val="tx1"/>
                </a:solidFill>
                <a:latin typeface="Posterama"/>
                <a:cs typeface="Posterama"/>
              </a:rPr>
              <a:t>Hema Pushpika</a:t>
            </a:r>
          </a:p>
          <a:p>
            <a:pPr algn="l">
              <a:lnSpc>
                <a:spcPct val="100000"/>
              </a:lnSpc>
            </a:pPr>
            <a:r>
              <a:rPr lang="en-US" sz="1800" dirty="0">
                <a:solidFill>
                  <a:schemeClr val="tx1"/>
                </a:solidFill>
                <a:latin typeface="Posterama"/>
                <a:cs typeface="Posterama"/>
              </a:rPr>
              <a:t>Vamshi Konapuram</a:t>
            </a:r>
          </a:p>
          <a:p>
            <a:pPr algn="l">
              <a:lnSpc>
                <a:spcPct val="100000"/>
              </a:lnSpc>
            </a:pPr>
            <a:r>
              <a:rPr lang="en-US" sz="1800" dirty="0">
                <a:solidFill>
                  <a:schemeClr val="tx1"/>
                </a:solidFill>
                <a:latin typeface="Posterama"/>
                <a:cs typeface="Posterama"/>
              </a:rPr>
              <a:t>Ananth Mohan</a:t>
            </a:r>
          </a:p>
          <a:p>
            <a:pPr algn="l">
              <a:lnSpc>
                <a:spcPct val="100000"/>
              </a:lnSpc>
            </a:pPr>
            <a:endParaRPr lang="en-US" dirty="0">
              <a:solidFill>
                <a:schemeClr val="tx1"/>
              </a:solidFill>
              <a:latin typeface="Posterama"/>
              <a:cs typeface="Posterama"/>
            </a:endParaRPr>
          </a:p>
        </p:txBody>
      </p:sp>
    </p:spTree>
    <p:extLst>
      <p:ext uri="{BB962C8B-B14F-4D97-AF65-F5344CB8AC3E}">
        <p14:creationId xmlns:p14="http://schemas.microsoft.com/office/powerpoint/2010/main" val="143605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2"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3"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6"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8"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9"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0"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1"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3"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2EEBAA3-ABFA-3F6D-EF67-D156640B29C6}"/>
              </a:ext>
            </a:extLst>
          </p:cNvPr>
          <p:cNvSpPr>
            <a:spLocks noGrp="1"/>
          </p:cNvSpPr>
          <p:nvPr>
            <p:ph type="title"/>
          </p:nvPr>
        </p:nvSpPr>
        <p:spPr>
          <a:xfrm>
            <a:off x="453141" y="168275"/>
            <a:ext cx="8847107" cy="2574923"/>
          </a:xfrm>
        </p:spPr>
        <p:txBody>
          <a:bodyPr vert="horz" lIns="91440" tIns="45720" rIns="91440" bIns="45720" rtlCol="0" anchor="ctr">
            <a:normAutofit/>
          </a:bodyPr>
          <a:lstStyle/>
          <a:p>
            <a:r>
              <a:rPr lang="en-US" sz="3400" b="0" i="0" dirty="0">
                <a:solidFill>
                  <a:schemeClr val="tx2"/>
                </a:solidFill>
                <a:effectLst/>
              </a:rPr>
              <a:t>How does the distribution of default payments vary across different genders, education levels</a:t>
            </a:r>
            <a:br>
              <a:rPr lang="en-US" sz="3400" b="0" i="0" dirty="0">
                <a:solidFill>
                  <a:schemeClr val="tx2"/>
                </a:solidFill>
                <a:effectLst/>
              </a:rPr>
            </a:br>
            <a:endParaRPr lang="en-US" sz="3400" dirty="0">
              <a:solidFill>
                <a:schemeClr val="tx2"/>
              </a:solidFill>
            </a:endParaRPr>
          </a:p>
        </p:txBody>
      </p:sp>
      <p:pic>
        <p:nvPicPr>
          <p:cNvPr id="4" name="Content Placeholder 3" descr="Chart, bar chart&#10;&#10;Description automatically generated">
            <a:extLst>
              <a:ext uri="{FF2B5EF4-FFF2-40B4-BE49-F238E27FC236}">
                <a16:creationId xmlns:a16="http://schemas.microsoft.com/office/drawing/2014/main" id="{FD115589-DAA7-E51F-97B2-9C9B32AAD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607" y="2323605"/>
            <a:ext cx="5961956" cy="3293981"/>
          </a:xfrm>
          <a:prstGeom prst="rect">
            <a:avLst/>
          </a:prstGeom>
        </p:spPr>
      </p:pic>
      <p:sp>
        <p:nvSpPr>
          <p:cNvPr id="3" name="TextBox 2">
            <a:extLst>
              <a:ext uri="{FF2B5EF4-FFF2-40B4-BE49-F238E27FC236}">
                <a16:creationId xmlns:a16="http://schemas.microsoft.com/office/drawing/2014/main" id="{9C3E3C4E-30B2-DDF9-6BF2-258BDFED0089}"/>
              </a:ext>
            </a:extLst>
          </p:cNvPr>
          <p:cNvSpPr txBox="1"/>
          <p:nvPr/>
        </p:nvSpPr>
        <p:spPr>
          <a:xfrm>
            <a:off x="364576" y="2693275"/>
            <a:ext cx="45544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most number of default payments are recorded from university and high school students</a:t>
            </a:r>
          </a:p>
        </p:txBody>
      </p:sp>
    </p:spTree>
    <p:extLst>
      <p:ext uri="{BB962C8B-B14F-4D97-AF65-F5344CB8AC3E}">
        <p14:creationId xmlns:p14="http://schemas.microsoft.com/office/powerpoint/2010/main" val="386278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685269-1388-97B1-6FCE-2BD0EE8FD795}"/>
              </a:ext>
            </a:extLst>
          </p:cNvPr>
          <p:cNvSpPr>
            <a:spLocks noGrp="1"/>
          </p:cNvSpPr>
          <p:nvPr>
            <p:ph type="title"/>
          </p:nvPr>
        </p:nvSpPr>
        <p:spPr>
          <a:xfrm>
            <a:off x="453141" y="168275"/>
            <a:ext cx="8926853" cy="2574923"/>
          </a:xfrm>
        </p:spPr>
        <p:txBody>
          <a:bodyPr vert="horz" lIns="91440" tIns="45720" rIns="91440" bIns="45720" rtlCol="0" anchor="ctr">
            <a:normAutofit/>
          </a:bodyPr>
          <a:lstStyle/>
          <a:p>
            <a:r>
              <a:rPr lang="en-US" sz="3800" b="0" i="0" dirty="0">
                <a:solidFill>
                  <a:schemeClr val="tx2"/>
                </a:solidFill>
                <a:effectLst/>
              </a:rPr>
              <a:t>How do the repayment statuses (PAY_1 to PAY_6) vary over the six months?</a:t>
            </a:r>
            <a:br>
              <a:rPr lang="en-US" sz="3800" b="0" i="0" dirty="0">
                <a:solidFill>
                  <a:schemeClr val="tx2"/>
                </a:solidFill>
                <a:effectLst/>
              </a:rPr>
            </a:br>
            <a:endParaRPr lang="en-US" sz="3800" dirty="0">
              <a:solidFill>
                <a:schemeClr val="tx2"/>
              </a:solidFill>
            </a:endParaRPr>
          </a:p>
        </p:txBody>
      </p:sp>
      <p:pic>
        <p:nvPicPr>
          <p:cNvPr id="4" name="Content Placeholder 3" descr="Chart, bar chart&#10;&#10;Description automatically generated">
            <a:extLst>
              <a:ext uri="{FF2B5EF4-FFF2-40B4-BE49-F238E27FC236}">
                <a16:creationId xmlns:a16="http://schemas.microsoft.com/office/drawing/2014/main" id="{DD959C51-5C96-FCB0-9B27-C19324360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0327" y="2052964"/>
            <a:ext cx="6621068" cy="3293981"/>
          </a:xfrm>
          <a:prstGeom prst="rect">
            <a:avLst/>
          </a:prstGeom>
        </p:spPr>
      </p:pic>
      <p:sp>
        <p:nvSpPr>
          <p:cNvPr id="3" name="TextBox 2">
            <a:extLst>
              <a:ext uri="{FF2B5EF4-FFF2-40B4-BE49-F238E27FC236}">
                <a16:creationId xmlns:a16="http://schemas.microsoft.com/office/drawing/2014/main" id="{65388541-C518-8FAB-B0F1-BA298691904D}"/>
              </a:ext>
            </a:extLst>
          </p:cNvPr>
          <p:cNvSpPr txBox="1"/>
          <p:nvPr/>
        </p:nvSpPr>
        <p:spPr>
          <a:xfrm>
            <a:off x="650327" y="2243301"/>
            <a:ext cx="474769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It can be clearly interpreted that many people choose to pay their minimum amount every month. And the point that is to be noted is there are good number of people who pay full amount on time. </a:t>
            </a:r>
          </a:p>
          <a:p>
            <a:pPr algn="just"/>
            <a:r>
              <a:rPr lang="en-US" sz="2000" dirty="0"/>
              <a:t>There are good number of people who are not paying the minimum amount but they are attempting to pay.</a:t>
            </a:r>
          </a:p>
        </p:txBody>
      </p:sp>
    </p:spTree>
    <p:extLst>
      <p:ext uri="{BB962C8B-B14F-4D97-AF65-F5344CB8AC3E}">
        <p14:creationId xmlns:p14="http://schemas.microsoft.com/office/powerpoint/2010/main" val="83442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B5352F-A455-711F-B247-AEDE2F3C763A}"/>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3400" b="0" i="0">
                <a:solidFill>
                  <a:schemeClr val="tx2"/>
                </a:solidFill>
                <a:effectLst/>
              </a:rPr>
              <a:t>How does the distribution of default payments vary across different genders, Age Groups</a:t>
            </a:r>
            <a:br>
              <a:rPr lang="en-US" sz="3400" b="0" i="0">
                <a:solidFill>
                  <a:schemeClr val="tx2"/>
                </a:solidFill>
                <a:effectLst/>
              </a:rPr>
            </a:br>
            <a:endParaRPr lang="en-US" sz="3400">
              <a:solidFill>
                <a:schemeClr val="tx2"/>
              </a:solidFill>
            </a:endParaRPr>
          </a:p>
        </p:txBody>
      </p:sp>
      <p:pic>
        <p:nvPicPr>
          <p:cNvPr id="4" name="Content Placeholder 3" descr="Chart, bar chart&#10;&#10;Description automatically generated">
            <a:extLst>
              <a:ext uri="{FF2B5EF4-FFF2-40B4-BE49-F238E27FC236}">
                <a16:creationId xmlns:a16="http://schemas.microsoft.com/office/drawing/2014/main" id="{E5A635A0-887A-4937-4DA0-3BDDE55D7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4073" y="1968881"/>
            <a:ext cx="6791713" cy="3293981"/>
          </a:xfrm>
          <a:prstGeom prst="rect">
            <a:avLst/>
          </a:prstGeom>
        </p:spPr>
      </p:pic>
      <p:sp>
        <p:nvSpPr>
          <p:cNvPr id="3" name="TextBox 2">
            <a:extLst>
              <a:ext uri="{FF2B5EF4-FFF2-40B4-BE49-F238E27FC236}">
                <a16:creationId xmlns:a16="http://schemas.microsoft.com/office/drawing/2014/main" id="{C3BEC3BF-08A7-16D2-CD29-B386EF0992BF}"/>
              </a:ext>
            </a:extLst>
          </p:cNvPr>
          <p:cNvSpPr txBox="1"/>
          <p:nvPr/>
        </p:nvSpPr>
        <p:spPr>
          <a:xfrm>
            <a:off x="246336" y="2890344"/>
            <a:ext cx="45693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From the plot it can be inferred that most of the credit card defaulters are above 50 both in males and females.</a:t>
            </a:r>
          </a:p>
          <a:p>
            <a:pPr marL="285750" indent="-285750" algn="just">
              <a:buFont typeface="Arial"/>
              <a:buChar char="•"/>
            </a:pPr>
            <a:r>
              <a:rPr lang="en-US" dirty="0"/>
              <a:t>This is so because of lack of knowledge about the credit cards.</a:t>
            </a:r>
          </a:p>
        </p:txBody>
      </p:sp>
    </p:spTree>
    <p:extLst>
      <p:ext uri="{BB962C8B-B14F-4D97-AF65-F5344CB8AC3E}">
        <p14:creationId xmlns:p14="http://schemas.microsoft.com/office/powerpoint/2010/main" val="398026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1"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B72A17C-27CB-BAA1-1AF6-F381689DF0C2}"/>
              </a:ext>
            </a:extLst>
          </p:cNvPr>
          <p:cNvSpPr>
            <a:spLocks noGrp="1"/>
          </p:cNvSpPr>
          <p:nvPr>
            <p:ph type="title"/>
          </p:nvPr>
        </p:nvSpPr>
        <p:spPr>
          <a:xfrm>
            <a:off x="457201" y="728906"/>
            <a:ext cx="4712534" cy="5516051"/>
          </a:xfrm>
        </p:spPr>
        <p:txBody>
          <a:bodyPr anchor="t">
            <a:normAutofit/>
          </a:bodyPr>
          <a:lstStyle/>
          <a:p>
            <a:r>
              <a:rPr lang="en-US" dirty="0">
                <a:solidFill>
                  <a:schemeClr val="tx2"/>
                </a:solidFill>
                <a:cs typeface="Posterama"/>
              </a:rPr>
              <a:t>Feature Engineering</a:t>
            </a:r>
            <a:endParaRPr lang="en-US" dirty="0">
              <a:solidFill>
                <a:schemeClr val="tx2"/>
              </a:solidFill>
            </a:endParaRPr>
          </a:p>
        </p:txBody>
      </p:sp>
      <p:sp>
        <p:nvSpPr>
          <p:cNvPr id="3" name="Content Placeholder 2">
            <a:extLst>
              <a:ext uri="{FF2B5EF4-FFF2-40B4-BE49-F238E27FC236}">
                <a16:creationId xmlns:a16="http://schemas.microsoft.com/office/drawing/2014/main" id="{9A83123F-965D-C48B-5CB7-6D51CAC908B8}"/>
              </a:ext>
            </a:extLst>
          </p:cNvPr>
          <p:cNvSpPr>
            <a:spLocks noGrp="1"/>
          </p:cNvSpPr>
          <p:nvPr>
            <p:ph idx="1"/>
          </p:nvPr>
        </p:nvSpPr>
        <p:spPr>
          <a:xfrm>
            <a:off x="5388459" y="728906"/>
            <a:ext cx="5813687" cy="5545420"/>
          </a:xfrm>
        </p:spPr>
        <p:txBody>
          <a:bodyPr vert="horz" lIns="91440" tIns="45720" rIns="91440" bIns="45720" rtlCol="0" anchor="ctr">
            <a:normAutofit/>
          </a:bodyPr>
          <a:lstStyle/>
          <a:p>
            <a:pPr marL="0" indent="0">
              <a:buNone/>
            </a:pPr>
            <a:endParaRPr lang="en-US" sz="1800" dirty="0">
              <a:solidFill>
                <a:schemeClr val="tx2"/>
              </a:solidFill>
            </a:endParaRPr>
          </a:p>
          <a:p>
            <a:r>
              <a:rPr lang="en-US" sz="1800" dirty="0">
                <a:solidFill>
                  <a:schemeClr val="tx2"/>
                </a:solidFill>
              </a:rPr>
              <a:t>Split dataset into train and test subsets (70:30)</a:t>
            </a:r>
          </a:p>
          <a:p>
            <a:r>
              <a:rPr lang="en-US" sz="1800" dirty="0">
                <a:solidFill>
                  <a:schemeClr val="tx2"/>
                </a:solidFill>
              </a:rPr>
              <a:t>Sampling training data</a:t>
            </a:r>
          </a:p>
          <a:p>
            <a:r>
              <a:rPr lang="en-US" sz="1800" dirty="0">
                <a:solidFill>
                  <a:schemeClr val="tx2"/>
                </a:solidFill>
              </a:rPr>
              <a:t>SMOTE(Synthetic Minority Oversampling   Technique)</a:t>
            </a:r>
          </a:p>
          <a:p>
            <a:r>
              <a:rPr lang="en-US" sz="1800" dirty="0">
                <a:solidFill>
                  <a:schemeClr val="tx2"/>
                </a:solidFill>
              </a:rPr>
              <a:t>Oversampling</a:t>
            </a:r>
          </a:p>
          <a:p>
            <a:r>
              <a:rPr lang="en-US" sz="1800" dirty="0">
                <a:solidFill>
                  <a:schemeClr val="tx2"/>
                </a:solidFill>
              </a:rPr>
              <a:t>Undersampling</a:t>
            </a:r>
          </a:p>
          <a:p>
            <a:pPr marL="0" indent="0">
              <a:buNone/>
            </a:pPr>
            <a:r>
              <a:rPr lang="en-US" sz="1800" dirty="0">
                <a:solidFill>
                  <a:schemeClr val="tx2"/>
                </a:solidFill>
              </a:rPr>
              <a:t>              </a:t>
            </a:r>
          </a:p>
        </p:txBody>
      </p:sp>
    </p:spTree>
    <p:extLst>
      <p:ext uri="{BB962C8B-B14F-4D97-AF65-F5344CB8AC3E}">
        <p14:creationId xmlns:p14="http://schemas.microsoft.com/office/powerpoint/2010/main" val="41171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370B085B-ACB0-FB3B-DAD2-28C0CD4C052C}"/>
              </a:ext>
            </a:extLst>
          </p:cNvPr>
          <p:cNvSpPr>
            <a:spLocks noGrp="1"/>
          </p:cNvSpPr>
          <p:nvPr>
            <p:ph type="title"/>
          </p:nvPr>
        </p:nvSpPr>
        <p:spPr>
          <a:xfrm>
            <a:off x="457200" y="365125"/>
            <a:ext cx="4549250" cy="1325563"/>
          </a:xfrm>
        </p:spPr>
        <p:txBody>
          <a:bodyPr/>
          <a:lstStyle/>
          <a:p>
            <a:r>
              <a:rPr lang="en-US" dirty="0">
                <a:solidFill>
                  <a:schemeClr val="tx2"/>
                </a:solidFill>
                <a:cs typeface="Posterama"/>
              </a:rPr>
              <a:t>Logistic Regression</a:t>
            </a:r>
            <a:endParaRPr lang="en-US" dirty="0"/>
          </a:p>
        </p:txBody>
      </p:sp>
      <p:sp>
        <p:nvSpPr>
          <p:cNvPr id="11" name="Content Placeholder 7">
            <a:extLst>
              <a:ext uri="{FF2B5EF4-FFF2-40B4-BE49-F238E27FC236}">
                <a16:creationId xmlns:a16="http://schemas.microsoft.com/office/drawing/2014/main" id="{8AD5E34D-C53F-06BE-C58B-B9BDC19BE742}"/>
              </a:ext>
            </a:extLst>
          </p:cNvPr>
          <p:cNvSpPr>
            <a:spLocks noGrp="1"/>
          </p:cNvSpPr>
          <p:nvPr>
            <p:ph idx="1"/>
          </p:nvPr>
        </p:nvSpPr>
        <p:spPr>
          <a:xfrm>
            <a:off x="457200" y="1825625"/>
            <a:ext cx="4751158" cy="2479299"/>
          </a:xfrm>
        </p:spPr>
        <p:txBody>
          <a:bodyPr vert="horz" lIns="91440" tIns="45720" rIns="91440" bIns="45720" rtlCol="0" anchor="t">
            <a:normAutofit/>
          </a:bodyPr>
          <a:lstStyle/>
          <a:p>
            <a:r>
              <a:rPr lang="en-US" sz="1800" dirty="0">
                <a:solidFill>
                  <a:schemeClr val="tx2"/>
                </a:solidFill>
                <a:ea typeface="+mn-lt"/>
                <a:cs typeface="+mn-lt"/>
              </a:rPr>
              <a:t>The model using SMOTE to balance the data achieved an accuracy of 80% on the training set and 78% on the test set. However, the precision, recall, and F1-score for the minority class (class 1) were much lower than the majority class (class 0) in both training and test sets.</a:t>
            </a:r>
            <a:endParaRPr lang="en-US" sz="1800" dirty="0">
              <a:solidFill>
                <a:schemeClr val="tx2"/>
              </a:solidFill>
            </a:endParaRPr>
          </a:p>
        </p:txBody>
      </p:sp>
      <p:pic>
        <p:nvPicPr>
          <p:cNvPr id="13" name="Picture 4" descr="Table&#10;&#10;Description automatically generated">
            <a:extLst>
              <a:ext uri="{FF2B5EF4-FFF2-40B4-BE49-F238E27FC236}">
                <a16:creationId xmlns:a16="http://schemas.microsoft.com/office/drawing/2014/main" id="{B0FC8879-95EF-68EE-DEE0-26D2456DEFE7}"/>
              </a:ext>
            </a:extLst>
          </p:cNvPr>
          <p:cNvPicPr>
            <a:picLocks noChangeAspect="1"/>
          </p:cNvPicPr>
          <p:nvPr/>
        </p:nvPicPr>
        <p:blipFill>
          <a:blip r:embed="rId2"/>
          <a:stretch>
            <a:fillRect/>
          </a:stretch>
        </p:blipFill>
        <p:spPr>
          <a:xfrm>
            <a:off x="582899" y="4356433"/>
            <a:ext cx="4423551" cy="1790874"/>
          </a:xfrm>
          <a:prstGeom prst="rect">
            <a:avLst/>
          </a:prstGeom>
        </p:spPr>
      </p:pic>
      <p:pic>
        <p:nvPicPr>
          <p:cNvPr id="47" name="Picture 4" descr="A picture containing text, receipt&#10;&#10;Description automatically generated">
            <a:extLst>
              <a:ext uri="{FF2B5EF4-FFF2-40B4-BE49-F238E27FC236}">
                <a16:creationId xmlns:a16="http://schemas.microsoft.com/office/drawing/2014/main" id="{A25739D4-3287-850E-D79E-5A507EC17DEE}"/>
              </a:ext>
            </a:extLst>
          </p:cNvPr>
          <p:cNvPicPr>
            <a:picLocks noChangeAspect="1"/>
          </p:cNvPicPr>
          <p:nvPr/>
        </p:nvPicPr>
        <p:blipFill>
          <a:blip r:embed="rId3"/>
          <a:stretch>
            <a:fillRect/>
          </a:stretch>
        </p:blipFill>
        <p:spPr>
          <a:xfrm>
            <a:off x="5269692" y="1203947"/>
            <a:ext cx="6795701" cy="4943360"/>
          </a:xfrm>
          <a:prstGeom prst="rect">
            <a:avLst/>
          </a:prstGeom>
        </p:spPr>
      </p:pic>
    </p:spTree>
    <p:extLst>
      <p:ext uri="{BB962C8B-B14F-4D97-AF65-F5344CB8AC3E}">
        <p14:creationId xmlns:p14="http://schemas.microsoft.com/office/powerpoint/2010/main" val="345171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CF23-E3F4-6C33-6A37-DC4A75C0CF87}"/>
              </a:ext>
            </a:extLst>
          </p:cNvPr>
          <p:cNvSpPr>
            <a:spLocks noGrp="1"/>
          </p:cNvSpPr>
          <p:nvPr>
            <p:ph type="title"/>
          </p:nvPr>
        </p:nvSpPr>
        <p:spPr>
          <a:xfrm>
            <a:off x="457201" y="732348"/>
            <a:ext cx="4419600" cy="2240735"/>
          </a:xfrm>
        </p:spPr>
        <p:txBody>
          <a:bodyPr>
            <a:normAutofit/>
          </a:bodyPr>
          <a:lstStyle/>
          <a:p>
            <a:r>
              <a:rPr lang="en-US" dirty="0">
                <a:solidFill>
                  <a:schemeClr val="tx2"/>
                </a:solidFill>
                <a:cs typeface="Posterama"/>
              </a:rPr>
              <a:t>Logistic Regression</a:t>
            </a:r>
            <a:endParaRPr lang="en-US" dirty="0">
              <a:solidFill>
                <a:schemeClr val="tx2"/>
              </a:solidFill>
            </a:endParaRPr>
          </a:p>
        </p:txBody>
      </p:sp>
      <p:sp>
        <p:nvSpPr>
          <p:cNvPr id="8" name="Content Placeholder 7">
            <a:extLst>
              <a:ext uri="{FF2B5EF4-FFF2-40B4-BE49-F238E27FC236}">
                <a16:creationId xmlns:a16="http://schemas.microsoft.com/office/drawing/2014/main" id="{7F54EF9B-5EF1-2465-A1CB-7E68CDF5E324}"/>
              </a:ext>
            </a:extLst>
          </p:cNvPr>
          <p:cNvSpPr>
            <a:spLocks noGrp="1"/>
          </p:cNvSpPr>
          <p:nvPr>
            <p:ph idx="1"/>
          </p:nvPr>
        </p:nvSpPr>
        <p:spPr>
          <a:xfrm>
            <a:off x="457201" y="2785954"/>
            <a:ext cx="4419600" cy="3462446"/>
          </a:xfrm>
        </p:spPr>
        <p:txBody>
          <a:bodyPr vert="horz" lIns="91440" tIns="45720" rIns="91440" bIns="45720" rtlCol="0" anchor="t">
            <a:normAutofit/>
          </a:bodyPr>
          <a:lstStyle/>
          <a:p>
            <a:r>
              <a:rPr lang="en-US" sz="1800">
                <a:solidFill>
                  <a:schemeClr val="tx2"/>
                </a:solidFill>
                <a:ea typeface="+mn-lt"/>
                <a:cs typeface="+mn-lt"/>
              </a:rPr>
              <a:t>The model using SMOTE to balance the data achieved an accuracy of 80% on the training set and 78% on the test set. However, the precision, recall, and F1-score for the minority class (class 1) were much lower than the majority class (class 0) in both training and test sets.</a:t>
            </a:r>
            <a:endParaRPr lang="en-US" sz="1800">
              <a:solidFill>
                <a:schemeClr val="tx2"/>
              </a:solidFill>
            </a:endParaRPr>
          </a:p>
        </p:txBody>
      </p:sp>
      <p:pic>
        <p:nvPicPr>
          <p:cNvPr id="4" name="Picture 4" descr="A picture containing text, receipt&#10;&#10;Description automatically generated">
            <a:extLst>
              <a:ext uri="{FF2B5EF4-FFF2-40B4-BE49-F238E27FC236}">
                <a16:creationId xmlns:a16="http://schemas.microsoft.com/office/drawing/2014/main" id="{BC14447D-F9E8-A939-4C38-55DD518F627F}"/>
              </a:ext>
            </a:extLst>
          </p:cNvPr>
          <p:cNvPicPr>
            <a:picLocks noChangeAspect="1"/>
          </p:cNvPicPr>
          <p:nvPr/>
        </p:nvPicPr>
        <p:blipFill>
          <a:blip r:embed="rId2"/>
          <a:stretch>
            <a:fillRect/>
          </a:stretch>
        </p:blipFill>
        <p:spPr>
          <a:xfrm>
            <a:off x="5269692" y="1203947"/>
            <a:ext cx="6795701" cy="4943360"/>
          </a:xfrm>
          <a:prstGeom prst="rect">
            <a:avLst/>
          </a:prstGeom>
        </p:spPr>
      </p:pic>
      <p:pic>
        <p:nvPicPr>
          <p:cNvPr id="3" name="Picture 4" descr="Table&#10;&#10;Description automatically generated">
            <a:extLst>
              <a:ext uri="{FF2B5EF4-FFF2-40B4-BE49-F238E27FC236}">
                <a16:creationId xmlns:a16="http://schemas.microsoft.com/office/drawing/2014/main" id="{4D3663C9-47D0-05DD-4033-09E1FAAF3D0A}"/>
              </a:ext>
            </a:extLst>
          </p:cNvPr>
          <p:cNvPicPr>
            <a:picLocks noChangeAspect="1"/>
          </p:cNvPicPr>
          <p:nvPr/>
        </p:nvPicPr>
        <p:blipFill>
          <a:blip r:embed="rId3"/>
          <a:stretch>
            <a:fillRect/>
          </a:stretch>
        </p:blipFill>
        <p:spPr>
          <a:xfrm>
            <a:off x="605183" y="5253246"/>
            <a:ext cx="4278242" cy="1464640"/>
          </a:xfrm>
          <a:prstGeom prst="rect">
            <a:avLst/>
          </a:prstGeom>
        </p:spPr>
      </p:pic>
      <p:sp useBgFill="1">
        <p:nvSpPr>
          <p:cNvPr id="5" name="Rectangle 67">
            <a:extLst>
              <a:ext uri="{FF2B5EF4-FFF2-40B4-BE49-F238E27FC236}">
                <a16:creationId xmlns:a16="http://schemas.microsoft.com/office/drawing/2014/main" id="{0ADF548D-82BC-FC0B-F984-640253FB8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69">
            <a:extLst>
              <a:ext uri="{FF2B5EF4-FFF2-40B4-BE49-F238E27FC236}">
                <a16:creationId xmlns:a16="http://schemas.microsoft.com/office/drawing/2014/main" id="{84617CEE-575D-E5BF-F8DE-58D030802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ight Triangle 71">
            <a:extLst>
              <a:ext uri="{FF2B5EF4-FFF2-40B4-BE49-F238E27FC236}">
                <a16:creationId xmlns:a16="http://schemas.microsoft.com/office/drawing/2014/main" id="{5CE0E272-A15C-800A-CD61-BB56F768A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73">
            <a:extLst>
              <a:ext uri="{FF2B5EF4-FFF2-40B4-BE49-F238E27FC236}">
                <a16:creationId xmlns:a16="http://schemas.microsoft.com/office/drawing/2014/main" id="{E4F6809D-37E7-AB84-700C-186DD4DE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75">
            <a:extLst>
              <a:ext uri="{FF2B5EF4-FFF2-40B4-BE49-F238E27FC236}">
                <a16:creationId xmlns:a16="http://schemas.microsoft.com/office/drawing/2014/main" id="{CAE54886-9767-A4DF-C28D-D78EE9536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CF14D3DF-D05E-C9D7-2EA6-E9106371B9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4" name="Straight Connector 13">
              <a:extLst>
                <a:ext uri="{FF2B5EF4-FFF2-40B4-BE49-F238E27FC236}">
                  <a16:creationId xmlns:a16="http://schemas.microsoft.com/office/drawing/2014/main" id="{3C1BB608-D1E0-3493-05F2-CAC453C282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37DDB5-806F-1F6D-5127-D5958D88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5E1AFFE-6797-152F-A9DD-582AD912E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E6C8E09-B504-37A6-B01C-23E0850FDE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A4CFEE-EFDE-0448-CE10-B61D9F328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AACA92A-0960-41E4-8382-0ECB1A0690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C3F326A-BD6C-DAE3-4EE6-78FC3E94B0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8691077-D565-F48E-5489-DF1C34888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4A289BD-B7FE-78B9-480A-B6D15C2FE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7451C22-533F-C61B-13DF-E91260427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FFDAEA-E5D7-DF6B-E207-7EC3337A8E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B6523E9-B2BC-2719-A1F2-233E6A3BF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09873A-0FB7-3D23-447B-548FD831D5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832E894-E84E-16A9-2973-B7C7BDD00A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39AD03A-1A99-F580-B91D-7D5D4D09B4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57BF52-BAF1-4137-E2F1-50A72E81C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836148-46D1-9A66-9126-2F0952B4E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0CEB647-47E0-2E0D-1D22-B617C54BFD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30691D5-0A68-0DC5-C5FE-C4DB22788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D54549-B8AA-6B78-2FFD-C5427D24F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9BFF22-D62D-996F-DFF2-CC10EC6A1A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6B2C3A-AE75-2158-BBBF-672F6D61F6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BA34AFA-DEF5-B86B-2617-21B5835C7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976EF52-9A4C-EC27-E200-8741B20E2F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6FB921-D8C3-7A73-50E1-A91F60099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3EC9839-8C6F-B8FD-A5E6-2418BC340C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2477ECD-9356-B54C-EBE4-CF3EFBDE77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E632FBA-0161-C5B1-1827-5F3BEBA97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5F8861-CE35-5D9C-75BC-6D431E0ED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5" name="Content Placeholder 8">
            <a:extLst>
              <a:ext uri="{FF2B5EF4-FFF2-40B4-BE49-F238E27FC236}">
                <a16:creationId xmlns:a16="http://schemas.microsoft.com/office/drawing/2014/main" id="{3CA12D4E-C8E0-2551-6755-764BB2A13B12}"/>
              </a:ext>
            </a:extLst>
          </p:cNvPr>
          <p:cNvSpPr txBox="1">
            <a:spLocks/>
          </p:cNvSpPr>
          <p:nvPr/>
        </p:nvSpPr>
        <p:spPr>
          <a:xfrm>
            <a:off x="689113" y="1232832"/>
            <a:ext cx="6159160" cy="431262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solidFill>
                  <a:schemeClr val="tx2"/>
                </a:solidFill>
                <a:ea typeface="+mn-lt"/>
                <a:cs typeface="+mn-lt"/>
              </a:rPr>
              <a:t>The oversampling method results in higher recall for the minority class in both train and test sets compared to SMOTE, but lower precision for the minority class. The overall accuracy is lower for the oversampling method compared to SMOTE.</a:t>
            </a:r>
          </a:p>
          <a:p>
            <a:pPr>
              <a:lnSpc>
                <a:spcPct val="100000"/>
              </a:lnSpc>
            </a:pPr>
            <a:endParaRPr lang="en-US" sz="1800" dirty="0">
              <a:solidFill>
                <a:schemeClr val="tx2"/>
              </a:solidFill>
            </a:endParaRPr>
          </a:p>
          <a:p>
            <a:pPr>
              <a:lnSpc>
                <a:spcPct val="100000"/>
              </a:lnSpc>
            </a:pPr>
            <a:endParaRPr lang="en-US" sz="1800" dirty="0">
              <a:solidFill>
                <a:schemeClr val="tx2"/>
              </a:solidFill>
              <a:ea typeface="+mn-lt"/>
              <a:cs typeface="+mn-lt"/>
            </a:endParaRPr>
          </a:p>
          <a:p>
            <a:pPr>
              <a:lnSpc>
                <a:spcPct val="100000"/>
              </a:lnSpc>
            </a:pPr>
            <a:r>
              <a:rPr lang="en-US" sz="1800" dirty="0">
                <a:solidFill>
                  <a:schemeClr val="tx2"/>
                </a:solidFill>
                <a:ea typeface="+mn-lt"/>
                <a:cs typeface="+mn-lt"/>
              </a:rPr>
              <a:t>In undersampling, the precision and recall for the minority class (class 1) is higher than in oversampling, but the overall accuracy is lower. The F1-score is also lower compared to SMOTE.</a:t>
            </a:r>
          </a:p>
          <a:p>
            <a:pPr>
              <a:lnSpc>
                <a:spcPct val="100000"/>
              </a:lnSpc>
            </a:pPr>
            <a:endParaRPr lang="en-US" sz="1500" dirty="0">
              <a:solidFill>
                <a:schemeClr val="tx2"/>
              </a:solidFill>
            </a:endParaRPr>
          </a:p>
          <a:p>
            <a:pPr>
              <a:lnSpc>
                <a:spcPct val="100000"/>
              </a:lnSpc>
            </a:pPr>
            <a:endParaRPr lang="en-US" sz="1500" dirty="0">
              <a:solidFill>
                <a:schemeClr val="tx2"/>
              </a:solidFill>
            </a:endParaRPr>
          </a:p>
          <a:p>
            <a:pPr>
              <a:lnSpc>
                <a:spcPct val="100000"/>
              </a:lnSpc>
            </a:pPr>
            <a:endParaRPr lang="en-US" sz="1500" dirty="0">
              <a:solidFill>
                <a:schemeClr val="tx2"/>
              </a:solidFill>
            </a:endParaRPr>
          </a:p>
          <a:p>
            <a:pPr>
              <a:lnSpc>
                <a:spcPct val="100000"/>
              </a:lnSpc>
            </a:pPr>
            <a:endParaRPr lang="en-US" sz="1500" dirty="0">
              <a:solidFill>
                <a:schemeClr val="tx2"/>
              </a:solidFill>
            </a:endParaRPr>
          </a:p>
        </p:txBody>
      </p:sp>
      <p:pic>
        <p:nvPicPr>
          <p:cNvPr id="76" name="Picture 5" descr="A picture containing text, receipt&#10;&#10;Description automatically generated">
            <a:extLst>
              <a:ext uri="{FF2B5EF4-FFF2-40B4-BE49-F238E27FC236}">
                <a16:creationId xmlns:a16="http://schemas.microsoft.com/office/drawing/2014/main" id="{0FB7C323-43EE-2684-D5A6-396E888CF5CC}"/>
              </a:ext>
            </a:extLst>
          </p:cNvPr>
          <p:cNvPicPr>
            <a:picLocks noChangeAspect="1"/>
          </p:cNvPicPr>
          <p:nvPr/>
        </p:nvPicPr>
        <p:blipFill>
          <a:blip r:embed="rId4"/>
          <a:stretch>
            <a:fillRect/>
          </a:stretch>
        </p:blipFill>
        <p:spPr>
          <a:xfrm>
            <a:off x="7513059" y="638827"/>
            <a:ext cx="3908215" cy="2686585"/>
          </a:xfrm>
          <a:prstGeom prst="rect">
            <a:avLst/>
          </a:prstGeom>
        </p:spPr>
      </p:pic>
      <p:pic>
        <p:nvPicPr>
          <p:cNvPr id="77" name="Picture 4" descr="Table&#10;&#10;Description automatically generated">
            <a:extLst>
              <a:ext uri="{FF2B5EF4-FFF2-40B4-BE49-F238E27FC236}">
                <a16:creationId xmlns:a16="http://schemas.microsoft.com/office/drawing/2014/main" id="{FB52887A-EEE3-35BE-0D3F-BD622ACE19B9}"/>
              </a:ext>
            </a:extLst>
          </p:cNvPr>
          <p:cNvPicPr>
            <a:picLocks noChangeAspect="1"/>
          </p:cNvPicPr>
          <p:nvPr/>
        </p:nvPicPr>
        <p:blipFill>
          <a:blip r:embed="rId5"/>
          <a:stretch>
            <a:fillRect/>
          </a:stretch>
        </p:blipFill>
        <p:spPr>
          <a:xfrm>
            <a:off x="7555369" y="3561815"/>
            <a:ext cx="3865908" cy="2686585"/>
          </a:xfrm>
          <a:prstGeom prst="rect">
            <a:avLst/>
          </a:prstGeom>
        </p:spPr>
      </p:pic>
    </p:spTree>
    <p:extLst>
      <p:ext uri="{BB962C8B-B14F-4D97-AF65-F5344CB8AC3E}">
        <p14:creationId xmlns:p14="http://schemas.microsoft.com/office/powerpoint/2010/main" val="222979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4D3275-ED02-66DF-EC51-E28755A75487}"/>
              </a:ext>
            </a:extLst>
          </p:cNvPr>
          <p:cNvSpPr>
            <a:spLocks noGrp="1"/>
          </p:cNvSpPr>
          <p:nvPr>
            <p:ph type="title"/>
          </p:nvPr>
        </p:nvSpPr>
        <p:spPr>
          <a:xfrm>
            <a:off x="433201" y="204348"/>
            <a:ext cx="4443600" cy="1400735"/>
          </a:xfrm>
        </p:spPr>
        <p:txBody>
          <a:bodyPr>
            <a:normAutofit/>
          </a:bodyPr>
          <a:lstStyle/>
          <a:p>
            <a:r>
              <a:rPr lang="en-US">
                <a:solidFill>
                  <a:schemeClr val="tx2"/>
                </a:solidFill>
                <a:cs typeface="Posterama"/>
              </a:rPr>
              <a:t>Decision Tree Classifier</a:t>
            </a:r>
            <a:endParaRPr lang="en-US">
              <a:solidFill>
                <a:schemeClr val="tx2"/>
              </a:solidFill>
            </a:endParaRPr>
          </a:p>
        </p:txBody>
      </p:sp>
      <p:sp>
        <p:nvSpPr>
          <p:cNvPr id="8" name="Content Placeholder 7">
            <a:extLst>
              <a:ext uri="{FF2B5EF4-FFF2-40B4-BE49-F238E27FC236}">
                <a16:creationId xmlns:a16="http://schemas.microsoft.com/office/drawing/2014/main" id="{17829E28-E612-21CE-54A6-D01BC8ECC119}"/>
              </a:ext>
            </a:extLst>
          </p:cNvPr>
          <p:cNvSpPr>
            <a:spLocks noGrp="1"/>
          </p:cNvSpPr>
          <p:nvPr>
            <p:ph idx="1"/>
          </p:nvPr>
        </p:nvSpPr>
        <p:spPr>
          <a:xfrm>
            <a:off x="445201" y="1733342"/>
            <a:ext cx="4431600" cy="4525568"/>
          </a:xfrm>
        </p:spPr>
        <p:txBody>
          <a:bodyPr vert="horz" lIns="91440" tIns="45720" rIns="91440" bIns="45720" rtlCol="0" anchor="t">
            <a:normAutofit fontScale="92500" lnSpcReduction="20000"/>
          </a:bodyPr>
          <a:lstStyle/>
          <a:p>
            <a:r>
              <a:rPr lang="en-US" sz="1600" dirty="0">
                <a:solidFill>
                  <a:srgbClr val="374151"/>
                </a:solidFill>
                <a:ea typeface="+mn-lt"/>
                <a:cs typeface="+mn-lt"/>
              </a:rPr>
              <a:t>SMOTE works by selecting a minority class example and generating synthetic samples by interpolating between this example and its nearest neighbors. This helps to increase the number of minority class instances and create a more balanced training dataset.</a:t>
            </a:r>
          </a:p>
          <a:p>
            <a:endParaRPr lang="en-US" sz="1800" dirty="0">
              <a:solidFill>
                <a:srgbClr val="374151"/>
              </a:solidFill>
              <a:ea typeface="+mn-lt"/>
              <a:cs typeface="+mn-lt"/>
            </a:endParaRPr>
          </a:p>
          <a:p>
            <a:endParaRPr lang="en-US" sz="1800" dirty="0">
              <a:solidFill>
                <a:srgbClr val="374151"/>
              </a:solidFill>
              <a:ea typeface="+mn-lt"/>
              <a:cs typeface="+mn-lt"/>
            </a:endParaRPr>
          </a:p>
          <a:p>
            <a:r>
              <a:rPr lang="en-US" sz="1800" dirty="0">
                <a:solidFill>
                  <a:srgbClr val="374151"/>
                </a:solidFill>
                <a:ea typeface="+mn-lt"/>
                <a:cs typeface="+mn-lt"/>
              </a:rPr>
              <a:t>The decision tree model with  have performed well on the training set, achieving perfect precision, recall, and f1-score for both classes but on the test set, the model has lower performance, with lower precision, recall, and f1-score for the minority class. However, the overall accuracy of 0.73 is still reasonable.</a:t>
            </a:r>
            <a:endParaRPr lang="en-US" sz="1800" dirty="0">
              <a:solidFill>
                <a:schemeClr val="tx2"/>
              </a:solidFill>
            </a:endParaRPr>
          </a:p>
        </p:txBody>
      </p:sp>
      <p:pic>
        <p:nvPicPr>
          <p:cNvPr id="4" name="Picture 4" descr="Table&#10;&#10;Description automatically generated">
            <a:extLst>
              <a:ext uri="{FF2B5EF4-FFF2-40B4-BE49-F238E27FC236}">
                <a16:creationId xmlns:a16="http://schemas.microsoft.com/office/drawing/2014/main" id="{3B5F650B-D30D-14B1-587A-F2EB43E6491A}"/>
              </a:ext>
            </a:extLst>
          </p:cNvPr>
          <p:cNvPicPr>
            <a:picLocks noChangeAspect="1"/>
          </p:cNvPicPr>
          <p:nvPr/>
        </p:nvPicPr>
        <p:blipFill>
          <a:blip r:embed="rId2"/>
          <a:stretch>
            <a:fillRect/>
          </a:stretch>
        </p:blipFill>
        <p:spPr>
          <a:xfrm>
            <a:off x="5203767" y="1014409"/>
            <a:ext cx="6795701" cy="4977850"/>
          </a:xfrm>
          <a:prstGeom prst="rect">
            <a:avLst/>
          </a:prstGeom>
        </p:spPr>
      </p:pic>
      <p:sp useBgFill="1">
        <p:nvSpPr>
          <p:cNvPr id="3" name="Rectangle 2">
            <a:extLst>
              <a:ext uri="{FF2B5EF4-FFF2-40B4-BE49-F238E27FC236}">
                <a16:creationId xmlns:a16="http://schemas.microsoft.com/office/drawing/2014/main" id="{BF1E94F2-0C06-3628-68F9-EEFB8303F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a:extLst>
              <a:ext uri="{FF2B5EF4-FFF2-40B4-BE49-F238E27FC236}">
                <a16:creationId xmlns:a16="http://schemas.microsoft.com/office/drawing/2014/main" id="{5DBCA813-7CAA-DF17-437B-6554860A6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ight Triangle 5">
            <a:extLst>
              <a:ext uri="{FF2B5EF4-FFF2-40B4-BE49-F238E27FC236}">
                <a16:creationId xmlns:a16="http://schemas.microsoft.com/office/drawing/2014/main" id="{C7D72AD6-967A-DA33-9712-9FD7EEEA6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8">
            <a:extLst>
              <a:ext uri="{FF2B5EF4-FFF2-40B4-BE49-F238E27FC236}">
                <a16:creationId xmlns:a16="http://schemas.microsoft.com/office/drawing/2014/main" id="{BFC0EAEC-E231-40CB-2E5B-7EA93AA8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 name="Group 8">
            <a:extLst>
              <a:ext uri="{FF2B5EF4-FFF2-40B4-BE49-F238E27FC236}">
                <a16:creationId xmlns:a16="http://schemas.microsoft.com/office/drawing/2014/main" id="{F2C1DCA2-6BF0-FD52-5BCD-822C5E1619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 name="Straight Connector 9">
              <a:extLst>
                <a:ext uri="{FF2B5EF4-FFF2-40B4-BE49-F238E27FC236}">
                  <a16:creationId xmlns:a16="http://schemas.microsoft.com/office/drawing/2014/main" id="{6148F4E3-1179-D60F-9F70-B98DC143B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580B6E-0BDB-6143-32CD-8265B4051D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93FC45-F27F-2900-980D-8C1B08412A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1F8264-00CC-31B4-F795-BABAAFC0DE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C1D02A-3977-1243-97B2-3D507006E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22CA97-B13B-FFD0-B620-A1E943FC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40DF23-7A1C-B9C6-928F-EE8FC2A57F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C040448-05C8-9D7A-A198-901B8F0E17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757B72-87E9-F2FD-E50C-3F99B200D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2588E0-1DC7-3F3B-A59A-127ABF12E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901334-F82E-9DFC-13A4-4713870D7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185E348-2966-4E3A-C1A3-D5A30B8EF3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8A5AB1B-8B5D-30E1-1CF4-EB014A897F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CB8544D-1143-CBDC-E383-E5BD38C39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0C9D3B-C825-9262-740F-EBCA025A5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83DBE9-9089-87C5-ACFC-893C7FED66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F3815-17F7-AF7A-5CD0-A4D39DE7F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2EA2322-6B0D-03A6-983F-9C2460C746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180EF81-0E97-D57D-97FF-EAEABB1B2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2C83691-041A-4BF4-E9C1-B2058072C2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855739-CA87-C84D-B514-4C17F2D6A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F92CC3-062E-EDF4-D3CC-26C7FE94BB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A7D37F-A6B4-F700-270A-8B320BBB6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330066-D8DF-C379-BAAE-5A40347141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D7D6C47-0130-F4EB-DE52-DA15D4A7C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30D17A9-03F9-7CB9-D241-1B8DD3C50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61FC95-29AA-8E88-A9C5-ABC51F525E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356F680-D7DC-6FEA-1C51-D0B5BF0EEF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C0A3150-DA2A-BF77-CBB6-FD283D6A8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3" name="Title 1">
            <a:extLst>
              <a:ext uri="{FF2B5EF4-FFF2-40B4-BE49-F238E27FC236}">
                <a16:creationId xmlns:a16="http://schemas.microsoft.com/office/drawing/2014/main" id="{342F0F86-C3C1-7E89-869B-4C203DF5B78E}"/>
              </a:ext>
            </a:extLst>
          </p:cNvPr>
          <p:cNvSpPr txBox="1">
            <a:spLocks/>
          </p:cNvSpPr>
          <p:nvPr/>
        </p:nvSpPr>
        <p:spPr>
          <a:xfrm>
            <a:off x="457201" y="732348"/>
            <a:ext cx="4419600" cy="224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4100">
                <a:solidFill>
                  <a:schemeClr val="tx2"/>
                </a:solidFill>
                <a:cs typeface="Posterama"/>
              </a:rPr>
              <a:t>After tuning hyperparameters</a:t>
            </a:r>
            <a:endParaRPr lang="en-US" sz="4100">
              <a:solidFill>
                <a:schemeClr val="tx2"/>
              </a:solidFill>
            </a:endParaRPr>
          </a:p>
        </p:txBody>
      </p:sp>
      <p:sp>
        <p:nvSpPr>
          <p:cNvPr id="74" name="Content Placeholder 7">
            <a:extLst>
              <a:ext uri="{FF2B5EF4-FFF2-40B4-BE49-F238E27FC236}">
                <a16:creationId xmlns:a16="http://schemas.microsoft.com/office/drawing/2014/main" id="{CABEADF2-F752-485D-D7AE-EF4242AA0807}"/>
              </a:ext>
            </a:extLst>
          </p:cNvPr>
          <p:cNvSpPr txBox="1">
            <a:spLocks/>
          </p:cNvSpPr>
          <p:nvPr/>
        </p:nvSpPr>
        <p:spPr>
          <a:xfrm>
            <a:off x="457201" y="2755835"/>
            <a:ext cx="5046784" cy="349256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chemeClr val="tx2"/>
                </a:solidFill>
                <a:ea typeface="+mn-lt"/>
                <a:cs typeface="+mn-lt"/>
              </a:rPr>
              <a:t>After tuning, the Smote sampling technique shows improved performance on the training set with an accuracy of 0.72 and an f1-score of 0.73 for the minority class. However, the performance on the test set is not very good with an accuracy of 0.64 and an f1-score of 0.41 for the minority class.</a:t>
            </a:r>
            <a:endParaRPr lang="en-US" sz="1800" dirty="0">
              <a:solidFill>
                <a:schemeClr val="tx2"/>
              </a:solidFill>
            </a:endParaRPr>
          </a:p>
        </p:txBody>
      </p:sp>
      <p:pic>
        <p:nvPicPr>
          <p:cNvPr id="75" name="Picture 4" descr="Chart&#10;&#10;Description automatically generated">
            <a:extLst>
              <a:ext uri="{FF2B5EF4-FFF2-40B4-BE49-F238E27FC236}">
                <a16:creationId xmlns:a16="http://schemas.microsoft.com/office/drawing/2014/main" id="{716FB28D-2E3E-4420-0057-B403D087BAE3}"/>
              </a:ext>
            </a:extLst>
          </p:cNvPr>
          <p:cNvPicPr>
            <a:picLocks noChangeAspect="1"/>
          </p:cNvPicPr>
          <p:nvPr/>
        </p:nvPicPr>
        <p:blipFill>
          <a:blip r:embed="rId3"/>
          <a:stretch>
            <a:fillRect/>
          </a:stretch>
        </p:blipFill>
        <p:spPr>
          <a:xfrm>
            <a:off x="6135439" y="732348"/>
            <a:ext cx="4932356" cy="5541973"/>
          </a:xfrm>
          <a:prstGeom prst="rect">
            <a:avLst/>
          </a:prstGeom>
        </p:spPr>
      </p:pic>
    </p:spTree>
    <p:extLst>
      <p:ext uri="{BB962C8B-B14F-4D97-AF65-F5344CB8AC3E}">
        <p14:creationId xmlns:p14="http://schemas.microsoft.com/office/powerpoint/2010/main" val="375800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E091FC-9927-B3DF-C033-6A913054BB5C}"/>
              </a:ext>
            </a:extLst>
          </p:cNvPr>
          <p:cNvSpPr>
            <a:spLocks noGrp="1"/>
          </p:cNvSpPr>
          <p:nvPr>
            <p:ph type="title"/>
          </p:nvPr>
        </p:nvSpPr>
        <p:spPr>
          <a:xfrm>
            <a:off x="487538" y="379738"/>
            <a:ext cx="3909318" cy="1072334"/>
          </a:xfrm>
        </p:spPr>
        <p:txBody>
          <a:bodyPr>
            <a:normAutofit/>
          </a:bodyPr>
          <a:lstStyle/>
          <a:p>
            <a:r>
              <a:rPr lang="en-US">
                <a:solidFill>
                  <a:schemeClr val="tx2"/>
                </a:solidFill>
              </a:rPr>
              <a:t>Conclusion</a:t>
            </a:r>
          </a:p>
        </p:txBody>
      </p:sp>
      <p:sp>
        <p:nvSpPr>
          <p:cNvPr id="9" name="Content Placeholder 8">
            <a:extLst>
              <a:ext uri="{FF2B5EF4-FFF2-40B4-BE49-F238E27FC236}">
                <a16:creationId xmlns:a16="http://schemas.microsoft.com/office/drawing/2014/main" id="{DF775276-581A-30CD-75B5-AC4B66110AA3}"/>
              </a:ext>
            </a:extLst>
          </p:cNvPr>
          <p:cNvSpPr>
            <a:spLocks noGrp="1"/>
          </p:cNvSpPr>
          <p:nvPr>
            <p:ph idx="1"/>
          </p:nvPr>
        </p:nvSpPr>
        <p:spPr>
          <a:xfrm>
            <a:off x="503027" y="1484014"/>
            <a:ext cx="4670077" cy="5074437"/>
          </a:xfrm>
        </p:spPr>
        <p:txBody>
          <a:bodyPr>
            <a:normAutofit/>
          </a:bodyPr>
          <a:lstStyle/>
          <a:p>
            <a:pPr algn="just"/>
            <a:r>
              <a:rPr lang="en-US" sz="1400" dirty="0">
                <a:solidFill>
                  <a:schemeClr val="tx1"/>
                </a:solidFill>
              </a:rPr>
              <a:t>Despite efforts to address class imbalance through sampling techniques and hyperparameter tuning, the logistic regression model still faces challenges in accurately predicting the minority class.</a:t>
            </a:r>
          </a:p>
          <a:p>
            <a:pPr algn="just"/>
            <a:r>
              <a:rPr lang="en-US" sz="1400" dirty="0">
                <a:solidFill>
                  <a:schemeClr val="tx1"/>
                </a:solidFill>
              </a:rPr>
              <a:t>While SMOTE sampling improved the performance metrics for the minority class on the training set, its effectiveness did not generalize well to the test set, indicating potential issues with model generalization.</a:t>
            </a:r>
          </a:p>
          <a:p>
            <a:pPr algn="just"/>
            <a:r>
              <a:rPr lang="en-US" sz="1400" dirty="0">
                <a:solidFill>
                  <a:schemeClr val="tx1"/>
                </a:solidFill>
              </a:rPr>
              <a:t>Further exploration of advanced sampling techniques, ensemble methods, or alternative classification algorithms may be necessary to improve the model's performance on the minority class and enhance its overall predictive accuracy.</a:t>
            </a:r>
          </a:p>
        </p:txBody>
      </p:sp>
      <p:graphicFrame>
        <p:nvGraphicFramePr>
          <p:cNvPr id="7" name="Table 4">
            <a:extLst>
              <a:ext uri="{FF2B5EF4-FFF2-40B4-BE49-F238E27FC236}">
                <a16:creationId xmlns:a16="http://schemas.microsoft.com/office/drawing/2014/main" id="{C7F92CA5-3052-9978-A2D4-A1778411FCAA}"/>
              </a:ext>
            </a:extLst>
          </p:cNvPr>
          <p:cNvGraphicFramePr>
            <a:graphicFrameLocks/>
          </p:cNvGraphicFramePr>
          <p:nvPr>
            <p:extLst>
              <p:ext uri="{D42A27DB-BD31-4B8C-83A1-F6EECF244321}">
                <p14:modId xmlns:p14="http://schemas.microsoft.com/office/powerpoint/2010/main" val="2011028487"/>
              </p:ext>
            </p:extLst>
          </p:nvPr>
        </p:nvGraphicFramePr>
        <p:xfrm>
          <a:off x="5673696" y="1598518"/>
          <a:ext cx="5841802" cy="3449083"/>
        </p:xfrm>
        <a:graphic>
          <a:graphicData uri="http://schemas.openxmlformats.org/drawingml/2006/table">
            <a:tbl>
              <a:tblPr firstRow="1" bandRow="1">
                <a:solidFill>
                  <a:schemeClr val="bg1"/>
                </a:solidFill>
                <a:tableStyleId>{5C22544A-7EE6-4342-B048-85BDC9FD1C3A}</a:tableStyleId>
              </a:tblPr>
              <a:tblGrid>
                <a:gridCol w="2375999">
                  <a:extLst>
                    <a:ext uri="{9D8B030D-6E8A-4147-A177-3AD203B41FA5}">
                      <a16:colId xmlns:a16="http://schemas.microsoft.com/office/drawing/2014/main" val="71605292"/>
                    </a:ext>
                  </a:extLst>
                </a:gridCol>
                <a:gridCol w="1657013">
                  <a:extLst>
                    <a:ext uri="{9D8B030D-6E8A-4147-A177-3AD203B41FA5}">
                      <a16:colId xmlns:a16="http://schemas.microsoft.com/office/drawing/2014/main" val="2737117829"/>
                    </a:ext>
                  </a:extLst>
                </a:gridCol>
                <a:gridCol w="1808790">
                  <a:extLst>
                    <a:ext uri="{9D8B030D-6E8A-4147-A177-3AD203B41FA5}">
                      <a16:colId xmlns:a16="http://schemas.microsoft.com/office/drawing/2014/main" val="1859119611"/>
                    </a:ext>
                  </a:extLst>
                </a:gridCol>
              </a:tblGrid>
              <a:tr h="660463">
                <a:tc>
                  <a:txBody>
                    <a:bodyPr/>
                    <a:lstStyle/>
                    <a:p>
                      <a:r>
                        <a:rPr lang="en-US" sz="1500" b="0" cap="none" spc="0" dirty="0">
                          <a:solidFill>
                            <a:schemeClr val="bg1"/>
                          </a:solidFill>
                        </a:rPr>
                        <a:t>Algorithm</a:t>
                      </a:r>
                    </a:p>
                  </a:txBody>
                  <a:tcPr marL="126686" marR="97451" marT="97451" marB="9745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500" b="0" cap="none" spc="0">
                          <a:solidFill>
                            <a:schemeClr val="bg1"/>
                          </a:solidFill>
                        </a:rPr>
                        <a:t>Train Accuracy</a:t>
                      </a:r>
                    </a:p>
                  </a:txBody>
                  <a:tcPr marL="126686" marR="97451" marT="97451" marB="9745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500" b="0" cap="none" spc="0">
                          <a:solidFill>
                            <a:schemeClr val="bg1"/>
                          </a:solidFill>
                        </a:rPr>
                        <a:t>Test Accuracy</a:t>
                      </a:r>
                    </a:p>
                  </a:txBody>
                  <a:tcPr marL="126686" marR="97451" marT="97451" marB="97451"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524872564"/>
                  </a:ext>
                </a:extLst>
              </a:tr>
              <a:tr h="464770">
                <a:tc>
                  <a:txBody>
                    <a:bodyPr/>
                    <a:lstStyle/>
                    <a:p>
                      <a:r>
                        <a:rPr lang="en-US" sz="1500" cap="none" spc="0">
                          <a:solidFill>
                            <a:schemeClr val="tx1"/>
                          </a:solidFill>
                        </a:rPr>
                        <a:t>Logistic Regression</a:t>
                      </a:r>
                    </a:p>
                  </a:txBody>
                  <a:tcPr marL="126686" marR="97451" marT="97451" marB="9745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500" cap="none" spc="0">
                          <a:solidFill>
                            <a:schemeClr val="tx1"/>
                          </a:solidFill>
                        </a:rPr>
                        <a:t>72</a:t>
                      </a:r>
                    </a:p>
                  </a:txBody>
                  <a:tcPr marL="126686" marR="97451" marT="97451" marB="9745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500" cap="none" spc="0" dirty="0">
                          <a:solidFill>
                            <a:schemeClr val="tx1"/>
                          </a:solidFill>
                        </a:rPr>
                        <a:t>64</a:t>
                      </a:r>
                    </a:p>
                  </a:txBody>
                  <a:tcPr marL="126686" marR="97451" marT="97451" marB="9745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23697657"/>
                  </a:ext>
                </a:extLst>
              </a:tr>
              <a:tr h="464770">
                <a:tc>
                  <a:txBody>
                    <a:bodyPr/>
                    <a:lstStyle/>
                    <a:p>
                      <a:r>
                        <a:rPr lang="en-US" sz="1500" cap="none" spc="0">
                          <a:solidFill>
                            <a:schemeClr val="tx1"/>
                          </a:solidFill>
                        </a:rPr>
                        <a:t>Support Vector Machine</a:t>
                      </a: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971288758"/>
                  </a:ext>
                </a:extLst>
              </a:tr>
              <a:tr h="464770">
                <a:tc>
                  <a:txBody>
                    <a:bodyPr/>
                    <a:lstStyle/>
                    <a:p>
                      <a:r>
                        <a:rPr lang="en-US" sz="1500" cap="none" spc="0">
                          <a:solidFill>
                            <a:schemeClr val="tx1"/>
                          </a:solidFill>
                        </a:rPr>
                        <a:t>K-Nearest Neighbors</a:t>
                      </a: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71606360"/>
                  </a:ext>
                </a:extLst>
              </a:tr>
              <a:tr h="464770">
                <a:tc>
                  <a:txBody>
                    <a:bodyPr/>
                    <a:lstStyle/>
                    <a:p>
                      <a:r>
                        <a:rPr lang="en-US" sz="1500" cap="none" spc="0">
                          <a:solidFill>
                            <a:schemeClr val="tx1"/>
                          </a:solidFill>
                        </a:rPr>
                        <a:t>Decision Tree</a:t>
                      </a: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14617316"/>
                  </a:ext>
                </a:extLst>
              </a:tr>
              <a:tr h="464770">
                <a:tc>
                  <a:txBody>
                    <a:bodyPr/>
                    <a:lstStyle/>
                    <a:p>
                      <a:r>
                        <a:rPr lang="en-US" sz="1500" cap="none" spc="0" dirty="0">
                          <a:solidFill>
                            <a:schemeClr val="tx1"/>
                          </a:solidFill>
                        </a:rPr>
                        <a:t>Random Forest</a:t>
                      </a: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28733575"/>
                  </a:ext>
                </a:extLst>
              </a:tr>
              <a:tr h="464770">
                <a:tc>
                  <a:txBody>
                    <a:bodyPr/>
                    <a:lstStyle/>
                    <a:p>
                      <a:r>
                        <a:rPr lang="en-US" sz="1500" cap="none" spc="0" dirty="0">
                          <a:solidFill>
                            <a:schemeClr val="tx1"/>
                          </a:solidFill>
                        </a:rPr>
                        <a:t>RNN</a:t>
                      </a: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endParaRPr lang="en-US" sz="1500" cap="none" spc="0" dirty="0">
                        <a:solidFill>
                          <a:schemeClr val="tx1"/>
                        </a:solidFill>
                      </a:endParaRPr>
                    </a:p>
                  </a:txBody>
                  <a:tcPr marL="126686" marR="97451" marT="97451" marB="97451">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975992340"/>
                  </a:ext>
                </a:extLst>
              </a:tr>
            </a:tbl>
          </a:graphicData>
        </a:graphic>
      </p:graphicFrame>
    </p:spTree>
    <p:extLst>
      <p:ext uri="{BB962C8B-B14F-4D97-AF65-F5344CB8AC3E}">
        <p14:creationId xmlns:p14="http://schemas.microsoft.com/office/powerpoint/2010/main" val="252500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74EA45B-59F2-5C29-2845-A9CEBAA1E300}"/>
              </a:ext>
            </a:extLst>
          </p:cNvPr>
          <p:cNvSpPr>
            <a:spLocks noGrp="1"/>
          </p:cNvSpPr>
          <p:nvPr>
            <p:ph type="title"/>
          </p:nvPr>
        </p:nvSpPr>
        <p:spPr>
          <a:xfrm>
            <a:off x="431819" y="168962"/>
            <a:ext cx="10754527" cy="1269441"/>
          </a:xfrm>
        </p:spPr>
        <p:txBody>
          <a:bodyPr anchor="b">
            <a:normAutofit/>
          </a:bodyPr>
          <a:lstStyle/>
          <a:p>
            <a:r>
              <a:rPr lang="en-US">
                <a:solidFill>
                  <a:schemeClr val="tx2"/>
                </a:solidFill>
              </a:rPr>
              <a:t>Problem Statement</a:t>
            </a:r>
          </a:p>
        </p:txBody>
      </p:sp>
      <p:sp>
        <p:nvSpPr>
          <p:cNvPr id="3" name="Content Placeholder 2">
            <a:extLst>
              <a:ext uri="{FF2B5EF4-FFF2-40B4-BE49-F238E27FC236}">
                <a16:creationId xmlns:a16="http://schemas.microsoft.com/office/drawing/2014/main" id="{28320DBA-5F4F-1B2D-C2AF-CFC15F7FEBE0}"/>
              </a:ext>
            </a:extLst>
          </p:cNvPr>
          <p:cNvSpPr>
            <a:spLocks noGrp="1"/>
          </p:cNvSpPr>
          <p:nvPr>
            <p:ph idx="1"/>
          </p:nvPr>
        </p:nvSpPr>
        <p:spPr>
          <a:xfrm>
            <a:off x="431819" y="1874608"/>
            <a:ext cx="11429999" cy="3307120"/>
          </a:xfrm>
        </p:spPr>
        <p:txBody>
          <a:bodyPr anchor="t">
            <a:normAutofit fontScale="70000" lnSpcReduction="20000"/>
          </a:bodyPr>
          <a:lstStyle/>
          <a:p>
            <a:r>
              <a:rPr lang="en-US" dirty="0">
                <a:solidFill>
                  <a:schemeClr val="tx2"/>
                </a:solidFill>
                <a:cs typeface="Times New Roman"/>
              </a:rPr>
              <a:t>Predicting whether a customer is defaulting credit payment for the next month</a:t>
            </a:r>
          </a:p>
          <a:p>
            <a:pPr marL="0" indent="0">
              <a:buNone/>
            </a:pPr>
            <a:endParaRPr lang="en-US" dirty="0">
              <a:solidFill>
                <a:schemeClr val="tx2"/>
              </a:solidFill>
              <a:cs typeface="Times New Roman"/>
            </a:endParaRPr>
          </a:p>
          <a:p>
            <a:pPr marL="0" indent="0">
              <a:buNone/>
            </a:pPr>
            <a:r>
              <a:rPr lang="en-US" dirty="0">
                <a:solidFill>
                  <a:schemeClr val="tx2"/>
                </a:solidFill>
                <a:cs typeface="Times New Roman"/>
              </a:rPr>
              <a:t>    The findings of the project aim to assist financial institutions by addressing the below:</a:t>
            </a:r>
          </a:p>
          <a:p>
            <a:pPr marL="0" indent="0">
              <a:buNone/>
            </a:pPr>
            <a:r>
              <a:rPr lang="en-US" dirty="0">
                <a:solidFill>
                  <a:schemeClr val="tx2"/>
                </a:solidFill>
                <a:cs typeface="Times New Roman"/>
              </a:rPr>
              <a:t>            1) Risk Management:</a:t>
            </a:r>
          </a:p>
          <a:p>
            <a:pPr marL="0" indent="0">
              <a:buNone/>
            </a:pPr>
            <a:r>
              <a:rPr lang="en-US" dirty="0">
                <a:solidFill>
                  <a:schemeClr val="tx2"/>
                </a:solidFill>
                <a:cs typeface="Times New Roman"/>
              </a:rPr>
              <a:t>                     - To proactively reduce credit limits of users based on their profile and mitigate losses.</a:t>
            </a:r>
          </a:p>
          <a:p>
            <a:pPr marL="0" indent="0">
              <a:buNone/>
            </a:pPr>
            <a:r>
              <a:rPr lang="en-US" dirty="0">
                <a:solidFill>
                  <a:schemeClr val="tx2"/>
                </a:solidFill>
                <a:cs typeface="Times New Roman"/>
              </a:rPr>
              <a:t>            2) Customer Retention:</a:t>
            </a:r>
          </a:p>
          <a:p>
            <a:pPr marL="0" indent="0">
              <a:buNone/>
            </a:pPr>
            <a:r>
              <a:rPr lang="en-US" dirty="0">
                <a:solidFill>
                  <a:schemeClr val="tx2"/>
                </a:solidFill>
                <a:cs typeface="Times New Roman"/>
              </a:rPr>
              <a:t>                    - Retaining customers by providing tailored incentives to low-risk customers using</a:t>
            </a:r>
          </a:p>
          <a:p>
            <a:pPr marL="0" indent="0">
              <a:buNone/>
            </a:pPr>
            <a:r>
              <a:rPr lang="en-US" dirty="0">
                <a:solidFill>
                  <a:schemeClr val="tx2"/>
                </a:solidFill>
                <a:cs typeface="Times New Roman"/>
              </a:rPr>
              <a:t>                      customer segmentation.</a:t>
            </a:r>
          </a:p>
          <a:p>
            <a:endParaRPr lang="en-US" dirty="0">
              <a:solidFill>
                <a:schemeClr val="tx2"/>
              </a:solidFill>
              <a:latin typeface="Times New Roman"/>
              <a:cs typeface="Times New Roman"/>
            </a:endParaRPr>
          </a:p>
          <a:p>
            <a:endParaRPr lang="en-US" dirty="0">
              <a:solidFill>
                <a:schemeClr val="tx2"/>
              </a:solidFill>
              <a:latin typeface="Times New Roman"/>
              <a:cs typeface="Times New Roman"/>
            </a:endParaRPr>
          </a:p>
        </p:txBody>
      </p:sp>
    </p:spTree>
    <p:extLst>
      <p:ext uri="{BB962C8B-B14F-4D97-AF65-F5344CB8AC3E}">
        <p14:creationId xmlns:p14="http://schemas.microsoft.com/office/powerpoint/2010/main" val="87918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A844493-FE15-43DD-82AA-9EB849469598}"/>
              </a:ext>
            </a:extLst>
          </p:cNvPr>
          <p:cNvSpPr>
            <a:spLocks noGrp="1"/>
          </p:cNvSpPr>
          <p:nvPr>
            <p:ph type="title"/>
          </p:nvPr>
        </p:nvSpPr>
        <p:spPr>
          <a:xfrm>
            <a:off x="457200" y="728907"/>
            <a:ext cx="10754527" cy="1790878"/>
          </a:xfrm>
        </p:spPr>
        <p:txBody>
          <a:bodyPr anchor="b">
            <a:normAutofit/>
          </a:bodyPr>
          <a:lstStyle/>
          <a:p>
            <a:r>
              <a:rPr lang="en-US">
                <a:solidFill>
                  <a:schemeClr val="tx2"/>
                </a:solidFill>
                <a:cs typeface="Times New Roman"/>
              </a:rPr>
              <a:t>About Dataset</a:t>
            </a:r>
          </a:p>
        </p:txBody>
      </p:sp>
      <p:sp>
        <p:nvSpPr>
          <p:cNvPr id="59" name="Content Placeholder 2">
            <a:extLst>
              <a:ext uri="{FF2B5EF4-FFF2-40B4-BE49-F238E27FC236}">
                <a16:creationId xmlns:a16="http://schemas.microsoft.com/office/drawing/2014/main" id="{8E04DF91-224E-76BE-F8F4-492B9B929E6B}"/>
              </a:ext>
            </a:extLst>
          </p:cNvPr>
          <p:cNvSpPr>
            <a:spLocks noGrp="1"/>
          </p:cNvSpPr>
          <p:nvPr>
            <p:ph idx="1"/>
          </p:nvPr>
        </p:nvSpPr>
        <p:spPr>
          <a:xfrm>
            <a:off x="457201" y="2691500"/>
            <a:ext cx="9745506" cy="3119019"/>
          </a:xfrm>
        </p:spPr>
        <p:txBody>
          <a:bodyPr anchor="t">
            <a:normAutofit/>
          </a:bodyPr>
          <a:lstStyle/>
          <a:p>
            <a:r>
              <a:rPr lang="en-US" sz="1800" b="0" i="0" dirty="0">
                <a:solidFill>
                  <a:schemeClr val="tx2"/>
                </a:solidFill>
                <a:effectLst/>
                <a:latin typeface="Avenir Next LT Pro"/>
                <a:cs typeface="Times New Roman"/>
              </a:rPr>
              <a:t>This dataset contains information on default payments, demographic factors, credit data, history of payment, and bill statements of credit card clients</a:t>
            </a:r>
          </a:p>
          <a:p>
            <a:r>
              <a:rPr lang="en-US" sz="1800" dirty="0">
                <a:solidFill>
                  <a:schemeClr val="tx2"/>
                </a:solidFill>
                <a:latin typeface="Avenir Next LT Pro"/>
                <a:cs typeface="Times New Roman"/>
              </a:rPr>
              <a:t>Source: </a:t>
            </a:r>
            <a:r>
              <a:rPr lang="en-US" sz="1800" dirty="0">
                <a:solidFill>
                  <a:schemeClr val="tx2"/>
                </a:solidFill>
                <a:latin typeface="Avenir Next LT Pro"/>
                <a:cs typeface="Times New Roman"/>
                <a:hlinkClick r:id="rId2">
                  <a:extLst>
                    <a:ext uri="{A12FA001-AC4F-418D-AE19-62706E023703}">
                      <ahyp:hlinkClr xmlns:ahyp="http://schemas.microsoft.com/office/drawing/2018/hyperlinkcolor" val="tx"/>
                    </a:ext>
                  </a:extLst>
                </a:hlinkClick>
              </a:rPr>
              <a:t>https://archive.ics.uci.edu/ml/datasets/default+of+credit+card+clients</a:t>
            </a:r>
            <a:endParaRPr lang="en-US" sz="1800" dirty="0">
              <a:solidFill>
                <a:schemeClr val="tx2"/>
              </a:solidFill>
              <a:latin typeface="Avenir Next LT Pro"/>
              <a:cs typeface="Times New Roman"/>
            </a:endParaRPr>
          </a:p>
          <a:p>
            <a:r>
              <a:rPr lang="en-US" sz="1800" dirty="0">
                <a:solidFill>
                  <a:schemeClr val="tx2"/>
                </a:solidFill>
                <a:latin typeface="Avenir Next LT Pro"/>
                <a:cs typeface="Times New Roman"/>
              </a:rPr>
              <a:t>            UCI Machine learning repository </a:t>
            </a:r>
          </a:p>
          <a:p>
            <a:r>
              <a:rPr lang="en-US" sz="1800" dirty="0">
                <a:solidFill>
                  <a:schemeClr val="tx2"/>
                </a:solidFill>
                <a:latin typeface="Avenir Next LT Pro"/>
                <a:cs typeface="Times New Roman"/>
              </a:rPr>
              <a:t>The dataset has over 30,000 observations and 24 features.</a:t>
            </a:r>
          </a:p>
        </p:txBody>
      </p:sp>
    </p:spTree>
    <p:extLst>
      <p:ext uri="{BB962C8B-B14F-4D97-AF65-F5344CB8AC3E}">
        <p14:creationId xmlns:p14="http://schemas.microsoft.com/office/powerpoint/2010/main" val="15658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948DCF-9E42-9B45-F02B-62048272601A}"/>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cs typeface="Times New Roman"/>
              </a:rPr>
              <a:t>Dataset Description</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68D60311-9996-4CB1-DC37-69A11958F3F9}"/>
              </a:ext>
            </a:extLst>
          </p:cNvPr>
          <p:cNvGraphicFramePr>
            <a:graphicFrameLocks noGrp="1"/>
          </p:cNvGraphicFramePr>
          <p:nvPr>
            <p:ph idx="1"/>
            <p:extLst>
              <p:ext uri="{D42A27DB-BD31-4B8C-83A1-F6EECF244321}">
                <p14:modId xmlns:p14="http://schemas.microsoft.com/office/powerpoint/2010/main" val="1840723800"/>
              </p:ext>
            </p:extLst>
          </p:nvPr>
        </p:nvGraphicFramePr>
        <p:xfrm>
          <a:off x="4374568" y="406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99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7"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8"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9"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70"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1"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72"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3"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74" name="Rectangle 11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5" name="Rectangle 114">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Right Triangle 116">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8" name="Group 1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92EB56-5FD9-5E63-40E5-805BFE1CACF3}"/>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solidFill>
                  <a:schemeClr val="tx2"/>
                </a:solidFill>
                <a:latin typeface="Times New Roman"/>
                <a:cs typeface="Times New Roman"/>
              </a:rPr>
              <a:t> </a:t>
            </a:r>
            <a:r>
              <a:rPr lang="en-US" sz="5400">
                <a:solidFill>
                  <a:schemeClr val="tx2"/>
                </a:solidFill>
                <a:cs typeface="Times New Roman"/>
              </a:rPr>
              <a:t>Flow Chart</a:t>
            </a:r>
          </a:p>
        </p:txBody>
      </p:sp>
      <p:pic>
        <p:nvPicPr>
          <p:cNvPr id="5" name="Content Placeholder 4">
            <a:extLst>
              <a:ext uri="{FF2B5EF4-FFF2-40B4-BE49-F238E27FC236}">
                <a16:creationId xmlns:a16="http://schemas.microsoft.com/office/drawing/2014/main" id="{9C60DA87-F40A-F90D-BA1B-38B21E8521D5}"/>
              </a:ext>
            </a:extLst>
          </p:cNvPr>
          <p:cNvPicPr>
            <a:picLocks noGrp="1" noChangeAspect="1"/>
          </p:cNvPicPr>
          <p:nvPr>
            <p:ph idx="1"/>
          </p:nvPr>
        </p:nvPicPr>
        <p:blipFill>
          <a:blip r:embed="rId2"/>
          <a:stretch>
            <a:fillRect/>
          </a:stretch>
        </p:blipFill>
        <p:spPr>
          <a:xfrm>
            <a:off x="2142483" y="1965954"/>
            <a:ext cx="7894606" cy="4212183"/>
          </a:xfrm>
          <a:prstGeom prst="rect">
            <a:avLst/>
          </a:prstGeom>
        </p:spPr>
      </p:pic>
    </p:spTree>
    <p:extLst>
      <p:ext uri="{BB962C8B-B14F-4D97-AF65-F5344CB8AC3E}">
        <p14:creationId xmlns:p14="http://schemas.microsoft.com/office/powerpoint/2010/main" val="246268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2AE4410-A325-9E89-54FC-6AC05FD3DBD7}"/>
              </a:ext>
            </a:extLst>
          </p:cNvPr>
          <p:cNvSpPr>
            <a:spLocks noGrp="1"/>
          </p:cNvSpPr>
          <p:nvPr>
            <p:ph type="title"/>
          </p:nvPr>
        </p:nvSpPr>
        <p:spPr>
          <a:xfrm>
            <a:off x="457201" y="732348"/>
            <a:ext cx="4419600" cy="2240735"/>
          </a:xfrm>
        </p:spPr>
        <p:txBody>
          <a:bodyPr>
            <a:normAutofit/>
          </a:bodyPr>
          <a:lstStyle/>
          <a:p>
            <a:r>
              <a:rPr lang="en-US" sz="3600" dirty="0">
                <a:solidFill>
                  <a:schemeClr val="tx2"/>
                </a:solidFill>
                <a:cs typeface="Posterama"/>
              </a:rPr>
              <a:t>EXPLORATORY DATA  ANALYSIS</a:t>
            </a:r>
            <a:endParaRPr lang="en-US" sz="3600" dirty="0">
              <a:solidFill>
                <a:schemeClr val="tx2"/>
              </a:solidFill>
              <a:cs typeface="Times New Roman"/>
            </a:endParaRPr>
          </a:p>
        </p:txBody>
      </p:sp>
      <p:sp>
        <p:nvSpPr>
          <p:cNvPr id="3" name="Content Placeholder 2">
            <a:extLst>
              <a:ext uri="{FF2B5EF4-FFF2-40B4-BE49-F238E27FC236}">
                <a16:creationId xmlns:a16="http://schemas.microsoft.com/office/drawing/2014/main" id="{16213861-4046-4F1E-AD06-900745435766}"/>
              </a:ext>
            </a:extLst>
          </p:cNvPr>
          <p:cNvSpPr>
            <a:spLocks noGrp="1"/>
          </p:cNvSpPr>
          <p:nvPr>
            <p:ph idx="1"/>
          </p:nvPr>
        </p:nvSpPr>
        <p:spPr>
          <a:xfrm>
            <a:off x="457201" y="3264832"/>
            <a:ext cx="4419600" cy="2983568"/>
          </a:xfrm>
        </p:spPr>
        <p:txBody>
          <a:bodyPr vert="horz" lIns="91440" tIns="45720" rIns="91440" bIns="45720" rtlCol="0" anchor="t">
            <a:normAutofit/>
          </a:bodyPr>
          <a:lstStyle/>
          <a:p>
            <a:pPr marL="0" indent="0">
              <a:buNone/>
            </a:pPr>
            <a:r>
              <a:rPr lang="en-US" sz="1800" dirty="0">
                <a:solidFill>
                  <a:schemeClr val="tx2"/>
                </a:solidFill>
                <a:ea typeface="+mj-ea"/>
                <a:cs typeface="Times New Roman"/>
              </a:rPr>
              <a:t>The plot shows the distribution of default Payment showing unbalanced class:</a:t>
            </a:r>
          </a:p>
          <a:p>
            <a:pPr marL="0" indent="0">
              <a:buNone/>
            </a:pPr>
            <a:r>
              <a:rPr lang="en-US" sz="1800" dirty="0">
                <a:solidFill>
                  <a:schemeClr val="tx2"/>
                </a:solidFill>
                <a:latin typeface="Avenir Next LT Pro"/>
                <a:ea typeface="Calibri"/>
                <a:cs typeface="Calibri"/>
              </a:rPr>
              <a:t>Class 0 – has 23364 non-defaulters (Max)</a:t>
            </a:r>
            <a:endParaRPr lang="en-US" sz="1100" dirty="0">
              <a:solidFill>
                <a:schemeClr val="tx2"/>
              </a:solidFill>
              <a:latin typeface="Avenir Next LT Pro"/>
              <a:ea typeface="Calibri"/>
              <a:cs typeface="Calibri"/>
            </a:endParaRPr>
          </a:p>
          <a:p>
            <a:pPr marL="0" indent="0">
              <a:buNone/>
            </a:pPr>
            <a:r>
              <a:rPr lang="en-US" sz="1800" dirty="0">
                <a:solidFill>
                  <a:schemeClr val="tx2"/>
                </a:solidFill>
                <a:latin typeface="Avenir Next LT Pro"/>
                <a:ea typeface="Calibri"/>
                <a:cs typeface="Calibri"/>
              </a:rPr>
              <a:t>Class 1 – has 6636  defaulters (Min)</a:t>
            </a:r>
          </a:p>
          <a:p>
            <a:endParaRPr lang="en-US" sz="1800" dirty="0">
              <a:solidFill>
                <a:schemeClr val="tx2"/>
              </a:solidFill>
            </a:endParaRPr>
          </a:p>
        </p:txBody>
      </p:sp>
      <p:pic>
        <p:nvPicPr>
          <p:cNvPr id="4" name="Picture 3" descr="Chart, bar chart&#10;&#10;Description automatically generated">
            <a:extLst>
              <a:ext uri="{FF2B5EF4-FFF2-40B4-BE49-F238E27FC236}">
                <a16:creationId xmlns:a16="http://schemas.microsoft.com/office/drawing/2014/main" id="{4E5DB82E-B6DF-DEF2-0E7B-06B60DA81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768064"/>
            <a:ext cx="6795701" cy="5470540"/>
          </a:xfrm>
          <a:prstGeom prst="rect">
            <a:avLst/>
          </a:prstGeom>
        </p:spPr>
      </p:pic>
    </p:spTree>
    <p:extLst>
      <p:ext uri="{BB962C8B-B14F-4D97-AF65-F5344CB8AC3E}">
        <p14:creationId xmlns:p14="http://schemas.microsoft.com/office/powerpoint/2010/main" val="351438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Rectangle 15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8" name="Group 16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2" name="Straight Connector 16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6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2" name="Freeform: Shape 19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4" name="Freeform: Shape 19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6" name="Rectangle 195">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8" name="Group 197">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9" name="Straight Connector 198">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9" name="Freeform: Shape 228">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31" name="Group 230">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2" name="Straight Connector 231">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62" name="Rectangle 26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4" name="Rectangle 26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6" name="Right Triangle 26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Shape 26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0" y="4114802"/>
            <a:ext cx="12211777" cy="2743198"/>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70" name="Group 26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1" name="Straight Connector 27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Title 46">
            <a:extLst>
              <a:ext uri="{FF2B5EF4-FFF2-40B4-BE49-F238E27FC236}">
                <a16:creationId xmlns:a16="http://schemas.microsoft.com/office/drawing/2014/main" id="{CC39BA0D-82D4-AC63-8D49-F4B650A3ADD4}"/>
              </a:ext>
            </a:extLst>
          </p:cNvPr>
          <p:cNvSpPr>
            <a:spLocks noGrp="1"/>
          </p:cNvSpPr>
          <p:nvPr>
            <p:ph type="title"/>
          </p:nvPr>
        </p:nvSpPr>
        <p:spPr>
          <a:xfrm>
            <a:off x="401467" y="-14370"/>
            <a:ext cx="11390082" cy="1283757"/>
          </a:xfrm>
        </p:spPr>
        <p:txBody>
          <a:bodyPr vert="horz" lIns="91440" tIns="45720" rIns="91440" bIns="45720" rtlCol="0" anchor="ctr">
            <a:normAutofit/>
          </a:bodyPr>
          <a:lstStyle/>
          <a:p>
            <a:r>
              <a:rPr lang="en-US" sz="2800" dirty="0">
                <a:solidFill>
                  <a:schemeClr val="tx2"/>
                </a:solidFill>
                <a:latin typeface="+mn-lt"/>
                <a:cs typeface="Times New Roman"/>
              </a:rPr>
              <a:t>Plot shows the default payment distribution of both Gender and Education categories</a:t>
            </a:r>
            <a:endParaRPr lang="en-US" sz="3400" dirty="0">
              <a:solidFill>
                <a:schemeClr val="tx2"/>
              </a:solidFill>
              <a:latin typeface="+mn-lt"/>
            </a:endParaRPr>
          </a:p>
        </p:txBody>
      </p:sp>
      <p:sp>
        <p:nvSpPr>
          <p:cNvPr id="154" name="Text Placeholder 153">
            <a:extLst>
              <a:ext uri="{FF2B5EF4-FFF2-40B4-BE49-F238E27FC236}">
                <a16:creationId xmlns:a16="http://schemas.microsoft.com/office/drawing/2014/main" id="{4CE9DC96-49D3-6476-FA70-BEF1ED939686}"/>
              </a:ext>
            </a:extLst>
          </p:cNvPr>
          <p:cNvSpPr>
            <a:spLocks noGrp="1"/>
          </p:cNvSpPr>
          <p:nvPr>
            <p:ph type="body" idx="1"/>
          </p:nvPr>
        </p:nvSpPr>
        <p:spPr>
          <a:xfrm>
            <a:off x="420551" y="4507442"/>
            <a:ext cx="4612131" cy="468836"/>
          </a:xfrm>
        </p:spPr>
        <p:txBody>
          <a:bodyPr vert="horz" lIns="91440" tIns="45720" rIns="91440" bIns="45720" rtlCol="0" anchor="ctr">
            <a:noAutofit/>
          </a:bodyPr>
          <a:lstStyle/>
          <a:p>
            <a:r>
              <a:rPr lang="en-US" sz="1400" dirty="0">
                <a:solidFill>
                  <a:schemeClr val="tx1"/>
                </a:solidFill>
              </a:rPr>
              <a:t>Gender Category plot indicates non defaulters are high in males</a:t>
            </a:r>
            <a:r>
              <a:rPr lang="en-US" sz="1400" dirty="0">
                <a:solidFill>
                  <a:schemeClr val="tx2"/>
                </a:solidFill>
              </a:rPr>
              <a:t>.</a:t>
            </a:r>
          </a:p>
        </p:txBody>
      </p:sp>
      <p:pic>
        <p:nvPicPr>
          <p:cNvPr id="45" name="Content Placeholder 3" descr="Chart, bar chart&#10;&#10;Description automatically generated">
            <a:extLst>
              <a:ext uri="{FF2B5EF4-FFF2-40B4-BE49-F238E27FC236}">
                <a16:creationId xmlns:a16="http://schemas.microsoft.com/office/drawing/2014/main" id="{204A998D-5D96-0279-1F83-B937EAE1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5" y="1060039"/>
            <a:ext cx="4203560" cy="2976251"/>
          </a:xfrm>
          <a:prstGeom prst="rect">
            <a:avLst/>
          </a:prstGeom>
        </p:spPr>
      </p:pic>
      <p:sp>
        <p:nvSpPr>
          <p:cNvPr id="193" name="TextBox 192">
            <a:extLst>
              <a:ext uri="{FF2B5EF4-FFF2-40B4-BE49-F238E27FC236}">
                <a16:creationId xmlns:a16="http://schemas.microsoft.com/office/drawing/2014/main" id="{815852F5-DB63-3390-81F8-813E3FB7AB13}"/>
              </a:ext>
            </a:extLst>
          </p:cNvPr>
          <p:cNvSpPr txBox="1"/>
          <p:nvPr/>
        </p:nvSpPr>
        <p:spPr>
          <a:xfrm>
            <a:off x="5963785" y="4479590"/>
            <a:ext cx="520911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Education Category plot indicates that University students contribute to max defaulters.</a:t>
            </a:r>
          </a:p>
          <a:p>
            <a:r>
              <a:rPr lang="en-US" sz="1400" b="0" i="0" baseline="0" dirty="0"/>
              <a:t> (1 = Graduate </a:t>
            </a:r>
            <a:r>
              <a:rPr lang="en-US" sz="1400" dirty="0"/>
              <a:t>S</a:t>
            </a:r>
            <a:r>
              <a:rPr lang="en-US" sz="1400" b="0" i="0" baseline="0" dirty="0"/>
              <a:t>chool; 2 = University; 3 = High </a:t>
            </a:r>
            <a:r>
              <a:rPr lang="en-US" sz="1400" dirty="0"/>
              <a:t>S</a:t>
            </a:r>
            <a:r>
              <a:rPr lang="en-US" sz="1400" b="0" i="0" baseline="0" dirty="0"/>
              <a:t>chool;</a:t>
            </a:r>
          </a:p>
          <a:p>
            <a:r>
              <a:rPr lang="en-US" sz="1400" b="0" i="0" baseline="0" dirty="0"/>
              <a:t> 4 = Others)</a:t>
            </a:r>
            <a:endParaRPr lang="en-US" sz="1400" dirty="0"/>
          </a:p>
          <a:p>
            <a:endParaRPr lang="en-US" sz="1400" dirty="0"/>
          </a:p>
        </p:txBody>
      </p:sp>
      <p:pic>
        <p:nvPicPr>
          <p:cNvPr id="2" name="Picture 2" descr="Chart, bar chart&#10;&#10;Description automatically generated">
            <a:extLst>
              <a:ext uri="{FF2B5EF4-FFF2-40B4-BE49-F238E27FC236}">
                <a16:creationId xmlns:a16="http://schemas.microsoft.com/office/drawing/2014/main" id="{6FC17EFE-3D51-09AD-AB65-1B9466E716F3}"/>
              </a:ext>
            </a:extLst>
          </p:cNvPr>
          <p:cNvPicPr>
            <a:picLocks noChangeAspect="1"/>
          </p:cNvPicPr>
          <p:nvPr/>
        </p:nvPicPr>
        <p:blipFill>
          <a:blip r:embed="rId3"/>
          <a:stretch>
            <a:fillRect/>
          </a:stretch>
        </p:blipFill>
        <p:spPr>
          <a:xfrm>
            <a:off x="5644056" y="1006337"/>
            <a:ext cx="5318233" cy="2922571"/>
          </a:xfrm>
          <a:prstGeom prst="rect">
            <a:avLst/>
          </a:prstGeom>
        </p:spPr>
      </p:pic>
    </p:spTree>
    <p:extLst>
      <p:ext uri="{BB962C8B-B14F-4D97-AF65-F5344CB8AC3E}">
        <p14:creationId xmlns:p14="http://schemas.microsoft.com/office/powerpoint/2010/main" val="11936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C5737E0D-183E-8126-7D48-92E1EA20E14B}"/>
              </a:ext>
            </a:extLst>
          </p:cNvPr>
          <p:cNvSpPr>
            <a:spLocks noGrp="1"/>
          </p:cNvSpPr>
          <p:nvPr>
            <p:ph type="body" idx="1"/>
          </p:nvPr>
        </p:nvSpPr>
        <p:spPr>
          <a:xfrm>
            <a:off x="425624" y="740944"/>
            <a:ext cx="10754769" cy="567209"/>
          </a:xfrm>
        </p:spPr>
        <p:txBody>
          <a:bodyPr vert="horz" lIns="91440" tIns="45720" rIns="91440" bIns="45720" rtlCol="0" anchor="t">
            <a:normAutofit/>
          </a:bodyPr>
          <a:lstStyle/>
          <a:p>
            <a:r>
              <a:rPr lang="en-US" dirty="0">
                <a:solidFill>
                  <a:schemeClr val="tx2"/>
                </a:solidFill>
              </a:rPr>
              <a:t>Default payment rate by marital status:</a:t>
            </a:r>
            <a:endParaRPr lang="en-US" sz="2400" kern="1200" dirty="0">
              <a:solidFill>
                <a:schemeClr val="tx2"/>
              </a:solidFill>
              <a:latin typeface="+mn-lt"/>
              <a:ea typeface="+mn-ea"/>
              <a:cs typeface="+mn-cs"/>
            </a:endParaRPr>
          </a:p>
        </p:txBody>
      </p:sp>
      <p:pic>
        <p:nvPicPr>
          <p:cNvPr id="4" name="Picture 4" descr="Chart, treemap chart&#10;&#10;Description automatically generated">
            <a:extLst>
              <a:ext uri="{FF2B5EF4-FFF2-40B4-BE49-F238E27FC236}">
                <a16:creationId xmlns:a16="http://schemas.microsoft.com/office/drawing/2014/main" id="{14651C93-C0C4-71D0-D9FC-E5519C656D20}"/>
              </a:ext>
            </a:extLst>
          </p:cNvPr>
          <p:cNvPicPr>
            <a:picLocks noChangeAspect="1"/>
          </p:cNvPicPr>
          <p:nvPr/>
        </p:nvPicPr>
        <p:blipFill>
          <a:blip r:embed="rId2"/>
          <a:stretch>
            <a:fillRect/>
          </a:stretch>
        </p:blipFill>
        <p:spPr>
          <a:xfrm>
            <a:off x="596076" y="1562259"/>
            <a:ext cx="9486026" cy="4062416"/>
          </a:xfrm>
          <a:prstGeom prst="rect">
            <a:avLst/>
          </a:prstGeom>
        </p:spPr>
      </p:pic>
      <p:sp>
        <p:nvSpPr>
          <p:cNvPr id="2" name="TextBox 1">
            <a:extLst>
              <a:ext uri="{FF2B5EF4-FFF2-40B4-BE49-F238E27FC236}">
                <a16:creationId xmlns:a16="http://schemas.microsoft.com/office/drawing/2014/main" id="{E7EF1F31-C096-6D8E-9823-610BB467E3B7}"/>
              </a:ext>
            </a:extLst>
          </p:cNvPr>
          <p:cNvSpPr txBox="1"/>
          <p:nvPr/>
        </p:nvSpPr>
        <p:spPr>
          <a:xfrm>
            <a:off x="888451" y="5887846"/>
            <a:ext cx="86775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From this visualization , divorced or widowed category has the highest default rate. But there not that significant difference (</a:t>
            </a:r>
            <a:r>
              <a:rPr lang="en-US" b="0" i="0" baseline="0" dirty="0"/>
              <a:t>1 = Married; 2 = Single; 3 = Others)</a:t>
            </a:r>
            <a:endParaRPr lang="en-US" dirty="0"/>
          </a:p>
          <a:p>
            <a:endParaRPr lang="en-US" dirty="0"/>
          </a:p>
        </p:txBody>
      </p:sp>
    </p:spTree>
    <p:extLst>
      <p:ext uri="{BB962C8B-B14F-4D97-AF65-F5344CB8AC3E}">
        <p14:creationId xmlns:p14="http://schemas.microsoft.com/office/powerpoint/2010/main" val="29851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DF4439-3578-A17D-8893-B6CC1778D7FF}"/>
              </a:ext>
            </a:extLst>
          </p:cNvPr>
          <p:cNvSpPr>
            <a:spLocks noGrp="1"/>
          </p:cNvSpPr>
          <p:nvPr>
            <p:ph type="title"/>
          </p:nvPr>
        </p:nvSpPr>
        <p:spPr>
          <a:xfrm>
            <a:off x="453142" y="168275"/>
            <a:ext cx="10269572" cy="2574923"/>
          </a:xfrm>
        </p:spPr>
        <p:txBody>
          <a:bodyPr vert="horz" lIns="91440" tIns="45720" rIns="91440" bIns="45720" rtlCol="0" anchor="ctr">
            <a:normAutofit/>
          </a:bodyPr>
          <a:lstStyle/>
          <a:p>
            <a:r>
              <a:rPr lang="en-US" sz="3800" dirty="0">
                <a:solidFill>
                  <a:schemeClr val="tx2"/>
                </a:solidFill>
              </a:rPr>
              <a:t>Distribution</a:t>
            </a:r>
            <a:r>
              <a:rPr lang="en-US" sz="3800" b="0" i="0" dirty="0">
                <a:solidFill>
                  <a:schemeClr val="tx2"/>
                </a:solidFill>
                <a:effectLst/>
              </a:rPr>
              <a:t> of credit limits (LIMIT_BAL) among the customers?</a:t>
            </a:r>
            <a:br>
              <a:rPr lang="en-US" sz="3800" b="0" i="0" dirty="0">
                <a:effectLst/>
              </a:rPr>
            </a:br>
            <a:endParaRPr lang="en-US" sz="3800" dirty="0">
              <a:solidFill>
                <a:schemeClr val="tx2"/>
              </a:solidFill>
            </a:endParaRPr>
          </a:p>
        </p:txBody>
      </p:sp>
      <p:pic>
        <p:nvPicPr>
          <p:cNvPr id="4" name="Content Placeholder 3" descr="Chart, bar chart&#10;&#10;Description automatically generated">
            <a:extLst>
              <a:ext uri="{FF2B5EF4-FFF2-40B4-BE49-F238E27FC236}">
                <a16:creationId xmlns:a16="http://schemas.microsoft.com/office/drawing/2014/main" id="{E517F918-4B0C-9C4D-3113-7070F1061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3129" y="1944978"/>
            <a:ext cx="5773396" cy="3763847"/>
          </a:xfrm>
          <a:prstGeom prst="rect">
            <a:avLst/>
          </a:prstGeom>
        </p:spPr>
      </p:pic>
      <p:sp>
        <p:nvSpPr>
          <p:cNvPr id="3" name="TextBox 2">
            <a:extLst>
              <a:ext uri="{FF2B5EF4-FFF2-40B4-BE49-F238E27FC236}">
                <a16:creationId xmlns:a16="http://schemas.microsoft.com/office/drawing/2014/main" id="{6BD80210-9AEC-BF4F-D365-F91B731CD958}"/>
              </a:ext>
            </a:extLst>
          </p:cNvPr>
          <p:cNvSpPr txBox="1"/>
          <p:nvPr/>
        </p:nvSpPr>
        <p:spPr>
          <a:xfrm>
            <a:off x="348155" y="2246585"/>
            <a:ext cx="49091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It can be clearly seen that majority of the people fall under the credit limit of 300000 where majorly people fall in basic credit limit that is (0-50000)</a:t>
            </a:r>
          </a:p>
        </p:txBody>
      </p:sp>
    </p:spTree>
    <p:extLst>
      <p:ext uri="{BB962C8B-B14F-4D97-AF65-F5344CB8AC3E}">
        <p14:creationId xmlns:p14="http://schemas.microsoft.com/office/powerpoint/2010/main" val="2257999630"/>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4fb659f-38a8-4349-b9ef-dba62f20c8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BB48AB495E694CA7F334663F29027B" ma:contentTypeVersion="6" ma:contentTypeDescription="Create a new document." ma:contentTypeScope="" ma:versionID="16f9494749e1bb409149cf3d414bc761">
  <xsd:schema xmlns:xsd="http://www.w3.org/2001/XMLSchema" xmlns:xs="http://www.w3.org/2001/XMLSchema" xmlns:p="http://schemas.microsoft.com/office/2006/metadata/properties" xmlns:ns3="c4fb659f-38a8-4349-b9ef-dba62f20c845" xmlns:ns4="a0f7b7c5-9fac-4c43-9bf7-bbea4c0c9b26" targetNamespace="http://schemas.microsoft.com/office/2006/metadata/properties" ma:root="true" ma:fieldsID="1b1e4961311dd0e84877c63f994ea4de" ns3:_="" ns4:_="">
    <xsd:import namespace="c4fb659f-38a8-4349-b9ef-dba62f20c845"/>
    <xsd:import namespace="a0f7b7c5-9fac-4c43-9bf7-bbea4c0c9b26"/>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b659f-38a8-4349-b9ef-dba62f20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f7b7c5-9fac-4c43-9bf7-bbea4c0c9b2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9F92AB-38DE-40CD-9D05-43E865FD71A7}">
  <ds:schemaRefs>
    <ds:schemaRef ds:uri="a0f7b7c5-9fac-4c43-9bf7-bbea4c0c9b26"/>
    <ds:schemaRef ds:uri="c4fb659f-38a8-4349-b9ef-dba62f20c8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911AA26-1F90-47D4-8EC5-11D67FEB1D21}">
  <ds:schemaRefs>
    <ds:schemaRef ds:uri="a0f7b7c5-9fac-4c43-9bf7-bbea4c0c9b26"/>
    <ds:schemaRef ds:uri="c4fb659f-38a8-4349-b9ef-dba62f20c8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7168B1B-B279-4B99-9F26-60D584CFCB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TotalTime>
  <Words>1272</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Posterama</vt:lpstr>
      <vt:lpstr>Times New Roman</vt:lpstr>
      <vt:lpstr>SineVTI</vt:lpstr>
      <vt:lpstr>Predicting Credit Card Defaulters: A Machine Learning Approach</vt:lpstr>
      <vt:lpstr>Problem Statement</vt:lpstr>
      <vt:lpstr>About Dataset</vt:lpstr>
      <vt:lpstr>Dataset Description</vt:lpstr>
      <vt:lpstr> Flow Chart</vt:lpstr>
      <vt:lpstr>EXPLORATORY DATA  ANALYSIS</vt:lpstr>
      <vt:lpstr>Plot shows the default payment distribution of both Gender and Education categories</vt:lpstr>
      <vt:lpstr>PowerPoint Presentation</vt:lpstr>
      <vt:lpstr>Distribution of credit limits (LIMIT_BAL) among the customers? </vt:lpstr>
      <vt:lpstr>How does the distribution of default payments vary across different genders, education levels </vt:lpstr>
      <vt:lpstr>How do the repayment statuses (PAY_1 to PAY_6) vary over the six months? </vt:lpstr>
      <vt:lpstr>How does the distribution of default payments vary across different genders, Age Groups </vt:lpstr>
      <vt:lpstr>Feature Engineering</vt:lpstr>
      <vt:lpstr>Logistic Regression</vt:lpstr>
      <vt:lpstr>Logistic Regression</vt:lpstr>
      <vt:lpstr>Decision Tree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Defaulter Prediction Using Machine Learning</dc:title>
  <dc:creator>Himachandrika Kondisetty</dc:creator>
  <cp:lastModifiedBy>Sai Teja Gunamoni</cp:lastModifiedBy>
  <cp:revision>26</cp:revision>
  <dcterms:created xsi:type="dcterms:W3CDTF">2023-05-10T02:53:25Z</dcterms:created>
  <dcterms:modified xsi:type="dcterms:W3CDTF">2024-04-02T22:00:41Z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0x01010066BB48AB495E694CA7F334663F29027B</vt:lpwstr>
  </property>
</Properties>
</file>