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4" r:id="rId10"/>
    <p:sldId id="263" r:id="rId11"/>
    <p:sldId id="269"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9191"/>
    <a:srgbClr val="9A9A9A"/>
    <a:srgbClr val="474648"/>
    <a:srgbClr val="FFD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p:restoredTop sz="94694"/>
  </p:normalViewPr>
  <p:slideViewPr>
    <p:cSldViewPr>
      <p:cViewPr varScale="1">
        <p:scale>
          <a:sx n="121" d="100"/>
          <a:sy n="121" d="100"/>
        </p:scale>
        <p:origin x="19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Sheet1!$A$2:$A$6</c:f>
              <c:strCache>
                <c:ptCount val="5"/>
                <c:pt idx="0">
                  <c:v>SGD Classifier</c:v>
                </c:pt>
                <c:pt idx="1">
                  <c:v>ADA Boost</c:v>
                </c:pt>
                <c:pt idx="2">
                  <c:v>Gradient Boost</c:v>
                </c:pt>
                <c:pt idx="3">
                  <c:v>Random Forest</c:v>
                </c:pt>
                <c:pt idx="4">
                  <c:v>Bagging</c:v>
                </c:pt>
              </c:strCache>
            </c:strRef>
          </c:cat>
          <c:val>
            <c:numRef>
              <c:f>Sheet1!$B$2:$B$6</c:f>
              <c:numCache>
                <c:formatCode>0%</c:formatCode>
                <c:ptCount val="5"/>
                <c:pt idx="0">
                  <c:v>0.74</c:v>
                </c:pt>
                <c:pt idx="1">
                  <c:v>0.8</c:v>
                </c:pt>
                <c:pt idx="2">
                  <c:v>0.89</c:v>
                </c:pt>
                <c:pt idx="3">
                  <c:v>0.81</c:v>
                </c:pt>
                <c:pt idx="4">
                  <c:v>0.84</c:v>
                </c:pt>
              </c:numCache>
            </c:numRef>
          </c:val>
          <c:extLst>
            <c:ext xmlns:c16="http://schemas.microsoft.com/office/drawing/2014/chart" uri="{C3380CC4-5D6E-409C-BE32-E72D297353CC}">
              <c16:uniqueId val="{00000000-AD0A-FF43-B56C-BA0165B9342D}"/>
            </c:ext>
          </c:extLst>
        </c:ser>
        <c:ser>
          <c:idx val="1"/>
          <c:order val="1"/>
          <c:tx>
            <c:strRef>
              <c:f>Sheet1!$C$1</c:f>
              <c:strCache>
                <c:ptCount val="1"/>
                <c:pt idx="0">
                  <c:v>F1 Score</c:v>
                </c:pt>
              </c:strCache>
            </c:strRef>
          </c:tx>
          <c:spPr>
            <a:solidFill>
              <a:schemeClr val="accent2"/>
            </a:solidFill>
            <a:ln>
              <a:noFill/>
            </a:ln>
            <a:effectLst/>
          </c:spPr>
          <c:invertIfNegative val="0"/>
          <c:cat>
            <c:strRef>
              <c:f>Sheet1!$A$2:$A$6</c:f>
              <c:strCache>
                <c:ptCount val="5"/>
                <c:pt idx="0">
                  <c:v>SGD Classifier</c:v>
                </c:pt>
                <c:pt idx="1">
                  <c:v>ADA Boost</c:v>
                </c:pt>
                <c:pt idx="2">
                  <c:v>Gradient Boost</c:v>
                </c:pt>
                <c:pt idx="3">
                  <c:v>Random Forest</c:v>
                </c:pt>
                <c:pt idx="4">
                  <c:v>Bagging</c:v>
                </c:pt>
              </c:strCache>
            </c:strRef>
          </c:cat>
          <c:val>
            <c:numRef>
              <c:f>Sheet1!$C$2:$C$6</c:f>
              <c:numCache>
                <c:formatCode>General</c:formatCode>
                <c:ptCount val="5"/>
                <c:pt idx="0">
                  <c:v>0.43</c:v>
                </c:pt>
                <c:pt idx="1">
                  <c:v>0.46</c:v>
                </c:pt>
                <c:pt idx="2">
                  <c:v>0.4</c:v>
                </c:pt>
                <c:pt idx="3">
                  <c:v>0.45</c:v>
                </c:pt>
                <c:pt idx="4">
                  <c:v>0.44</c:v>
                </c:pt>
              </c:numCache>
            </c:numRef>
          </c:val>
          <c:extLst>
            <c:ext xmlns:c16="http://schemas.microsoft.com/office/drawing/2014/chart" uri="{C3380CC4-5D6E-409C-BE32-E72D297353CC}">
              <c16:uniqueId val="{00000001-AD0A-FF43-B56C-BA0165B9342D}"/>
            </c:ext>
          </c:extLst>
        </c:ser>
        <c:ser>
          <c:idx val="2"/>
          <c:order val="2"/>
          <c:tx>
            <c:strRef>
              <c:f>Sheet1!$D$1</c:f>
              <c:strCache>
                <c:ptCount val="1"/>
                <c:pt idx="0">
                  <c:v>Recall</c:v>
                </c:pt>
              </c:strCache>
            </c:strRef>
          </c:tx>
          <c:spPr>
            <a:solidFill>
              <a:schemeClr val="accent3"/>
            </a:solidFill>
            <a:ln>
              <a:noFill/>
            </a:ln>
            <a:effectLst/>
          </c:spPr>
          <c:invertIfNegative val="0"/>
          <c:cat>
            <c:strRef>
              <c:f>Sheet1!$A$2:$A$6</c:f>
              <c:strCache>
                <c:ptCount val="5"/>
                <c:pt idx="0">
                  <c:v>SGD Classifier</c:v>
                </c:pt>
                <c:pt idx="1">
                  <c:v>ADA Boost</c:v>
                </c:pt>
                <c:pt idx="2">
                  <c:v>Gradient Boost</c:v>
                </c:pt>
                <c:pt idx="3">
                  <c:v>Random Forest</c:v>
                </c:pt>
                <c:pt idx="4">
                  <c:v>Bagging</c:v>
                </c:pt>
              </c:strCache>
            </c:strRef>
          </c:cat>
          <c:val>
            <c:numRef>
              <c:f>Sheet1!$D$2:$D$6</c:f>
              <c:numCache>
                <c:formatCode>General</c:formatCode>
                <c:ptCount val="5"/>
                <c:pt idx="0">
                  <c:v>0.71</c:v>
                </c:pt>
                <c:pt idx="1">
                  <c:v>0.63</c:v>
                </c:pt>
                <c:pt idx="2">
                  <c:v>0.28000000000000003</c:v>
                </c:pt>
                <c:pt idx="3">
                  <c:v>0.57999999999999996</c:v>
                </c:pt>
                <c:pt idx="4">
                  <c:v>0.47</c:v>
                </c:pt>
              </c:numCache>
            </c:numRef>
          </c:val>
          <c:extLst>
            <c:ext xmlns:c16="http://schemas.microsoft.com/office/drawing/2014/chart" uri="{C3380CC4-5D6E-409C-BE32-E72D297353CC}">
              <c16:uniqueId val="{00000002-AD0A-FF43-B56C-BA0165B9342D}"/>
            </c:ext>
          </c:extLst>
        </c:ser>
        <c:dLbls>
          <c:showLegendKey val="0"/>
          <c:showVal val="0"/>
          <c:showCatName val="0"/>
          <c:showSerName val="0"/>
          <c:showPercent val="0"/>
          <c:showBubbleSize val="0"/>
        </c:dLbls>
        <c:gapWidth val="182"/>
        <c:axId val="860437680"/>
        <c:axId val="860439680"/>
      </c:barChart>
      <c:catAx>
        <c:axId val="8604376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0439680"/>
        <c:crosses val="autoZero"/>
        <c:auto val="1"/>
        <c:lblAlgn val="ctr"/>
        <c:lblOffset val="100"/>
        <c:noMultiLvlLbl val="0"/>
      </c:catAx>
      <c:valAx>
        <c:axId val="86043968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043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C25EF-3FA2-4275-BC19-7BBCFBC179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970C9DD-16A2-4422-BE2D-A00519E9EF0D}">
      <dgm:prSet/>
      <dgm:spPr/>
      <dgm:t>
        <a:bodyPr/>
        <a:lstStyle/>
        <a:p>
          <a:pPr>
            <a:lnSpc>
              <a:spcPct val="100000"/>
            </a:lnSpc>
          </a:pPr>
          <a:r>
            <a:rPr lang="en-US" b="1"/>
            <a:t>Problem Statement:</a:t>
          </a:r>
          <a:br>
            <a:rPr lang="en-US"/>
          </a:br>
          <a:r>
            <a:rPr lang="en-US"/>
            <a:t>Traffic accidents are a significant public health and safety concern, particularly in metropolitan areas like Chicago. High population density, complex road networks, and heavy traffic volumes contribute to a high rate of accidents, making it essential to understand the underlying factors to improve safety measures.</a:t>
          </a:r>
        </a:p>
      </dgm:t>
    </dgm:pt>
    <dgm:pt modelId="{4210E21A-2C43-4DFC-97B0-212FA8B64495}" type="parTrans" cxnId="{711CDD7C-BE57-469E-A39F-5D893ACCD95B}">
      <dgm:prSet/>
      <dgm:spPr/>
      <dgm:t>
        <a:bodyPr/>
        <a:lstStyle/>
        <a:p>
          <a:endParaRPr lang="en-US"/>
        </a:p>
      </dgm:t>
    </dgm:pt>
    <dgm:pt modelId="{FFD55A32-486C-41A1-B100-1F885034A9BF}" type="sibTrans" cxnId="{711CDD7C-BE57-469E-A39F-5D893ACCD95B}">
      <dgm:prSet/>
      <dgm:spPr/>
      <dgm:t>
        <a:bodyPr/>
        <a:lstStyle/>
        <a:p>
          <a:endParaRPr lang="en-US"/>
        </a:p>
      </dgm:t>
    </dgm:pt>
    <dgm:pt modelId="{6B634456-5927-4190-8982-2089079CA0B4}">
      <dgm:prSet/>
      <dgm:spPr/>
      <dgm:t>
        <a:bodyPr/>
        <a:lstStyle/>
        <a:p>
          <a:pPr>
            <a:lnSpc>
              <a:spcPct val="100000"/>
            </a:lnSpc>
          </a:pPr>
          <a:r>
            <a:rPr lang="en-US" b="1"/>
            <a:t>Purpose of the Study:</a:t>
          </a:r>
          <a:br>
            <a:rPr lang="en-US"/>
          </a:br>
          <a:r>
            <a:rPr lang="en-US"/>
            <a:t>This project provides a comprehensive analysis of Chicago's traffic crash data, focusing on temporal and spatial factors that influence crash frequency and severity. By examining long-term trends, seasonal variations, and peak accident times, the study aims to provide actionable insights to stakeholders involved in traffic safety management.</a:t>
          </a:r>
        </a:p>
      </dgm:t>
    </dgm:pt>
    <dgm:pt modelId="{3A6EAB13-3339-4895-A8DF-A8F007C2E1B1}" type="parTrans" cxnId="{5CF856D3-E4A5-49C6-A12F-7AFFA07BB981}">
      <dgm:prSet/>
      <dgm:spPr/>
      <dgm:t>
        <a:bodyPr/>
        <a:lstStyle/>
        <a:p>
          <a:endParaRPr lang="en-US"/>
        </a:p>
      </dgm:t>
    </dgm:pt>
    <dgm:pt modelId="{585A3080-42CD-4919-A3C7-EFB99A189A96}" type="sibTrans" cxnId="{5CF856D3-E4A5-49C6-A12F-7AFFA07BB981}">
      <dgm:prSet/>
      <dgm:spPr/>
      <dgm:t>
        <a:bodyPr/>
        <a:lstStyle/>
        <a:p>
          <a:endParaRPr lang="en-US"/>
        </a:p>
      </dgm:t>
    </dgm:pt>
    <dgm:pt modelId="{C134D851-3BD9-4CFB-9B67-C314AA20AFAD}" type="pres">
      <dgm:prSet presAssocID="{7FCC25EF-3FA2-4275-BC19-7BBCFBC17907}" presName="root" presStyleCnt="0">
        <dgm:presLayoutVars>
          <dgm:dir/>
          <dgm:resizeHandles val="exact"/>
        </dgm:presLayoutVars>
      </dgm:prSet>
      <dgm:spPr/>
    </dgm:pt>
    <dgm:pt modelId="{F90E256A-3F24-4B5A-A730-1264E1CF8D88}" type="pres">
      <dgm:prSet presAssocID="{A970C9DD-16A2-4422-BE2D-A00519E9EF0D}" presName="compNode" presStyleCnt="0"/>
      <dgm:spPr/>
    </dgm:pt>
    <dgm:pt modelId="{A8E1305C-FB1B-4499-9BEC-60C74EDFBF39}" type="pres">
      <dgm:prSet presAssocID="{A970C9DD-16A2-4422-BE2D-A00519E9EF0D}" presName="bgRect" presStyleLbl="bgShp" presStyleIdx="0" presStyleCnt="2"/>
      <dgm:spPr/>
    </dgm:pt>
    <dgm:pt modelId="{94BF472D-846B-47A0-9B93-F0C46F24FF92}" type="pres">
      <dgm:prSet presAssocID="{A970C9DD-16A2-4422-BE2D-A00519E9EF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8979D692-D874-4D93-8B68-145AF26ED655}" type="pres">
      <dgm:prSet presAssocID="{A970C9DD-16A2-4422-BE2D-A00519E9EF0D}" presName="spaceRect" presStyleCnt="0"/>
      <dgm:spPr/>
    </dgm:pt>
    <dgm:pt modelId="{55F7B02A-4418-4103-BA70-BA8F88EE78B8}" type="pres">
      <dgm:prSet presAssocID="{A970C9DD-16A2-4422-BE2D-A00519E9EF0D}" presName="parTx" presStyleLbl="revTx" presStyleIdx="0" presStyleCnt="2">
        <dgm:presLayoutVars>
          <dgm:chMax val="0"/>
          <dgm:chPref val="0"/>
        </dgm:presLayoutVars>
      </dgm:prSet>
      <dgm:spPr/>
    </dgm:pt>
    <dgm:pt modelId="{588AE0B1-9925-4868-8E43-4D347D0773F9}" type="pres">
      <dgm:prSet presAssocID="{FFD55A32-486C-41A1-B100-1F885034A9BF}" presName="sibTrans" presStyleCnt="0"/>
      <dgm:spPr/>
    </dgm:pt>
    <dgm:pt modelId="{EBAE924B-36C6-4ADC-B75F-732558C078ED}" type="pres">
      <dgm:prSet presAssocID="{6B634456-5927-4190-8982-2089079CA0B4}" presName="compNode" presStyleCnt="0"/>
      <dgm:spPr/>
    </dgm:pt>
    <dgm:pt modelId="{BDE622BD-0238-412A-B600-09BB24A32A79}" type="pres">
      <dgm:prSet presAssocID="{6B634456-5927-4190-8982-2089079CA0B4}" presName="bgRect" presStyleLbl="bgShp" presStyleIdx="1" presStyleCnt="2"/>
      <dgm:spPr/>
    </dgm:pt>
    <dgm:pt modelId="{69E4E7E9-5642-4DE5-8E39-3EDFAED2AF64}" type="pres">
      <dgm:prSet presAssocID="{6B634456-5927-4190-8982-2089079CA0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5807F74E-C353-4335-A023-C9A1AACA6EB6}" type="pres">
      <dgm:prSet presAssocID="{6B634456-5927-4190-8982-2089079CA0B4}" presName="spaceRect" presStyleCnt="0"/>
      <dgm:spPr/>
    </dgm:pt>
    <dgm:pt modelId="{001C73EE-5F23-4937-84F9-74A47D94A532}" type="pres">
      <dgm:prSet presAssocID="{6B634456-5927-4190-8982-2089079CA0B4}" presName="parTx" presStyleLbl="revTx" presStyleIdx="1" presStyleCnt="2">
        <dgm:presLayoutVars>
          <dgm:chMax val="0"/>
          <dgm:chPref val="0"/>
        </dgm:presLayoutVars>
      </dgm:prSet>
      <dgm:spPr/>
    </dgm:pt>
  </dgm:ptLst>
  <dgm:cxnLst>
    <dgm:cxn modelId="{C1D59400-26CD-4BA2-BE93-E041AF001D54}" type="presOf" srcId="{7FCC25EF-3FA2-4275-BC19-7BBCFBC17907}" destId="{C134D851-3BD9-4CFB-9B67-C314AA20AFAD}" srcOrd="0" destOrd="0" presId="urn:microsoft.com/office/officeart/2018/2/layout/IconVerticalSolidList"/>
    <dgm:cxn modelId="{0CDD4370-8AEB-48BF-95D3-98AFC0FB2D7E}" type="presOf" srcId="{A970C9DD-16A2-4422-BE2D-A00519E9EF0D}" destId="{55F7B02A-4418-4103-BA70-BA8F88EE78B8}" srcOrd="0" destOrd="0" presId="urn:microsoft.com/office/officeart/2018/2/layout/IconVerticalSolidList"/>
    <dgm:cxn modelId="{711CDD7C-BE57-469E-A39F-5D893ACCD95B}" srcId="{7FCC25EF-3FA2-4275-BC19-7BBCFBC17907}" destId="{A970C9DD-16A2-4422-BE2D-A00519E9EF0D}" srcOrd="0" destOrd="0" parTransId="{4210E21A-2C43-4DFC-97B0-212FA8B64495}" sibTransId="{FFD55A32-486C-41A1-B100-1F885034A9BF}"/>
    <dgm:cxn modelId="{DD00ACCC-3C90-4084-B7B5-9EB2CE031628}" type="presOf" srcId="{6B634456-5927-4190-8982-2089079CA0B4}" destId="{001C73EE-5F23-4937-84F9-74A47D94A532}" srcOrd="0" destOrd="0" presId="urn:microsoft.com/office/officeart/2018/2/layout/IconVerticalSolidList"/>
    <dgm:cxn modelId="{5CF856D3-E4A5-49C6-A12F-7AFFA07BB981}" srcId="{7FCC25EF-3FA2-4275-BC19-7BBCFBC17907}" destId="{6B634456-5927-4190-8982-2089079CA0B4}" srcOrd="1" destOrd="0" parTransId="{3A6EAB13-3339-4895-A8DF-A8F007C2E1B1}" sibTransId="{585A3080-42CD-4919-A3C7-EFB99A189A96}"/>
    <dgm:cxn modelId="{92736019-7012-4C8A-96F6-3F4D8B2BF637}" type="presParOf" srcId="{C134D851-3BD9-4CFB-9B67-C314AA20AFAD}" destId="{F90E256A-3F24-4B5A-A730-1264E1CF8D88}" srcOrd="0" destOrd="0" presId="urn:microsoft.com/office/officeart/2018/2/layout/IconVerticalSolidList"/>
    <dgm:cxn modelId="{44486E82-E02F-4F13-8E5B-340511F63562}" type="presParOf" srcId="{F90E256A-3F24-4B5A-A730-1264E1CF8D88}" destId="{A8E1305C-FB1B-4499-9BEC-60C74EDFBF39}" srcOrd="0" destOrd="0" presId="urn:microsoft.com/office/officeart/2018/2/layout/IconVerticalSolidList"/>
    <dgm:cxn modelId="{98E58802-9007-490E-A06D-9B5429C2D490}" type="presParOf" srcId="{F90E256A-3F24-4B5A-A730-1264E1CF8D88}" destId="{94BF472D-846B-47A0-9B93-F0C46F24FF92}" srcOrd="1" destOrd="0" presId="urn:microsoft.com/office/officeart/2018/2/layout/IconVerticalSolidList"/>
    <dgm:cxn modelId="{7AC1E0F0-BD15-42DF-A88A-68EF210EB7FA}" type="presParOf" srcId="{F90E256A-3F24-4B5A-A730-1264E1CF8D88}" destId="{8979D692-D874-4D93-8B68-145AF26ED655}" srcOrd="2" destOrd="0" presId="urn:microsoft.com/office/officeart/2018/2/layout/IconVerticalSolidList"/>
    <dgm:cxn modelId="{2806E740-3753-4CED-A2F8-01D3683B96F8}" type="presParOf" srcId="{F90E256A-3F24-4B5A-A730-1264E1CF8D88}" destId="{55F7B02A-4418-4103-BA70-BA8F88EE78B8}" srcOrd="3" destOrd="0" presId="urn:microsoft.com/office/officeart/2018/2/layout/IconVerticalSolidList"/>
    <dgm:cxn modelId="{9128970C-F954-4403-B8CA-97932755117C}" type="presParOf" srcId="{C134D851-3BD9-4CFB-9B67-C314AA20AFAD}" destId="{588AE0B1-9925-4868-8E43-4D347D0773F9}" srcOrd="1" destOrd="0" presId="urn:microsoft.com/office/officeart/2018/2/layout/IconVerticalSolidList"/>
    <dgm:cxn modelId="{63AFFF2B-46B3-4F9E-8300-C9264F6CCACC}" type="presParOf" srcId="{C134D851-3BD9-4CFB-9B67-C314AA20AFAD}" destId="{EBAE924B-36C6-4ADC-B75F-732558C078ED}" srcOrd="2" destOrd="0" presId="urn:microsoft.com/office/officeart/2018/2/layout/IconVerticalSolidList"/>
    <dgm:cxn modelId="{53F53043-A257-445B-A38E-53FC26B35C57}" type="presParOf" srcId="{EBAE924B-36C6-4ADC-B75F-732558C078ED}" destId="{BDE622BD-0238-412A-B600-09BB24A32A79}" srcOrd="0" destOrd="0" presId="urn:microsoft.com/office/officeart/2018/2/layout/IconVerticalSolidList"/>
    <dgm:cxn modelId="{6E857CDB-4B30-41D2-8F28-EB5B13E6EE61}" type="presParOf" srcId="{EBAE924B-36C6-4ADC-B75F-732558C078ED}" destId="{69E4E7E9-5642-4DE5-8E39-3EDFAED2AF64}" srcOrd="1" destOrd="0" presId="urn:microsoft.com/office/officeart/2018/2/layout/IconVerticalSolidList"/>
    <dgm:cxn modelId="{17DB8A9F-E8A5-431D-ADEA-427B70C6E8B9}" type="presParOf" srcId="{EBAE924B-36C6-4ADC-B75F-732558C078ED}" destId="{5807F74E-C353-4335-A023-C9A1AACA6EB6}" srcOrd="2" destOrd="0" presId="urn:microsoft.com/office/officeart/2018/2/layout/IconVerticalSolidList"/>
    <dgm:cxn modelId="{57ABA7F1-F68C-479B-AD75-A1F16A4C897A}" type="presParOf" srcId="{EBAE924B-36C6-4ADC-B75F-732558C078ED}" destId="{001C73EE-5F23-4937-84F9-74A47D94A5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1305C-FB1B-4499-9BEC-60C74EDFBF39}">
      <dsp:nvSpPr>
        <dsp:cNvPr id="0" name=""/>
        <dsp:cNvSpPr/>
      </dsp:nvSpPr>
      <dsp:spPr>
        <a:xfrm>
          <a:off x="0" y="573405"/>
          <a:ext cx="8458200" cy="1400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F472D-846B-47A0-9B93-F0C46F24FF92}">
      <dsp:nvSpPr>
        <dsp:cNvPr id="0" name=""/>
        <dsp:cNvSpPr/>
      </dsp:nvSpPr>
      <dsp:spPr>
        <a:xfrm>
          <a:off x="423552" y="888444"/>
          <a:ext cx="770096" cy="770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7B02A-4418-4103-BA70-BA8F88EE78B8}">
      <dsp:nvSpPr>
        <dsp:cNvPr id="0" name=""/>
        <dsp:cNvSpPr/>
      </dsp:nvSpPr>
      <dsp:spPr>
        <a:xfrm>
          <a:off x="1617202" y="573405"/>
          <a:ext cx="6840997" cy="140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b="1" kern="1200"/>
            <a:t>Problem Statement:</a:t>
          </a:r>
          <a:br>
            <a:rPr lang="en-US" sz="1400" kern="1200"/>
          </a:br>
          <a:r>
            <a:rPr lang="en-US" sz="1400" kern="1200"/>
            <a:t>Traffic accidents are a significant public health and safety concern, particularly in metropolitan areas like Chicago. High population density, complex road networks, and heavy traffic volumes contribute to a high rate of accidents, making it essential to understand the underlying factors to improve safety measures.</a:t>
          </a:r>
        </a:p>
      </dsp:txBody>
      <dsp:txXfrm>
        <a:off x="1617202" y="573405"/>
        <a:ext cx="6840997" cy="1400174"/>
      </dsp:txXfrm>
    </dsp:sp>
    <dsp:sp modelId="{BDE622BD-0238-412A-B600-09BB24A32A79}">
      <dsp:nvSpPr>
        <dsp:cNvPr id="0" name=""/>
        <dsp:cNvSpPr/>
      </dsp:nvSpPr>
      <dsp:spPr>
        <a:xfrm>
          <a:off x="0" y="2293620"/>
          <a:ext cx="8458200" cy="14001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4E7E9-5642-4DE5-8E39-3EDFAED2AF64}">
      <dsp:nvSpPr>
        <dsp:cNvPr id="0" name=""/>
        <dsp:cNvSpPr/>
      </dsp:nvSpPr>
      <dsp:spPr>
        <a:xfrm>
          <a:off x="423552" y="2608659"/>
          <a:ext cx="770096" cy="770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C73EE-5F23-4937-84F9-74A47D94A532}">
      <dsp:nvSpPr>
        <dsp:cNvPr id="0" name=""/>
        <dsp:cNvSpPr/>
      </dsp:nvSpPr>
      <dsp:spPr>
        <a:xfrm>
          <a:off x="1617202" y="2293620"/>
          <a:ext cx="6840997" cy="140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b="1" kern="1200"/>
            <a:t>Purpose of the Study:</a:t>
          </a:r>
          <a:br>
            <a:rPr lang="en-US" sz="1400" kern="1200"/>
          </a:br>
          <a:r>
            <a:rPr lang="en-US" sz="1400" kern="1200"/>
            <a:t>This project provides a comprehensive analysis of Chicago's traffic crash data, focusing on temporal and spatial factors that influence crash frequency and severity. By examining long-term trends, seasonal variations, and peak accident times, the study aims to provide actionable insights to stakeholders involved in traffic safety management.</a:t>
          </a:r>
        </a:p>
      </dsp:txBody>
      <dsp:txXfrm>
        <a:off x="1617202" y="2293620"/>
        <a:ext cx="6840997" cy="14001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4495800"/>
            <a:ext cx="4876800" cy="1219200"/>
          </a:xfrm>
        </p:spPr>
        <p:txBody>
          <a:bodyPr>
            <a:normAutofit/>
          </a:bodyPr>
          <a:lstStyle>
            <a:lvl1pPr algn="l">
              <a:defRPr sz="3600" b="1">
                <a:solidFill>
                  <a:srgbClr val="FFC0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0" y="5753100"/>
            <a:ext cx="6400800" cy="647700"/>
          </a:xfrm>
        </p:spPr>
        <p:txBody>
          <a:bodyPr>
            <a:normAutofit/>
          </a:bodyPr>
          <a:lstStyle>
            <a:lvl1pPr marL="0" indent="0" algn="l">
              <a:buNone/>
              <a:defRPr sz="2400">
                <a:solidFill>
                  <a:srgbClr val="FFC000"/>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68EA247-9D16-434E-89F7-23A3C4FEFA68}" type="datetimeFigureOut">
              <a:rPr lang="en-US" smtClean="0"/>
              <a:pPr/>
              <a:t>11/11/24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77C014-618A-4D27-BB9C-91EC68D91E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EA247-9D16-434E-89F7-23A3C4FEFA68}" type="datetimeFigureOut">
              <a:rPr lang="en-US" smtClean="0"/>
              <a:pPr/>
              <a:t>11/11/24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7C014-618A-4D27-BB9C-91EC68D91E26}" type="slidenum">
              <a:rPr lang="en-US" smtClean="0"/>
              <a:pPr/>
              <a:t>‹#›</a:t>
            </a:fld>
            <a:endParaRPr lang="en-US"/>
          </a:p>
        </p:txBody>
      </p:sp>
      <p:sp>
        <p:nvSpPr>
          <p:cNvPr id="9" name="Title 1"/>
          <p:cNvSpPr>
            <a:spLocks noGrp="1"/>
          </p:cNvSpPr>
          <p:nvPr>
            <p:ph type="title"/>
          </p:nvPr>
        </p:nvSpPr>
        <p:spPr>
          <a:xfrm>
            <a:off x="2151356" y="304800"/>
            <a:ext cx="4876800" cy="1143000"/>
          </a:xfrm>
        </p:spPr>
        <p:txBody>
          <a:bodyPr>
            <a:noAutofit/>
          </a:bodyPr>
          <a:lstStyle>
            <a:lvl1pPr>
              <a:defRPr sz="3600" b="1">
                <a:solidFill>
                  <a:srgbClr val="FFC000"/>
                </a:solidFill>
                <a:effectLst>
                  <a:outerShdw blurRad="38100" dist="38100" dir="2700000" algn="tl">
                    <a:srgbClr val="000000">
                      <a:alpha val="43137"/>
                    </a:srgbClr>
                  </a:outerShdw>
                </a:effectLst>
              </a:defRPr>
            </a:lvl1pPr>
          </a:lstStyle>
          <a:p>
            <a:r>
              <a:rPr lang="en-US"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EA247-9D16-434E-89F7-23A3C4FEFA68}" type="datetimeFigureOut">
              <a:rPr lang="en-US" smtClean="0"/>
              <a:pPr/>
              <a:t>11/11/24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7C014-618A-4D27-BB9C-91EC68D91E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1356" y="304800"/>
            <a:ext cx="4876800" cy="1143000"/>
          </a:xfrm>
        </p:spPr>
        <p:txBody>
          <a:bodyPr>
            <a:noAutofit/>
          </a:bodyPr>
          <a:lstStyle>
            <a:lvl1pPr>
              <a:defRPr sz="3600" b="1">
                <a:solidFill>
                  <a:srgbClr val="FFC000"/>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381000" y="2057401"/>
            <a:ext cx="8458200" cy="4267200"/>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45275"/>
            <a:ext cx="2133600" cy="212725"/>
          </a:xfrm>
        </p:spPr>
        <p:txBody>
          <a:bodyPr/>
          <a:lstStyle/>
          <a:p>
            <a:fld id="{568EA247-9D16-434E-89F7-23A3C4FEFA68}" type="datetimeFigureOut">
              <a:rPr lang="en-US" smtClean="0"/>
              <a:pPr/>
              <a:t>11/11/24</a:t>
            </a:fld>
            <a:endParaRPr lang="en-US"/>
          </a:p>
        </p:txBody>
      </p:sp>
      <p:sp>
        <p:nvSpPr>
          <p:cNvPr id="5" name="Footer Placeholder 4"/>
          <p:cNvSpPr>
            <a:spLocks noGrp="1"/>
          </p:cNvSpPr>
          <p:nvPr>
            <p:ph type="ftr" sz="quarter" idx="11"/>
          </p:nvPr>
        </p:nvSpPr>
        <p:spPr>
          <a:xfrm>
            <a:off x="3124200" y="6629400"/>
            <a:ext cx="2895600" cy="228600"/>
          </a:xfrm>
        </p:spPr>
        <p:txBody>
          <a:bodyPr/>
          <a:lstStyle/>
          <a:p>
            <a:endParaRPr lang="en-US" dirty="0"/>
          </a:p>
        </p:txBody>
      </p:sp>
      <p:sp>
        <p:nvSpPr>
          <p:cNvPr id="6" name="Slide Number Placeholder 5"/>
          <p:cNvSpPr>
            <a:spLocks noGrp="1"/>
          </p:cNvSpPr>
          <p:nvPr>
            <p:ph type="sldNum" sz="quarter" idx="12"/>
          </p:nvPr>
        </p:nvSpPr>
        <p:spPr>
          <a:xfrm>
            <a:off x="6934200" y="6645275"/>
            <a:ext cx="2133600" cy="212725"/>
          </a:xfrm>
        </p:spPr>
        <p:txBody>
          <a:bodyPr/>
          <a:lstStyle/>
          <a:p>
            <a:fld id="{9777C014-618A-4D27-BB9C-91EC68D91E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EA247-9D16-434E-89F7-23A3C4FEFA68}" type="datetimeFigureOut">
              <a:rPr lang="en-US" smtClean="0"/>
              <a:pPr/>
              <a:t>11/11/24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7C014-618A-4D27-BB9C-91EC68D91E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057401"/>
            <a:ext cx="4038600" cy="42672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057401"/>
            <a:ext cx="4038600" cy="42672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EA247-9D16-434E-89F7-23A3C4FEFA68}" type="datetimeFigureOut">
              <a:rPr lang="en-US" smtClean="0"/>
              <a:pPr/>
              <a:t>11/11/24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7C014-618A-4D27-BB9C-91EC68D91E26}" type="slidenum">
              <a:rPr lang="en-US" smtClean="0"/>
              <a:pPr/>
              <a:t>‹#›</a:t>
            </a:fld>
            <a:endParaRPr lang="en-US"/>
          </a:p>
        </p:txBody>
      </p:sp>
      <p:sp>
        <p:nvSpPr>
          <p:cNvPr id="10" name="Title 1"/>
          <p:cNvSpPr>
            <a:spLocks noGrp="1"/>
          </p:cNvSpPr>
          <p:nvPr>
            <p:ph type="title"/>
          </p:nvPr>
        </p:nvSpPr>
        <p:spPr>
          <a:xfrm>
            <a:off x="2151356" y="304800"/>
            <a:ext cx="4876800" cy="1143000"/>
          </a:xfrm>
        </p:spPr>
        <p:txBody>
          <a:bodyPr>
            <a:noAutofit/>
          </a:bodyPr>
          <a:lstStyle>
            <a:lvl1pPr>
              <a:defRPr sz="3600" b="1">
                <a:solidFill>
                  <a:srgbClr val="FFC000"/>
                </a:solidFill>
                <a:effectLst>
                  <a:outerShdw blurRad="38100" dist="38100" dir="2700000" algn="tl">
                    <a:srgbClr val="000000">
                      <a:alpha val="43137"/>
                    </a:srgbClr>
                  </a:outerShdw>
                </a:effectLst>
              </a:defRPr>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057400"/>
            <a:ext cx="4040188" cy="487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78112"/>
            <a:ext cx="4040188" cy="36464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57400"/>
            <a:ext cx="4041775" cy="487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678112"/>
            <a:ext cx="4041775" cy="36464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EA247-9D16-434E-89F7-23A3C4FEFA68}" type="datetimeFigureOut">
              <a:rPr lang="en-US" smtClean="0"/>
              <a:pPr/>
              <a:t>11/11/24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77C014-618A-4D27-BB9C-91EC68D91E26}" type="slidenum">
              <a:rPr lang="en-US" smtClean="0"/>
              <a:pPr/>
              <a:t>‹#›</a:t>
            </a:fld>
            <a:endParaRPr lang="en-US"/>
          </a:p>
        </p:txBody>
      </p:sp>
      <p:sp>
        <p:nvSpPr>
          <p:cNvPr id="12" name="Title 1"/>
          <p:cNvSpPr>
            <a:spLocks noGrp="1"/>
          </p:cNvSpPr>
          <p:nvPr>
            <p:ph type="title"/>
          </p:nvPr>
        </p:nvSpPr>
        <p:spPr>
          <a:xfrm>
            <a:off x="2151356" y="304800"/>
            <a:ext cx="4876800" cy="1143000"/>
          </a:xfrm>
        </p:spPr>
        <p:txBody>
          <a:bodyPr>
            <a:noAutofit/>
          </a:bodyPr>
          <a:lstStyle>
            <a:lvl1pPr>
              <a:defRPr sz="3600" b="1">
                <a:solidFill>
                  <a:srgbClr val="FFC000"/>
                </a:solidFill>
                <a:effectLst>
                  <a:outerShdw blurRad="38100" dist="38100" dir="2700000" algn="tl">
                    <a:srgbClr val="000000">
                      <a:alpha val="43137"/>
                    </a:srgbClr>
                  </a:outerShdw>
                </a:effectLst>
              </a:defRPr>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68EA247-9D16-434E-89F7-23A3C4FEFA68}" type="datetimeFigureOut">
              <a:rPr lang="en-US" smtClean="0"/>
              <a:pPr/>
              <a:t>11/11/24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7C014-618A-4D27-BB9C-91EC68D91E26}" type="slidenum">
              <a:rPr lang="en-US" smtClean="0"/>
              <a:pPr/>
              <a:t>‹#›</a:t>
            </a:fld>
            <a:endParaRPr lang="en-US"/>
          </a:p>
        </p:txBody>
      </p:sp>
      <p:sp>
        <p:nvSpPr>
          <p:cNvPr id="8" name="Title 1"/>
          <p:cNvSpPr>
            <a:spLocks noGrp="1"/>
          </p:cNvSpPr>
          <p:nvPr>
            <p:ph type="title"/>
          </p:nvPr>
        </p:nvSpPr>
        <p:spPr>
          <a:xfrm>
            <a:off x="2151356" y="304800"/>
            <a:ext cx="4876800" cy="1143000"/>
          </a:xfrm>
        </p:spPr>
        <p:txBody>
          <a:bodyPr>
            <a:noAutofit/>
          </a:bodyPr>
          <a:lstStyle>
            <a:lvl1pPr>
              <a:defRPr sz="3600" b="1">
                <a:solidFill>
                  <a:srgbClr val="FFC000"/>
                </a:solidFill>
                <a:effectLst>
                  <a:outerShdw blurRad="38100" dist="38100" dir="2700000" algn="tl">
                    <a:srgbClr val="000000">
                      <a:alpha val="43137"/>
                    </a:srgbClr>
                  </a:outerShdw>
                </a:effectLst>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EA247-9D16-434E-89F7-23A3C4FEFA68}" type="datetimeFigureOut">
              <a:rPr lang="en-US" smtClean="0"/>
              <a:pPr/>
              <a:t>11/11/24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77C014-618A-4D27-BB9C-91EC68D91E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EA247-9D16-434E-89F7-23A3C4FEFA68}" type="datetimeFigureOut">
              <a:rPr lang="en-US" smtClean="0"/>
              <a:pPr/>
              <a:t>11/11/24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7C014-618A-4D27-BB9C-91EC68D91E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8EA247-9D16-434E-89F7-23A3C4FEFA68}" type="datetimeFigureOut">
              <a:rPr lang="en-US" smtClean="0"/>
              <a:pPr/>
              <a:t>11/11/24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7C014-618A-4D27-BB9C-91EC68D91E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EA247-9D16-434E-89F7-23A3C4FEFA68}" type="datetimeFigureOut">
              <a:rPr lang="en-US" smtClean="0"/>
              <a:pPr/>
              <a:t>11/11/24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7C014-618A-4D27-BB9C-91EC68D91E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data.cityofchicago.org/Transportation/Traffic-Crashes-Crashes/85ca-t3if/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D2F73CF-8C57-71D3-DFD6-3FCE97ED5A4E}"/>
              </a:ext>
            </a:extLst>
          </p:cNvPr>
          <p:cNvPicPr>
            <a:picLocks noChangeAspect="1"/>
          </p:cNvPicPr>
          <p:nvPr/>
        </p:nvPicPr>
        <p:blipFill>
          <a:blip r:embed="rId2">
            <a:alphaModFix/>
          </a:blip>
          <a:srcRect l="20759" r="30594"/>
          <a:stretch/>
        </p:blipFill>
        <p:spPr>
          <a:xfrm>
            <a:off x="3212926" y="10"/>
            <a:ext cx="5931074" cy="6857992"/>
          </a:xfrm>
          <a:prstGeom prst="rect">
            <a:avLst/>
          </a:prstGeom>
        </p:spPr>
      </p:pic>
      <p:sp>
        <p:nvSpPr>
          <p:cNvPr id="28" name="Rectangle 2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6497" y="1115219"/>
            <a:ext cx="4129087" cy="2387600"/>
          </a:xfrm>
        </p:spPr>
        <p:txBody>
          <a:bodyPr>
            <a:normAutofit/>
          </a:bodyPr>
          <a:lstStyle/>
          <a:p>
            <a:pPr marL="0" marR="0">
              <a:lnSpc>
                <a:spcPct val="90000"/>
              </a:lnSpc>
              <a:spcBef>
                <a:spcPts val="0"/>
              </a:spcBef>
              <a:spcAft>
                <a:spcPts val="800"/>
              </a:spcAft>
            </a:pPr>
            <a:r>
              <a:rPr lang="en-US" sz="3700" b="1" dirty="0">
                <a:solidFill>
                  <a:schemeClr val="bg1"/>
                </a:solidFill>
                <a:effectLst/>
                <a:latin typeface="Times New Roman" panose="02020603050405020304" pitchFamily="18" charset="0"/>
                <a:ea typeface="Calibri" panose="020F0502020204030204" pitchFamily="34" charset="0"/>
              </a:rPr>
              <a:t>CHICAGO TRAFFIC CRASH ANALYSIS AND MODELING</a:t>
            </a:r>
            <a:endParaRPr lang="en-US" sz="3700" dirty="0">
              <a:solidFill>
                <a:schemeClr val="bg1"/>
              </a:solidFill>
              <a:effectLst/>
              <a:latin typeface="Calibri" panose="020F0502020204030204" pitchFamily="34" charset="0"/>
              <a:ea typeface="Calibri" panose="020F0502020204030204" pitchFamily="34" charset="0"/>
            </a:endParaRPr>
          </a:p>
        </p:txBody>
      </p:sp>
      <p:sp>
        <p:nvSpPr>
          <p:cNvPr id="3" name="Subtitle 2"/>
          <p:cNvSpPr>
            <a:spLocks noGrp="1"/>
          </p:cNvSpPr>
          <p:nvPr>
            <p:ph type="subTitle" idx="1"/>
          </p:nvPr>
        </p:nvSpPr>
        <p:spPr>
          <a:xfrm>
            <a:off x="546497" y="3902075"/>
            <a:ext cx="4129087" cy="1655762"/>
          </a:xfrm>
        </p:spPr>
        <p:txBody>
          <a:bodyPr>
            <a:normAutofit/>
          </a:bodyPr>
          <a:lstStyle/>
          <a:p>
            <a:endParaRPr lang="en-US" sz="1700" b="1" i="0" u="none" strike="noStrike" cap="none" dirty="0">
              <a:solidFill>
                <a:schemeClr val="bg1"/>
              </a:solidFill>
              <a:latin typeface="Times New Roman"/>
              <a:ea typeface="Times New Roman"/>
              <a:cs typeface="Times New Roman"/>
              <a:sym typeface="Times New Roman"/>
            </a:endParaRPr>
          </a:p>
          <a:p>
            <a:r>
              <a:rPr lang="en-US" sz="1700" b="1" i="0" u="none" strike="noStrike" cap="none" dirty="0">
                <a:solidFill>
                  <a:schemeClr val="bg1"/>
                </a:solidFill>
                <a:latin typeface="Times New Roman"/>
                <a:ea typeface="Times New Roman"/>
                <a:cs typeface="Times New Roman"/>
                <a:sym typeface="Times New Roman"/>
              </a:rPr>
              <a:t>DATA 606 – Capstone in Data Science</a:t>
            </a:r>
          </a:p>
          <a:p>
            <a:r>
              <a:rPr lang="en-US" sz="1700" b="1" dirty="0">
                <a:solidFill>
                  <a:schemeClr val="bg1"/>
                </a:solidFill>
                <a:latin typeface="Times New Roman"/>
                <a:cs typeface="Times New Roman"/>
              </a:rPr>
              <a:t>Vamshi </a:t>
            </a:r>
            <a:r>
              <a:rPr lang="en-US" sz="1700" b="1" dirty="0" err="1">
                <a:solidFill>
                  <a:schemeClr val="bg1"/>
                </a:solidFill>
                <a:latin typeface="Times New Roman"/>
                <a:cs typeface="Times New Roman"/>
              </a:rPr>
              <a:t>Konapuram</a:t>
            </a:r>
            <a:r>
              <a:rPr lang="en-US" sz="1700" b="1" dirty="0">
                <a:solidFill>
                  <a:schemeClr val="bg1"/>
                </a:solidFill>
                <a:latin typeface="Times New Roman"/>
                <a:cs typeface="Times New Roman"/>
              </a:rPr>
              <a:t>(JE18938)</a:t>
            </a:r>
          </a:p>
          <a:p>
            <a:endParaRPr lang="en-US" sz="1700" dirty="0">
              <a:solidFill>
                <a:schemeClr val="bg1"/>
              </a:solidFill>
            </a:endParaRPr>
          </a:p>
        </p:txBody>
      </p:sp>
      <p:cxnSp>
        <p:nvCxnSpPr>
          <p:cNvPr id="30" name="Straight Connector 2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6438" y="3681408"/>
            <a:ext cx="895111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iterate type="lt">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repeatCount="0" fill="hold" grpId="0" nodeType="with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8A59-C4CA-1B49-5A7C-55E5779852C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Models</a:t>
            </a:r>
          </a:p>
        </p:txBody>
      </p:sp>
      <p:sp>
        <p:nvSpPr>
          <p:cNvPr id="3" name="Content Placeholder 2">
            <a:extLst>
              <a:ext uri="{FF2B5EF4-FFF2-40B4-BE49-F238E27FC236}">
                <a16:creationId xmlns:a16="http://schemas.microsoft.com/office/drawing/2014/main" id="{4B2665BD-C184-614B-3627-7131FE757F52}"/>
              </a:ext>
            </a:extLst>
          </p:cNvPr>
          <p:cNvSpPr>
            <a:spLocks noGrp="1"/>
          </p:cNvSpPr>
          <p:nvPr>
            <p:ph idx="1"/>
          </p:nvPr>
        </p:nvSpPr>
        <p:spPr>
          <a:xfrm>
            <a:off x="381000" y="2057401"/>
            <a:ext cx="8458200" cy="1219199"/>
          </a:xfrm>
        </p:spPr>
        <p:txBody>
          <a:bodyPr>
            <a:normAutofit fontScale="85000" lnSpcReduction="20000"/>
          </a:bodyPr>
          <a:lstStyle/>
          <a:p>
            <a:pPr marL="0" indent="0">
              <a:buNone/>
            </a:pPr>
            <a:r>
              <a:rPr lang="en-US" sz="1800" dirty="0">
                <a:effectLst/>
                <a:latin typeface="Times New Roman" panose="02020603050405020304" pitchFamily="18" charset="0"/>
                <a:ea typeface="Times New Roman" panose="02020603050405020304" pitchFamily="18" charset="0"/>
              </a:rPr>
              <a:t>We used number of classification techniques, such as </a:t>
            </a:r>
          </a:p>
          <a:p>
            <a:r>
              <a:rPr lang="en-US" sz="1800" dirty="0">
                <a:effectLst/>
                <a:latin typeface="Times New Roman" panose="02020603050405020304" pitchFamily="18" charset="0"/>
                <a:ea typeface="Times New Roman" panose="02020603050405020304" pitchFamily="18" charset="0"/>
              </a:rPr>
              <a:t>SGD Classifier</a:t>
            </a:r>
          </a:p>
          <a:p>
            <a:r>
              <a:rPr lang="en-US" sz="1800" dirty="0">
                <a:effectLst/>
                <a:latin typeface="Times New Roman" panose="02020603050405020304" pitchFamily="18" charset="0"/>
                <a:ea typeface="Times New Roman" panose="02020603050405020304" pitchFamily="18" charset="0"/>
              </a:rPr>
              <a:t>ADA Boost</a:t>
            </a:r>
          </a:p>
          <a:p>
            <a:r>
              <a:rPr lang="en-US" sz="1800" dirty="0">
                <a:effectLst/>
                <a:latin typeface="Times New Roman" panose="02020603050405020304" pitchFamily="18" charset="0"/>
                <a:ea typeface="Times New Roman" panose="02020603050405020304" pitchFamily="18" charset="0"/>
              </a:rPr>
              <a:t>Gradient Boost</a:t>
            </a:r>
          </a:p>
          <a:p>
            <a:r>
              <a:rPr lang="en-US" sz="1800" dirty="0">
                <a:effectLst/>
                <a:latin typeface="Times New Roman" panose="02020603050405020304" pitchFamily="18" charset="0"/>
                <a:ea typeface="Times New Roman" panose="02020603050405020304" pitchFamily="18" charset="0"/>
              </a:rPr>
              <a:t>Random Forest, and Bagging</a:t>
            </a:r>
          </a:p>
        </p:txBody>
      </p:sp>
      <p:graphicFrame>
        <p:nvGraphicFramePr>
          <p:cNvPr id="4" name="Table 3">
            <a:extLst>
              <a:ext uri="{FF2B5EF4-FFF2-40B4-BE49-F238E27FC236}">
                <a16:creationId xmlns:a16="http://schemas.microsoft.com/office/drawing/2014/main" id="{68974E48-5FF5-FEE8-E3ED-8B60F3DC04BD}"/>
              </a:ext>
            </a:extLst>
          </p:cNvPr>
          <p:cNvGraphicFramePr>
            <a:graphicFrameLocks noGrp="1"/>
          </p:cNvGraphicFramePr>
          <p:nvPr>
            <p:extLst>
              <p:ext uri="{D42A27DB-BD31-4B8C-83A1-F6EECF244321}">
                <p14:modId xmlns:p14="http://schemas.microsoft.com/office/powerpoint/2010/main" val="4044329581"/>
              </p:ext>
            </p:extLst>
          </p:nvPr>
        </p:nvGraphicFramePr>
        <p:xfrm>
          <a:off x="342901" y="3429000"/>
          <a:ext cx="8458200" cy="2468880"/>
        </p:xfrm>
        <a:graphic>
          <a:graphicData uri="http://schemas.openxmlformats.org/drawingml/2006/table">
            <a:tbl>
              <a:tblPr>
                <a:effectLst>
                  <a:outerShdw blurRad="50800" dist="50800" dir="5400000" algn="ctr" rotWithShape="0">
                    <a:srgbClr val="000000"/>
                  </a:outerShdw>
                  <a:reflection endPos="65000" dist="50800" dir="5400000" sy="-100000" algn="bl" rotWithShape="0"/>
                </a:effectLst>
              </a:tblPr>
              <a:tblGrid>
                <a:gridCol w="1615734">
                  <a:extLst>
                    <a:ext uri="{9D8B030D-6E8A-4147-A177-3AD203B41FA5}">
                      <a16:colId xmlns:a16="http://schemas.microsoft.com/office/drawing/2014/main" val="2896015160"/>
                    </a:ext>
                  </a:extLst>
                </a:gridCol>
                <a:gridCol w="1140411">
                  <a:extLst>
                    <a:ext uri="{9D8B030D-6E8A-4147-A177-3AD203B41FA5}">
                      <a16:colId xmlns:a16="http://schemas.microsoft.com/office/drawing/2014/main" val="1447300009"/>
                    </a:ext>
                  </a:extLst>
                </a:gridCol>
                <a:gridCol w="1140411">
                  <a:extLst>
                    <a:ext uri="{9D8B030D-6E8A-4147-A177-3AD203B41FA5}">
                      <a16:colId xmlns:a16="http://schemas.microsoft.com/office/drawing/2014/main" val="3887794526"/>
                    </a:ext>
                  </a:extLst>
                </a:gridCol>
                <a:gridCol w="1140411">
                  <a:extLst>
                    <a:ext uri="{9D8B030D-6E8A-4147-A177-3AD203B41FA5}">
                      <a16:colId xmlns:a16="http://schemas.microsoft.com/office/drawing/2014/main" val="3837988594"/>
                    </a:ext>
                  </a:extLst>
                </a:gridCol>
                <a:gridCol w="1140411">
                  <a:extLst>
                    <a:ext uri="{9D8B030D-6E8A-4147-A177-3AD203B41FA5}">
                      <a16:colId xmlns:a16="http://schemas.microsoft.com/office/drawing/2014/main" val="3423227183"/>
                    </a:ext>
                  </a:extLst>
                </a:gridCol>
                <a:gridCol w="1140411">
                  <a:extLst>
                    <a:ext uri="{9D8B030D-6E8A-4147-A177-3AD203B41FA5}">
                      <a16:colId xmlns:a16="http://schemas.microsoft.com/office/drawing/2014/main" val="3527506938"/>
                    </a:ext>
                  </a:extLst>
                </a:gridCol>
                <a:gridCol w="1140411">
                  <a:extLst>
                    <a:ext uri="{9D8B030D-6E8A-4147-A177-3AD203B41FA5}">
                      <a16:colId xmlns:a16="http://schemas.microsoft.com/office/drawing/2014/main" val="3515868156"/>
                    </a:ext>
                  </a:extLst>
                </a:gridCol>
              </a:tblGrid>
              <a:tr h="612422">
                <a:tc>
                  <a:txBody>
                    <a:bodyPr/>
                    <a:lstStyle/>
                    <a:p>
                      <a:r>
                        <a:rPr lang="en-US" b="1" dirty="0"/>
                        <a:t>Model</a:t>
                      </a:r>
                      <a:endParaRPr lang="en-US" dirty="0"/>
                    </a:p>
                  </a:txBody>
                  <a:tcPr anchor="ctr">
                    <a:lnL>
                      <a:noFill/>
                    </a:lnL>
                    <a:lnR>
                      <a:noFill/>
                    </a:lnR>
                    <a:lnT>
                      <a:noFill/>
                    </a:lnT>
                    <a:lnB>
                      <a:noFill/>
                    </a:lnB>
                    <a:solidFill>
                      <a:srgbClr val="919191"/>
                    </a:solidFill>
                  </a:tcPr>
                </a:tc>
                <a:tc>
                  <a:txBody>
                    <a:bodyPr/>
                    <a:lstStyle/>
                    <a:p>
                      <a:r>
                        <a:rPr lang="en-US" b="1" dirty="0"/>
                        <a:t>Accuracy</a:t>
                      </a:r>
                      <a:endParaRPr lang="en-US" dirty="0"/>
                    </a:p>
                  </a:txBody>
                  <a:tcPr anchor="ctr">
                    <a:lnL>
                      <a:noFill/>
                    </a:lnL>
                    <a:lnR>
                      <a:noFill/>
                    </a:lnR>
                    <a:lnT>
                      <a:noFill/>
                    </a:lnT>
                    <a:lnB>
                      <a:noFill/>
                    </a:lnB>
                    <a:solidFill>
                      <a:srgbClr val="919191"/>
                    </a:solidFill>
                  </a:tcPr>
                </a:tc>
                <a:tc>
                  <a:txBody>
                    <a:bodyPr/>
                    <a:lstStyle/>
                    <a:p>
                      <a:r>
                        <a:rPr lang="en-US" b="1" dirty="0"/>
                        <a:t>F1 Score</a:t>
                      </a:r>
                      <a:endParaRPr lang="en-US" dirty="0"/>
                    </a:p>
                  </a:txBody>
                  <a:tcPr anchor="ctr">
                    <a:lnL>
                      <a:noFill/>
                    </a:lnL>
                    <a:lnR>
                      <a:noFill/>
                    </a:lnR>
                    <a:lnT>
                      <a:noFill/>
                    </a:lnT>
                    <a:lnB>
                      <a:noFill/>
                    </a:lnB>
                    <a:solidFill>
                      <a:srgbClr val="919191"/>
                    </a:solidFill>
                  </a:tcPr>
                </a:tc>
                <a:tc>
                  <a:txBody>
                    <a:bodyPr/>
                    <a:lstStyle/>
                    <a:p>
                      <a:r>
                        <a:rPr lang="en-US" b="1" dirty="0"/>
                        <a:t>Recall</a:t>
                      </a:r>
                      <a:endParaRPr lang="en-US" dirty="0"/>
                    </a:p>
                  </a:txBody>
                  <a:tcPr anchor="ctr">
                    <a:lnL>
                      <a:noFill/>
                    </a:lnL>
                    <a:lnR>
                      <a:noFill/>
                    </a:lnR>
                    <a:lnT>
                      <a:noFill/>
                    </a:lnT>
                    <a:lnB>
                      <a:noFill/>
                    </a:lnB>
                    <a:solidFill>
                      <a:srgbClr val="919191"/>
                    </a:solidFill>
                  </a:tcPr>
                </a:tc>
                <a:tc>
                  <a:txBody>
                    <a:bodyPr/>
                    <a:lstStyle/>
                    <a:p>
                      <a:r>
                        <a:rPr lang="en-US" b="1" dirty="0"/>
                        <a:t>Precision</a:t>
                      </a:r>
                      <a:endParaRPr lang="en-US" dirty="0"/>
                    </a:p>
                  </a:txBody>
                  <a:tcPr anchor="ctr">
                    <a:lnL>
                      <a:noFill/>
                    </a:lnL>
                    <a:lnR>
                      <a:noFill/>
                    </a:lnR>
                    <a:lnT>
                      <a:noFill/>
                    </a:lnT>
                    <a:lnB>
                      <a:noFill/>
                    </a:lnB>
                    <a:solidFill>
                      <a:srgbClr val="919191"/>
                    </a:solidFill>
                  </a:tcPr>
                </a:tc>
                <a:tc>
                  <a:txBody>
                    <a:bodyPr/>
                    <a:lstStyle/>
                    <a:p>
                      <a:r>
                        <a:rPr lang="en-US" b="1" dirty="0"/>
                        <a:t>Balanced Accuracy</a:t>
                      </a:r>
                      <a:endParaRPr lang="en-US" dirty="0"/>
                    </a:p>
                  </a:txBody>
                  <a:tcPr anchor="ctr">
                    <a:lnL>
                      <a:noFill/>
                    </a:lnL>
                    <a:lnR>
                      <a:noFill/>
                    </a:lnR>
                    <a:lnT>
                      <a:noFill/>
                    </a:lnT>
                    <a:lnB>
                      <a:noFill/>
                    </a:lnB>
                    <a:solidFill>
                      <a:srgbClr val="919191"/>
                    </a:solidFill>
                  </a:tcPr>
                </a:tc>
                <a:tc>
                  <a:txBody>
                    <a:bodyPr/>
                    <a:lstStyle/>
                    <a:p>
                      <a:r>
                        <a:rPr lang="en-US" b="1" dirty="0"/>
                        <a:t>ROC AUC</a:t>
                      </a:r>
                      <a:endParaRPr lang="en-US" dirty="0"/>
                    </a:p>
                  </a:txBody>
                  <a:tcPr anchor="ctr">
                    <a:lnL>
                      <a:noFill/>
                    </a:lnL>
                    <a:lnR>
                      <a:noFill/>
                    </a:lnR>
                    <a:lnT>
                      <a:noFill/>
                    </a:lnT>
                    <a:lnB>
                      <a:noFill/>
                    </a:lnB>
                    <a:solidFill>
                      <a:srgbClr val="919191"/>
                    </a:solidFill>
                  </a:tcPr>
                </a:tc>
                <a:extLst>
                  <a:ext uri="{0D108BD9-81ED-4DB2-BD59-A6C34878D82A}">
                    <a16:rowId xmlns:a16="http://schemas.microsoft.com/office/drawing/2014/main" val="4011318482"/>
                  </a:ext>
                </a:extLst>
              </a:tr>
              <a:tr h="349956">
                <a:tc>
                  <a:txBody>
                    <a:bodyPr/>
                    <a:lstStyle/>
                    <a:p>
                      <a:r>
                        <a:rPr lang="en-US" b="1" dirty="0"/>
                        <a:t>SGD Classifier</a:t>
                      </a:r>
                      <a:endParaRPr lang="en-US" dirty="0"/>
                    </a:p>
                  </a:txBody>
                  <a:tcPr anchor="ctr">
                    <a:lnL>
                      <a:noFill/>
                    </a:lnL>
                    <a:lnR>
                      <a:noFill/>
                    </a:lnR>
                    <a:lnT>
                      <a:noFill/>
                    </a:lnT>
                    <a:lnB>
                      <a:noFill/>
                    </a:lnB>
                  </a:tcPr>
                </a:tc>
                <a:tc>
                  <a:txBody>
                    <a:bodyPr/>
                    <a:lstStyle/>
                    <a:p>
                      <a:r>
                        <a:rPr lang="en-US" dirty="0"/>
                        <a:t>74%</a:t>
                      </a:r>
                    </a:p>
                  </a:txBody>
                  <a:tcPr anchor="ctr">
                    <a:lnL>
                      <a:noFill/>
                    </a:lnL>
                    <a:lnR>
                      <a:noFill/>
                    </a:lnR>
                    <a:lnT>
                      <a:noFill/>
                    </a:lnT>
                    <a:lnB>
                      <a:noFill/>
                    </a:lnB>
                  </a:tcPr>
                </a:tc>
                <a:tc>
                  <a:txBody>
                    <a:bodyPr/>
                    <a:lstStyle/>
                    <a:p>
                      <a:r>
                        <a:rPr lang="en-US" dirty="0"/>
                        <a:t>0.43</a:t>
                      </a:r>
                    </a:p>
                  </a:txBody>
                  <a:tcPr anchor="ctr">
                    <a:lnL>
                      <a:noFill/>
                    </a:lnL>
                    <a:lnR>
                      <a:noFill/>
                    </a:lnR>
                    <a:lnT>
                      <a:noFill/>
                    </a:lnT>
                    <a:lnB>
                      <a:noFill/>
                    </a:lnB>
                  </a:tcPr>
                </a:tc>
                <a:tc>
                  <a:txBody>
                    <a:bodyPr/>
                    <a:lstStyle/>
                    <a:p>
                      <a:r>
                        <a:rPr lang="en-US" dirty="0"/>
                        <a:t>0.71</a:t>
                      </a:r>
                    </a:p>
                  </a:txBody>
                  <a:tcPr anchor="ctr">
                    <a:lnL>
                      <a:noFill/>
                    </a:lnL>
                    <a:lnR>
                      <a:noFill/>
                    </a:lnR>
                    <a:lnT>
                      <a:noFill/>
                    </a:lnT>
                    <a:lnB>
                      <a:noFill/>
                    </a:lnB>
                  </a:tcPr>
                </a:tc>
                <a:tc>
                  <a:txBody>
                    <a:bodyPr/>
                    <a:lstStyle/>
                    <a:p>
                      <a:r>
                        <a:rPr lang="en-US" dirty="0"/>
                        <a:t>0.74</a:t>
                      </a:r>
                    </a:p>
                  </a:txBody>
                  <a:tcPr anchor="ctr">
                    <a:lnL>
                      <a:noFill/>
                    </a:lnL>
                    <a:lnR>
                      <a:noFill/>
                    </a:lnR>
                    <a:lnT>
                      <a:noFill/>
                    </a:lnT>
                    <a:lnB>
                      <a:noFill/>
                    </a:lnB>
                  </a:tcPr>
                </a:tc>
                <a:tc>
                  <a:txBody>
                    <a:bodyPr/>
                    <a:lstStyle/>
                    <a:p>
                      <a:r>
                        <a:rPr lang="en-US" dirty="0"/>
                        <a:t>0.73</a:t>
                      </a:r>
                    </a:p>
                  </a:txBody>
                  <a:tcPr anchor="ctr">
                    <a:lnL>
                      <a:noFill/>
                    </a:lnL>
                    <a:lnR>
                      <a:noFill/>
                    </a:lnR>
                    <a:lnT>
                      <a:noFill/>
                    </a:lnT>
                    <a:lnB>
                      <a:noFill/>
                    </a:lnB>
                  </a:tcPr>
                </a:tc>
                <a:tc>
                  <a:txBody>
                    <a:bodyPr/>
                    <a:lstStyle/>
                    <a:p>
                      <a:r>
                        <a:rPr lang="en-US" dirty="0"/>
                        <a:t>0.82</a:t>
                      </a:r>
                    </a:p>
                  </a:txBody>
                  <a:tcPr anchor="ctr">
                    <a:lnL>
                      <a:noFill/>
                    </a:lnL>
                    <a:lnR>
                      <a:noFill/>
                    </a:lnR>
                    <a:lnT>
                      <a:noFill/>
                    </a:lnT>
                    <a:lnB>
                      <a:noFill/>
                    </a:lnB>
                  </a:tcPr>
                </a:tc>
                <a:extLst>
                  <a:ext uri="{0D108BD9-81ED-4DB2-BD59-A6C34878D82A}">
                    <a16:rowId xmlns:a16="http://schemas.microsoft.com/office/drawing/2014/main" val="1863155603"/>
                  </a:ext>
                </a:extLst>
              </a:tr>
              <a:tr h="349956">
                <a:tc>
                  <a:txBody>
                    <a:bodyPr/>
                    <a:lstStyle/>
                    <a:p>
                      <a:r>
                        <a:rPr lang="en-US" b="1" dirty="0"/>
                        <a:t>ADA Boost</a:t>
                      </a:r>
                      <a:endParaRPr lang="en-US" dirty="0"/>
                    </a:p>
                  </a:txBody>
                  <a:tcPr anchor="ctr">
                    <a:lnL>
                      <a:noFill/>
                    </a:lnL>
                    <a:lnR>
                      <a:noFill/>
                    </a:lnR>
                    <a:lnT>
                      <a:noFill/>
                    </a:lnT>
                    <a:lnB>
                      <a:noFill/>
                    </a:lnB>
                  </a:tcPr>
                </a:tc>
                <a:tc>
                  <a:txBody>
                    <a:bodyPr/>
                    <a:lstStyle/>
                    <a:p>
                      <a:r>
                        <a:rPr lang="en-US" dirty="0"/>
                        <a:t>80%</a:t>
                      </a:r>
                    </a:p>
                  </a:txBody>
                  <a:tcPr anchor="ctr">
                    <a:lnL>
                      <a:noFill/>
                    </a:lnL>
                    <a:lnR>
                      <a:noFill/>
                    </a:lnR>
                    <a:lnT>
                      <a:noFill/>
                    </a:lnT>
                    <a:lnB>
                      <a:noFill/>
                    </a:lnB>
                  </a:tcPr>
                </a:tc>
                <a:tc>
                  <a:txBody>
                    <a:bodyPr/>
                    <a:lstStyle/>
                    <a:p>
                      <a:r>
                        <a:rPr lang="en-US" dirty="0"/>
                        <a:t>0.46</a:t>
                      </a:r>
                    </a:p>
                  </a:txBody>
                  <a:tcPr anchor="ctr">
                    <a:lnL>
                      <a:noFill/>
                    </a:lnL>
                    <a:lnR>
                      <a:noFill/>
                    </a:lnR>
                    <a:lnT>
                      <a:noFill/>
                    </a:lnT>
                    <a:lnB>
                      <a:noFill/>
                    </a:lnB>
                  </a:tcPr>
                </a:tc>
                <a:tc>
                  <a:txBody>
                    <a:bodyPr/>
                    <a:lstStyle/>
                    <a:p>
                      <a:r>
                        <a:rPr lang="en-US" dirty="0"/>
                        <a:t>0.63</a:t>
                      </a:r>
                    </a:p>
                  </a:txBody>
                  <a:tcPr anchor="ctr">
                    <a:lnL>
                      <a:noFill/>
                    </a:lnL>
                    <a:lnR>
                      <a:noFill/>
                    </a:lnR>
                    <a:lnT>
                      <a:noFill/>
                    </a:lnT>
                    <a:lnB>
                      <a:noFill/>
                    </a:lnB>
                  </a:tcPr>
                </a:tc>
                <a:tc>
                  <a:txBody>
                    <a:bodyPr/>
                    <a:lstStyle/>
                    <a:p>
                      <a:r>
                        <a:rPr lang="en-US" dirty="0"/>
                        <a:t>0.36</a:t>
                      </a:r>
                    </a:p>
                  </a:txBody>
                  <a:tcPr anchor="ctr">
                    <a:lnL>
                      <a:noFill/>
                    </a:lnL>
                    <a:lnR>
                      <a:noFill/>
                    </a:lnR>
                    <a:lnT>
                      <a:noFill/>
                    </a:lnT>
                    <a:lnB>
                      <a:noFill/>
                    </a:lnB>
                  </a:tcPr>
                </a:tc>
                <a:tc>
                  <a:txBody>
                    <a:bodyPr/>
                    <a:lstStyle/>
                    <a:p>
                      <a:r>
                        <a:rPr lang="en-US" dirty="0"/>
                        <a:t>0.73</a:t>
                      </a:r>
                    </a:p>
                  </a:txBody>
                  <a:tcPr anchor="ctr">
                    <a:lnL>
                      <a:noFill/>
                    </a:lnL>
                    <a:lnR>
                      <a:noFill/>
                    </a:lnR>
                    <a:lnT>
                      <a:noFill/>
                    </a:lnT>
                    <a:lnB>
                      <a:noFill/>
                    </a:lnB>
                  </a:tcPr>
                </a:tc>
                <a:tc>
                  <a:txBody>
                    <a:bodyPr/>
                    <a:lstStyle/>
                    <a:p>
                      <a:r>
                        <a:rPr lang="en-US" dirty="0"/>
                        <a:t>0.82</a:t>
                      </a:r>
                    </a:p>
                  </a:txBody>
                  <a:tcPr anchor="ctr">
                    <a:lnL>
                      <a:noFill/>
                    </a:lnL>
                    <a:lnR>
                      <a:noFill/>
                    </a:lnR>
                    <a:lnT>
                      <a:noFill/>
                    </a:lnT>
                    <a:lnB>
                      <a:noFill/>
                    </a:lnB>
                  </a:tcPr>
                </a:tc>
                <a:extLst>
                  <a:ext uri="{0D108BD9-81ED-4DB2-BD59-A6C34878D82A}">
                    <a16:rowId xmlns:a16="http://schemas.microsoft.com/office/drawing/2014/main" val="3917103284"/>
                  </a:ext>
                </a:extLst>
              </a:tr>
              <a:tr h="349956">
                <a:tc>
                  <a:txBody>
                    <a:bodyPr/>
                    <a:lstStyle/>
                    <a:p>
                      <a:r>
                        <a:rPr lang="en-US" b="1"/>
                        <a:t>Gradient Boost</a:t>
                      </a:r>
                      <a:endParaRPr lang="en-US"/>
                    </a:p>
                  </a:txBody>
                  <a:tcPr anchor="ctr">
                    <a:lnL>
                      <a:noFill/>
                    </a:lnL>
                    <a:lnR>
                      <a:noFill/>
                    </a:lnR>
                    <a:lnT>
                      <a:noFill/>
                    </a:lnT>
                    <a:lnB>
                      <a:noFill/>
                    </a:lnB>
                  </a:tcPr>
                </a:tc>
                <a:tc>
                  <a:txBody>
                    <a:bodyPr/>
                    <a:lstStyle/>
                    <a:p>
                      <a:r>
                        <a:rPr lang="en-US"/>
                        <a:t>89%</a:t>
                      </a:r>
                    </a:p>
                  </a:txBody>
                  <a:tcPr anchor="ctr">
                    <a:lnL>
                      <a:noFill/>
                    </a:lnL>
                    <a:lnR>
                      <a:noFill/>
                    </a:lnR>
                    <a:lnT>
                      <a:noFill/>
                    </a:lnT>
                    <a:lnB>
                      <a:noFill/>
                    </a:lnB>
                  </a:tcPr>
                </a:tc>
                <a:tc>
                  <a:txBody>
                    <a:bodyPr/>
                    <a:lstStyle/>
                    <a:p>
                      <a:r>
                        <a:rPr lang="en-US" dirty="0"/>
                        <a:t>0.40</a:t>
                      </a:r>
                    </a:p>
                  </a:txBody>
                  <a:tcPr anchor="ctr">
                    <a:lnL>
                      <a:noFill/>
                    </a:lnL>
                    <a:lnR>
                      <a:noFill/>
                    </a:lnR>
                    <a:lnT>
                      <a:noFill/>
                    </a:lnT>
                    <a:lnB>
                      <a:noFill/>
                    </a:lnB>
                  </a:tcPr>
                </a:tc>
                <a:tc>
                  <a:txBody>
                    <a:bodyPr/>
                    <a:lstStyle/>
                    <a:p>
                      <a:r>
                        <a:rPr lang="en-US" dirty="0"/>
                        <a:t>0.28</a:t>
                      </a:r>
                    </a:p>
                  </a:txBody>
                  <a:tcPr anchor="ctr">
                    <a:lnL>
                      <a:noFill/>
                    </a:lnL>
                    <a:lnR>
                      <a:noFill/>
                    </a:lnR>
                    <a:lnT>
                      <a:noFill/>
                    </a:lnT>
                    <a:lnB>
                      <a:noFill/>
                    </a:lnB>
                  </a:tcPr>
                </a:tc>
                <a:tc>
                  <a:txBody>
                    <a:bodyPr/>
                    <a:lstStyle/>
                    <a:p>
                      <a:r>
                        <a:rPr lang="en-US" dirty="0"/>
                        <a:t>0.71</a:t>
                      </a:r>
                    </a:p>
                  </a:txBody>
                  <a:tcPr anchor="ctr">
                    <a:lnL>
                      <a:noFill/>
                    </a:lnL>
                    <a:lnR>
                      <a:noFill/>
                    </a:lnR>
                    <a:lnT>
                      <a:noFill/>
                    </a:lnT>
                    <a:lnB>
                      <a:noFill/>
                    </a:lnB>
                  </a:tcPr>
                </a:tc>
                <a:tc>
                  <a:txBody>
                    <a:bodyPr/>
                    <a:lstStyle/>
                    <a:p>
                      <a:r>
                        <a:rPr lang="en-US" dirty="0"/>
                        <a:t>0.63</a:t>
                      </a:r>
                    </a:p>
                  </a:txBody>
                  <a:tcPr anchor="ctr">
                    <a:lnL>
                      <a:noFill/>
                    </a:lnL>
                    <a:lnR>
                      <a:noFill/>
                    </a:lnR>
                    <a:lnT>
                      <a:noFill/>
                    </a:lnT>
                    <a:lnB>
                      <a:noFill/>
                    </a:lnB>
                  </a:tcPr>
                </a:tc>
                <a:tc>
                  <a:txBody>
                    <a:bodyPr/>
                    <a:lstStyle/>
                    <a:p>
                      <a:r>
                        <a:rPr lang="en-US" dirty="0"/>
                        <a:t>0.82</a:t>
                      </a:r>
                    </a:p>
                  </a:txBody>
                  <a:tcPr anchor="ctr">
                    <a:lnL>
                      <a:noFill/>
                    </a:lnL>
                    <a:lnR>
                      <a:noFill/>
                    </a:lnR>
                    <a:lnT>
                      <a:noFill/>
                    </a:lnT>
                    <a:lnB>
                      <a:noFill/>
                    </a:lnB>
                  </a:tcPr>
                </a:tc>
                <a:extLst>
                  <a:ext uri="{0D108BD9-81ED-4DB2-BD59-A6C34878D82A}">
                    <a16:rowId xmlns:a16="http://schemas.microsoft.com/office/drawing/2014/main" val="1182892812"/>
                  </a:ext>
                </a:extLst>
              </a:tr>
              <a:tr h="349956">
                <a:tc>
                  <a:txBody>
                    <a:bodyPr/>
                    <a:lstStyle/>
                    <a:p>
                      <a:r>
                        <a:rPr lang="en-US" b="1"/>
                        <a:t>Random Forest</a:t>
                      </a:r>
                      <a:endParaRPr lang="en-US"/>
                    </a:p>
                  </a:txBody>
                  <a:tcPr anchor="ctr">
                    <a:lnL>
                      <a:noFill/>
                    </a:lnL>
                    <a:lnR>
                      <a:noFill/>
                    </a:lnR>
                    <a:lnT>
                      <a:noFill/>
                    </a:lnT>
                    <a:lnB>
                      <a:noFill/>
                    </a:lnB>
                  </a:tcPr>
                </a:tc>
                <a:tc>
                  <a:txBody>
                    <a:bodyPr/>
                    <a:lstStyle/>
                    <a:p>
                      <a:r>
                        <a:rPr lang="en-US" dirty="0"/>
                        <a:t>81%</a:t>
                      </a:r>
                    </a:p>
                  </a:txBody>
                  <a:tcPr anchor="ctr">
                    <a:lnL>
                      <a:noFill/>
                    </a:lnL>
                    <a:lnR>
                      <a:noFill/>
                    </a:lnR>
                    <a:lnT>
                      <a:noFill/>
                    </a:lnT>
                    <a:lnB>
                      <a:noFill/>
                    </a:lnB>
                  </a:tcPr>
                </a:tc>
                <a:tc>
                  <a:txBody>
                    <a:bodyPr/>
                    <a:lstStyle/>
                    <a:p>
                      <a:r>
                        <a:rPr lang="en-US" dirty="0"/>
                        <a:t>0.45</a:t>
                      </a:r>
                    </a:p>
                  </a:txBody>
                  <a:tcPr anchor="ctr">
                    <a:lnL>
                      <a:noFill/>
                    </a:lnL>
                    <a:lnR>
                      <a:noFill/>
                    </a:lnR>
                    <a:lnT>
                      <a:noFill/>
                    </a:lnT>
                    <a:lnB>
                      <a:noFill/>
                    </a:lnB>
                  </a:tcPr>
                </a:tc>
                <a:tc>
                  <a:txBody>
                    <a:bodyPr/>
                    <a:lstStyle/>
                    <a:p>
                      <a:r>
                        <a:rPr lang="en-US" dirty="0"/>
                        <a:t>0.58</a:t>
                      </a:r>
                    </a:p>
                  </a:txBody>
                  <a:tcPr anchor="ctr">
                    <a:lnL>
                      <a:noFill/>
                    </a:lnL>
                    <a:lnR>
                      <a:noFill/>
                    </a:lnR>
                    <a:lnT>
                      <a:noFill/>
                    </a:lnT>
                    <a:lnB>
                      <a:noFill/>
                    </a:lnB>
                  </a:tcPr>
                </a:tc>
                <a:tc>
                  <a:txBody>
                    <a:bodyPr/>
                    <a:lstStyle/>
                    <a:p>
                      <a:r>
                        <a:rPr lang="en-US" dirty="0"/>
                        <a:t>0.37</a:t>
                      </a:r>
                    </a:p>
                  </a:txBody>
                  <a:tcPr anchor="ctr">
                    <a:lnL>
                      <a:noFill/>
                    </a:lnL>
                    <a:lnR>
                      <a:noFill/>
                    </a:lnR>
                    <a:lnT>
                      <a:noFill/>
                    </a:lnT>
                    <a:lnB>
                      <a:noFill/>
                    </a:lnB>
                  </a:tcPr>
                </a:tc>
                <a:tc>
                  <a:txBody>
                    <a:bodyPr/>
                    <a:lstStyle/>
                    <a:p>
                      <a:r>
                        <a:rPr lang="en-US" dirty="0"/>
                        <a:t>0.71</a:t>
                      </a:r>
                    </a:p>
                  </a:txBody>
                  <a:tcPr anchor="ctr">
                    <a:lnL>
                      <a:noFill/>
                    </a:lnL>
                    <a:lnR>
                      <a:noFill/>
                    </a:lnR>
                    <a:lnT>
                      <a:noFill/>
                    </a:lnT>
                    <a:lnB>
                      <a:noFill/>
                    </a:lnB>
                  </a:tcPr>
                </a:tc>
                <a:tc>
                  <a:txBody>
                    <a:bodyPr/>
                    <a:lstStyle/>
                    <a:p>
                      <a:r>
                        <a:rPr lang="en-US" dirty="0"/>
                        <a:t>0.81</a:t>
                      </a:r>
                    </a:p>
                  </a:txBody>
                  <a:tcPr anchor="ctr">
                    <a:lnL>
                      <a:noFill/>
                    </a:lnL>
                    <a:lnR>
                      <a:noFill/>
                    </a:lnR>
                    <a:lnT>
                      <a:noFill/>
                    </a:lnT>
                    <a:lnB>
                      <a:noFill/>
                    </a:lnB>
                  </a:tcPr>
                </a:tc>
                <a:extLst>
                  <a:ext uri="{0D108BD9-81ED-4DB2-BD59-A6C34878D82A}">
                    <a16:rowId xmlns:a16="http://schemas.microsoft.com/office/drawing/2014/main" val="1841931815"/>
                  </a:ext>
                </a:extLst>
              </a:tr>
              <a:tr h="349956">
                <a:tc>
                  <a:txBody>
                    <a:bodyPr/>
                    <a:lstStyle/>
                    <a:p>
                      <a:r>
                        <a:rPr lang="en-US" b="1" dirty="0"/>
                        <a:t>Bagging</a:t>
                      </a:r>
                      <a:endParaRPr lang="en-US" dirty="0"/>
                    </a:p>
                  </a:txBody>
                  <a:tcPr anchor="ctr">
                    <a:lnL>
                      <a:noFill/>
                    </a:lnL>
                    <a:lnR>
                      <a:noFill/>
                    </a:lnR>
                    <a:lnT>
                      <a:noFill/>
                    </a:lnT>
                    <a:lnB>
                      <a:noFill/>
                    </a:lnB>
                  </a:tcPr>
                </a:tc>
                <a:tc>
                  <a:txBody>
                    <a:bodyPr/>
                    <a:lstStyle/>
                    <a:p>
                      <a:r>
                        <a:rPr lang="en-US" dirty="0"/>
                        <a:t>84%</a:t>
                      </a:r>
                    </a:p>
                  </a:txBody>
                  <a:tcPr anchor="ctr">
                    <a:lnL>
                      <a:noFill/>
                    </a:lnL>
                    <a:lnR>
                      <a:noFill/>
                    </a:lnR>
                    <a:lnT>
                      <a:noFill/>
                    </a:lnT>
                    <a:lnB>
                      <a:noFill/>
                    </a:lnB>
                  </a:tcPr>
                </a:tc>
                <a:tc>
                  <a:txBody>
                    <a:bodyPr/>
                    <a:lstStyle/>
                    <a:p>
                      <a:r>
                        <a:rPr lang="en-US" dirty="0"/>
                        <a:t>0.44</a:t>
                      </a:r>
                    </a:p>
                  </a:txBody>
                  <a:tcPr anchor="ctr">
                    <a:lnL>
                      <a:noFill/>
                    </a:lnL>
                    <a:lnR>
                      <a:noFill/>
                    </a:lnR>
                    <a:lnT>
                      <a:noFill/>
                    </a:lnT>
                    <a:lnB>
                      <a:noFill/>
                    </a:lnB>
                  </a:tcPr>
                </a:tc>
                <a:tc>
                  <a:txBody>
                    <a:bodyPr/>
                    <a:lstStyle/>
                    <a:p>
                      <a:r>
                        <a:rPr lang="en-US" dirty="0"/>
                        <a:t>0.47</a:t>
                      </a:r>
                    </a:p>
                  </a:txBody>
                  <a:tcPr anchor="ctr">
                    <a:lnL>
                      <a:noFill/>
                    </a:lnL>
                    <a:lnR>
                      <a:noFill/>
                    </a:lnR>
                    <a:lnT>
                      <a:noFill/>
                    </a:lnT>
                    <a:lnB>
                      <a:noFill/>
                    </a:lnB>
                  </a:tcPr>
                </a:tc>
                <a:tc>
                  <a:txBody>
                    <a:bodyPr/>
                    <a:lstStyle/>
                    <a:p>
                      <a:r>
                        <a:rPr lang="en-US" dirty="0"/>
                        <a:t>0.41</a:t>
                      </a:r>
                    </a:p>
                  </a:txBody>
                  <a:tcPr anchor="ctr">
                    <a:lnL>
                      <a:noFill/>
                    </a:lnL>
                    <a:lnR>
                      <a:noFill/>
                    </a:lnR>
                    <a:lnT>
                      <a:noFill/>
                    </a:lnT>
                    <a:lnB>
                      <a:noFill/>
                    </a:lnB>
                  </a:tcPr>
                </a:tc>
                <a:tc>
                  <a:txBody>
                    <a:bodyPr/>
                    <a:lstStyle/>
                    <a:p>
                      <a:r>
                        <a:rPr lang="en-US" dirty="0"/>
                        <a:t>0.69</a:t>
                      </a:r>
                    </a:p>
                  </a:txBody>
                  <a:tcPr anchor="ctr">
                    <a:lnL>
                      <a:noFill/>
                    </a:lnL>
                    <a:lnR>
                      <a:noFill/>
                    </a:lnR>
                    <a:lnT>
                      <a:noFill/>
                    </a:lnT>
                    <a:lnB>
                      <a:noFill/>
                    </a:lnB>
                  </a:tcPr>
                </a:tc>
                <a:tc>
                  <a:txBody>
                    <a:bodyPr/>
                    <a:lstStyle/>
                    <a:p>
                      <a:r>
                        <a:rPr lang="en-US" dirty="0"/>
                        <a:t>0.79</a:t>
                      </a:r>
                    </a:p>
                  </a:txBody>
                  <a:tcPr anchor="ctr">
                    <a:lnL>
                      <a:noFill/>
                    </a:lnL>
                    <a:lnR>
                      <a:noFill/>
                    </a:lnR>
                    <a:lnT>
                      <a:noFill/>
                    </a:lnT>
                    <a:lnB>
                      <a:noFill/>
                    </a:lnB>
                  </a:tcPr>
                </a:tc>
                <a:extLst>
                  <a:ext uri="{0D108BD9-81ED-4DB2-BD59-A6C34878D82A}">
                    <a16:rowId xmlns:a16="http://schemas.microsoft.com/office/drawing/2014/main" val="1799902714"/>
                  </a:ext>
                </a:extLst>
              </a:tr>
            </a:tbl>
          </a:graphicData>
        </a:graphic>
      </p:graphicFrame>
    </p:spTree>
    <p:extLst>
      <p:ext uri="{BB962C8B-B14F-4D97-AF65-F5344CB8AC3E}">
        <p14:creationId xmlns:p14="http://schemas.microsoft.com/office/powerpoint/2010/main" val="102196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AE9B-3962-E061-D14C-091C54E8FA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Models</a:t>
            </a:r>
            <a:endParaRPr lang="en-US" dirty="0"/>
          </a:p>
        </p:txBody>
      </p:sp>
      <p:graphicFrame>
        <p:nvGraphicFramePr>
          <p:cNvPr id="4" name="Content Placeholder 3">
            <a:extLst>
              <a:ext uri="{FF2B5EF4-FFF2-40B4-BE49-F238E27FC236}">
                <a16:creationId xmlns:a16="http://schemas.microsoft.com/office/drawing/2014/main" id="{575909F4-2FAD-0CA1-6E5A-7F9868ECCBED}"/>
              </a:ext>
            </a:extLst>
          </p:cNvPr>
          <p:cNvGraphicFramePr>
            <a:graphicFrameLocks noGrp="1"/>
          </p:cNvGraphicFramePr>
          <p:nvPr>
            <p:ph idx="1"/>
            <p:extLst>
              <p:ext uri="{D42A27DB-BD31-4B8C-83A1-F6EECF244321}">
                <p14:modId xmlns:p14="http://schemas.microsoft.com/office/powerpoint/2010/main" val="726121297"/>
              </p:ext>
            </p:extLst>
          </p:nvPr>
        </p:nvGraphicFramePr>
        <p:xfrm>
          <a:off x="381000" y="2057400"/>
          <a:ext cx="84582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94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A258-051B-9CC1-A46D-E7E640468C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Models</a:t>
            </a:r>
            <a:r>
              <a:rPr lang="en-US" dirty="0"/>
              <a:t> </a:t>
            </a:r>
          </a:p>
        </p:txBody>
      </p:sp>
      <p:sp>
        <p:nvSpPr>
          <p:cNvPr id="5" name="Content Placeholder 4">
            <a:extLst>
              <a:ext uri="{FF2B5EF4-FFF2-40B4-BE49-F238E27FC236}">
                <a16:creationId xmlns:a16="http://schemas.microsoft.com/office/drawing/2014/main" id="{E817382B-12DC-BBDC-FC92-9DF47CF78371}"/>
              </a:ext>
            </a:extLst>
          </p:cNvPr>
          <p:cNvSpPr>
            <a:spLocks noGrp="1"/>
          </p:cNvSpPr>
          <p:nvPr>
            <p:ph idx="1"/>
          </p:nvPr>
        </p:nvSpPr>
        <p:spPr>
          <a:xfrm>
            <a:off x="381000" y="2057401"/>
            <a:ext cx="8458200" cy="4267199"/>
          </a:xfrm>
        </p:spPr>
        <p:txBody>
          <a:bodyPr/>
          <a:lstStyle/>
          <a:p>
            <a:pPr marL="0" indent="0">
              <a:buNone/>
            </a:pPr>
            <a:r>
              <a:rPr lang="en-US" sz="1800" b="1" dirty="0">
                <a:latin typeface="Times New Roman" panose="02020603050405020304" pitchFamily="18" charset="0"/>
              </a:rPr>
              <a:t>Best Performing Model </a:t>
            </a:r>
            <a:r>
              <a:rPr lang="en-US" sz="1800" dirty="0">
                <a:latin typeface="Times New Roman" panose="02020603050405020304" pitchFamily="18" charset="0"/>
              </a:rPr>
              <a:t>- </a:t>
            </a:r>
            <a:r>
              <a:rPr lang="en-US" sz="1800" b="1" dirty="0">
                <a:latin typeface="Times New Roman" panose="02020603050405020304" pitchFamily="18" charset="0"/>
              </a:rPr>
              <a:t>Gradient Boost</a:t>
            </a:r>
            <a:r>
              <a:rPr lang="en-US" sz="1800" dirty="0">
                <a:latin typeface="Times New Roman" panose="02020603050405020304" pitchFamily="18" charset="0"/>
              </a:rPr>
              <a:t>:</a:t>
            </a:r>
          </a:p>
          <a:p>
            <a:r>
              <a:rPr lang="en-US" sz="1800" dirty="0">
                <a:latin typeface="Times New Roman" panose="02020603050405020304" pitchFamily="18" charset="0"/>
              </a:rPr>
              <a:t>Accuracy on Test Set: 89%</a:t>
            </a:r>
          </a:p>
          <a:p>
            <a:r>
              <a:rPr lang="en-US" sz="1800" dirty="0">
                <a:latin typeface="Times New Roman" panose="02020603050405020304" pitchFamily="18" charset="0"/>
              </a:rPr>
              <a:t>F1 Score: 0.40</a:t>
            </a:r>
          </a:p>
          <a:p>
            <a:endParaRPr lang="en-US" sz="1800" dirty="0">
              <a:latin typeface="Times New Roman" panose="02020603050405020304" pitchFamily="18" charset="0"/>
            </a:endParaRPr>
          </a:p>
          <a:p>
            <a:pPr marL="0" indent="0">
              <a:buNone/>
            </a:pPr>
            <a:r>
              <a:rPr lang="en-US" sz="1800" b="1" dirty="0">
                <a:latin typeface="Times New Roman" panose="02020603050405020304" pitchFamily="18" charset="0"/>
              </a:rPr>
              <a:t>Validation Set Performance:</a:t>
            </a:r>
          </a:p>
          <a:p>
            <a:pPr marL="342900" lvl="1" indent="-342900">
              <a:buFont typeface="Arial" pitchFamily="34" charset="0"/>
              <a:buChar char="•"/>
            </a:pPr>
            <a:r>
              <a:rPr lang="en-US" sz="1800" dirty="0">
                <a:latin typeface="Times New Roman" panose="02020603050405020304" pitchFamily="18" charset="0"/>
              </a:rPr>
              <a:t>Recall: 0.28</a:t>
            </a:r>
          </a:p>
          <a:p>
            <a:pPr marL="342900" lvl="1" indent="-342900">
              <a:buFont typeface="Arial" pitchFamily="34" charset="0"/>
              <a:buChar char="•"/>
            </a:pPr>
            <a:r>
              <a:rPr lang="en-US" sz="1800" dirty="0">
                <a:latin typeface="Times New Roman" panose="02020603050405020304" pitchFamily="18" charset="0"/>
              </a:rPr>
              <a:t>Precision: 0.71</a:t>
            </a:r>
          </a:p>
          <a:p>
            <a:pPr marL="342900" lvl="1" indent="-342900">
              <a:buFont typeface="Arial" pitchFamily="34" charset="0"/>
              <a:buChar char="•"/>
            </a:pPr>
            <a:r>
              <a:rPr lang="en-US" sz="1800" dirty="0">
                <a:latin typeface="Times New Roman" panose="02020603050405020304" pitchFamily="18" charset="0"/>
              </a:rPr>
              <a:t>Balanced Accuracy: 0.63</a:t>
            </a:r>
          </a:p>
          <a:p>
            <a:pPr marL="342900" lvl="1" indent="-342900">
              <a:buFont typeface="Arial" pitchFamily="34" charset="0"/>
              <a:buChar char="•"/>
            </a:pPr>
            <a:r>
              <a:rPr lang="en-US" sz="1800" dirty="0">
                <a:latin typeface="Times New Roman" panose="02020603050405020304" pitchFamily="18" charset="0"/>
              </a:rPr>
              <a:t>ROC AUC: 0.82</a:t>
            </a:r>
          </a:p>
          <a:p>
            <a:pPr marL="0" indent="0">
              <a:buNone/>
            </a:pPr>
            <a:endParaRPr lang="en-US" dirty="0"/>
          </a:p>
        </p:txBody>
      </p:sp>
    </p:spTree>
    <p:extLst>
      <p:ext uri="{BB962C8B-B14F-4D97-AF65-F5344CB8AC3E}">
        <p14:creationId xmlns:p14="http://schemas.microsoft.com/office/powerpoint/2010/main" val="219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89EB-D2FD-28D4-18A3-4583516F50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B715B8-60F2-56D3-4CB0-F852A377DD41}"/>
              </a:ext>
            </a:extLst>
          </p:cNvPr>
          <p:cNvSpPr>
            <a:spLocks noGrp="1"/>
          </p:cNvSpPr>
          <p:nvPr>
            <p:ph idx="1"/>
          </p:nvPr>
        </p:nvSpPr>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This project provides a detailed analysis of Chicago’s traffic crash data, identifying key temporal and spatial patterns to inform targeted safety measures. Findings reveal peak crash times, notably midday and late afternoons on Fridays, as well as accident hotspots across the city. Statistical tests confirmed significant correlations, and the Gradient Boost model achieved high predictive accuracy, supporting proactive crash management. These insights offer real-world applications for policymakers in urban planning and traffic safety, suggesting targeted interventions to reduce crashes. Ultimately, this data-driven approach aims to enhance road safety in Chicago, with broader applications for other cities facing similar challenges.</a:t>
            </a:r>
          </a:p>
          <a:p>
            <a:pPr marL="0" indent="0">
              <a:buNone/>
            </a:pPr>
            <a:endParaRPr lang="en-US" sz="19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Goal: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insights from this study will help inform traffic safety policies, reduce accident rates, and enhance urban planning for road safety.</a:t>
            </a:r>
            <a:endParaRPr lang="en-US"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639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CE5B-C7C8-68AE-34A7-9020FA380D4A}"/>
              </a:ext>
            </a:extLst>
          </p:cNvPr>
          <p:cNvSpPr>
            <a:spLocks noGrp="1"/>
          </p:cNvSpPr>
          <p:nvPr>
            <p:ph type="title"/>
          </p:nvPr>
        </p:nvSpPr>
        <p:spPr>
          <a:xfrm>
            <a:off x="390525" y="1783756"/>
            <a:ext cx="4168299" cy="1114883"/>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Thank you</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5178" y="1634459"/>
            <a:ext cx="4558822" cy="52235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4477" y="1783756"/>
            <a:ext cx="4409524" cy="5074243"/>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Smiling Face with No Fill">
            <a:extLst>
              <a:ext uri="{FF2B5EF4-FFF2-40B4-BE49-F238E27FC236}">
                <a16:creationId xmlns:a16="http://schemas.microsoft.com/office/drawing/2014/main" id="{FE57B06B-F837-A18D-372E-82D03C60C2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2125" y="2690866"/>
            <a:ext cx="3349623" cy="3349623"/>
          </a:xfrm>
          <a:prstGeom prst="rect">
            <a:avLst/>
          </a:prstGeom>
        </p:spPr>
      </p:pic>
    </p:spTree>
    <p:extLst>
      <p:ext uri="{BB962C8B-B14F-4D97-AF65-F5344CB8AC3E}">
        <p14:creationId xmlns:p14="http://schemas.microsoft.com/office/powerpoint/2010/main" val="41162507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Abstract</a:t>
            </a:r>
          </a:p>
          <a:p>
            <a:pPr marL="228600" lvl="0" indent="-228600" algn="l" rtl="0">
              <a:lnSpc>
                <a:spcPct val="150000"/>
              </a:lnSpc>
              <a:spcBef>
                <a:spcPts val="0"/>
              </a:spcBef>
              <a:spcAft>
                <a:spcPts val="0"/>
              </a:spcAft>
              <a:buSzPts val="2800"/>
              <a:buChar char="•"/>
            </a:pPr>
            <a:r>
              <a:rPr lang="en-US">
                <a:latin typeface="Times New Roman" panose="02020603050405020304" pitchFamily="18" charset="0"/>
                <a:cs typeface="Times New Roman" panose="02020603050405020304" pitchFamily="18" charset="0"/>
              </a:rPr>
              <a:t>Introduction</a:t>
            </a:r>
          </a:p>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Dataset</a:t>
            </a:r>
          </a:p>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Workflow</a:t>
            </a:r>
          </a:p>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Exploratory Data Analysis</a:t>
            </a:r>
          </a:p>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Machine Learning Models</a:t>
            </a:r>
          </a:p>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Model Performance</a:t>
            </a:r>
          </a:p>
          <a:p>
            <a:pPr marL="228600" lvl="0" indent="-228600" algn="l" rtl="0">
              <a:lnSpc>
                <a:spcPct val="150000"/>
              </a:lnSpc>
              <a:spcBef>
                <a:spcPts val="0"/>
              </a:spcBef>
              <a:spcAft>
                <a:spcPts val="0"/>
              </a:spcAft>
              <a:buSzPts val="2800"/>
              <a:buChar char="•"/>
            </a:pPr>
            <a:r>
              <a:rPr lang="en-US" sz="2400">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latin typeface="Times New Roman" panose="02020603050405020304" pitchFamily="18" charset="0"/>
                <a:cs typeface="Times New Roman" panose="02020603050405020304" pitchFamily="18" charset="0"/>
              </a:rPr>
              <a:t>Abstract</a:t>
            </a:r>
            <a:endParaRPr lang="en-US" dirty="0"/>
          </a:p>
        </p:txBody>
      </p:sp>
      <p:sp>
        <p:nvSpPr>
          <p:cNvPr id="3" name="Content Placeholder 2"/>
          <p:cNvSpPr>
            <a:spLocks noGrp="1"/>
          </p:cNvSpPr>
          <p:nvPr>
            <p:ph idx="1"/>
          </p:nvPr>
        </p:nvSpPr>
        <p:spPr/>
        <p:txBody>
          <a:bodyPr>
            <a:normAutofit/>
          </a:bodyPr>
          <a:lstStyle/>
          <a:p>
            <a:r>
              <a:rPr lang="en-US" sz="1600" b="1">
                <a:latin typeface="Times New Roman" panose="02020603050405020304" pitchFamily="18" charset="0"/>
                <a:cs typeface="Times New Roman" panose="02020603050405020304" pitchFamily="18" charset="0"/>
              </a:rPr>
              <a:t>Objective:</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To analyze a variety of factors influencing crash frequency and severity in Chicago. The study aims to provide insights into the patterns of traffic accidents and inform policy for improved safety measures.</a:t>
            </a:r>
          </a:p>
          <a:p>
            <a:pPr marL="0" indent="0">
              <a:buNone/>
            </a:pP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Key Focus:</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The study examines:</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Temporal patterns in crashes, including long-term and seasonal trends.</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Spatial analysis to identify accident hotspots.</a:t>
            </a: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impact of infrastructure, road conditions, and human behavior on accident rates.</a:t>
            </a:r>
          </a:p>
          <a:p>
            <a:pPr marL="0" indent="0">
              <a:buNone/>
            </a:pP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Outcome:</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This comprehensive analysis aims to enhance road safety and reduce traffic-related injuries and fatalities in Chicago.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42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1C7F-D681-DEE7-937C-91D1D078E6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835F31DE-C821-E7AD-B2D7-392C9B83CA91}"/>
              </a:ext>
            </a:extLst>
          </p:cNvPr>
          <p:cNvGraphicFramePr>
            <a:graphicFrameLocks noGrp="1"/>
          </p:cNvGraphicFramePr>
          <p:nvPr>
            <p:ph idx="1"/>
          </p:nvPr>
        </p:nvGraphicFramePr>
        <p:xfrm>
          <a:off x="381000" y="2057401"/>
          <a:ext cx="8458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27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15E-8079-0B29-A93D-734E058A4F4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441A35-3D03-4A65-050E-F6ABD51C9F99}"/>
              </a:ext>
            </a:extLst>
          </p:cNvPr>
          <p:cNvSpPr>
            <a:spLocks noGrp="1"/>
          </p:cNvSpPr>
          <p:nvPr>
            <p:ph idx="1"/>
          </p:nvPr>
        </p:nvSpPr>
        <p:spPr/>
        <p:txBody>
          <a:bodyPr>
            <a:normAutofit/>
          </a:bodyPr>
          <a:lstStyle/>
          <a:p>
            <a:r>
              <a:rPr lang="en-US" sz="1600" b="1">
                <a:latin typeface="Times New Roman" panose="02020603050405020304" pitchFamily="18" charset="0"/>
                <a:cs typeface="Times New Roman" panose="02020603050405020304" pitchFamily="18" charset="0"/>
              </a:rPr>
              <a:t>Dataset Overview:</a:t>
            </a:r>
            <a:br>
              <a:rPr lang="en-US" sz="1600">
                <a:latin typeface="Times New Roman" panose="02020603050405020304" pitchFamily="18" charset="0"/>
                <a:cs typeface="Times New Roman" panose="02020603050405020304" pitchFamily="18" charset="0"/>
              </a:rPr>
            </a:br>
            <a:r>
              <a:rPr lang="en-US" sz="1600" b="0" i="0">
                <a:solidFill>
                  <a:srgbClr val="1F2328"/>
                </a:solidFill>
                <a:effectLst/>
                <a:latin typeface="Times New Roman" panose="02020603050405020304" pitchFamily="18" charset="0"/>
                <a:cs typeface="Times New Roman" panose="02020603050405020304" pitchFamily="18" charset="0"/>
              </a:rPr>
              <a:t>The Traffic Crashes dataset from the City of Chicago includes detailed records of traffic incidents, capturing crash location, date, and time, along with conditions like weather, road surface, and traffic control. It also provides data on crash types, contributing factors, damage, and injuries, enabling analysis of traffic safety and patterns.</a:t>
            </a:r>
          </a:p>
          <a:p>
            <a:endParaRPr lang="en-US" sz="1600">
              <a:solidFill>
                <a:srgbClr val="1F2328"/>
              </a:solidFill>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Data Description:</a:t>
            </a:r>
          </a:p>
          <a:p>
            <a:r>
              <a:rPr lang="en-US" sz="1600">
                <a:solidFill>
                  <a:srgbClr val="1F2328"/>
                </a:solidFill>
                <a:latin typeface="Times New Roman" panose="02020603050405020304" pitchFamily="18" charset="0"/>
                <a:cs typeface="Times New Roman" panose="02020603050405020304" pitchFamily="18" charset="0"/>
              </a:rPr>
              <a:t>Data Source : </a:t>
            </a:r>
            <a:r>
              <a:rPr lang="en-US" sz="1600">
                <a:solidFill>
                  <a:srgbClr val="9A9A9A"/>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Chicago Data Portal. 🔗</a:t>
            </a:r>
            <a:endParaRPr lang="en-US" sz="1600">
              <a:solidFill>
                <a:srgbClr val="9A9A9A"/>
              </a:solidFill>
              <a:latin typeface="Times New Roman" panose="02020603050405020304" pitchFamily="18" charset="0"/>
              <a:cs typeface="Times New Roman" panose="02020603050405020304" pitchFamily="18" charset="0"/>
            </a:endParaRPr>
          </a:p>
          <a:p>
            <a:r>
              <a:rPr lang="en-US" sz="1600">
                <a:solidFill>
                  <a:srgbClr val="1F2328"/>
                </a:solidFill>
                <a:latin typeface="Times New Roman" panose="02020603050405020304" pitchFamily="18" charset="0"/>
                <a:cs typeface="Times New Roman" panose="02020603050405020304" pitchFamily="18" charset="0"/>
              </a:rPr>
              <a:t>Data Size : 472 MB</a:t>
            </a:r>
          </a:p>
          <a:p>
            <a:r>
              <a:rPr lang="en-US" sz="1600">
                <a:solidFill>
                  <a:srgbClr val="1F2328"/>
                </a:solidFill>
                <a:latin typeface="Times New Roman" panose="02020603050405020304" pitchFamily="18" charset="0"/>
                <a:cs typeface="Times New Roman" panose="02020603050405020304" pitchFamily="18" charset="0"/>
              </a:rPr>
              <a:t>Data Shape</a:t>
            </a:r>
          </a:p>
          <a:p>
            <a:pPr lvl="1"/>
            <a:r>
              <a:rPr lang="en-US" sz="1600">
                <a:solidFill>
                  <a:srgbClr val="1F2328"/>
                </a:solidFill>
                <a:latin typeface="Times New Roman" panose="02020603050405020304" pitchFamily="18" charset="0"/>
                <a:cs typeface="Times New Roman" panose="02020603050405020304" pitchFamily="18" charset="0"/>
              </a:rPr>
              <a:t>Number of columns = 47</a:t>
            </a:r>
          </a:p>
          <a:p>
            <a:pPr lvl="1"/>
            <a:r>
              <a:rPr lang="en-US" sz="1600">
                <a:solidFill>
                  <a:srgbClr val="1F2328"/>
                </a:solidFill>
                <a:latin typeface="Times New Roman" panose="02020603050405020304" pitchFamily="18" charset="0"/>
                <a:cs typeface="Times New Roman" panose="02020603050405020304" pitchFamily="18" charset="0"/>
              </a:rPr>
              <a:t>Number of rows = 872078</a:t>
            </a:r>
          </a:p>
          <a:p>
            <a:r>
              <a:rPr lang="en-US" sz="1600">
                <a:solidFill>
                  <a:srgbClr val="1F2328"/>
                </a:solidFill>
                <a:latin typeface="Times New Roman" panose="02020603050405020304" pitchFamily="18" charset="0"/>
                <a:cs typeface="Times New Roman" panose="02020603050405020304" pitchFamily="18" charset="0"/>
              </a:rPr>
              <a:t>Time period (2014 - 2024)</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1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E7AC-6CC5-4DFA-D923-82AE51FD27D3}"/>
              </a:ext>
            </a:extLst>
          </p:cNvPr>
          <p:cNvSpPr>
            <a:spLocks noGrp="1"/>
          </p:cNvSpPr>
          <p:nvPr>
            <p:ph type="title"/>
          </p:nvPr>
        </p:nvSpPr>
        <p:spPr/>
        <p:txBody>
          <a:bodyPr/>
          <a:lstStyle/>
          <a:p>
            <a:r>
              <a:rPr lang="en-US" dirty="0"/>
              <a:t>Dataset</a:t>
            </a:r>
          </a:p>
        </p:txBody>
      </p:sp>
      <p:graphicFrame>
        <p:nvGraphicFramePr>
          <p:cNvPr id="4" name="Content Placeholder 3">
            <a:extLst>
              <a:ext uri="{FF2B5EF4-FFF2-40B4-BE49-F238E27FC236}">
                <a16:creationId xmlns:a16="http://schemas.microsoft.com/office/drawing/2014/main" id="{F005388C-11D3-74C9-21B3-E4A7697F4655}"/>
              </a:ext>
            </a:extLst>
          </p:cNvPr>
          <p:cNvGraphicFramePr>
            <a:graphicFrameLocks noGrp="1"/>
          </p:cNvGraphicFramePr>
          <p:nvPr>
            <p:ph idx="1"/>
            <p:extLst>
              <p:ext uri="{D42A27DB-BD31-4B8C-83A1-F6EECF244321}">
                <p14:modId xmlns:p14="http://schemas.microsoft.com/office/powerpoint/2010/main" val="73193516"/>
              </p:ext>
            </p:extLst>
          </p:nvPr>
        </p:nvGraphicFramePr>
        <p:xfrm>
          <a:off x="228600" y="2133600"/>
          <a:ext cx="8686800" cy="4051776"/>
        </p:xfrm>
        <a:graphic>
          <a:graphicData uri="http://schemas.openxmlformats.org/drawingml/2006/table">
            <a:tbl>
              <a:tblPr firstRow="1" bandRow="1">
                <a:tableStyleId>{073A0DAA-6AF3-43AB-8588-CEC1D06C72B9}</a:tableStyleId>
              </a:tblPr>
              <a:tblGrid>
                <a:gridCol w="2232589">
                  <a:extLst>
                    <a:ext uri="{9D8B030D-6E8A-4147-A177-3AD203B41FA5}">
                      <a16:colId xmlns:a16="http://schemas.microsoft.com/office/drawing/2014/main" val="1354830208"/>
                    </a:ext>
                  </a:extLst>
                </a:gridCol>
                <a:gridCol w="6454211">
                  <a:extLst>
                    <a:ext uri="{9D8B030D-6E8A-4147-A177-3AD203B41FA5}">
                      <a16:colId xmlns:a16="http://schemas.microsoft.com/office/drawing/2014/main" val="3125033956"/>
                    </a:ext>
                  </a:extLst>
                </a:gridCol>
              </a:tblGrid>
              <a:tr h="354927">
                <a:tc>
                  <a:txBody>
                    <a:bodyPr/>
                    <a:lstStyle/>
                    <a:p>
                      <a:pPr algn="ctr"/>
                      <a:r>
                        <a:rPr lang="en-US" dirty="0"/>
                        <a:t>Column Name</a:t>
                      </a:r>
                    </a:p>
                  </a:txBody>
                  <a:tcPr/>
                </a:tc>
                <a:tc>
                  <a:txBody>
                    <a:bodyPr/>
                    <a:lstStyle/>
                    <a:p>
                      <a:pPr algn="ctr"/>
                      <a:r>
                        <a:rPr lang="en-US" dirty="0"/>
                        <a:t>Description </a:t>
                      </a:r>
                    </a:p>
                  </a:txBody>
                  <a:tcPr/>
                </a:tc>
                <a:extLst>
                  <a:ext uri="{0D108BD9-81ED-4DB2-BD59-A6C34878D82A}">
                    <a16:rowId xmlns:a16="http://schemas.microsoft.com/office/drawing/2014/main" val="2916544982"/>
                  </a:ext>
                </a:extLst>
              </a:tr>
              <a:tr h="3549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crash_date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The date when the crash occurred.</a:t>
                      </a:r>
                    </a:p>
                  </a:txBody>
                  <a:tcPr/>
                </a:tc>
                <a:extLst>
                  <a:ext uri="{0D108BD9-81ED-4DB2-BD59-A6C34878D82A}">
                    <a16:rowId xmlns:a16="http://schemas.microsoft.com/office/drawing/2014/main" val="1130636947"/>
                  </a:ext>
                </a:extLst>
              </a:tr>
              <a:tr h="354927">
                <a:tc>
                  <a:txBody>
                    <a:bodyPr/>
                    <a:lstStyle/>
                    <a:p>
                      <a:pPr algn="ctr"/>
                      <a:r>
                        <a:rPr lang="en-US" sz="1800" b="0" kern="1200" dirty="0">
                          <a:solidFill>
                            <a:schemeClr val="dk1"/>
                          </a:solidFill>
                          <a:effectLst/>
                        </a:rPr>
                        <a:t>address</a:t>
                      </a:r>
                      <a:endParaRPr lang="en-US" b="0" dirty="0"/>
                    </a:p>
                  </a:txBody>
                  <a:tcPr/>
                </a:tc>
                <a:tc>
                  <a:txBody>
                    <a:bodyPr/>
                    <a:lstStyle/>
                    <a:p>
                      <a:r>
                        <a:rPr lang="en-US" sz="1800" b="0" kern="1200" dirty="0">
                          <a:solidFill>
                            <a:schemeClr val="dk1"/>
                          </a:solidFill>
                          <a:effectLst/>
                        </a:rPr>
                        <a:t>The street address where the crash occurred.</a:t>
                      </a:r>
                      <a:endParaRPr lang="en-US" b="0" dirty="0"/>
                    </a:p>
                  </a:txBody>
                  <a:tcPr/>
                </a:tc>
                <a:extLst>
                  <a:ext uri="{0D108BD9-81ED-4DB2-BD59-A6C34878D82A}">
                    <a16:rowId xmlns:a16="http://schemas.microsoft.com/office/drawing/2014/main" val="3707579145"/>
                  </a:ext>
                </a:extLst>
              </a:tr>
              <a:tr h="485777">
                <a:tc>
                  <a:txBody>
                    <a:bodyPr/>
                    <a:lstStyle/>
                    <a:p>
                      <a:pPr algn="ctr"/>
                      <a:r>
                        <a:rPr lang="en-US" sz="1800" b="0" kern="1200" dirty="0">
                          <a:solidFill>
                            <a:schemeClr val="dk1"/>
                          </a:solidFill>
                          <a:effectLst/>
                        </a:rPr>
                        <a:t>posted_speed_limit</a:t>
                      </a:r>
                      <a:endParaRPr lang="en-US" b="0" dirty="0"/>
                    </a:p>
                  </a:txBody>
                  <a:tcPr/>
                </a:tc>
                <a:tc>
                  <a:txBody>
                    <a:bodyPr/>
                    <a:lstStyle/>
                    <a:p>
                      <a:r>
                        <a:rPr lang="en-US" sz="1800" b="0" kern="1200" dirty="0">
                          <a:solidFill>
                            <a:schemeClr val="dk1"/>
                          </a:solidFill>
                          <a:effectLst/>
                        </a:rPr>
                        <a:t>The speed limit posted on the street where the crash occurred.</a:t>
                      </a:r>
                      <a:endParaRPr lang="en-US" b="0" dirty="0"/>
                    </a:p>
                  </a:txBody>
                  <a:tcPr/>
                </a:tc>
                <a:extLst>
                  <a:ext uri="{0D108BD9-81ED-4DB2-BD59-A6C34878D82A}">
                    <a16:rowId xmlns:a16="http://schemas.microsoft.com/office/drawing/2014/main" val="3709344630"/>
                  </a:ext>
                </a:extLst>
              </a:tr>
              <a:tr h="621121">
                <a:tc>
                  <a:txBody>
                    <a:bodyPr/>
                    <a:lstStyle/>
                    <a:p>
                      <a:pPr algn="ctr"/>
                      <a:r>
                        <a:rPr lang="en-US" sz="1800" b="0" kern="1200" dirty="0">
                          <a:solidFill>
                            <a:schemeClr val="dk1"/>
                          </a:solidFill>
                          <a:effectLst/>
                        </a:rPr>
                        <a:t>weather_condition</a:t>
                      </a:r>
                      <a:endParaRPr lang="en-US" b="0" dirty="0"/>
                    </a:p>
                  </a:txBody>
                  <a:tcPr/>
                </a:tc>
                <a:tc>
                  <a:txBody>
                    <a:bodyPr/>
                    <a:lstStyle/>
                    <a:p>
                      <a:r>
                        <a:rPr lang="en-US" sz="1800" b="0" kern="1200" dirty="0">
                          <a:solidFill>
                            <a:schemeClr val="dk1"/>
                          </a:solidFill>
                          <a:effectLst/>
                        </a:rPr>
                        <a:t>The weather condition at the time of the crash (e.g., clear, rain, snow).</a:t>
                      </a:r>
                      <a:endParaRPr lang="en-US" b="0" dirty="0"/>
                    </a:p>
                  </a:txBody>
                  <a:tcPr/>
                </a:tc>
                <a:extLst>
                  <a:ext uri="{0D108BD9-81ED-4DB2-BD59-A6C34878D82A}">
                    <a16:rowId xmlns:a16="http://schemas.microsoft.com/office/drawing/2014/main" val="2259005574"/>
                  </a:ext>
                </a:extLst>
              </a:tr>
              <a:tr h="621121">
                <a:tc>
                  <a:txBody>
                    <a:bodyPr/>
                    <a:lstStyle/>
                    <a:p>
                      <a:pPr algn="ctr"/>
                      <a:r>
                        <a:rPr lang="en-US" sz="1800" b="0" kern="1200" dirty="0">
                          <a:solidFill>
                            <a:schemeClr val="dk1"/>
                          </a:solidFill>
                          <a:effectLst/>
                        </a:rPr>
                        <a:t>alignment</a:t>
                      </a:r>
                      <a:endParaRPr lang="en-US" b="0" dirty="0"/>
                    </a:p>
                  </a:txBody>
                  <a:tcPr/>
                </a:tc>
                <a:tc>
                  <a:txBody>
                    <a:bodyPr/>
                    <a:lstStyle/>
                    <a:p>
                      <a:r>
                        <a:rPr lang="en-US" sz="1800" b="0" kern="1200" dirty="0">
                          <a:solidFill>
                            <a:schemeClr val="dk1"/>
                          </a:solidFill>
                          <a:effectLst/>
                        </a:rPr>
                        <a:t>The alignment of the road where the crash occurred (e.g., straight, curve).</a:t>
                      </a:r>
                      <a:endParaRPr lang="en-US" b="0" dirty="0"/>
                    </a:p>
                  </a:txBody>
                  <a:tcPr/>
                </a:tc>
                <a:extLst>
                  <a:ext uri="{0D108BD9-81ED-4DB2-BD59-A6C34878D82A}">
                    <a16:rowId xmlns:a16="http://schemas.microsoft.com/office/drawing/2014/main" val="4009169014"/>
                  </a:ext>
                </a:extLst>
              </a:tr>
              <a:tr h="621121">
                <a:tc>
                  <a:txBody>
                    <a:bodyPr/>
                    <a:lstStyle/>
                    <a:p>
                      <a:pPr algn="ctr"/>
                      <a:r>
                        <a:rPr lang="en-US" sz="1800" b="0" kern="1200" dirty="0">
                          <a:solidFill>
                            <a:schemeClr val="dk1"/>
                          </a:solidFill>
                          <a:effectLst/>
                        </a:rPr>
                        <a:t>road_defect</a:t>
                      </a:r>
                      <a:endParaRPr lang="en-US" b="0" dirty="0"/>
                    </a:p>
                  </a:txBody>
                  <a:tcPr/>
                </a:tc>
                <a:tc>
                  <a:txBody>
                    <a:bodyPr/>
                    <a:lstStyle/>
                    <a:p>
                      <a:r>
                        <a:rPr lang="en-US" sz="1800" b="0" kern="1200" dirty="0">
                          <a:solidFill>
                            <a:schemeClr val="dk1"/>
                          </a:solidFill>
                          <a:effectLst/>
                        </a:rPr>
                        <a:t>Any defects present in the road at the time of the crash (e.g., potholes).</a:t>
                      </a:r>
                      <a:endParaRPr lang="en-US" b="0" dirty="0"/>
                    </a:p>
                  </a:txBody>
                  <a:tcPr/>
                </a:tc>
                <a:extLst>
                  <a:ext uri="{0D108BD9-81ED-4DB2-BD59-A6C34878D82A}">
                    <a16:rowId xmlns:a16="http://schemas.microsoft.com/office/drawing/2014/main" val="2238360532"/>
                  </a:ext>
                </a:extLst>
              </a:tr>
              <a:tr h="548479">
                <a:tc>
                  <a:txBody>
                    <a:bodyPr/>
                    <a:lstStyle/>
                    <a:p>
                      <a:pPr algn="ctr"/>
                      <a:r>
                        <a:rPr lang="en-US" sz="1800" b="0" kern="1200" dirty="0">
                          <a:solidFill>
                            <a:schemeClr val="dk1"/>
                          </a:solidFill>
                          <a:effectLst/>
                        </a:rPr>
                        <a:t>num_units</a:t>
                      </a:r>
                      <a:endParaRPr lang="en-US" b="0" dirty="0"/>
                    </a:p>
                  </a:txBody>
                  <a:tcPr/>
                </a:tc>
                <a:tc>
                  <a:txBody>
                    <a:bodyPr/>
                    <a:lstStyle/>
                    <a:p>
                      <a:r>
                        <a:rPr lang="en-US" sz="1800" b="0" kern="1200" dirty="0">
                          <a:solidFill>
                            <a:schemeClr val="dk1"/>
                          </a:solidFill>
                          <a:effectLst/>
                        </a:rPr>
                        <a:t>The number of units (vehicles or persons) involved in the crash.</a:t>
                      </a:r>
                      <a:endParaRPr lang="en-US" b="0" dirty="0"/>
                    </a:p>
                  </a:txBody>
                  <a:tcPr/>
                </a:tc>
                <a:extLst>
                  <a:ext uri="{0D108BD9-81ED-4DB2-BD59-A6C34878D82A}">
                    <a16:rowId xmlns:a16="http://schemas.microsoft.com/office/drawing/2014/main" val="1601526625"/>
                  </a:ext>
                </a:extLst>
              </a:tr>
            </a:tbl>
          </a:graphicData>
        </a:graphic>
      </p:graphicFrame>
    </p:spTree>
    <p:extLst>
      <p:ext uri="{BB962C8B-B14F-4D97-AF65-F5344CB8AC3E}">
        <p14:creationId xmlns:p14="http://schemas.microsoft.com/office/powerpoint/2010/main" val="229999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CE30-0512-44EB-8F16-81C655850A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Workflow</a:t>
            </a:r>
          </a:p>
        </p:txBody>
      </p:sp>
      <p:sp>
        <p:nvSpPr>
          <p:cNvPr id="5" name="Process 4">
            <a:extLst>
              <a:ext uri="{FF2B5EF4-FFF2-40B4-BE49-F238E27FC236}">
                <a16:creationId xmlns:a16="http://schemas.microsoft.com/office/drawing/2014/main" id="{E58DDCA7-6E75-229F-35B7-BDD63FB8C88E}"/>
              </a:ext>
            </a:extLst>
          </p:cNvPr>
          <p:cNvSpPr/>
          <p:nvPr/>
        </p:nvSpPr>
        <p:spPr>
          <a:xfrm>
            <a:off x="914400" y="2209800"/>
            <a:ext cx="2133600" cy="838200"/>
          </a:xfrm>
          <a:prstGeom prst="flowChartProcess">
            <a:avLst/>
          </a:prstGeom>
          <a:solidFill>
            <a:srgbClr val="9A9A9A"/>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Cleaning &amp; Processing:</a:t>
            </a:r>
          </a:p>
        </p:txBody>
      </p:sp>
      <p:sp>
        <p:nvSpPr>
          <p:cNvPr id="7" name="Content Placeholder 6">
            <a:extLst>
              <a:ext uri="{FF2B5EF4-FFF2-40B4-BE49-F238E27FC236}">
                <a16:creationId xmlns:a16="http://schemas.microsoft.com/office/drawing/2014/main" id="{F7AE516A-332B-03C0-1059-82D91231FF58}"/>
              </a:ext>
            </a:extLst>
          </p:cNvPr>
          <p:cNvSpPr>
            <a:spLocks noGrp="1"/>
          </p:cNvSpPr>
          <p:nvPr>
            <p:ph idx="1"/>
          </p:nvPr>
        </p:nvSpPr>
        <p:spPr>
          <a:xfrm>
            <a:off x="3962402" y="2209800"/>
            <a:ext cx="2133600" cy="838200"/>
          </a:xfrm>
          <a:prstGeom prst="flowChartProcess">
            <a:avLst/>
          </a:prstGeom>
          <a:solidFill>
            <a:srgbClr val="9A9A9A"/>
          </a:solidFill>
        </p:spPr>
        <p:style>
          <a:lnRef idx="2">
            <a:schemeClr val="accent6"/>
          </a:lnRef>
          <a:fillRef idx="1">
            <a:schemeClr val="lt1"/>
          </a:fillRef>
          <a:effectRef idx="0">
            <a:schemeClr val="accent6"/>
          </a:effectRef>
          <a:fontRef idx="minor">
            <a:schemeClr val="dk1"/>
          </a:fontRef>
        </p:style>
        <p:txBody>
          <a:bodyPr rtlCol="0" anchor="ctr">
            <a:normAutofit/>
          </a:bodyPr>
          <a:lstStyle/>
          <a:p>
            <a:pPr marL="0" indent="0" algn="ctr">
              <a:buNone/>
            </a:pPr>
            <a:r>
              <a:rPr lang="en-US" sz="1800" dirty="0"/>
              <a:t>Descriptive Statistics:</a:t>
            </a:r>
          </a:p>
        </p:txBody>
      </p:sp>
      <p:sp>
        <p:nvSpPr>
          <p:cNvPr id="8" name="Process 7">
            <a:extLst>
              <a:ext uri="{FF2B5EF4-FFF2-40B4-BE49-F238E27FC236}">
                <a16:creationId xmlns:a16="http://schemas.microsoft.com/office/drawing/2014/main" id="{C9ABBBCD-1DFF-2595-4473-529D67432B19}"/>
              </a:ext>
            </a:extLst>
          </p:cNvPr>
          <p:cNvSpPr/>
          <p:nvPr/>
        </p:nvSpPr>
        <p:spPr>
          <a:xfrm>
            <a:off x="4038600" y="3810000"/>
            <a:ext cx="2133600" cy="834342"/>
          </a:xfrm>
          <a:prstGeom prst="flowChartProcess">
            <a:avLst/>
          </a:prstGeom>
          <a:solidFill>
            <a:srgbClr val="9A9A9A"/>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spcBef>
                <a:spcPct val="20000"/>
              </a:spcBef>
            </a:pPr>
            <a:r>
              <a:rPr lang="en-US" dirty="0"/>
              <a:t>Visualizations:</a:t>
            </a:r>
            <a:endParaRPr lang="en-US" dirty="0">
              <a:solidFill>
                <a:schemeClr val="dk1"/>
              </a:solidFill>
            </a:endParaRPr>
          </a:p>
        </p:txBody>
      </p:sp>
      <p:sp>
        <p:nvSpPr>
          <p:cNvPr id="9" name="Process 8">
            <a:extLst>
              <a:ext uri="{FF2B5EF4-FFF2-40B4-BE49-F238E27FC236}">
                <a16:creationId xmlns:a16="http://schemas.microsoft.com/office/drawing/2014/main" id="{77C078D6-1788-D005-660C-124ECB0A341E}"/>
              </a:ext>
            </a:extLst>
          </p:cNvPr>
          <p:cNvSpPr/>
          <p:nvPr/>
        </p:nvSpPr>
        <p:spPr>
          <a:xfrm>
            <a:off x="914400" y="3810000"/>
            <a:ext cx="2133600" cy="834342"/>
          </a:xfrm>
          <a:prstGeom prst="flowChartProcess">
            <a:avLst/>
          </a:prstGeom>
          <a:solidFill>
            <a:srgbClr val="9A9A9A"/>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ctr">
              <a:spcBef>
                <a:spcPct val="20000"/>
              </a:spcBef>
            </a:pPr>
            <a:r>
              <a:rPr lang="en-US" dirty="0"/>
              <a:t>Geospatial Analysis:</a:t>
            </a:r>
            <a:endParaRPr lang="en-US" dirty="0">
              <a:solidFill>
                <a:schemeClr val="dk1"/>
              </a:solidFill>
            </a:endParaRPr>
          </a:p>
        </p:txBody>
      </p:sp>
      <p:cxnSp>
        <p:nvCxnSpPr>
          <p:cNvPr id="11" name="Straight Arrow Connector 10">
            <a:extLst>
              <a:ext uri="{FF2B5EF4-FFF2-40B4-BE49-F238E27FC236}">
                <a16:creationId xmlns:a16="http://schemas.microsoft.com/office/drawing/2014/main" id="{9C6D42C7-4774-37AE-1DBA-1BA52D282E16}"/>
              </a:ext>
            </a:extLst>
          </p:cNvPr>
          <p:cNvCxnSpPr>
            <a:cxnSpLocks/>
            <a:stCxn id="5" idx="3"/>
            <a:endCxn id="7" idx="1"/>
          </p:cNvCxnSpPr>
          <p:nvPr/>
        </p:nvCxnSpPr>
        <p:spPr>
          <a:xfrm>
            <a:off x="3048000" y="2628900"/>
            <a:ext cx="914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EE38CFD-142D-88ED-2EA7-F28605FE01BF}"/>
              </a:ext>
            </a:extLst>
          </p:cNvPr>
          <p:cNvCxnSpPr>
            <a:cxnSpLocks/>
            <a:stCxn id="7" idx="3"/>
            <a:endCxn id="8" idx="3"/>
          </p:cNvCxnSpPr>
          <p:nvPr/>
        </p:nvCxnSpPr>
        <p:spPr>
          <a:xfrm>
            <a:off x="6096002" y="2628900"/>
            <a:ext cx="76198" cy="1598271"/>
          </a:xfrm>
          <a:prstGeom prst="bentConnector3">
            <a:avLst>
              <a:gd name="adj1" fmla="val 400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913AE0-FB7D-8BEB-6136-59342C7B1396}"/>
              </a:ext>
            </a:extLst>
          </p:cNvPr>
          <p:cNvCxnSpPr>
            <a:cxnSpLocks/>
            <a:stCxn id="8" idx="1"/>
            <a:endCxn id="9" idx="3"/>
          </p:cNvCxnSpPr>
          <p:nvPr/>
        </p:nvCxnSpPr>
        <p:spPr>
          <a:xfrm flipH="1">
            <a:off x="3048000" y="4227171"/>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07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2F07-E89D-7742-146C-A73190897921}"/>
              </a:ext>
            </a:extLst>
          </p:cNvPr>
          <p:cNvSpPr>
            <a:spLocks noGrp="1"/>
          </p:cNvSpPr>
          <p:nvPr>
            <p:ph type="title"/>
          </p:nvPr>
        </p:nvSpPr>
        <p:spPr/>
        <p:txBody>
          <a:bodyPr/>
          <a:lstStyle/>
          <a:p>
            <a:r>
              <a:rPr lang="en-US" sz="3600" b="1" kern="1200">
                <a:latin typeface="Times New Roman"/>
                <a:cs typeface="Times New Roman"/>
              </a:rPr>
              <a:t>Exploratory Data Analysis</a:t>
            </a:r>
            <a:endParaRPr lang="en-US" dirty="0"/>
          </a:p>
        </p:txBody>
      </p:sp>
      <p:sp>
        <p:nvSpPr>
          <p:cNvPr id="3" name="Content Placeholder 2">
            <a:extLst>
              <a:ext uri="{FF2B5EF4-FFF2-40B4-BE49-F238E27FC236}">
                <a16:creationId xmlns:a16="http://schemas.microsoft.com/office/drawing/2014/main" id="{1908619B-79CC-79FB-D925-C13E95EE9F45}"/>
              </a:ext>
            </a:extLst>
          </p:cNvPr>
          <p:cNvSpPr>
            <a:spLocks noGrp="1"/>
          </p:cNvSpPr>
          <p:nvPr>
            <p:ph idx="1"/>
          </p:nvPr>
        </p:nvSpPr>
        <p:spPr/>
        <p:txBody>
          <a:bodyPr/>
          <a:lstStyle/>
          <a:p>
            <a:pPr marL="0" indent="0">
              <a:buNone/>
            </a:pPr>
            <a:endParaRPr lang="en-US" sz="2400" b="1" kern="1200">
              <a:latin typeface="Times New Roman"/>
              <a:cs typeface="Times New Roman"/>
            </a:endParaRPr>
          </a:p>
          <a:p>
            <a:pPr marL="0" indent="0">
              <a:buNone/>
            </a:pPr>
            <a:endParaRPr lang="en-US" b="1">
              <a:latin typeface="Times New Roman"/>
              <a:cs typeface="Times New Roman"/>
            </a:endParaRPr>
          </a:p>
          <a:p>
            <a:pPr marL="0" indent="0">
              <a:buNone/>
            </a:pPr>
            <a:endParaRPr lang="en-US" b="1">
              <a:latin typeface="Times New Roman"/>
              <a:cs typeface="Times New Roman"/>
            </a:endParaRPr>
          </a:p>
          <a:p>
            <a:pPr marL="0" indent="0">
              <a:buNone/>
            </a:pPr>
            <a:r>
              <a:rPr lang="en-US" sz="2400" b="1" kern="1200">
                <a:latin typeface="Times New Roman"/>
                <a:cs typeface="Times New Roman"/>
              </a:rPr>
              <a:t>Crash Analysis </a:t>
            </a:r>
          </a:p>
          <a:p>
            <a:pPr marL="0" indent="0">
              <a:buNone/>
            </a:pPr>
            <a:r>
              <a:rPr lang="en-US" sz="2400" b="1" kern="1200">
                <a:latin typeface="Times New Roman"/>
                <a:cs typeface="Times New Roman"/>
              </a:rPr>
              <a:t>that has </a:t>
            </a:r>
            <a:r>
              <a:rPr lang="en-US" sz="2400" b="1">
                <a:latin typeface="Times New Roman"/>
                <a:cs typeface="Times New Roman"/>
              </a:rPr>
              <a:t>Injuries</a:t>
            </a:r>
            <a:endParaRPr lang="en-US" sz="2400"/>
          </a:p>
          <a:p>
            <a:pPr marL="0" indent="0">
              <a:buNone/>
            </a:pPr>
            <a:endParaRPr lang="en-US" sz="2400" b="1" kern="1200" dirty="0">
              <a:latin typeface="Times New Roman"/>
              <a:cs typeface="Times New Roman"/>
            </a:endParaRPr>
          </a:p>
        </p:txBody>
      </p:sp>
      <p:pic>
        <p:nvPicPr>
          <p:cNvPr id="4" name="Picture 3" descr="A group of blue and white bars&#10;&#10;Description automatically generated">
            <a:extLst>
              <a:ext uri="{FF2B5EF4-FFF2-40B4-BE49-F238E27FC236}">
                <a16:creationId xmlns:a16="http://schemas.microsoft.com/office/drawing/2014/main" id="{E856CADA-F893-85AF-9130-5601339A117F}"/>
              </a:ext>
            </a:extLst>
          </p:cNvPr>
          <p:cNvPicPr>
            <a:picLocks noChangeAspect="1"/>
          </p:cNvPicPr>
          <p:nvPr/>
        </p:nvPicPr>
        <p:blipFill>
          <a:blip r:embed="rId2"/>
          <a:stretch>
            <a:fillRect/>
          </a:stretch>
        </p:blipFill>
        <p:spPr>
          <a:xfrm>
            <a:off x="3810000" y="1972733"/>
            <a:ext cx="5105400" cy="4343401"/>
          </a:xfrm>
          <a:prstGeom prst="rect">
            <a:avLst/>
          </a:prstGeom>
        </p:spPr>
      </p:pic>
    </p:spTree>
    <p:extLst>
      <p:ext uri="{BB962C8B-B14F-4D97-AF65-F5344CB8AC3E}">
        <p14:creationId xmlns:p14="http://schemas.microsoft.com/office/powerpoint/2010/main" val="71231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D4C0-2BD5-F6FD-CB4B-A4C107A455DD}"/>
              </a:ext>
            </a:extLst>
          </p:cNvPr>
          <p:cNvSpPr>
            <a:spLocks noGrp="1"/>
          </p:cNvSpPr>
          <p:nvPr>
            <p:ph type="title"/>
          </p:nvPr>
        </p:nvSpPr>
        <p:spPr/>
        <p:txBody>
          <a:bodyPr/>
          <a:lstStyle/>
          <a:p>
            <a:r>
              <a:rPr lang="en-US" dirty="0"/>
              <a:t>EDA</a:t>
            </a:r>
          </a:p>
        </p:txBody>
      </p:sp>
      <p:pic>
        <p:nvPicPr>
          <p:cNvPr id="7" name="Content Placeholder 3" descr="A screenshot of a graph&#10;&#10;Description automatically generated">
            <a:extLst>
              <a:ext uri="{FF2B5EF4-FFF2-40B4-BE49-F238E27FC236}">
                <a16:creationId xmlns:a16="http://schemas.microsoft.com/office/drawing/2014/main" id="{4D0E1083-D147-CE9D-D055-2C4E178AA6E8}"/>
              </a:ext>
            </a:extLst>
          </p:cNvPr>
          <p:cNvPicPr>
            <a:picLocks noGrp="1" noChangeAspect="1"/>
          </p:cNvPicPr>
          <p:nvPr>
            <p:ph idx="1"/>
          </p:nvPr>
        </p:nvPicPr>
        <p:blipFill>
          <a:blip r:embed="rId2"/>
          <a:stretch>
            <a:fillRect/>
          </a:stretch>
        </p:blipFill>
        <p:spPr>
          <a:xfrm>
            <a:off x="152400" y="1905000"/>
            <a:ext cx="6553199" cy="4495800"/>
          </a:xfrm>
        </p:spPr>
      </p:pic>
      <p:sp>
        <p:nvSpPr>
          <p:cNvPr id="9" name="TextBox 8">
            <a:extLst>
              <a:ext uri="{FF2B5EF4-FFF2-40B4-BE49-F238E27FC236}">
                <a16:creationId xmlns:a16="http://schemas.microsoft.com/office/drawing/2014/main" id="{571F89C4-9130-0678-867B-967B0EC9D954}"/>
              </a:ext>
            </a:extLst>
          </p:cNvPr>
          <p:cNvSpPr txBox="1"/>
          <p:nvPr/>
        </p:nvSpPr>
        <p:spPr>
          <a:xfrm>
            <a:off x="6858000" y="2621476"/>
            <a:ext cx="2030043" cy="646331"/>
          </a:xfrm>
          <a:prstGeom prst="rect">
            <a:avLst/>
          </a:prstGeom>
          <a:noFill/>
        </p:spPr>
        <p:txBody>
          <a:bodyPr wrap="none" rtlCol="0">
            <a:spAutoFit/>
          </a:bodyPr>
          <a:lstStyle/>
          <a:p>
            <a:r>
              <a:rPr lang="en-US" dirty="0"/>
              <a:t>Weather conditions</a:t>
            </a:r>
          </a:p>
          <a:p>
            <a:r>
              <a:rPr lang="en-US" dirty="0"/>
              <a:t>excluding CLEAR</a:t>
            </a:r>
          </a:p>
        </p:txBody>
      </p:sp>
    </p:spTree>
    <p:extLst>
      <p:ext uri="{BB962C8B-B14F-4D97-AF65-F5344CB8AC3E}">
        <p14:creationId xmlns:p14="http://schemas.microsoft.com/office/powerpoint/2010/main" val="3045533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761</Words>
  <Application>Microsoft Macintosh PowerPoint</Application>
  <PresentationFormat>On-screen Show (4:3)</PresentationFormat>
  <Paragraphs>132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CHICAGO TRAFFIC CRASH ANALYSIS AND MODELING</vt:lpstr>
      <vt:lpstr>Agenda</vt:lpstr>
      <vt:lpstr>Abstract</vt:lpstr>
      <vt:lpstr>Introduction</vt:lpstr>
      <vt:lpstr>Dataset</vt:lpstr>
      <vt:lpstr>Dataset</vt:lpstr>
      <vt:lpstr>Workflow</vt:lpstr>
      <vt:lpstr>Exploratory Data Analysis</vt:lpstr>
      <vt:lpstr>EDA</vt:lpstr>
      <vt:lpstr>Machine Learning Models</vt:lpstr>
      <vt:lpstr>Machine Learning Models</vt:lpstr>
      <vt:lpstr>Machine Learning Models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titans</dc:creator>
  <cp:lastModifiedBy>Vamshi Konapuram</cp:lastModifiedBy>
  <cp:revision>12</cp:revision>
  <dcterms:created xsi:type="dcterms:W3CDTF">2013-09-17T15:02:28Z</dcterms:created>
  <dcterms:modified xsi:type="dcterms:W3CDTF">2024-11-11T22:31:44Z</dcterms:modified>
</cp:coreProperties>
</file>