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6"/>
  </p:notesMasterIdLst>
  <p:sldIdLst>
    <p:sldId id="286" r:id="rId5"/>
    <p:sldId id="262" r:id="rId6"/>
    <p:sldId id="264" r:id="rId7"/>
    <p:sldId id="265" r:id="rId8"/>
    <p:sldId id="273" r:id="rId9"/>
    <p:sldId id="268" r:id="rId10"/>
    <p:sldId id="267" r:id="rId11"/>
    <p:sldId id="277" r:id="rId12"/>
    <p:sldId id="266" r:id="rId13"/>
    <p:sldId id="285" r:id="rId14"/>
    <p:sldId id="278" r:id="rId15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7"/>
      <p:bold r:id="rId18"/>
      <p:italic r:id="rId19"/>
      <p:boldItalic r:id="rId20"/>
    </p:embeddedFont>
    <p:embeddedFont>
      <p:font typeface="Fira Sans SemiBold" panose="020B06030500000200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71"/>
    <p:restoredTop sz="94663"/>
  </p:normalViewPr>
  <p:slideViewPr>
    <p:cSldViewPr snapToGrid="0">
      <p:cViewPr varScale="1">
        <p:scale>
          <a:sx n="125" d="100"/>
          <a:sy n="125" d="100"/>
        </p:scale>
        <p:origin x="17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85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461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3123206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5494913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ITLE_ONL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4632"/>
            </a:avLst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2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2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" name="Google Shape;81;p12"/>
          <p:cNvGrpSpPr/>
          <p:nvPr/>
        </p:nvGrpSpPr>
        <p:grpSpPr>
          <a:xfrm>
            <a:off x="759900" y="750444"/>
            <a:ext cx="7957877" cy="3965562"/>
            <a:chOff x="342730" y="751500"/>
            <a:chExt cx="7957877" cy="3965562"/>
          </a:xfrm>
        </p:grpSpPr>
        <p:pic>
          <p:nvPicPr>
            <p:cNvPr id="82" name="Google Shape;82;p12"/>
            <p:cNvPicPr preferRelativeResize="0"/>
            <p:nvPr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>
              <a:off x="7975557" y="4392012"/>
              <a:ext cx="325050" cy="32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2"/>
            <p:cNvPicPr preferRelativeResize="0"/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7975558" y="751500"/>
              <a:ext cx="325039" cy="364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2"/>
            <p:cNvPicPr preferRelativeResize="0"/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rot="-5400000" flipH="1">
              <a:off x="3996617" y="738119"/>
              <a:ext cx="325050" cy="76328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ashicorp/terrafor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183592" y="2285643"/>
            <a:ext cx="3860800" cy="5722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Lets get started</a:t>
            </a:r>
            <a:endParaRPr sz="4000"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54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</a:t>
            </a:r>
            <a:r>
              <a:rPr lang="en-IN" dirty="0"/>
              <a:t>erraform</a:t>
            </a:r>
            <a:r>
              <a:rPr lang="en" dirty="0"/>
              <a:t> </a:t>
            </a:r>
            <a:r>
              <a:rPr lang="en-IN" dirty="0"/>
              <a:t>Core &amp; Plugins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The primary responsibility of Terraform core is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Reading &amp; Interpreting configuration files and modules.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Resource state management.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Plan execution.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Communication with plugins over RPC.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The primary responsibility of Terraform Plugins are </a:t>
            </a:r>
          </a:p>
          <a:p>
            <a:pPr marL="0" indent="0">
              <a:buNone/>
            </a:pPr>
            <a:endParaRPr lang="en-IN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600" dirty="0"/>
              <a:t>Ensure authentication with Infrastructure providers.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600" dirty="0"/>
              <a:t>Taking care of RPC calls from Terraform core.</a:t>
            </a:r>
          </a:p>
          <a:p>
            <a:pPr marL="457200" lvl="1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Providers &amp; Provisioner we will see it more in coming sessions..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66166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4410298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What is IAAS &amp; IAC 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Introduction to Terraform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Why Terraform?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Terraform Vs other tools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Common use cases of Terraform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How Terraform works?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Architecture of Terraform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Terraform Core &amp; Plugins.</a:t>
            </a: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794709" y="104832"/>
            <a:ext cx="4474697" cy="35311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IAAS &amp; IAC ?</a:t>
            </a:r>
            <a:endParaRPr dirty="0"/>
          </a:p>
        </p:txBody>
      </p:sp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113725" y="834300"/>
            <a:ext cx="2146200" cy="4109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IAAS</a:t>
            </a:r>
            <a:endParaRPr b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IN" dirty="0"/>
              <a:t>IAAS is Infrastructure as service.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/>
              <a:t>Where you can get Infrastructure on-demand. These type of services are provided by [AWS, GCP, Azure &amp; Digital Ocean] </a:t>
            </a:r>
            <a:endParaRPr dirty="0"/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2"/>
          </p:nvPr>
        </p:nvSpPr>
        <p:spPr>
          <a:xfrm>
            <a:off x="2843092" y="952820"/>
            <a:ext cx="2346111" cy="333487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IA</a:t>
            </a:r>
            <a:r>
              <a:rPr lang="en-IN" b="1" dirty="0"/>
              <a:t>C</a:t>
            </a:r>
            <a:endParaRPr b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" dirty="0"/>
              <a:t>I</a:t>
            </a:r>
            <a:r>
              <a:rPr lang="en-IN" dirty="0"/>
              <a:t>AC is Infrastructure as code.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/>
              <a:t>Through code you can pass set of instructions which is needed to provision and configure your infrastructure.</a:t>
            </a:r>
            <a:endParaRPr dirty="0"/>
          </a:p>
        </p:txBody>
      </p:sp>
      <p:sp>
        <p:nvSpPr>
          <p:cNvPr id="189" name="Google Shape;189;p21"/>
          <p:cNvSpPr txBox="1">
            <a:spLocks noGrp="1"/>
          </p:cNvSpPr>
          <p:nvPr>
            <p:ph type="body" idx="3"/>
          </p:nvPr>
        </p:nvSpPr>
        <p:spPr>
          <a:xfrm>
            <a:off x="5979839" y="964928"/>
            <a:ext cx="2146200" cy="35840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Terraform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" dirty="0"/>
              <a:t>Using Terraform </a:t>
            </a:r>
            <a:r>
              <a:rPr lang="en-IN" dirty="0"/>
              <a:t>you can write your own code to setup your infrastructure.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/>
              <a:t>Hence basically its fit into IAC. </a:t>
            </a: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2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91" name="Google Shape;191;p21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92" name="Google Shape;192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676195" y="814506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Terraform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76195" y="1315189"/>
            <a:ext cx="4087905" cy="37332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/>
              <a:t>Terraform is an open-source Infrastructure as a code software tool developed by Hashicorp.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/>
              <a:t>It helps users to define and provision datacentre infrastructure using language known as Hashicorp Configuration Language (HCL) </a:t>
            </a:r>
            <a:endParaRPr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/>
          <a:srcRect/>
          <a:stretch/>
        </p:blipFill>
        <p:spPr>
          <a:xfrm>
            <a:off x="4868343" y="1570011"/>
            <a:ext cx="3816150" cy="2003478"/>
          </a:xfrm>
          <a:prstGeom prst="rect">
            <a:avLst/>
          </a:prstGeom>
          <a:noFill/>
          <a:ln>
            <a:noFill/>
          </a:ln>
          <a:effectLst>
            <a:outerShdw blurRad="285750" dist="190500" dir="2760000" algn="bl" rotWithShape="0">
              <a:schemeClr val="dk1">
                <a:alpha val="35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0"/>
          <p:cNvGrpSpPr/>
          <p:nvPr/>
        </p:nvGrpSpPr>
        <p:grpSpPr>
          <a:xfrm>
            <a:off x="202704" y="199132"/>
            <a:ext cx="346104" cy="353231"/>
            <a:chOff x="3955900" y="2984500"/>
            <a:chExt cx="414000" cy="422525"/>
          </a:xfrm>
        </p:grpSpPr>
        <p:sp>
          <p:nvSpPr>
            <p:cNvPr id="325" name="Google Shape;325;p3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2102E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28" name="Google Shape;328;p30"/>
          <p:cNvSpPr txBox="1">
            <a:spLocks noGrp="1"/>
          </p:cNvSpPr>
          <p:nvPr>
            <p:ph type="title"/>
          </p:nvPr>
        </p:nvSpPr>
        <p:spPr>
          <a:xfrm>
            <a:off x="751488" y="838226"/>
            <a:ext cx="5633932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Terraform ?</a:t>
            </a:r>
            <a:endParaRPr dirty="0"/>
          </a:p>
        </p:txBody>
      </p:sp>
      <p:sp>
        <p:nvSpPr>
          <p:cNvPr id="329" name="Google Shape;329;p30"/>
          <p:cNvSpPr txBox="1">
            <a:spLocks noGrp="1"/>
          </p:cNvSpPr>
          <p:nvPr>
            <p:ph type="body" idx="1"/>
          </p:nvPr>
        </p:nvSpPr>
        <p:spPr>
          <a:xfrm>
            <a:off x="751500" y="1330816"/>
            <a:ext cx="2146188" cy="10713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</a:t>
            </a:r>
            <a:r>
              <a:rPr lang="en-IN" b="1" dirty="0"/>
              <a:t>u</a:t>
            </a:r>
            <a:r>
              <a:rPr lang="en" b="1" dirty="0"/>
              <a:t>tomation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dirty="0"/>
              <a:t>Helps you to automate your infrastructure rather then doing things manually</a:t>
            </a:r>
            <a:r>
              <a:rPr lang="en" sz="1200" dirty="0"/>
              <a:t>.</a:t>
            </a:r>
            <a:endParaRPr sz="1200" dirty="0"/>
          </a:p>
        </p:txBody>
      </p:sp>
      <p:sp>
        <p:nvSpPr>
          <p:cNvPr id="330" name="Google Shape;330;p30"/>
          <p:cNvSpPr txBox="1">
            <a:spLocks noGrp="1"/>
          </p:cNvSpPr>
          <p:nvPr>
            <p:ph type="body" idx="2"/>
          </p:nvPr>
        </p:nvSpPr>
        <p:spPr>
          <a:xfrm>
            <a:off x="3123210" y="1434529"/>
            <a:ext cx="2146188" cy="2815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Managing State</a:t>
            </a:r>
            <a:endParaRPr b="1" dirty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Helps to keep your infrastructure in certain state.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For example : Your code is written for [2 web instances with 2 volumes &amp; 1 Load balancer] If incase one of your instance is modified or deleted, you can still retain the machine with same configuration when you rerun the code.</a:t>
            </a:r>
            <a:endParaRPr sz="1200" dirty="0"/>
          </a:p>
        </p:txBody>
      </p:sp>
      <p:sp>
        <p:nvSpPr>
          <p:cNvPr id="331" name="Google Shape;331;p30"/>
          <p:cNvSpPr txBox="1">
            <a:spLocks noGrp="1"/>
          </p:cNvSpPr>
          <p:nvPr>
            <p:ph type="body" idx="3"/>
          </p:nvPr>
        </p:nvSpPr>
        <p:spPr>
          <a:xfrm>
            <a:off x="5494920" y="1434529"/>
            <a:ext cx="2035433" cy="20847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Auditable </a:t>
            </a:r>
            <a:endParaRPr b="1" dirty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By seeing the code, you can understand what is your infrastructure made of.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Also you can keep your infrastructure change history in version control system like Git.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32" name="Google Shape;332;p30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33" name="Google Shape;333;p30"/>
          <p:cNvSpPr txBox="1">
            <a:spLocks noGrp="1"/>
          </p:cNvSpPr>
          <p:nvPr>
            <p:ph type="body" idx="1"/>
          </p:nvPr>
        </p:nvSpPr>
        <p:spPr>
          <a:xfrm>
            <a:off x="751488" y="2402157"/>
            <a:ext cx="2146200" cy="17571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Flexible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dirty="0"/>
              <a:t>Easy to manage multiple cloud providers such as [AWS, AZURE, GCP, Digital Ocean] and private infrastructure such as [VMware]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200" dirty="0"/>
          </a:p>
        </p:txBody>
      </p:sp>
      <p:sp>
        <p:nvSpPr>
          <p:cNvPr id="334" name="Google Shape;334;p30"/>
          <p:cNvSpPr txBox="1">
            <a:spLocks noGrp="1"/>
          </p:cNvSpPr>
          <p:nvPr>
            <p:ph type="body" idx="2"/>
          </p:nvPr>
        </p:nvSpPr>
        <p:spPr>
          <a:xfrm>
            <a:off x="751488" y="3825982"/>
            <a:ext cx="2146188" cy="6667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Open source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Free to deploy and </a:t>
            </a:r>
            <a:r>
              <a:rPr lang="en-IN" sz="1200" dirty="0"/>
              <a:t>use.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body" idx="3"/>
          </p:nvPr>
        </p:nvSpPr>
        <p:spPr>
          <a:xfrm>
            <a:off x="5494920" y="3616924"/>
            <a:ext cx="2146200" cy="137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Easy </a:t>
            </a:r>
            <a:r>
              <a:rPr lang="en-IN" b="1" dirty="0"/>
              <a:t>to use</a:t>
            </a:r>
            <a:endParaRPr b="1" dirty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Easy to install and use.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Codes written are human readable.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Terraform Vs Other orchestration tools</a:t>
            </a:r>
            <a:endParaRPr dirty="0"/>
          </a:p>
        </p:txBody>
      </p:sp>
      <p:graphicFrame>
        <p:nvGraphicFramePr>
          <p:cNvPr id="247" name="Google Shape;247;p25"/>
          <p:cNvGraphicFramePr/>
          <p:nvPr>
            <p:extLst>
              <p:ext uri="{D42A27DB-BD31-4B8C-83A1-F6EECF244321}">
                <p14:modId xmlns:p14="http://schemas.microsoft.com/office/powerpoint/2010/main" val="491562154"/>
              </p:ext>
            </p:extLst>
          </p:nvPr>
        </p:nvGraphicFramePr>
        <p:xfrm>
          <a:off x="751500" y="751481"/>
          <a:ext cx="6824400" cy="4338895"/>
        </p:xfrm>
        <a:graphic>
          <a:graphicData uri="http://schemas.openxmlformats.org/drawingml/2006/table">
            <a:tbl>
              <a:tblPr>
                <a:noFill/>
                <a:tableStyleId>{094934CF-CE69-47D2-92FA-E619299D4F4D}</a:tableStyleId>
              </a:tblPr>
              <a:tblGrid>
                <a:gridCol w="170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Chef, Puppet &amp; Ansible</a:t>
                      </a:r>
                      <a:endParaRPr sz="1100" b="1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Cloud Formation, Heat </a:t>
                      </a:r>
                      <a:endParaRPr sz="1100" b="1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Python Boto</a:t>
                      </a:r>
                      <a:endParaRPr sz="1100" b="1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Custom solutions</a:t>
                      </a:r>
                      <a:endParaRPr sz="1100" b="1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8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Configuration management tools are used to install and manage software on the machine that already exist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Cloud formation &amp; heat are native solutions provided by there own cloud providers which helps to code the infrastructure into a configuration file.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Libraries like Boto are used to provide native access to cloud providers and services by using their API’s.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Many organizations starts to setup there own infrastructure solutions either through simple scripts or web-based interfaces.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Terraform is predominantly used to automate the infrastructure itself.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Terraform does the same, you can code the infrastructure setup into configuration file and implement.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Terraform is very flexible and uses plugin based model to support providers.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Difficulty here is when infrastructure grows it might become tedious to mange your custom solutions.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Terraform is not an Configuration management tool, and it allows and existing tools to focus on there strengths.</a:t>
                      </a:r>
                      <a:endParaRPr sz="1100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Major difference here is Terraform is cloud-agnostic. It can work with multiple public &amp; private providers.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Major difference here is libraries might give only low-level programmatic access through APIs but Terraform gives high-level access. 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Terraform is designed to tackle these kind of challenges. It provides simple solution to mange your Infrastructure. 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8" name="Google Shape;248;p2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49" name="Google Shape;249;p25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50" name="Google Shape;250;p2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Common </a:t>
            </a:r>
            <a:r>
              <a:rPr lang="en" dirty="0"/>
              <a:t>us</a:t>
            </a:r>
            <a:r>
              <a:rPr lang="en-IN" dirty="0"/>
              <a:t>e cases of Terraform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332862" y="1249817"/>
            <a:ext cx="7451063" cy="5795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Multi-Tier Appl</a:t>
            </a:r>
            <a:r>
              <a:rPr lang="en-I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ications: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The very common patter is 2-tire architecture [Pool of Web servers along with DB Servers] Additional tires may get added based on requirement. Terraform is very useful to handle in setting up this kind of Infrastructures.</a:t>
            </a:r>
            <a:endParaRPr sz="10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375748" y="2255147"/>
            <a:ext cx="7408177" cy="5795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Disposable Environment 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Its very easy to setup an test environment when and where required and its not going to be complex anymore.</a:t>
            </a:r>
            <a:endParaRPr sz="10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375749" y="3234351"/>
            <a:ext cx="7408176" cy="5795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Multi-Cloud Deployment 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Its often attractive to spread infrastructure across multiple clouds to increase FT. This is vey much possible through Terraforms.</a:t>
            </a:r>
            <a:endParaRPr sz="10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3" grpId="0" animBg="1"/>
      <p:bldP spid="2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400" y="189426"/>
            <a:ext cx="4172430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Terraform Works?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Terraform is built on a plugin-based architecture.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This helps developers to extend Terraform by writing new plugins or compiling modified versions of existing plugins.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Terraform is logically split into two main parts [Terraform Core &amp; Terraform Plugins]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Terraform Core 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Terraform Core uses remote procedure calls (RPC) to communicate with Terraform Plugins.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Terraform Core is written in Go programming language. The code is open source and you can find it </a:t>
            </a:r>
            <a:r>
              <a:rPr lang="en-IN" sz="1600" dirty="0" err="1">
                <a:hlinkClick r:id="rId4"/>
              </a:rPr>
              <a:t>Github</a:t>
            </a: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Terraform Plugins 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Terraform Plugins are also written in Go programming language.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Plugins are used in configuration files.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Plugins consists of 2 things [Providers &amp; Provisioners]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title" idx="4294967295"/>
          </p:nvPr>
        </p:nvSpPr>
        <p:spPr>
          <a:xfrm>
            <a:off x="913850" y="0"/>
            <a:ext cx="74787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0" dirty="0">
                <a:solidFill>
                  <a:schemeClr val="lt1"/>
                </a:solidFill>
              </a:rPr>
              <a:t>Architecture of Terraform</a:t>
            </a:r>
            <a:endParaRPr sz="2200" dirty="0">
              <a:solidFill>
                <a:schemeClr val="lt1"/>
              </a:solidFill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14" name="Google Shape;214;p23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15" name="Google Shape;215;p2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ECF726E-E7F5-4F09-AF36-4BF66F3B5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49" y="751500"/>
            <a:ext cx="7641047" cy="3639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849</Words>
  <Application>Microsoft Macintosh PowerPoint</Application>
  <PresentationFormat>On-screen Show (16:9)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Fira Sans SemiBold</vt:lpstr>
      <vt:lpstr>Arial</vt:lpstr>
      <vt:lpstr>Wingdings</vt:lpstr>
      <vt:lpstr>Fira Sans Light</vt:lpstr>
      <vt:lpstr>Leontes template</vt:lpstr>
      <vt:lpstr>Lets get started</vt:lpstr>
      <vt:lpstr>What are we going to see in this session?</vt:lpstr>
      <vt:lpstr>What is IAAS &amp; IAC ?</vt:lpstr>
      <vt:lpstr>Introduction to Terraform</vt:lpstr>
      <vt:lpstr>Why Terraform ?</vt:lpstr>
      <vt:lpstr>Terraform Vs Other orchestration tools</vt:lpstr>
      <vt:lpstr>Common use cases of Terraform</vt:lpstr>
      <vt:lpstr>How Terraform Works?</vt:lpstr>
      <vt:lpstr>Architecture of Terraform</vt:lpstr>
      <vt:lpstr>Terraform Core &amp; Plugins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7</cp:revision>
  <dcterms:modified xsi:type="dcterms:W3CDTF">2020-10-02T19:25:47Z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