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9" r:id="rId3"/>
    <p:sldId id="298" r:id="rId4"/>
    <p:sldId id="297" r:id="rId5"/>
    <p:sldId id="310" r:id="rId6"/>
    <p:sldId id="26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C5E74-7817-47DD-BB9F-3EFB6D4A7D21}">
  <a:tblStyle styleId="{7BFC5E74-7817-47DD-BB9F-3EFB6D4A7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/>
    <p:restoredTop sz="95840"/>
  </p:normalViewPr>
  <p:slideViewPr>
    <p:cSldViewPr snapToGrid="0" snapToObjects="1">
      <p:cViewPr varScale="1">
        <p:scale>
          <a:sx n="127" d="100"/>
          <a:sy n="127" d="100"/>
        </p:scale>
        <p:origin x="7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6c60e245bf_1_3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6c60e245bf_1_3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7" r:id="rId5"/>
    <p:sldLayoutId id="214748366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04648" y="296535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go…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5368" y="1112571"/>
            <a:ext cx="708916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Apple: Case Study Presentation</a:t>
            </a:r>
            <a:endParaRPr sz="4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859;p60">
            <a:extLst>
              <a:ext uri="{FF2B5EF4-FFF2-40B4-BE49-F238E27FC236}">
                <a16:creationId xmlns:a16="http://schemas.microsoft.com/office/drawing/2014/main" id="{0B3DB0A2-4533-4043-9515-7D54CAF41230}"/>
              </a:ext>
            </a:extLst>
          </p:cNvPr>
          <p:cNvGrpSpPr/>
          <p:nvPr/>
        </p:nvGrpSpPr>
        <p:grpSpPr>
          <a:xfrm>
            <a:off x="4072937" y="1203371"/>
            <a:ext cx="601350" cy="533646"/>
            <a:chOff x="854261" y="2908813"/>
            <a:chExt cx="377474" cy="335748"/>
          </a:xfrm>
        </p:grpSpPr>
        <p:sp>
          <p:nvSpPr>
            <p:cNvPr id="30" name="Google Shape;10860;p60">
              <a:extLst>
                <a:ext uri="{FF2B5EF4-FFF2-40B4-BE49-F238E27FC236}">
                  <a16:creationId xmlns:a16="http://schemas.microsoft.com/office/drawing/2014/main" id="{501921D6-9508-0740-8DE7-C1378AA07613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1;p60">
              <a:extLst>
                <a:ext uri="{FF2B5EF4-FFF2-40B4-BE49-F238E27FC236}">
                  <a16:creationId xmlns:a16="http://schemas.microsoft.com/office/drawing/2014/main" id="{4FC0CA9F-E738-2A4F-9E32-F317753C329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62;p60">
              <a:extLst>
                <a:ext uri="{FF2B5EF4-FFF2-40B4-BE49-F238E27FC236}">
                  <a16:creationId xmlns:a16="http://schemas.microsoft.com/office/drawing/2014/main" id="{161BFD8D-249B-B849-B46A-13290A51ED2F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63;p60">
              <a:extLst>
                <a:ext uri="{FF2B5EF4-FFF2-40B4-BE49-F238E27FC236}">
                  <a16:creationId xmlns:a16="http://schemas.microsoft.com/office/drawing/2014/main" id="{A7D56893-D9C7-EE42-AA20-1C548F1E6A00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64;p60">
              <a:extLst>
                <a:ext uri="{FF2B5EF4-FFF2-40B4-BE49-F238E27FC236}">
                  <a16:creationId xmlns:a16="http://schemas.microsoft.com/office/drawing/2014/main" id="{C4E50169-231A-0647-9623-88E0184CC72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8563" y="1396213"/>
            <a:ext cx="5001762" cy="279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   Product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Historical sales data for a product for 4 different cities, from 2015-2023.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58563" y="486525"/>
            <a:ext cx="36843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Main Objective</a:t>
            </a:r>
            <a:endParaRPr sz="32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386923" y="981211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151504" y="1360700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592;p59">
            <a:extLst>
              <a:ext uri="{FF2B5EF4-FFF2-40B4-BE49-F238E27FC236}">
                <a16:creationId xmlns:a16="http://schemas.microsoft.com/office/drawing/2014/main" id="{B5B773B5-213D-744F-A3FF-524BF1AB92E9}"/>
              </a:ext>
            </a:extLst>
          </p:cNvPr>
          <p:cNvGrpSpPr/>
          <p:nvPr/>
        </p:nvGrpSpPr>
        <p:grpSpPr>
          <a:xfrm>
            <a:off x="3046569" y="277528"/>
            <a:ext cx="898897" cy="746786"/>
            <a:chOff x="2623237" y="2431047"/>
            <a:chExt cx="355024" cy="332630"/>
          </a:xfrm>
        </p:grpSpPr>
        <p:sp>
          <p:nvSpPr>
            <p:cNvPr id="65" name="Google Shape;10593;p59">
              <a:extLst>
                <a:ext uri="{FF2B5EF4-FFF2-40B4-BE49-F238E27FC236}">
                  <a16:creationId xmlns:a16="http://schemas.microsoft.com/office/drawing/2014/main" id="{FAD64813-A0AB-8640-8A56-564DABB5E15E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594;p59">
              <a:extLst>
                <a:ext uri="{FF2B5EF4-FFF2-40B4-BE49-F238E27FC236}">
                  <a16:creationId xmlns:a16="http://schemas.microsoft.com/office/drawing/2014/main" id="{9260C98A-38F7-F142-9C5A-7C61815146BF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95;p59">
              <a:extLst>
                <a:ext uri="{FF2B5EF4-FFF2-40B4-BE49-F238E27FC236}">
                  <a16:creationId xmlns:a16="http://schemas.microsoft.com/office/drawing/2014/main" id="{28B0F1C5-F2D2-6647-9DF6-48886B150CC1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96;p59">
              <a:extLst>
                <a:ext uri="{FF2B5EF4-FFF2-40B4-BE49-F238E27FC236}">
                  <a16:creationId xmlns:a16="http://schemas.microsoft.com/office/drawing/2014/main" id="{E94A4C43-EBA7-9345-81FD-D10F7FF00208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History of the Apple Logo designed by Rob Janoff – Logo ...">
            <a:extLst>
              <a:ext uri="{FF2B5EF4-FFF2-40B4-BE49-F238E27FC236}">
                <a16:creationId xmlns:a16="http://schemas.microsoft.com/office/drawing/2014/main" id="{C83F783D-AD90-0E77-25BA-0680D13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" y="1524510"/>
            <a:ext cx="234361" cy="2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1831829" y="4066794"/>
            <a:ext cx="3196779" cy="10115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>
            <a:cxnSpLocks/>
          </p:cNvCxnSpPr>
          <p:nvPr/>
        </p:nvCxnSpPr>
        <p:spPr>
          <a:xfrm>
            <a:off x="4410393" y="1279128"/>
            <a:ext cx="3194768" cy="18911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3556236" y="2121503"/>
            <a:ext cx="3220811" cy="27702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2594976" y="3021997"/>
            <a:ext cx="3298633" cy="28877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96565" y="298091"/>
            <a:ext cx="290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Case Objective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4299857" y="23944"/>
            <a:ext cx="4837865" cy="5119556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7390236" y="914573"/>
            <a:ext cx="1074992" cy="14202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6630778" y="1761425"/>
            <a:ext cx="1074992" cy="14202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5872536" y="2609060"/>
            <a:ext cx="1074992" cy="14202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5106571" y="3448666"/>
            <a:ext cx="1074992" cy="1351933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5354267" y="3661326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6018027" y="2636500"/>
            <a:ext cx="761797" cy="784830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GB" sz="1800" b="1" spc="225" dirty="0">
              <a:solidFill>
                <a:schemeClr val="tx1">
                  <a:alpha val="45000"/>
                </a:schemeClr>
              </a:solidFill>
              <a:effectLst>
                <a:reflection blurRad="254000" stA="45000" endPos="65000" dist="50800" dir="5400000" sy="-100000" algn="bl" rotWithShape="0"/>
              </a:effectLst>
              <a:latin typeface="Agency FB" panose="020B0503020202020204" pitchFamily="34" charset="0"/>
            </a:endParaRPr>
          </a:p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6873515" y="1967388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7642202" y="1117511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2015412" y="3404804"/>
            <a:ext cx="3402098" cy="600164"/>
            <a:chOff x="-4690754" y="4386413"/>
            <a:chExt cx="4536130" cy="8002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338001" y="4386413"/>
              <a:ext cx="418337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The product sells for $250.Which city had the most significant price discount and when did this occur?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90754" y="4637299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2984140" y="2512699"/>
            <a:ext cx="3212016" cy="318971"/>
            <a:chOff x="4386637" y="3259962"/>
            <a:chExt cx="4282689" cy="4252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85948" y="3259962"/>
              <a:ext cx="418337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1200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637" y="3325255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3824470" y="1538950"/>
            <a:ext cx="3273286" cy="577081"/>
            <a:chOff x="5172470" y="1955844"/>
            <a:chExt cx="4364382" cy="7694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470" y="2119441"/>
              <a:ext cx="360000" cy="3599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32470" y="1955844"/>
              <a:ext cx="4004382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Are there any other pieces of information you are interested in obtaining, if available, for your forecast? 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4446821" y="809519"/>
            <a:ext cx="3284527" cy="415498"/>
            <a:chOff x="6173210" y="993878"/>
            <a:chExt cx="4379370" cy="5539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210" y="108447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548197" y="993878"/>
              <a:ext cx="40043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Assume in 2024 you only have 1M units of new supply available to allocate across the 4 cities. 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oogle Shape;13764;p64">
            <a:extLst>
              <a:ext uri="{FF2B5EF4-FFF2-40B4-BE49-F238E27FC236}">
                <a16:creationId xmlns:a16="http://schemas.microsoft.com/office/drawing/2014/main" id="{C553B353-949F-E241-B829-24BCA2D36CEB}"/>
              </a:ext>
            </a:extLst>
          </p:cNvPr>
          <p:cNvGrpSpPr/>
          <p:nvPr/>
        </p:nvGrpSpPr>
        <p:grpSpPr>
          <a:xfrm>
            <a:off x="2896384" y="235628"/>
            <a:ext cx="928789" cy="614374"/>
            <a:chOff x="7009649" y="1541981"/>
            <a:chExt cx="524940" cy="320655"/>
          </a:xfrm>
        </p:grpSpPr>
        <p:sp>
          <p:nvSpPr>
            <p:cNvPr id="51" name="Google Shape;13765;p64">
              <a:extLst>
                <a:ext uri="{FF2B5EF4-FFF2-40B4-BE49-F238E27FC236}">
                  <a16:creationId xmlns:a16="http://schemas.microsoft.com/office/drawing/2014/main" id="{04BEC757-232A-AC48-8772-71A69698102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66;p64">
              <a:extLst>
                <a:ext uri="{FF2B5EF4-FFF2-40B4-BE49-F238E27FC236}">
                  <a16:creationId xmlns:a16="http://schemas.microsoft.com/office/drawing/2014/main" id="{00070E26-1203-9643-B8AA-AE501165A56B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67;p64">
              <a:extLst>
                <a:ext uri="{FF2B5EF4-FFF2-40B4-BE49-F238E27FC236}">
                  <a16:creationId xmlns:a16="http://schemas.microsoft.com/office/drawing/2014/main" id="{5C5D30E0-95A0-AF44-8908-AE94942D786F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68;p64">
              <a:extLst>
                <a:ext uri="{FF2B5EF4-FFF2-40B4-BE49-F238E27FC236}">
                  <a16:creationId xmlns:a16="http://schemas.microsoft.com/office/drawing/2014/main" id="{0182A064-1444-FF49-A0EC-BD08B81A2834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69;p64">
              <a:extLst>
                <a:ext uri="{FF2B5EF4-FFF2-40B4-BE49-F238E27FC236}">
                  <a16:creationId xmlns:a16="http://schemas.microsoft.com/office/drawing/2014/main" id="{020069D2-3815-6141-8B0C-43C3342FA3FD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0;p64">
              <a:extLst>
                <a:ext uri="{FF2B5EF4-FFF2-40B4-BE49-F238E27FC236}">
                  <a16:creationId xmlns:a16="http://schemas.microsoft.com/office/drawing/2014/main" id="{B54BA209-0A7C-7443-985A-2F387F9F9D0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1;p64">
              <a:extLst>
                <a:ext uri="{FF2B5EF4-FFF2-40B4-BE49-F238E27FC236}">
                  <a16:creationId xmlns:a16="http://schemas.microsoft.com/office/drawing/2014/main" id="{2CBCD385-8378-8C43-B8F3-E204F293BBE4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72;p64">
              <a:extLst>
                <a:ext uri="{FF2B5EF4-FFF2-40B4-BE49-F238E27FC236}">
                  <a16:creationId xmlns:a16="http://schemas.microsoft.com/office/drawing/2014/main" id="{DCB97251-9A7F-9B4B-936E-B8CAA5590B4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0B71DB-8130-125F-EF54-48A676B752A2}"/>
              </a:ext>
            </a:extLst>
          </p:cNvPr>
          <p:cNvSpPr txBox="1"/>
          <p:nvPr/>
        </p:nvSpPr>
        <p:spPr>
          <a:xfrm>
            <a:off x="3245834" y="2404824"/>
            <a:ext cx="28694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Provide a projection for overall unit sales and revenue for 2024, by city and by month.  Assume no discounts occur.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539" y="1219957"/>
            <a:ext cx="7447809" cy="2857040"/>
          </a:xfrm>
        </p:spPr>
        <p:txBody>
          <a:bodyPr/>
          <a:lstStyle/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39" y="339438"/>
            <a:ext cx="5709545" cy="677106"/>
          </a:xfrm>
        </p:spPr>
        <p:txBody>
          <a:bodyPr/>
          <a:lstStyle/>
          <a:p>
            <a:r>
              <a:rPr lang="en" sz="2000" b="1" dirty="0"/>
              <a:t>Significant Price Discount</a:t>
            </a:r>
            <a:endParaRPr lang="en-US" sz="2000" b="1" dirty="0"/>
          </a:p>
        </p:txBody>
      </p:sp>
      <p:sp>
        <p:nvSpPr>
          <p:cNvPr id="22" name="Google Shape;11345;p60">
            <a:extLst>
              <a:ext uri="{FF2B5EF4-FFF2-40B4-BE49-F238E27FC236}">
                <a16:creationId xmlns:a16="http://schemas.microsoft.com/office/drawing/2014/main" id="{7864C7CE-6BBA-3342-9116-CD143E4D779C}"/>
              </a:ext>
            </a:extLst>
          </p:cNvPr>
          <p:cNvSpPr/>
          <p:nvPr/>
        </p:nvSpPr>
        <p:spPr>
          <a:xfrm>
            <a:off x="3290311" y="551436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58DF3-96DD-75A7-EDF8-9ECAFB4D623F}"/>
              </a:ext>
            </a:extLst>
          </p:cNvPr>
          <p:cNvSpPr/>
          <p:nvPr/>
        </p:nvSpPr>
        <p:spPr>
          <a:xfrm>
            <a:off x="4707228" y="3116687"/>
            <a:ext cx="534473" cy="80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55E1-4BA3-672E-53E6-0D21E4EC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378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36"/>
          <p:cNvGrpSpPr/>
          <p:nvPr/>
        </p:nvGrpSpPr>
        <p:grpSpPr>
          <a:xfrm>
            <a:off x="0" y="2139400"/>
            <a:ext cx="4962900" cy="3012375"/>
            <a:chOff x="0" y="2139400"/>
            <a:chExt cx="4962900" cy="3012375"/>
          </a:xfrm>
        </p:grpSpPr>
        <p:sp>
          <p:nvSpPr>
            <p:cNvPr id="1069" name="Google Shape;1069;p36"/>
            <p:cNvSpPr/>
            <p:nvPr/>
          </p:nvSpPr>
          <p:spPr>
            <a:xfrm>
              <a:off x="0" y="3486775"/>
              <a:ext cx="4038900" cy="166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4038900" y="4219500"/>
              <a:ext cx="924000" cy="9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36"/>
            <p:cNvGrpSpPr/>
            <p:nvPr/>
          </p:nvGrpSpPr>
          <p:grpSpPr>
            <a:xfrm>
              <a:off x="0" y="2139400"/>
              <a:ext cx="1351800" cy="1347375"/>
              <a:chOff x="0" y="2139400"/>
              <a:chExt cx="1351800" cy="1347375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0" y="2562775"/>
                <a:ext cx="924000" cy="92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924000" y="2139400"/>
                <a:ext cx="427800" cy="42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4" name="Google Shape;1074;p36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A</a:t>
            </a:r>
            <a:r>
              <a:rPr lang="en" dirty="0"/>
              <a:t> </a:t>
            </a:r>
            <a:r>
              <a:rPr lang="en" strike="sngStrike" dirty="0"/>
              <a:t>Picture</a:t>
            </a:r>
            <a:r>
              <a:rPr lang="en" dirty="0"/>
              <a:t> Is Worth a Thousand Words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14A0EE-C90A-514F-9E33-49E8941689C4}"/>
              </a:ext>
            </a:extLst>
          </p:cNvPr>
          <p:cNvSpPr/>
          <p:nvPr/>
        </p:nvSpPr>
        <p:spPr>
          <a:xfrm>
            <a:off x="391425" y="3386930"/>
            <a:ext cx="17346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20892</TotalTime>
  <Words>129</Words>
  <Application>Microsoft Office PowerPoint</Application>
  <PresentationFormat>On-screen Show (16:9)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Maven Pro</vt:lpstr>
      <vt:lpstr>Share Tech</vt:lpstr>
      <vt:lpstr>Data Science Consulting by Slidesgo</vt:lpstr>
      <vt:lpstr>Apple: Case Study Presentation</vt:lpstr>
      <vt:lpstr>Main Objective</vt:lpstr>
      <vt:lpstr>PowerPoint Presentation</vt:lpstr>
      <vt:lpstr>Significant Price Discount</vt:lpstr>
      <vt:lpstr>Appendix</vt:lpstr>
      <vt:lpstr>A Picture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: Case Study Presentation</dc:title>
  <dc:creator>Vamshi Mugala</dc:creator>
  <cp:lastModifiedBy>Ramya Reddy Muddasani</cp:lastModifiedBy>
  <cp:revision>134</cp:revision>
  <dcterms:modified xsi:type="dcterms:W3CDTF">2024-05-30T00:19:23Z</dcterms:modified>
</cp:coreProperties>
</file>