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9" r:id="rId3"/>
    <p:sldId id="298" r:id="rId4"/>
    <p:sldId id="297" r:id="rId5"/>
    <p:sldId id="311" r:id="rId6"/>
    <p:sldId id="314" r:id="rId7"/>
    <p:sldId id="310" r:id="rId8"/>
    <p:sldId id="312" r:id="rId9"/>
    <p:sldId id="313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C5E74-7817-47DD-BB9F-3EFB6D4A7D21}">
  <a:tblStyle styleId="{7BFC5E74-7817-47DD-BB9F-3EFB6D4A7D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/>
    <p:restoredTop sz="96327"/>
  </p:normalViewPr>
  <p:slideViewPr>
    <p:cSldViewPr snapToGrid="0" snapToObjects="1">
      <p:cViewPr varScale="1">
        <p:scale>
          <a:sx n="171" d="100"/>
          <a:sy n="171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1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 dirty="0"/>
              <a:t>Average Sales Lift per City: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en-US" b="1" dirty="0"/>
              <a:t>City 2</a:t>
            </a:r>
            <a:r>
              <a:rPr lang="en-US" dirty="0"/>
              <a:t>: Average sales lift of approximately (66.24% increase).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en-US" b="1" dirty="0"/>
              <a:t>City 3</a:t>
            </a:r>
            <a:r>
              <a:rPr lang="en-US" dirty="0"/>
              <a:t>:(52.34% increase).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en-US" b="1" dirty="0"/>
              <a:t>City 4</a:t>
            </a:r>
            <a:r>
              <a:rPr lang="en-US" dirty="0"/>
              <a:t>:(25.68% increase)</a:t>
            </a:r>
          </a:p>
        </p:txBody>
      </p:sp>
    </p:spTree>
    <p:extLst>
      <p:ext uri="{BB962C8B-B14F-4D97-AF65-F5344CB8AC3E}">
        <p14:creationId xmlns:p14="http://schemas.microsoft.com/office/powerpoint/2010/main" val="244845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6c60e245bf_1_3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6c60e245bf_1_3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1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67" r:id="rId5"/>
    <p:sldLayoutId id="2147483668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04648" y="2965357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go…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975368" y="1112571"/>
            <a:ext cx="708916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Apple: Case Study Presentation</a:t>
            </a:r>
            <a:endParaRPr sz="4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859;p60">
            <a:extLst>
              <a:ext uri="{FF2B5EF4-FFF2-40B4-BE49-F238E27FC236}">
                <a16:creationId xmlns:a16="http://schemas.microsoft.com/office/drawing/2014/main" id="{0B3DB0A2-4533-4043-9515-7D54CAF41230}"/>
              </a:ext>
            </a:extLst>
          </p:cNvPr>
          <p:cNvGrpSpPr/>
          <p:nvPr/>
        </p:nvGrpSpPr>
        <p:grpSpPr>
          <a:xfrm>
            <a:off x="4072937" y="1203371"/>
            <a:ext cx="601350" cy="533646"/>
            <a:chOff x="854261" y="2908813"/>
            <a:chExt cx="377474" cy="335748"/>
          </a:xfrm>
        </p:grpSpPr>
        <p:sp>
          <p:nvSpPr>
            <p:cNvPr id="30" name="Google Shape;10860;p60">
              <a:extLst>
                <a:ext uri="{FF2B5EF4-FFF2-40B4-BE49-F238E27FC236}">
                  <a16:creationId xmlns:a16="http://schemas.microsoft.com/office/drawing/2014/main" id="{501921D6-9508-0740-8DE7-C1378AA07613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61;p60">
              <a:extLst>
                <a:ext uri="{FF2B5EF4-FFF2-40B4-BE49-F238E27FC236}">
                  <a16:creationId xmlns:a16="http://schemas.microsoft.com/office/drawing/2014/main" id="{4FC0CA9F-E738-2A4F-9E32-F317753C3291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62;p60">
              <a:extLst>
                <a:ext uri="{FF2B5EF4-FFF2-40B4-BE49-F238E27FC236}">
                  <a16:creationId xmlns:a16="http://schemas.microsoft.com/office/drawing/2014/main" id="{161BFD8D-249B-B849-B46A-13290A51ED2F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63;p60">
              <a:extLst>
                <a:ext uri="{FF2B5EF4-FFF2-40B4-BE49-F238E27FC236}">
                  <a16:creationId xmlns:a16="http://schemas.microsoft.com/office/drawing/2014/main" id="{A7D56893-D9C7-EE42-AA20-1C548F1E6A00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64;p60">
              <a:extLst>
                <a:ext uri="{FF2B5EF4-FFF2-40B4-BE49-F238E27FC236}">
                  <a16:creationId xmlns:a16="http://schemas.microsoft.com/office/drawing/2014/main" id="{C4E50169-231A-0647-9623-88E0184CC721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36"/>
          <p:cNvGrpSpPr/>
          <p:nvPr/>
        </p:nvGrpSpPr>
        <p:grpSpPr>
          <a:xfrm>
            <a:off x="0" y="2139400"/>
            <a:ext cx="4962900" cy="3012375"/>
            <a:chOff x="0" y="2139400"/>
            <a:chExt cx="4962900" cy="3012375"/>
          </a:xfrm>
        </p:grpSpPr>
        <p:sp>
          <p:nvSpPr>
            <p:cNvPr id="1069" name="Google Shape;1069;p36"/>
            <p:cNvSpPr/>
            <p:nvPr/>
          </p:nvSpPr>
          <p:spPr>
            <a:xfrm>
              <a:off x="0" y="3486775"/>
              <a:ext cx="4038900" cy="166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4038900" y="4219500"/>
              <a:ext cx="924000" cy="9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1" name="Google Shape;1071;p36"/>
            <p:cNvGrpSpPr/>
            <p:nvPr/>
          </p:nvGrpSpPr>
          <p:grpSpPr>
            <a:xfrm>
              <a:off x="0" y="2139400"/>
              <a:ext cx="1351800" cy="1347375"/>
              <a:chOff x="0" y="2139400"/>
              <a:chExt cx="1351800" cy="1347375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0" y="2562775"/>
                <a:ext cx="924000" cy="92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924000" y="2139400"/>
                <a:ext cx="427800" cy="427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4" name="Google Shape;1074;p36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A</a:t>
            </a:r>
            <a:r>
              <a:rPr lang="en" dirty="0"/>
              <a:t> </a:t>
            </a:r>
            <a:r>
              <a:rPr lang="en" strike="sngStrike" dirty="0"/>
              <a:t>Picture</a:t>
            </a:r>
            <a:r>
              <a:rPr lang="en" dirty="0"/>
              <a:t> Is Worth a Thousand Words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14A0EE-C90A-514F-9E33-49E8941689C4}"/>
              </a:ext>
            </a:extLst>
          </p:cNvPr>
          <p:cNvSpPr/>
          <p:nvPr/>
        </p:nvSpPr>
        <p:spPr>
          <a:xfrm>
            <a:off x="391425" y="3386930"/>
            <a:ext cx="17346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58563" y="1396213"/>
            <a:ext cx="5001762" cy="2798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/>
              <a:t>   Product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Historical sales data for a product for 4 different cities, from 2015-2023.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79450" y="343564"/>
            <a:ext cx="36843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 dirty="0"/>
              <a:t>Main Objective</a:t>
            </a:r>
            <a:endParaRPr sz="3200" b="1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386923" y="981211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151504" y="1360700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0592;p59">
            <a:extLst>
              <a:ext uri="{FF2B5EF4-FFF2-40B4-BE49-F238E27FC236}">
                <a16:creationId xmlns:a16="http://schemas.microsoft.com/office/drawing/2014/main" id="{B5B773B5-213D-744F-A3FF-524BF1AB92E9}"/>
              </a:ext>
            </a:extLst>
          </p:cNvPr>
          <p:cNvGrpSpPr/>
          <p:nvPr/>
        </p:nvGrpSpPr>
        <p:grpSpPr>
          <a:xfrm>
            <a:off x="2964947" y="161993"/>
            <a:ext cx="898897" cy="746786"/>
            <a:chOff x="2623237" y="2431047"/>
            <a:chExt cx="355024" cy="332630"/>
          </a:xfrm>
        </p:grpSpPr>
        <p:sp>
          <p:nvSpPr>
            <p:cNvPr id="65" name="Google Shape;10593;p59">
              <a:extLst>
                <a:ext uri="{FF2B5EF4-FFF2-40B4-BE49-F238E27FC236}">
                  <a16:creationId xmlns:a16="http://schemas.microsoft.com/office/drawing/2014/main" id="{FAD64813-A0AB-8640-8A56-564DABB5E15E}"/>
                </a:ext>
              </a:extLst>
            </p:cNvPr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594;p59">
              <a:extLst>
                <a:ext uri="{FF2B5EF4-FFF2-40B4-BE49-F238E27FC236}">
                  <a16:creationId xmlns:a16="http://schemas.microsoft.com/office/drawing/2014/main" id="{9260C98A-38F7-F142-9C5A-7C61815146BF}"/>
                </a:ext>
              </a:extLst>
            </p:cNvPr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595;p59">
              <a:extLst>
                <a:ext uri="{FF2B5EF4-FFF2-40B4-BE49-F238E27FC236}">
                  <a16:creationId xmlns:a16="http://schemas.microsoft.com/office/drawing/2014/main" id="{28B0F1C5-F2D2-6647-9DF6-48886B150CC1}"/>
                </a:ext>
              </a:extLst>
            </p:cNvPr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596;p59">
              <a:extLst>
                <a:ext uri="{FF2B5EF4-FFF2-40B4-BE49-F238E27FC236}">
                  <a16:creationId xmlns:a16="http://schemas.microsoft.com/office/drawing/2014/main" id="{E94A4C43-EBA7-9345-81FD-D10F7FF00208}"/>
                </a:ext>
              </a:extLst>
            </p:cNvPr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History of the Apple Logo designed by Rob Janoff – Logo ...">
            <a:extLst>
              <a:ext uri="{FF2B5EF4-FFF2-40B4-BE49-F238E27FC236}">
                <a16:creationId xmlns:a16="http://schemas.microsoft.com/office/drawing/2014/main" id="{C83F783D-AD90-0E77-25BA-0680D13D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5" y="1524510"/>
            <a:ext cx="234361" cy="2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1831829" y="4066794"/>
            <a:ext cx="3196779" cy="10115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5BFE-30F5-478B-924B-6EBE5A0358C1}"/>
              </a:ext>
            </a:extLst>
          </p:cNvPr>
          <p:cNvCxnSpPr>
            <a:cxnSpLocks/>
          </p:cNvCxnSpPr>
          <p:nvPr/>
        </p:nvCxnSpPr>
        <p:spPr>
          <a:xfrm>
            <a:off x="4410393" y="1279128"/>
            <a:ext cx="3194768" cy="18911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3556236" y="2121503"/>
            <a:ext cx="3220811" cy="27702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2594976" y="3021997"/>
            <a:ext cx="3298633" cy="28877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96565" y="298091"/>
            <a:ext cx="290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Case Objective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4299857" y="23944"/>
            <a:ext cx="4837865" cy="5119556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3972E8-91F3-4178-B7D6-F4290434714F}"/>
              </a:ext>
            </a:extLst>
          </p:cNvPr>
          <p:cNvGrpSpPr/>
          <p:nvPr/>
        </p:nvGrpSpPr>
        <p:grpSpPr>
          <a:xfrm>
            <a:off x="7390236" y="914573"/>
            <a:ext cx="1074992" cy="1420200"/>
            <a:chOff x="9853648" y="1197998"/>
            <a:chExt cx="1433322" cy="19166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DB144-D1ED-4018-A731-DCB5DEEE43A0}"/>
                </a:ext>
              </a:extLst>
            </p:cNvPr>
            <p:cNvSpPr/>
            <p:nvPr/>
          </p:nvSpPr>
          <p:spPr>
            <a:xfrm>
              <a:off x="10041347" y="1674675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96B286-43C8-4614-92A0-544E0AF67236}"/>
                </a:ext>
              </a:extLst>
            </p:cNvPr>
            <p:cNvSpPr/>
            <p:nvPr/>
          </p:nvSpPr>
          <p:spPr>
            <a:xfrm>
              <a:off x="9853648" y="1197998"/>
              <a:ext cx="1433322" cy="14400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8000">
                  <a:srgbClr val="99FF66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6630778" y="1761425"/>
            <a:ext cx="1074992" cy="14202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5872536" y="2609060"/>
            <a:ext cx="1074992" cy="14202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5106571" y="3448666"/>
            <a:ext cx="1074992" cy="1351933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5354267" y="3661326"/>
            <a:ext cx="761797" cy="507831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6018027" y="2636500"/>
            <a:ext cx="761797" cy="784830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GB" sz="1800" b="1" spc="225" dirty="0">
              <a:solidFill>
                <a:schemeClr val="tx1">
                  <a:alpha val="45000"/>
                </a:schemeClr>
              </a:solidFill>
              <a:effectLst>
                <a:reflection blurRad="254000" stA="45000" endPos="65000" dist="50800" dir="5400000" sy="-100000" algn="bl" rotWithShape="0"/>
              </a:effectLst>
              <a:latin typeface="Agency FB" panose="020B0503020202020204" pitchFamily="34" charset="0"/>
            </a:endParaRPr>
          </a:p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6873515" y="1967388"/>
            <a:ext cx="761797" cy="507831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5F9F55-3EE0-469B-9D02-B3050850D4A9}"/>
              </a:ext>
            </a:extLst>
          </p:cNvPr>
          <p:cNvSpPr txBox="1"/>
          <p:nvPr/>
        </p:nvSpPr>
        <p:spPr>
          <a:xfrm>
            <a:off x="7642202" y="1117511"/>
            <a:ext cx="761797" cy="507831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B18461-2A9C-46B5-A2B4-6A9A47F9F818}"/>
              </a:ext>
            </a:extLst>
          </p:cNvPr>
          <p:cNvGrpSpPr/>
          <p:nvPr/>
        </p:nvGrpSpPr>
        <p:grpSpPr>
          <a:xfrm>
            <a:off x="2015412" y="3404804"/>
            <a:ext cx="3402098" cy="600164"/>
            <a:chOff x="-4690754" y="4386413"/>
            <a:chExt cx="4536130" cy="80021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44E14C-DBDA-4195-A7C4-9ADD04F87F88}"/>
                </a:ext>
              </a:extLst>
            </p:cNvPr>
            <p:cNvSpPr txBox="1"/>
            <p:nvPr/>
          </p:nvSpPr>
          <p:spPr>
            <a:xfrm>
              <a:off x="-4338001" y="4386413"/>
              <a:ext cx="4183377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The product sells for $250.Which city had the most significant price discount and when did this occur?</a:t>
              </a:r>
              <a:endParaRPr lang="en-GB" sz="1100" dirty="0">
                <a:solidFill>
                  <a:schemeClr val="bg1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072FB2-17C1-40B4-BE3C-F40A705D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90754" y="4637299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EEB2D2-ADF4-4BA7-AA6E-416A39ACC43C}"/>
              </a:ext>
            </a:extLst>
          </p:cNvPr>
          <p:cNvGrpSpPr/>
          <p:nvPr/>
        </p:nvGrpSpPr>
        <p:grpSpPr>
          <a:xfrm>
            <a:off x="2984140" y="2512699"/>
            <a:ext cx="3212016" cy="318971"/>
            <a:chOff x="4386637" y="3259962"/>
            <a:chExt cx="4282689" cy="4252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139462-6472-460C-B45C-9A2E1A87EBC6}"/>
                </a:ext>
              </a:extLst>
            </p:cNvPr>
            <p:cNvSpPr txBox="1"/>
            <p:nvPr/>
          </p:nvSpPr>
          <p:spPr>
            <a:xfrm>
              <a:off x="4485948" y="3259962"/>
              <a:ext cx="418337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1200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AA7133E-963F-4CB0-9062-C7C30F4E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6637" y="3325255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2A064F-9454-4BFB-AE02-EB7ED68E06C3}"/>
              </a:ext>
            </a:extLst>
          </p:cNvPr>
          <p:cNvGrpSpPr/>
          <p:nvPr/>
        </p:nvGrpSpPr>
        <p:grpSpPr>
          <a:xfrm>
            <a:off x="3824470" y="1538950"/>
            <a:ext cx="3273286" cy="577081"/>
            <a:chOff x="5172470" y="1955844"/>
            <a:chExt cx="4364382" cy="76944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2DD80AB-CADB-4BB4-9160-ED3A0819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470" y="2119441"/>
              <a:ext cx="360000" cy="3599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2E9FA8-4884-4ABA-85CE-3C930A44F483}"/>
                </a:ext>
              </a:extLst>
            </p:cNvPr>
            <p:cNvSpPr txBox="1"/>
            <p:nvPr/>
          </p:nvSpPr>
          <p:spPr>
            <a:xfrm>
              <a:off x="5532470" y="1955844"/>
              <a:ext cx="4004382" cy="76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Are there any other pieces of information you are interested in obtaining, if available, for your forecast? 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103748-3FDC-49A8-914C-C0DF8827C2ED}"/>
              </a:ext>
            </a:extLst>
          </p:cNvPr>
          <p:cNvGrpSpPr/>
          <p:nvPr/>
        </p:nvGrpSpPr>
        <p:grpSpPr>
          <a:xfrm>
            <a:off x="4446821" y="809519"/>
            <a:ext cx="3284527" cy="415498"/>
            <a:chOff x="6173210" y="993878"/>
            <a:chExt cx="4379370" cy="5539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05D4AB7-6083-4B8A-9340-905B8F60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3210" y="1084470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32BABE-B30A-4A17-A685-78CDCFA5CDC4}"/>
                </a:ext>
              </a:extLst>
            </p:cNvPr>
            <p:cNvSpPr txBox="1"/>
            <p:nvPr/>
          </p:nvSpPr>
          <p:spPr>
            <a:xfrm>
              <a:off x="6548197" y="993878"/>
              <a:ext cx="40043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Assume in 2024 you only have 1M units of new supply available to allocate across the 4 cities. 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oogle Shape;13764;p64">
            <a:extLst>
              <a:ext uri="{FF2B5EF4-FFF2-40B4-BE49-F238E27FC236}">
                <a16:creationId xmlns:a16="http://schemas.microsoft.com/office/drawing/2014/main" id="{C553B353-949F-E241-B829-24BCA2D36CEB}"/>
              </a:ext>
            </a:extLst>
          </p:cNvPr>
          <p:cNvGrpSpPr/>
          <p:nvPr/>
        </p:nvGrpSpPr>
        <p:grpSpPr>
          <a:xfrm>
            <a:off x="2896384" y="235628"/>
            <a:ext cx="928789" cy="614374"/>
            <a:chOff x="7009649" y="1541981"/>
            <a:chExt cx="524940" cy="320655"/>
          </a:xfrm>
        </p:grpSpPr>
        <p:sp>
          <p:nvSpPr>
            <p:cNvPr id="51" name="Google Shape;13765;p64">
              <a:extLst>
                <a:ext uri="{FF2B5EF4-FFF2-40B4-BE49-F238E27FC236}">
                  <a16:creationId xmlns:a16="http://schemas.microsoft.com/office/drawing/2014/main" id="{04BEC757-232A-AC48-8772-71A69698102D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766;p64">
              <a:extLst>
                <a:ext uri="{FF2B5EF4-FFF2-40B4-BE49-F238E27FC236}">
                  <a16:creationId xmlns:a16="http://schemas.microsoft.com/office/drawing/2014/main" id="{00070E26-1203-9643-B8AA-AE501165A56B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67;p64">
              <a:extLst>
                <a:ext uri="{FF2B5EF4-FFF2-40B4-BE49-F238E27FC236}">
                  <a16:creationId xmlns:a16="http://schemas.microsoft.com/office/drawing/2014/main" id="{5C5D30E0-95A0-AF44-8908-AE94942D786F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68;p64">
              <a:extLst>
                <a:ext uri="{FF2B5EF4-FFF2-40B4-BE49-F238E27FC236}">
                  <a16:creationId xmlns:a16="http://schemas.microsoft.com/office/drawing/2014/main" id="{0182A064-1444-FF49-A0EC-BD08B81A2834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69;p64">
              <a:extLst>
                <a:ext uri="{FF2B5EF4-FFF2-40B4-BE49-F238E27FC236}">
                  <a16:creationId xmlns:a16="http://schemas.microsoft.com/office/drawing/2014/main" id="{020069D2-3815-6141-8B0C-43C3342FA3FD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70;p64">
              <a:extLst>
                <a:ext uri="{FF2B5EF4-FFF2-40B4-BE49-F238E27FC236}">
                  <a16:creationId xmlns:a16="http://schemas.microsoft.com/office/drawing/2014/main" id="{B54BA209-0A7C-7443-985A-2F387F9F9D05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71;p64">
              <a:extLst>
                <a:ext uri="{FF2B5EF4-FFF2-40B4-BE49-F238E27FC236}">
                  <a16:creationId xmlns:a16="http://schemas.microsoft.com/office/drawing/2014/main" id="{2CBCD385-8378-8C43-B8F3-E204F293BBE4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772;p64">
              <a:extLst>
                <a:ext uri="{FF2B5EF4-FFF2-40B4-BE49-F238E27FC236}">
                  <a16:creationId xmlns:a16="http://schemas.microsoft.com/office/drawing/2014/main" id="{DCB97251-9A7F-9B4B-936E-B8CAA5590B44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10B71DB-8130-125F-EF54-48A676B752A2}"/>
              </a:ext>
            </a:extLst>
          </p:cNvPr>
          <p:cNvSpPr txBox="1"/>
          <p:nvPr/>
        </p:nvSpPr>
        <p:spPr>
          <a:xfrm>
            <a:off x="3245834" y="2404824"/>
            <a:ext cx="286943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Provide a projection for overall unit sales and revenue for 2024, by city and by month.  Assume no discounts occur.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E03CB-D9B6-74F7-0DE3-C76B480DF77C}"/>
              </a:ext>
            </a:extLst>
          </p:cNvPr>
          <p:cNvSpPr txBox="1"/>
          <p:nvPr/>
        </p:nvSpPr>
        <p:spPr>
          <a:xfrm>
            <a:off x="7480323" y="474686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 Appendix</a:t>
            </a:r>
          </a:p>
        </p:txBody>
      </p:sp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1CBE75A3-485B-DFBD-4A7F-20B52F63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42" y="589227"/>
            <a:ext cx="5455451" cy="88947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5FED31-07B4-FF42-B4DB-0FEAE4C4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77" y="1082128"/>
            <a:ext cx="3400771" cy="2857040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The Apple product was highly discounted by </a:t>
            </a:r>
            <a:r>
              <a:rPr lang="en-US" sz="1600" b="1" dirty="0"/>
              <a:t>$100 </a:t>
            </a:r>
            <a:r>
              <a:rPr lang="en-US" sz="1600" dirty="0"/>
              <a:t>in </a:t>
            </a:r>
            <a:r>
              <a:rPr lang="en-US" sz="1600" b="1" dirty="0"/>
              <a:t>City-2</a:t>
            </a:r>
            <a:r>
              <a:rPr lang="en-US" sz="1600" dirty="0"/>
              <a:t> starting </a:t>
            </a:r>
            <a:r>
              <a:rPr lang="en-US" sz="1600" b="1" dirty="0"/>
              <a:t>Jan-2022</a:t>
            </a:r>
            <a:r>
              <a:rPr lang="en-US" sz="1600" dirty="0"/>
              <a:t> and lasted for </a:t>
            </a:r>
            <a:r>
              <a:rPr lang="en-US" sz="1600" b="1" dirty="0"/>
              <a:t>3-months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The Average % lift in Sales driven by discounts. (Lift Calc = Prior unit sales &lt;–&gt; Avg unit sales in discount period 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CFEDD-4D85-A24A-A106-2EA1B905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3" y="92762"/>
            <a:ext cx="5709545" cy="677106"/>
          </a:xfrm>
        </p:spPr>
        <p:txBody>
          <a:bodyPr/>
          <a:lstStyle/>
          <a:p>
            <a:r>
              <a:rPr lang="en" sz="2000" b="1" u="sng" dirty="0"/>
              <a:t>Significant Price Discount</a:t>
            </a:r>
            <a:endParaRPr lang="en-US" sz="2000" b="1" u="sng" dirty="0"/>
          </a:p>
        </p:txBody>
      </p:sp>
      <p:sp>
        <p:nvSpPr>
          <p:cNvPr id="22" name="Google Shape;11345;p60">
            <a:extLst>
              <a:ext uri="{FF2B5EF4-FFF2-40B4-BE49-F238E27FC236}">
                <a16:creationId xmlns:a16="http://schemas.microsoft.com/office/drawing/2014/main" id="{7864C7CE-6BBA-3342-9116-CD143E4D779C}"/>
              </a:ext>
            </a:extLst>
          </p:cNvPr>
          <p:cNvSpPr/>
          <p:nvPr/>
        </p:nvSpPr>
        <p:spPr>
          <a:xfrm>
            <a:off x="3021250" y="311861"/>
            <a:ext cx="472797" cy="428278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58DF3-96DD-75A7-EDF8-9ECAFB4D623F}"/>
              </a:ext>
            </a:extLst>
          </p:cNvPr>
          <p:cNvSpPr/>
          <p:nvPr/>
        </p:nvSpPr>
        <p:spPr>
          <a:xfrm>
            <a:off x="3683693" y="933603"/>
            <a:ext cx="5394548" cy="200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white calendar&#10;&#10;Description automatically generated">
            <a:extLst>
              <a:ext uri="{FF2B5EF4-FFF2-40B4-BE49-F238E27FC236}">
                <a16:creationId xmlns:a16="http://schemas.microsoft.com/office/drawing/2014/main" id="{9F04A641-B701-7C6E-F859-78B613EE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242" y="1576110"/>
            <a:ext cx="5055218" cy="12259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2F0EE4-9EFA-7355-3610-B3634175D8D0}"/>
              </a:ext>
            </a:extLst>
          </p:cNvPr>
          <p:cNvSpPr/>
          <p:nvPr/>
        </p:nvSpPr>
        <p:spPr>
          <a:xfrm>
            <a:off x="3714146" y="2038230"/>
            <a:ext cx="4994314" cy="442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8A5E34C4-E582-4077-D7C2-153CC166F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242" y="2942810"/>
            <a:ext cx="2542178" cy="2021876"/>
          </a:xfrm>
          <a:prstGeom prst="rect">
            <a:avLst/>
          </a:prstGeom>
        </p:spPr>
      </p:pic>
      <p:pic>
        <p:nvPicPr>
          <p:cNvPr id="14" name="Picture 13" descr="A screenshot of a black and white website&#10;&#10;Description automatically generated">
            <a:extLst>
              <a:ext uri="{FF2B5EF4-FFF2-40B4-BE49-F238E27FC236}">
                <a16:creationId xmlns:a16="http://schemas.microsoft.com/office/drawing/2014/main" id="{94B68874-989E-4230-D643-BD20A9576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745" y="3482278"/>
            <a:ext cx="1556811" cy="9137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604E74-5847-3C49-97A0-A48D3DB381DA}"/>
              </a:ext>
            </a:extLst>
          </p:cNvPr>
          <p:cNvSpPr/>
          <p:nvPr/>
        </p:nvSpPr>
        <p:spPr>
          <a:xfrm>
            <a:off x="7582830" y="3688759"/>
            <a:ext cx="493726" cy="707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DB48E8-3B2D-7342-ED4E-D97C92833AE5}"/>
              </a:ext>
            </a:extLst>
          </p:cNvPr>
          <p:cNvCxnSpPr/>
          <p:nvPr/>
        </p:nvCxnSpPr>
        <p:spPr>
          <a:xfrm>
            <a:off x="401445" y="2862146"/>
            <a:ext cx="30175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5FED31-07B4-FF42-B4DB-0FEAE4C4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184" y="3209068"/>
            <a:ext cx="7214392" cy="1841670"/>
          </a:xfrm>
        </p:spPr>
        <p:txBody>
          <a:bodyPr/>
          <a:lstStyle/>
          <a:p>
            <a:r>
              <a:rPr lang="en-US" sz="1600" dirty="0"/>
              <a:t>The best model selected for 2024 projections : AutoArima  </a:t>
            </a:r>
          </a:p>
          <a:p>
            <a:r>
              <a:rPr lang="en-US" sz="1600" dirty="0"/>
              <a:t>Exogenous/Co-variates : Discount, Seasonal Features (Recent 2-3 Years)</a:t>
            </a:r>
          </a:p>
          <a:p>
            <a:r>
              <a:rPr lang="en-US" sz="1600" dirty="0"/>
              <a:t>Back-testing/Forward walk validation: 2 Years. </a:t>
            </a:r>
            <a:r>
              <a:rPr lang="en-US" sz="1600" dirty="0">
                <a:highlight>
                  <a:srgbClr val="808000"/>
                </a:highlight>
              </a:rPr>
              <a:t>The annual forecast for 2024 </a:t>
            </a:r>
            <a:r>
              <a:rPr lang="en-US" sz="1600" dirty="0">
                <a:sym typeface="Wingdings" pitchFamily="2" charset="2"/>
              </a:rPr>
              <a:t>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CFEDD-4D85-A24A-A106-2EA1B905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3" y="92762"/>
            <a:ext cx="5709545" cy="677106"/>
          </a:xfrm>
        </p:spPr>
        <p:txBody>
          <a:bodyPr/>
          <a:lstStyle/>
          <a:p>
            <a:r>
              <a:rPr lang="en" sz="2000" b="1" u="sng" dirty="0"/>
              <a:t>Sales Projection for 2024 broken by City</a:t>
            </a:r>
            <a:r>
              <a:rPr lang="en" sz="2000" b="1" dirty="0"/>
              <a:t>(Unique_id)</a:t>
            </a:r>
            <a:endParaRPr lang="en-US" sz="2000" b="1" dirty="0"/>
          </a:p>
        </p:txBody>
      </p:sp>
      <p:sp>
        <p:nvSpPr>
          <p:cNvPr id="22" name="Google Shape;11345;p60">
            <a:extLst>
              <a:ext uri="{FF2B5EF4-FFF2-40B4-BE49-F238E27FC236}">
                <a16:creationId xmlns:a16="http://schemas.microsoft.com/office/drawing/2014/main" id="{7864C7CE-6BBA-3342-9116-CD143E4D779C}"/>
              </a:ext>
            </a:extLst>
          </p:cNvPr>
          <p:cNvSpPr/>
          <p:nvPr/>
        </p:nvSpPr>
        <p:spPr>
          <a:xfrm>
            <a:off x="5820937" y="296528"/>
            <a:ext cx="472797" cy="428278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0A44EB7-407C-A93A-6072-79338668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1" y="804910"/>
            <a:ext cx="7670666" cy="2404158"/>
          </a:xfrm>
          <a:prstGeom prst="rect">
            <a:avLst/>
          </a:prstGeom>
        </p:spPr>
      </p:pic>
      <p:pic>
        <p:nvPicPr>
          <p:cNvPr id="13" name="Picture 12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54C5491B-4B30-7FBC-2E84-53AE81B8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753" y="2817416"/>
            <a:ext cx="1286589" cy="13440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5F0F2D-5BD5-97C0-7EDF-28FCD72D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2" y="4222595"/>
            <a:ext cx="9081396" cy="62437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0893FF-D393-F5B2-80BC-A1F3D1B3A832}"/>
              </a:ext>
            </a:extLst>
          </p:cNvPr>
          <p:cNvSpPr/>
          <p:nvPr/>
        </p:nvSpPr>
        <p:spPr>
          <a:xfrm>
            <a:off x="1174596" y="4181133"/>
            <a:ext cx="493726" cy="707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3E2DA1-3859-C8A3-0AD6-98DD571665E9}"/>
              </a:ext>
            </a:extLst>
          </p:cNvPr>
          <p:cNvSpPr/>
          <p:nvPr/>
        </p:nvSpPr>
        <p:spPr>
          <a:xfrm>
            <a:off x="3170664" y="4182188"/>
            <a:ext cx="493726" cy="707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5FED31-07B4-FF42-B4DB-0FEAE4C4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735" y="928572"/>
            <a:ext cx="7214392" cy="3918400"/>
          </a:xfrm>
        </p:spPr>
        <p:txBody>
          <a:bodyPr/>
          <a:lstStyle/>
          <a:p>
            <a:r>
              <a:rPr lang="en-US" sz="1600" b="1" dirty="0"/>
              <a:t>Historical Naïve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Seasonal Naive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Exponential Smoothing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Auto-Arima</a:t>
            </a:r>
            <a:r>
              <a:rPr lang="en-US" sz="1600" dirty="0"/>
              <a:t> (without exogenous features)</a:t>
            </a:r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CFEDD-4D85-A24A-A106-2EA1B905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3" y="92762"/>
            <a:ext cx="5709545" cy="677106"/>
          </a:xfrm>
        </p:spPr>
        <p:txBody>
          <a:bodyPr/>
          <a:lstStyle/>
          <a:p>
            <a:r>
              <a:rPr lang="en" sz="2000" b="1" u="sng" dirty="0"/>
              <a:t>Baseline Projection perform</a:t>
            </a:r>
            <a:r>
              <a:rPr lang="en-US" sz="2000" b="1" u="sng" dirty="0"/>
              <a:t>a</a:t>
            </a:r>
            <a:r>
              <a:rPr lang="en" sz="2000" b="1" u="sng" dirty="0"/>
              <a:t>nce for 2024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4F72C-234C-0264-4AAA-818DD12E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5" y="4293958"/>
            <a:ext cx="7772400" cy="517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E3528-721B-DCFA-7973-4ACE5832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5" y="1313884"/>
            <a:ext cx="7772400" cy="495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BE00C-531E-AA50-1477-8178AC4B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5" y="3290233"/>
            <a:ext cx="7772400" cy="509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E3C4A-8DED-93A6-71D5-E81113387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15" y="2337198"/>
            <a:ext cx="7772400" cy="480097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E94B9545-11EB-B72C-5A1E-718FCF4C08B1}"/>
              </a:ext>
            </a:extLst>
          </p:cNvPr>
          <p:cNvSpPr/>
          <p:nvPr/>
        </p:nvSpPr>
        <p:spPr>
          <a:xfrm>
            <a:off x="7285464" y="1879382"/>
            <a:ext cx="304800" cy="3671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26D2863-4425-4812-D286-A2FBE9EC6C96}"/>
              </a:ext>
            </a:extLst>
          </p:cNvPr>
          <p:cNvSpPr/>
          <p:nvPr/>
        </p:nvSpPr>
        <p:spPr>
          <a:xfrm>
            <a:off x="7285464" y="2887368"/>
            <a:ext cx="304800" cy="3671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631B0328-4F1B-B969-701F-36EA493EAA9D}"/>
              </a:ext>
            </a:extLst>
          </p:cNvPr>
          <p:cNvSpPr/>
          <p:nvPr/>
        </p:nvSpPr>
        <p:spPr>
          <a:xfrm>
            <a:off x="7292899" y="3877668"/>
            <a:ext cx="304800" cy="3671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DE6C0C-4CB8-2256-1022-915414B2A2B2}"/>
              </a:ext>
            </a:extLst>
          </p:cNvPr>
          <p:cNvSpPr txBox="1"/>
          <p:nvPr/>
        </p:nvSpPr>
        <p:spPr>
          <a:xfrm>
            <a:off x="6843894" y="12641"/>
            <a:ext cx="24264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Take away:</a:t>
            </a:r>
          </a:p>
          <a:p>
            <a:r>
              <a:rPr lang="en-US" sz="900" dirty="0">
                <a:solidFill>
                  <a:schemeClr val="bg1"/>
                </a:solidFill>
              </a:rPr>
              <a:t>The clear increase in forecasting performance by using better sophisticated model.</a:t>
            </a:r>
          </a:p>
        </p:txBody>
      </p:sp>
      <p:sp>
        <p:nvSpPr>
          <p:cNvPr id="19" name="Google Shape;11345;p60">
            <a:extLst>
              <a:ext uri="{FF2B5EF4-FFF2-40B4-BE49-F238E27FC236}">
                <a16:creationId xmlns:a16="http://schemas.microsoft.com/office/drawing/2014/main" id="{B698433A-63A7-CFBB-BC6F-000CB4BB764C}"/>
              </a:ext>
            </a:extLst>
          </p:cNvPr>
          <p:cNvSpPr/>
          <p:nvPr/>
        </p:nvSpPr>
        <p:spPr>
          <a:xfrm>
            <a:off x="4787591" y="307638"/>
            <a:ext cx="472797" cy="428278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73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55E1-4BA3-672E-53E6-0D21E4EC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3786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0763D-BC5F-0418-DB6F-FA9E0685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807887" cy="577800"/>
          </a:xfrm>
        </p:spPr>
        <p:txBody>
          <a:bodyPr/>
          <a:lstStyle/>
          <a:p>
            <a:r>
              <a:rPr lang="en-US" sz="2400" b="1" dirty="0"/>
              <a:t>Seasonal monthly sales growth averaged by city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7582E37-35FD-50BE-47A1-128B38B3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30" y="1145592"/>
            <a:ext cx="5207120" cy="309497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8B029ED-CD6A-34BE-C51D-3F799916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77" y="1082127"/>
            <a:ext cx="3400771" cy="3326321"/>
          </a:xfrm>
        </p:spPr>
        <p:txBody>
          <a:bodyPr/>
          <a:lstStyle/>
          <a:p>
            <a:r>
              <a:rPr lang="en-US" sz="1400" dirty="0"/>
              <a:t>The seasonal sales patterns for the Apple product show clear spikes around mid-year (June-July) and end-of-year (November-December) across all cities. </a:t>
            </a:r>
          </a:p>
          <a:p>
            <a:r>
              <a:rPr lang="en-US" sz="1400" dirty="0"/>
              <a:t>The mid-year increase is likely driven by educational purchases and mid-year promotions.</a:t>
            </a:r>
          </a:p>
          <a:p>
            <a:r>
              <a:rPr lang="en-US" sz="1400" dirty="0"/>
              <a:t>while the end-of-year surge is influenced by the holiday season and year-end bonuses. </a:t>
            </a:r>
          </a:p>
          <a:p>
            <a:r>
              <a:rPr lang="en-US" sz="1400" dirty="0"/>
              <a:t>City 4 consistently shows the highest sales, indicating a larger market or higher demand. </a:t>
            </a:r>
            <a:endParaRPr lang="en-US" sz="20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59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0763D-BC5F-0418-DB6F-FA9E0685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807887" cy="577800"/>
          </a:xfrm>
        </p:spPr>
        <p:txBody>
          <a:bodyPr/>
          <a:lstStyle/>
          <a:p>
            <a:r>
              <a:rPr lang="en-US" b="1" dirty="0"/>
              <a:t>City-4 Unique Behavior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8B029ED-CD6A-34BE-C51D-3F799916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77" y="1082128"/>
            <a:ext cx="3400771" cy="2857040"/>
          </a:xfrm>
        </p:spPr>
        <p:txBody>
          <a:bodyPr/>
          <a:lstStyle/>
          <a:p>
            <a:r>
              <a:rPr lang="en-US" sz="1600" dirty="0"/>
              <a:t>The pattern of City-4 is distinct compared to the rest of the cities.</a:t>
            </a:r>
          </a:p>
          <a:p>
            <a:r>
              <a:rPr lang="en-US" sz="1600" dirty="0"/>
              <a:t>The seasonal patterns and correlation for rest of the cities is far greater compared to City-4.</a:t>
            </a:r>
          </a:p>
          <a:p>
            <a:r>
              <a:rPr lang="en-US" sz="1600" dirty="0"/>
              <a:t>This indicates that the City-4 might have slightly different underlying factors influencing the Unit Sales .</a:t>
            </a:r>
          </a:p>
          <a:p>
            <a:r>
              <a:rPr lang="en-US" sz="1600" dirty="0"/>
              <a:t>City-4 is highly volatile when driven by discount.</a:t>
            </a:r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586E15EF-68C1-6D4A-76AF-7FEC6089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48" y="1811538"/>
            <a:ext cx="5422126" cy="1674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9FC9C-4F9B-EAD4-5EB5-264EA738F212}"/>
              </a:ext>
            </a:extLst>
          </p:cNvPr>
          <p:cNvSpPr txBox="1"/>
          <p:nvPr/>
        </p:nvSpPr>
        <p:spPr>
          <a:xfrm>
            <a:off x="5434139" y="156499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City-4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EA6B4-1877-1D99-F1C6-3B6A21AA3BB1}"/>
              </a:ext>
            </a:extLst>
          </p:cNvPr>
          <p:cNvSpPr/>
          <p:nvPr/>
        </p:nvSpPr>
        <p:spPr>
          <a:xfrm>
            <a:off x="4720683" y="1657649"/>
            <a:ext cx="493726" cy="198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A48CF8-73DA-35EC-ED1C-F7434BF11588}"/>
              </a:ext>
            </a:extLst>
          </p:cNvPr>
          <p:cNvSpPr/>
          <p:nvPr/>
        </p:nvSpPr>
        <p:spPr>
          <a:xfrm>
            <a:off x="6037756" y="1656069"/>
            <a:ext cx="493726" cy="198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70DA2-0492-A045-A786-E85AC815DA4A}"/>
              </a:ext>
            </a:extLst>
          </p:cNvPr>
          <p:cNvSpPr/>
          <p:nvPr/>
        </p:nvSpPr>
        <p:spPr>
          <a:xfrm>
            <a:off x="7787268" y="1669358"/>
            <a:ext cx="493726" cy="198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73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22127</TotalTime>
  <Words>425</Words>
  <Application>Microsoft Macintosh PowerPoint</Application>
  <PresentationFormat>On-screen Show (16:9)</PresentationFormat>
  <Paragraphs>74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Maven Pro</vt:lpstr>
      <vt:lpstr>Share Tech</vt:lpstr>
      <vt:lpstr>Wingdings</vt:lpstr>
      <vt:lpstr>Data Science Consulting by Slidesgo</vt:lpstr>
      <vt:lpstr>Apple: Case Study Presentation</vt:lpstr>
      <vt:lpstr>Main Objective</vt:lpstr>
      <vt:lpstr>PowerPoint Presentation</vt:lpstr>
      <vt:lpstr>Significant Price Discount</vt:lpstr>
      <vt:lpstr>Sales Projection for 2024 broken by City(Unique_id)</vt:lpstr>
      <vt:lpstr>Baseline Projection performance for 2024</vt:lpstr>
      <vt:lpstr>Appendix</vt:lpstr>
      <vt:lpstr>Seasonal monthly sales growth averaged by city</vt:lpstr>
      <vt:lpstr>City-4 Unique Behavior </vt:lpstr>
      <vt:lpstr>A Picture Is Worth a Thousand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: Case Study Presentation</dc:title>
  <dc:creator>Vamshi Mugala</dc:creator>
  <cp:lastModifiedBy>Mugala, Vamshi Sai</cp:lastModifiedBy>
  <cp:revision>155</cp:revision>
  <dcterms:modified xsi:type="dcterms:W3CDTF">2024-05-30T20:59:26Z</dcterms:modified>
</cp:coreProperties>
</file>