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2" r:id="rId1"/>
  </p:sldMasterIdLst>
  <p:sldIdLst>
    <p:sldId id="256" r:id="rId2"/>
    <p:sldId id="257" r:id="rId3"/>
    <p:sldId id="270" r:id="rId4"/>
    <p:sldId id="262" r:id="rId5"/>
    <p:sldId id="259" r:id="rId6"/>
    <p:sldId id="271" r:id="rId7"/>
    <p:sldId id="273" r:id="rId8"/>
    <p:sldId id="274" r:id="rId9"/>
    <p:sldId id="275" r:id="rId10"/>
    <p:sldId id="276" r:id="rId11"/>
    <p:sldId id="277" r:id="rId12"/>
    <p:sldId id="278" r:id="rId13"/>
    <p:sldId id="287" r:id="rId14"/>
    <p:sldId id="266" r:id="rId15"/>
    <p:sldId id="279" r:id="rId16"/>
    <p:sldId id="280" r:id="rId17"/>
    <p:sldId id="281" r:id="rId18"/>
    <p:sldId id="282" r:id="rId19"/>
    <p:sldId id="283" r:id="rId20"/>
    <p:sldId id="284" r:id="rId21"/>
    <p:sldId id="288" r:id="rId22"/>
    <p:sldId id="285" r:id="rId23"/>
    <p:sldId id="289" r:id="rId24"/>
    <p:sldId id="286" r:id="rId25"/>
    <p:sldId id="263" r:id="rId26"/>
    <p:sldId id="260" r:id="rId27"/>
    <p:sldId id="26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111" d="100"/>
          <a:sy n="111" d="100"/>
        </p:scale>
        <p:origin x="67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10/12/23</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30337120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10/12/23</a:t>
            </a:fld>
            <a:endParaRPr lang="en-US" dirty="0"/>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90973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10/12/23</a:t>
            </a:fld>
            <a:endParaRPr lang="en-US" dirty="0"/>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496037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10/12/23</a:t>
            </a:fld>
            <a:endParaRPr lang="en-US" dirty="0"/>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469373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10/12/23</a:t>
            </a:fld>
            <a:endParaRPr lang="en-US" dirty="0"/>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988789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10/12/23</a:t>
            </a:fld>
            <a:endParaRPr lang="en-US" dirty="0"/>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17963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10/12/23</a:t>
            </a:fld>
            <a:endParaRPr lang="en-US" dirty="0"/>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21158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10/12/23</a:t>
            </a:fld>
            <a:endParaRPr lang="en-US" dirty="0"/>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201328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10/12/23</a:t>
            </a:fld>
            <a:endParaRPr lang="en-US" dirty="0"/>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39636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10/12/23</a:t>
            </a:fld>
            <a:endParaRPr lang="en-US" dirty="0"/>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4114280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10/12/23</a:t>
            </a:fld>
            <a:endParaRPr lang="en-US" dirty="0"/>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3979499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10/12/23</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773617112"/>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795" r:id="rId6"/>
    <p:sldLayoutId id="2147483791" r:id="rId7"/>
    <p:sldLayoutId id="2147483792" r:id="rId8"/>
    <p:sldLayoutId id="2147483793" r:id="rId9"/>
    <p:sldLayoutId id="2147483794" r:id="rId10"/>
    <p:sldLayoutId id="2147483796" r:id="rId11"/>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3.xml"/><Relationship Id="rId5" Type="http://schemas.openxmlformats.org/officeDocument/2006/relationships/image" Target="../media/image15.emf"/><Relationship Id="rId4" Type="http://schemas.openxmlformats.org/officeDocument/2006/relationships/image" Target="../media/image14.emf"/></Relationships>
</file>

<file path=ppt/slides/_rels/slide13.xml.rels><?xml version="1.0" encoding="UTF-8" standalone="yes"?>
<Relationships xmlns="http://schemas.openxmlformats.org/package/2006/relationships"><Relationship Id="rId2" Type="http://schemas.openxmlformats.org/officeDocument/2006/relationships/hyperlink" Target="https://colab.research.google.com/drive/11rpBIkNeHMbT21MJ7IpBAILJHI_sHH9J"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ieeexplore.ieee.org/author/37088398357" TargetMode="External"/><Relationship Id="rId7" Type="http://schemas.openxmlformats.org/officeDocument/2006/relationships/hyperlink" Target="https://ieeexplore.ieee.org/author/37294228700" TargetMode="External"/><Relationship Id="rId2" Type="http://schemas.openxmlformats.org/officeDocument/2006/relationships/hyperlink" Target="http://dx.doi.org/10.14569/IJACSA.2020.0110173" TargetMode="External"/><Relationship Id="rId1" Type="http://schemas.openxmlformats.org/officeDocument/2006/relationships/slideLayout" Target="../slideLayouts/slideLayout2.xml"/><Relationship Id="rId6" Type="http://schemas.openxmlformats.org/officeDocument/2006/relationships/hyperlink" Target="https://ieeexplore.ieee.org/author/37691624400" TargetMode="External"/><Relationship Id="rId5" Type="http://schemas.openxmlformats.org/officeDocument/2006/relationships/hyperlink" Target="https://ieeexplore.ieee.org/author/37088397839" TargetMode="External"/><Relationship Id="rId4" Type="http://schemas.openxmlformats.org/officeDocument/2006/relationships/hyperlink" Target="https://ieeexplore.ieee.org/author/37088397912" TargetMode="External"/></Relationships>
</file>

<file path=ppt/slides/_rels/slide2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25" name="Rectangle 15">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digital map">
            <a:extLst>
              <a:ext uri="{FF2B5EF4-FFF2-40B4-BE49-F238E27FC236}">
                <a16:creationId xmlns:a16="http://schemas.microsoft.com/office/drawing/2014/main" id="{EDD149ED-0FCB-4285-8C58-692E6F82BA8B}"/>
              </a:ext>
            </a:extLst>
          </p:cNvPr>
          <p:cNvPicPr>
            <a:picLocks noChangeAspect="1"/>
          </p:cNvPicPr>
          <p:nvPr/>
        </p:nvPicPr>
        <p:blipFill rotWithShape="1">
          <a:blip r:embed="rId2"/>
          <a:srcRect b="15730"/>
          <a:stretch/>
        </p:blipFill>
        <p:spPr>
          <a:xfrm>
            <a:off x="20" y="10"/>
            <a:ext cx="12191980" cy="6857990"/>
          </a:xfrm>
          <a:prstGeom prst="rect">
            <a:avLst/>
          </a:prstGeom>
        </p:spPr>
      </p:pic>
      <p:sp>
        <p:nvSpPr>
          <p:cNvPr id="26" name="Rectangle 17">
            <a:extLst>
              <a:ext uri="{FF2B5EF4-FFF2-40B4-BE49-F238E27FC236}">
                <a16:creationId xmlns:a16="http://schemas.microsoft.com/office/drawing/2014/main" id="{9FBB9AF1-CE92-475C-A47B-5FC32922B3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0"/>
            <a:ext cx="12191999" cy="6858000"/>
          </a:xfrm>
          <a:prstGeom prst="rect">
            <a:avLst/>
          </a:prstGeom>
          <a:gradFill flip="none" rotWithShape="1">
            <a:gsLst>
              <a:gs pos="100000">
                <a:srgbClr val="000000">
                  <a:alpha val="0"/>
                </a:srgbClr>
              </a:gs>
              <a:gs pos="30000">
                <a:srgbClr val="00000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AFE2F9D-DD6C-AD06-7FCB-172B0F13863C}"/>
              </a:ext>
            </a:extLst>
          </p:cNvPr>
          <p:cNvSpPr>
            <a:spLocks noGrp="1"/>
          </p:cNvSpPr>
          <p:nvPr>
            <p:ph type="ctrTitle"/>
          </p:nvPr>
        </p:nvSpPr>
        <p:spPr>
          <a:xfrm>
            <a:off x="1078992" y="741783"/>
            <a:ext cx="9052560" cy="3546179"/>
          </a:xfrm>
        </p:spPr>
        <p:txBody>
          <a:bodyPr>
            <a:normAutofit fontScale="90000"/>
          </a:bodyPr>
          <a:lstStyle/>
          <a:p>
            <a:r>
              <a:rPr lang="en-US" dirty="0">
                <a:solidFill>
                  <a:srgbClr val="FFFFFF"/>
                </a:solidFill>
              </a:rPr>
              <a:t>Driver Drowsiness Detection using Convolutional Neural Networks</a:t>
            </a:r>
          </a:p>
        </p:txBody>
      </p:sp>
      <p:sp>
        <p:nvSpPr>
          <p:cNvPr id="3" name="Subtitle 2">
            <a:extLst>
              <a:ext uri="{FF2B5EF4-FFF2-40B4-BE49-F238E27FC236}">
                <a16:creationId xmlns:a16="http://schemas.microsoft.com/office/drawing/2014/main" id="{F21DF8CE-122F-E695-437B-0781F0906F46}"/>
              </a:ext>
            </a:extLst>
          </p:cNvPr>
          <p:cNvSpPr>
            <a:spLocks noGrp="1"/>
          </p:cNvSpPr>
          <p:nvPr>
            <p:ph type="subTitle" idx="1"/>
          </p:nvPr>
        </p:nvSpPr>
        <p:spPr>
          <a:xfrm>
            <a:off x="1078992" y="4810886"/>
            <a:ext cx="9052560" cy="1599439"/>
          </a:xfrm>
        </p:spPr>
        <p:txBody>
          <a:bodyPr>
            <a:normAutofit fontScale="92500" lnSpcReduction="10000"/>
          </a:bodyPr>
          <a:lstStyle/>
          <a:p>
            <a:r>
              <a:rPr lang="en-US" b="1" dirty="0">
                <a:solidFill>
                  <a:srgbClr val="FFFFFF"/>
                </a:solidFill>
                <a:latin typeface="+mj-lt"/>
              </a:rPr>
              <a:t>TEAM :</a:t>
            </a:r>
          </a:p>
          <a:p>
            <a:r>
              <a:rPr lang="en-US" b="1">
                <a:solidFill>
                  <a:srgbClr val="FFFFFF"/>
                </a:solidFill>
                <a:latin typeface="+mj-lt"/>
              </a:rPr>
              <a:t>VAMSHI ACHAVELLI</a:t>
            </a:r>
          </a:p>
          <a:p>
            <a:r>
              <a:rPr lang="en-US" b="1">
                <a:solidFill>
                  <a:srgbClr val="FFFFFF"/>
                </a:solidFill>
                <a:latin typeface="+mj-lt"/>
              </a:rPr>
              <a:t>SASANK </a:t>
            </a:r>
            <a:r>
              <a:rPr lang="en-US" b="1" dirty="0">
                <a:solidFill>
                  <a:srgbClr val="FFFFFF"/>
                </a:solidFill>
                <a:latin typeface="+mj-lt"/>
              </a:rPr>
              <a:t>KOPPARTHI</a:t>
            </a:r>
          </a:p>
          <a:p>
            <a:r>
              <a:rPr lang="en-US" b="1" dirty="0">
                <a:solidFill>
                  <a:srgbClr val="FFFFFF"/>
                </a:solidFill>
                <a:latin typeface="+mj-lt"/>
              </a:rPr>
              <a:t>JASHWANTH MUTYALA</a:t>
            </a:r>
          </a:p>
        </p:txBody>
      </p:sp>
      <p:cxnSp>
        <p:nvCxnSpPr>
          <p:cNvPr id="27" name="Straight Connector 19">
            <a:extLst>
              <a:ext uri="{FF2B5EF4-FFF2-40B4-BE49-F238E27FC236}">
                <a16:creationId xmlns:a16="http://schemas.microsoft.com/office/drawing/2014/main" id="{D81E42A3-743C-4C15-9DA8-93AA9AEBFB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22" name="Freeform 6">
            <a:extLst>
              <a:ext uri="{FF2B5EF4-FFF2-40B4-BE49-F238E27FC236}">
                <a16:creationId xmlns:a16="http://schemas.microsoft.com/office/drawing/2014/main" id="{7021D92D-08FF-45A6-9109-AC9462C7E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43293"/>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5930809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6853B2D-08E9-D18C-CB51-87FD260674E8}"/>
              </a:ext>
            </a:extLst>
          </p:cNvPr>
          <p:cNvSpPr>
            <a:spLocks noGrp="1"/>
          </p:cNvSpPr>
          <p:nvPr>
            <p:ph type="body" idx="1"/>
          </p:nvPr>
        </p:nvSpPr>
        <p:spPr>
          <a:xfrm>
            <a:off x="758952" y="240633"/>
            <a:ext cx="10671048" cy="1728844"/>
          </a:xfrm>
        </p:spPr>
        <p:txBody>
          <a:bodyPr/>
          <a:lstStyle/>
          <a:p>
            <a:r>
              <a:rPr lang="en-US" i="0" dirty="0">
                <a:latin typeface="Times New Roman" panose="02020603050405020304" pitchFamily="18" charset="0"/>
                <a:cs typeface="Times New Roman" panose="02020603050405020304" pitchFamily="18" charset="0"/>
              </a:rPr>
              <a:t>Adding a buffer zone around the coordinates</a:t>
            </a:r>
          </a:p>
          <a:p>
            <a:endParaRPr lang="en-US" dirty="0"/>
          </a:p>
        </p:txBody>
      </p:sp>
      <p:pic>
        <p:nvPicPr>
          <p:cNvPr id="4" name="Picture 3">
            <a:extLst>
              <a:ext uri="{FF2B5EF4-FFF2-40B4-BE49-F238E27FC236}">
                <a16:creationId xmlns:a16="http://schemas.microsoft.com/office/drawing/2014/main" id="{F3F3418F-3724-411F-B40F-E611362B816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23098" y="1729997"/>
            <a:ext cx="7746801" cy="3758682"/>
          </a:xfrm>
          <a:prstGeom prst="rect">
            <a:avLst/>
          </a:prstGeom>
        </p:spPr>
      </p:pic>
    </p:spTree>
    <p:extLst>
      <p:ext uri="{BB962C8B-B14F-4D97-AF65-F5344CB8AC3E}">
        <p14:creationId xmlns:p14="http://schemas.microsoft.com/office/powerpoint/2010/main" val="2810171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4B3D0F3-E031-00F5-2D47-76E3A576E40A}"/>
              </a:ext>
            </a:extLst>
          </p:cNvPr>
          <p:cNvSpPr>
            <a:spLocks noGrp="1"/>
          </p:cNvSpPr>
          <p:nvPr>
            <p:ph type="body" idx="1"/>
          </p:nvPr>
        </p:nvSpPr>
        <p:spPr>
          <a:xfrm>
            <a:off x="758952" y="-2390273"/>
            <a:ext cx="10671048" cy="9248274"/>
          </a:xfrm>
        </p:spPr>
        <p:txBody>
          <a:bodyPr/>
          <a:lstStyle/>
          <a:p>
            <a:endParaRPr lang="en-US" dirty="0"/>
          </a:p>
          <a:p>
            <a:endParaRPr lang="en-US" dirty="0"/>
          </a:p>
          <a:p>
            <a:endParaRPr lang="en-US" dirty="0"/>
          </a:p>
          <a:p>
            <a:r>
              <a:rPr lang="en-US" i="0" dirty="0">
                <a:latin typeface="Times New Roman" panose="02020603050405020304" pitchFamily="18" charset="0"/>
                <a:cs typeface="Times New Roman" panose="02020603050405020304" pitchFamily="18" charset="0"/>
              </a:rPr>
              <a:t>Now, we remove the eye from the face using the PIL image library's crop feature</a:t>
            </a:r>
          </a:p>
          <a:p>
            <a:endParaRPr lang="en-US" i="0" dirty="0">
              <a:latin typeface="Times New Roman" panose="02020603050405020304" pitchFamily="18" charset="0"/>
              <a:cs typeface="Times New Roman" panose="02020603050405020304" pitchFamily="18" charset="0"/>
            </a:endParaRPr>
          </a:p>
          <a:p>
            <a:endParaRPr lang="en-US" i="0" dirty="0">
              <a:latin typeface="Times New Roman" panose="02020603050405020304" pitchFamily="18" charset="0"/>
              <a:cs typeface="Times New Roman" panose="02020603050405020304" pitchFamily="18" charset="0"/>
            </a:endParaRPr>
          </a:p>
          <a:p>
            <a:endParaRPr lang="en-US" i="0" dirty="0">
              <a:latin typeface="Times New Roman" panose="02020603050405020304" pitchFamily="18" charset="0"/>
              <a:cs typeface="Times New Roman" panose="02020603050405020304" pitchFamily="18" charset="0"/>
            </a:endParaRPr>
          </a:p>
          <a:p>
            <a:r>
              <a:rPr lang="en-US" i="0" dirty="0">
                <a:latin typeface="Times New Roman" panose="02020603050405020304" pitchFamily="18" charset="0"/>
                <a:cs typeface="Times New Roman" panose="02020603050405020304" pitchFamily="18" charset="0"/>
              </a:rPr>
              <a:t>Let's adjust the image now so that it has a standard size across the board for all images sent to the neural network..</a:t>
            </a:r>
          </a:p>
          <a:p>
            <a:endParaRPr lang="en-US" i="0" dirty="0">
              <a:latin typeface="Times New Roman" panose="02020603050405020304" pitchFamily="18" charset="0"/>
              <a:cs typeface="Times New Roman" panose="02020603050405020304" pitchFamily="18" charset="0"/>
            </a:endParaRPr>
          </a:p>
          <a:p>
            <a:endParaRPr lang="en-US" i="0" dirty="0">
              <a:latin typeface="Times New Roman" panose="02020603050405020304" pitchFamily="18" charset="0"/>
              <a:cs typeface="Times New Roman" panose="02020603050405020304" pitchFamily="18" charset="0"/>
            </a:endParaRPr>
          </a:p>
          <a:p>
            <a:endParaRPr lang="en-US" i="0" dirty="0">
              <a:latin typeface="Times New Roman" panose="02020603050405020304" pitchFamily="18" charset="0"/>
              <a:cs typeface="Times New Roman" panose="02020603050405020304" pitchFamily="18" charset="0"/>
            </a:endParaRPr>
          </a:p>
          <a:p>
            <a:r>
              <a:rPr lang="en-US" i="0" dirty="0">
                <a:latin typeface="Times New Roman" panose="02020603050405020304" pitchFamily="18" charset="0"/>
                <a:cs typeface="Times New Roman" panose="02020603050405020304" pitchFamily="18" charset="0"/>
              </a:rPr>
              <a:t>In order to send it to training, we now create a folder, put it in that folder, and save it.</a:t>
            </a:r>
          </a:p>
          <a:p>
            <a:endParaRPr lang="en-US" i="0" dirty="0">
              <a:latin typeface="Times New Roman" panose="02020603050405020304" pitchFamily="18" charset="0"/>
              <a:cs typeface="Times New Roman" panose="02020603050405020304" pitchFamily="18" charset="0"/>
            </a:endParaRPr>
          </a:p>
          <a:p>
            <a:endParaRPr lang="en-US" i="0" dirty="0">
              <a:latin typeface="Times New Roman" panose="02020603050405020304" pitchFamily="18" charset="0"/>
              <a:cs typeface="Times New Roman" panose="02020603050405020304" pitchFamily="18" charset="0"/>
            </a:endParaRPr>
          </a:p>
          <a:p>
            <a:r>
              <a:rPr lang="en-US" i="0" dirty="0">
                <a:latin typeface="Times New Roman" panose="02020603050405020304" pitchFamily="18" charset="0"/>
                <a:cs typeface="Times New Roman" panose="02020603050405020304" pitchFamily="18" charset="0"/>
              </a:rPr>
              <a:t>Above all steps are same for the </a:t>
            </a:r>
            <a:r>
              <a:rPr lang="en-US" i="0" dirty="0" err="1">
                <a:latin typeface="Times New Roman" panose="02020603050405020304" pitchFamily="18" charset="0"/>
                <a:cs typeface="Times New Roman" panose="02020603050405020304" pitchFamily="18" charset="0"/>
              </a:rPr>
              <a:t>closed_eye_data</a:t>
            </a:r>
            <a:r>
              <a:rPr lang="en-US" i="0" dirty="0">
                <a:latin typeface="Times New Roman" panose="02020603050405020304" pitchFamily="18" charset="0"/>
                <a:cs typeface="Times New Roman" panose="02020603050405020304" pitchFamily="18" charset="0"/>
              </a:rPr>
              <a:t>.</a:t>
            </a:r>
          </a:p>
        </p:txBody>
      </p:sp>
      <p:pic>
        <p:nvPicPr>
          <p:cNvPr id="7" name="Picture 6">
            <a:extLst>
              <a:ext uri="{FF2B5EF4-FFF2-40B4-BE49-F238E27FC236}">
                <a16:creationId xmlns:a16="http://schemas.microsoft.com/office/drawing/2014/main" id="{1765C88A-1AAD-4939-9C5E-C11D4DB1DD0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71247" y="871110"/>
            <a:ext cx="7977478" cy="784243"/>
          </a:xfrm>
          <a:prstGeom prst="rect">
            <a:avLst/>
          </a:prstGeom>
        </p:spPr>
      </p:pic>
      <p:pic>
        <p:nvPicPr>
          <p:cNvPr id="10" name="Picture 9">
            <a:extLst>
              <a:ext uri="{FF2B5EF4-FFF2-40B4-BE49-F238E27FC236}">
                <a16:creationId xmlns:a16="http://schemas.microsoft.com/office/drawing/2014/main" id="{21681F3B-101C-42C1-AC8C-66366D791A7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44271" y="4462661"/>
            <a:ext cx="6761453" cy="557701"/>
          </a:xfrm>
          <a:prstGeom prst="rect">
            <a:avLst/>
          </a:prstGeom>
        </p:spPr>
      </p:pic>
      <p:pic>
        <p:nvPicPr>
          <p:cNvPr id="11" name="Picture 10">
            <a:extLst>
              <a:ext uri="{FF2B5EF4-FFF2-40B4-BE49-F238E27FC236}">
                <a16:creationId xmlns:a16="http://schemas.microsoft.com/office/drawing/2014/main" id="{A2471A1F-6AAC-454A-8F32-9131F23C8F35}"/>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871247" y="2698730"/>
            <a:ext cx="7653628" cy="786935"/>
          </a:xfrm>
          <a:prstGeom prst="rect">
            <a:avLst/>
          </a:prstGeom>
        </p:spPr>
      </p:pic>
    </p:spTree>
    <p:extLst>
      <p:ext uri="{BB962C8B-B14F-4D97-AF65-F5344CB8AC3E}">
        <p14:creationId xmlns:p14="http://schemas.microsoft.com/office/powerpoint/2010/main" val="2115491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A7D6F02-D001-7328-0B4B-9497ED2AE403}"/>
              </a:ext>
            </a:extLst>
          </p:cNvPr>
          <p:cNvSpPr>
            <a:spLocks noGrp="1"/>
          </p:cNvSpPr>
          <p:nvPr>
            <p:ph type="body" idx="1"/>
          </p:nvPr>
        </p:nvSpPr>
        <p:spPr>
          <a:xfrm>
            <a:off x="808521" y="0"/>
            <a:ext cx="10379984" cy="1626326"/>
          </a:xfrm>
        </p:spPr>
        <p:txBody>
          <a:bodyPr>
            <a:normAutofit/>
          </a:bodyPr>
          <a:lstStyle/>
          <a:p>
            <a:r>
              <a:rPr lang="en-IN" dirty="0"/>
              <a:t>Input:</a:t>
            </a:r>
          </a:p>
          <a:p>
            <a:r>
              <a:rPr lang="en-IN" dirty="0"/>
              <a:t>Open Eye Dataset                                                                                     Closed Eye Dataset</a:t>
            </a:r>
          </a:p>
          <a:p>
            <a:endParaRPr lang="en-US" dirty="0"/>
          </a:p>
        </p:txBody>
      </p:sp>
      <p:pic>
        <p:nvPicPr>
          <p:cNvPr id="5" name="Picture 4">
            <a:extLst>
              <a:ext uri="{FF2B5EF4-FFF2-40B4-BE49-F238E27FC236}">
                <a16:creationId xmlns:a16="http://schemas.microsoft.com/office/drawing/2014/main" id="{81525AAA-BA32-4AE5-CBA4-8FC77869E8D5}"/>
              </a:ext>
            </a:extLst>
          </p:cNvPr>
          <p:cNvPicPr>
            <a:picLocks noChangeAspect="1"/>
          </p:cNvPicPr>
          <p:nvPr/>
        </p:nvPicPr>
        <p:blipFill>
          <a:blip r:embed="rId2"/>
          <a:stretch>
            <a:fillRect/>
          </a:stretch>
        </p:blipFill>
        <p:spPr>
          <a:xfrm>
            <a:off x="1003495" y="1626326"/>
            <a:ext cx="1645920" cy="1626326"/>
          </a:xfrm>
          <a:prstGeom prst="rect">
            <a:avLst/>
          </a:prstGeom>
        </p:spPr>
      </p:pic>
      <p:pic>
        <p:nvPicPr>
          <p:cNvPr id="9" name="Picture 8">
            <a:extLst>
              <a:ext uri="{FF2B5EF4-FFF2-40B4-BE49-F238E27FC236}">
                <a16:creationId xmlns:a16="http://schemas.microsoft.com/office/drawing/2014/main" id="{779BC47E-FA61-6DBD-6397-A90618070DC9}"/>
              </a:ext>
            </a:extLst>
          </p:cNvPr>
          <p:cNvPicPr>
            <a:picLocks noChangeAspect="1"/>
          </p:cNvPicPr>
          <p:nvPr/>
        </p:nvPicPr>
        <p:blipFill>
          <a:blip r:embed="rId3"/>
          <a:stretch>
            <a:fillRect/>
          </a:stretch>
        </p:blipFill>
        <p:spPr>
          <a:xfrm>
            <a:off x="8579283" y="1626326"/>
            <a:ext cx="1645921" cy="1665831"/>
          </a:xfrm>
          <a:prstGeom prst="rect">
            <a:avLst/>
          </a:prstGeom>
        </p:spPr>
      </p:pic>
      <p:sp>
        <p:nvSpPr>
          <p:cNvPr id="11" name="TextBox 10">
            <a:extLst>
              <a:ext uri="{FF2B5EF4-FFF2-40B4-BE49-F238E27FC236}">
                <a16:creationId xmlns:a16="http://schemas.microsoft.com/office/drawing/2014/main" id="{7EF61080-B82F-A1AD-F711-E8130FA051E0}"/>
              </a:ext>
            </a:extLst>
          </p:cNvPr>
          <p:cNvSpPr txBox="1"/>
          <p:nvPr/>
        </p:nvSpPr>
        <p:spPr>
          <a:xfrm>
            <a:off x="561473" y="3111696"/>
            <a:ext cx="10627031" cy="1754326"/>
          </a:xfrm>
          <a:prstGeom prst="rect">
            <a:avLst/>
          </a:prstGeom>
          <a:noFill/>
        </p:spPr>
        <p:txBody>
          <a:bodyPr wrap="square">
            <a:spAutoFit/>
          </a:bodyPr>
          <a:lstStyle/>
          <a:p>
            <a:endParaRPr lang="en-IN" dirty="0"/>
          </a:p>
          <a:p>
            <a:endParaRPr lang="en-IN" dirty="0"/>
          </a:p>
          <a:p>
            <a:endParaRPr lang="en-IN" dirty="0"/>
          </a:p>
          <a:p>
            <a:r>
              <a:rPr lang="en-IN" dirty="0"/>
              <a:t>Output:</a:t>
            </a:r>
          </a:p>
          <a:p>
            <a:r>
              <a:rPr lang="en-IN" dirty="0"/>
              <a:t>Open Eye Dataset                                                                                                       Closed Eye Dataset</a:t>
            </a:r>
          </a:p>
          <a:p>
            <a:r>
              <a:rPr lang="en-US" dirty="0"/>
              <a:t>    </a:t>
            </a:r>
          </a:p>
        </p:txBody>
      </p:sp>
      <p:pic>
        <p:nvPicPr>
          <p:cNvPr id="13" name="Picture 12">
            <a:extLst>
              <a:ext uri="{FF2B5EF4-FFF2-40B4-BE49-F238E27FC236}">
                <a16:creationId xmlns:a16="http://schemas.microsoft.com/office/drawing/2014/main" id="{8D37590E-FB11-931E-7EEA-2C5A1915D4CB}"/>
              </a:ext>
            </a:extLst>
          </p:cNvPr>
          <p:cNvPicPr>
            <a:picLocks noChangeAspect="1"/>
          </p:cNvPicPr>
          <p:nvPr/>
        </p:nvPicPr>
        <p:blipFill>
          <a:blip r:embed="rId4"/>
          <a:stretch>
            <a:fillRect/>
          </a:stretch>
        </p:blipFill>
        <p:spPr>
          <a:xfrm>
            <a:off x="561473" y="5016710"/>
            <a:ext cx="1645920" cy="956413"/>
          </a:xfrm>
          <a:prstGeom prst="rect">
            <a:avLst/>
          </a:prstGeom>
        </p:spPr>
      </p:pic>
      <p:pic>
        <p:nvPicPr>
          <p:cNvPr id="15" name="Picture 14">
            <a:extLst>
              <a:ext uri="{FF2B5EF4-FFF2-40B4-BE49-F238E27FC236}">
                <a16:creationId xmlns:a16="http://schemas.microsoft.com/office/drawing/2014/main" id="{4FBB56E0-D08D-2E68-D0AB-35652B4E7E4E}"/>
              </a:ext>
            </a:extLst>
          </p:cNvPr>
          <p:cNvPicPr>
            <a:picLocks noChangeAspect="1"/>
          </p:cNvPicPr>
          <p:nvPr/>
        </p:nvPicPr>
        <p:blipFill>
          <a:blip r:embed="rId5"/>
          <a:stretch>
            <a:fillRect/>
          </a:stretch>
        </p:blipFill>
        <p:spPr>
          <a:xfrm>
            <a:off x="8820143" y="5016710"/>
            <a:ext cx="1164199" cy="811273"/>
          </a:xfrm>
          <a:prstGeom prst="rect">
            <a:avLst/>
          </a:prstGeom>
        </p:spPr>
      </p:pic>
    </p:spTree>
    <p:extLst>
      <p:ext uri="{BB962C8B-B14F-4D97-AF65-F5344CB8AC3E}">
        <p14:creationId xmlns:p14="http://schemas.microsoft.com/office/powerpoint/2010/main" val="546933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4687CE6-55CA-2053-AD08-83D517B22EFD}"/>
              </a:ext>
            </a:extLst>
          </p:cNvPr>
          <p:cNvSpPr>
            <a:spLocks noGrp="1"/>
          </p:cNvSpPr>
          <p:nvPr>
            <p:ph type="body" idx="1"/>
          </p:nvPr>
        </p:nvSpPr>
        <p:spPr>
          <a:xfrm>
            <a:off x="758952" y="1389888"/>
            <a:ext cx="10671048" cy="952096"/>
          </a:xfrm>
        </p:spPr>
        <p:txBody>
          <a:bodyPr>
            <a:normAutofit/>
          </a:bodyPr>
          <a:lstStyle/>
          <a:p>
            <a:r>
              <a:rPr lang="en-US" sz="2100" b="1" i="0" dirty="0">
                <a:latin typeface="Times New Roman" panose="02020603050405020304" pitchFamily="18" charset="0"/>
                <a:cs typeface="Times New Roman" panose="02020603050405020304" pitchFamily="18" charset="0"/>
              </a:rPr>
              <a:t>Project</a:t>
            </a:r>
          </a:p>
        </p:txBody>
      </p:sp>
      <p:sp>
        <p:nvSpPr>
          <p:cNvPr id="5" name="TextBox 4">
            <a:extLst>
              <a:ext uri="{FF2B5EF4-FFF2-40B4-BE49-F238E27FC236}">
                <a16:creationId xmlns:a16="http://schemas.microsoft.com/office/drawing/2014/main" id="{92093780-9F0B-07F4-7E21-DFF4351DB948}"/>
              </a:ext>
            </a:extLst>
          </p:cNvPr>
          <p:cNvSpPr txBox="1"/>
          <p:nvPr/>
        </p:nvSpPr>
        <p:spPr>
          <a:xfrm>
            <a:off x="643812" y="3105835"/>
            <a:ext cx="10671048" cy="646331"/>
          </a:xfrm>
          <a:prstGeom prst="rect">
            <a:avLst/>
          </a:prstGeom>
          <a:noFill/>
        </p:spPr>
        <p:txBody>
          <a:bodyPr wrap="square">
            <a:spAutoFit/>
          </a:bodyPr>
          <a:lstStyle/>
          <a:p>
            <a:r>
              <a:rPr lang="en-US" dirty="0">
                <a:hlinkClick r:id="rId2"/>
              </a:rPr>
              <a:t>https://colab.research.google.com/drive/11rpBIkNeHMbT21MJ7IpBAILJHI_sHH9J</a:t>
            </a:r>
            <a:endParaRPr lang="en-US" dirty="0"/>
          </a:p>
          <a:p>
            <a:endParaRPr lang="en-US" dirty="0"/>
          </a:p>
        </p:txBody>
      </p:sp>
    </p:spTree>
    <p:extLst>
      <p:ext uri="{BB962C8B-B14F-4D97-AF65-F5344CB8AC3E}">
        <p14:creationId xmlns:p14="http://schemas.microsoft.com/office/powerpoint/2010/main" val="3123859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1DF5B-3C76-B19C-DB64-E68025B8A65B}"/>
              </a:ext>
            </a:extLst>
          </p:cNvPr>
          <p:cNvSpPr>
            <a:spLocks noGrp="1"/>
          </p:cNvSpPr>
          <p:nvPr>
            <p:ph type="title"/>
          </p:nvPr>
        </p:nvSpPr>
        <p:spPr>
          <a:xfrm rot="5400000" flipH="1" flipV="1">
            <a:off x="2398302" y="7539807"/>
            <a:ext cx="386627" cy="211729"/>
          </a:xfrm>
        </p:spPr>
        <p:txBody>
          <a:bodyPr>
            <a:normAutofit fontScale="90000"/>
          </a:bodyPr>
          <a:lstStyle/>
          <a:p>
            <a:endParaRPr lang="en-US" dirty="0"/>
          </a:p>
        </p:txBody>
      </p:sp>
      <p:pic>
        <p:nvPicPr>
          <p:cNvPr id="6" name="Content Placeholder 5">
            <a:extLst>
              <a:ext uri="{FF2B5EF4-FFF2-40B4-BE49-F238E27FC236}">
                <a16:creationId xmlns:a16="http://schemas.microsoft.com/office/drawing/2014/main" id="{611E6519-A2CD-7A56-4CC3-EEF91B01951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805279" y="2466161"/>
            <a:ext cx="8264076" cy="1925678"/>
          </a:xfrm>
          <a:prstGeom prst="rect">
            <a:avLst/>
          </a:prstGeom>
        </p:spPr>
      </p:pic>
      <p:sp>
        <p:nvSpPr>
          <p:cNvPr id="8" name="TextBox 7">
            <a:extLst>
              <a:ext uri="{FF2B5EF4-FFF2-40B4-BE49-F238E27FC236}">
                <a16:creationId xmlns:a16="http://schemas.microsoft.com/office/drawing/2014/main" id="{AFF1DAC7-0DE3-686F-814B-0BABF1FB7872}"/>
              </a:ext>
            </a:extLst>
          </p:cNvPr>
          <p:cNvSpPr txBox="1"/>
          <p:nvPr/>
        </p:nvSpPr>
        <p:spPr>
          <a:xfrm>
            <a:off x="176463" y="867747"/>
            <a:ext cx="10892590" cy="855427"/>
          </a:xfrm>
          <a:prstGeom prst="rect">
            <a:avLst/>
          </a:prstGeom>
          <a:noFill/>
        </p:spPr>
        <p:txBody>
          <a:bodyPr wrap="square">
            <a:spAutoFit/>
          </a:bodyPr>
          <a:lstStyle/>
          <a:p>
            <a:pPr>
              <a:lnSpc>
                <a:spcPct val="107000"/>
              </a:lnSpc>
              <a:spcAft>
                <a:spcPts val="800"/>
              </a:spcAft>
              <a:tabLst>
                <a:tab pos="1866900" algn="l"/>
              </a:tabLst>
            </a:pPr>
            <a:r>
              <a:rPr lang="en-US" sz="2100" b="1" dirty="0">
                <a:solidFill>
                  <a:srgbClr val="2D3B45"/>
                </a:solidFill>
                <a:effectLst/>
                <a:latin typeface="Times New Roman" panose="02020603050405020304" pitchFamily="18" charset="0"/>
                <a:ea typeface="Calibri" panose="020F0502020204030204" pitchFamily="34" charset="0"/>
                <a:cs typeface="Times New Roman" panose="02020603050405020304" pitchFamily="18" charset="0"/>
              </a:rPr>
              <a:t>The current version of the code </a:t>
            </a:r>
            <a:r>
              <a:rPr lang="en-IN" sz="2100" b="1" dirty="0">
                <a:solidFill>
                  <a:srgbClr val="2D3B45"/>
                </a:solidFill>
                <a:effectLst/>
                <a:latin typeface="Times New Roman" panose="02020603050405020304" pitchFamily="18" charset="0"/>
                <a:ea typeface="Calibri" panose="020F0502020204030204" pitchFamily="34" charset="0"/>
                <a:cs typeface="Times New Roman" panose="02020603050405020304" pitchFamily="18" charset="0"/>
              </a:rPr>
              <a:t>:</a:t>
            </a:r>
            <a:r>
              <a:rPr lang="en-IN" sz="1600" b="1" i="1" dirty="0">
                <a:solidFill>
                  <a:srgbClr val="2D3B45"/>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tabLst>
                <a:tab pos="1866900" algn="l"/>
              </a:tabLst>
            </a:pPr>
            <a:r>
              <a:rPr lang="en-IN" sz="1800" i="0" dirty="0">
                <a:solidFill>
                  <a:srgbClr val="2D3B45"/>
                </a:solidFill>
                <a:effectLst/>
                <a:latin typeface="Times New Roman" panose="02020603050405020304" pitchFamily="18" charset="0"/>
                <a:ea typeface="Calibri" panose="020F0502020204030204" pitchFamily="34" charset="0"/>
                <a:cs typeface="Times New Roman" panose="02020603050405020304" pitchFamily="18" charset="0"/>
              </a:rPr>
              <a:t>1. </a:t>
            </a:r>
            <a:r>
              <a:rPr lang="en-US" sz="2000" i="0" dirty="0">
                <a:solidFill>
                  <a:srgbClr val="2D3B45"/>
                </a:solidFill>
                <a:effectLst/>
                <a:latin typeface="Times New Roman" panose="02020603050405020304" pitchFamily="18" charset="0"/>
                <a:ea typeface="Calibri" panose="020F0502020204030204" pitchFamily="34" charset="0"/>
                <a:cs typeface="Times New Roman" panose="02020603050405020304" pitchFamily="18" charset="0"/>
              </a:rPr>
              <a:t>Zipped files contain images; thus, we must unzip them</a:t>
            </a:r>
            <a:r>
              <a:rPr lang="en-US" sz="1800" i="0" dirty="0">
                <a:solidFill>
                  <a:srgbClr val="2D3B45"/>
                </a:solidFill>
                <a:effectLst/>
                <a:latin typeface="Calibri" panose="020F0502020204030204" pitchFamily="34" charset="0"/>
                <a:ea typeface="Calibri" panose="020F0502020204030204" pitchFamily="34" charset="0"/>
                <a:cs typeface="Times New Roman" panose="02020603050405020304" pitchFamily="18" charset="0"/>
              </a:rPr>
              <a:t>.</a:t>
            </a:r>
            <a:endParaRPr lang="en-US" dirty="0"/>
          </a:p>
        </p:txBody>
      </p:sp>
    </p:spTree>
    <p:extLst>
      <p:ext uri="{BB962C8B-B14F-4D97-AF65-F5344CB8AC3E}">
        <p14:creationId xmlns:p14="http://schemas.microsoft.com/office/powerpoint/2010/main" val="2295575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7F5EC7C-78EE-31B7-8F60-1E4DF1987CAB}"/>
              </a:ext>
            </a:extLst>
          </p:cNvPr>
          <p:cNvSpPr>
            <a:spLocks noGrp="1"/>
          </p:cNvSpPr>
          <p:nvPr>
            <p:ph type="body" idx="1"/>
          </p:nvPr>
        </p:nvSpPr>
        <p:spPr>
          <a:xfrm>
            <a:off x="298580" y="270588"/>
            <a:ext cx="11131420" cy="1007706"/>
          </a:xfrm>
        </p:spPr>
        <p:txBody>
          <a:bodyPr/>
          <a:lstStyle/>
          <a:p>
            <a:r>
              <a:rPr lang="en-US" dirty="0"/>
              <a:t>2. </a:t>
            </a:r>
            <a:r>
              <a:rPr lang="en-US" i="0" dirty="0">
                <a:latin typeface="Times New Roman" panose="02020603050405020304" pitchFamily="18" charset="0"/>
                <a:cs typeface="Times New Roman" panose="02020603050405020304" pitchFamily="18" charset="0"/>
              </a:rPr>
              <a:t>Each image should be transformed into an equivalent pixel array.</a:t>
            </a:r>
          </a:p>
        </p:txBody>
      </p:sp>
      <p:pic>
        <p:nvPicPr>
          <p:cNvPr id="4" name="Picture 3">
            <a:extLst>
              <a:ext uri="{FF2B5EF4-FFF2-40B4-BE49-F238E27FC236}">
                <a16:creationId xmlns:a16="http://schemas.microsoft.com/office/drawing/2014/main" id="{F284B928-4ED5-53DE-B7D8-7A977726BB8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52500" y="1050061"/>
            <a:ext cx="9515475" cy="5147820"/>
          </a:xfrm>
          <a:prstGeom prst="rect">
            <a:avLst/>
          </a:prstGeom>
        </p:spPr>
      </p:pic>
    </p:spTree>
    <p:extLst>
      <p:ext uri="{BB962C8B-B14F-4D97-AF65-F5344CB8AC3E}">
        <p14:creationId xmlns:p14="http://schemas.microsoft.com/office/powerpoint/2010/main" val="3828725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71DF359-A992-E292-98E4-F21825570E85}"/>
              </a:ext>
            </a:extLst>
          </p:cNvPr>
          <p:cNvSpPr>
            <a:spLocks noGrp="1"/>
          </p:cNvSpPr>
          <p:nvPr>
            <p:ph type="body" idx="1"/>
          </p:nvPr>
        </p:nvSpPr>
        <p:spPr>
          <a:xfrm>
            <a:off x="289249" y="382555"/>
            <a:ext cx="11140751" cy="923731"/>
          </a:xfrm>
        </p:spPr>
        <p:txBody>
          <a:bodyPr/>
          <a:lstStyle/>
          <a:p>
            <a:r>
              <a:rPr lang="en-US" i="0" dirty="0">
                <a:latin typeface="Times New Roman" panose="02020603050405020304" pitchFamily="18" charset="0"/>
                <a:cs typeface="Times New Roman" panose="02020603050405020304" pitchFamily="18" charset="0"/>
              </a:rPr>
              <a:t>3. Divide the data into train and test splits.</a:t>
            </a:r>
          </a:p>
        </p:txBody>
      </p:sp>
      <p:pic>
        <p:nvPicPr>
          <p:cNvPr id="4" name="Picture 3">
            <a:extLst>
              <a:ext uri="{FF2B5EF4-FFF2-40B4-BE49-F238E27FC236}">
                <a16:creationId xmlns:a16="http://schemas.microsoft.com/office/drawing/2014/main" id="{A47E569D-F6E0-EFE1-AA3B-07124D5FCBC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80795" y="1596612"/>
            <a:ext cx="8953960" cy="4699413"/>
          </a:xfrm>
          <a:prstGeom prst="rect">
            <a:avLst/>
          </a:prstGeom>
        </p:spPr>
      </p:pic>
    </p:spTree>
    <p:extLst>
      <p:ext uri="{BB962C8B-B14F-4D97-AF65-F5344CB8AC3E}">
        <p14:creationId xmlns:p14="http://schemas.microsoft.com/office/powerpoint/2010/main" val="9941706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D121FA5-5612-2510-53C4-C646BFF58CA8}"/>
              </a:ext>
            </a:extLst>
          </p:cNvPr>
          <p:cNvSpPr>
            <a:spLocks noGrp="1"/>
          </p:cNvSpPr>
          <p:nvPr>
            <p:ph type="body" idx="1"/>
          </p:nvPr>
        </p:nvSpPr>
        <p:spPr>
          <a:xfrm>
            <a:off x="758952" y="130630"/>
            <a:ext cx="9318109" cy="3788228"/>
          </a:xfrm>
        </p:spPr>
        <p:txBody>
          <a:bodyPr>
            <a:normAutofit/>
          </a:bodyPr>
          <a:lstStyle/>
          <a:p>
            <a:r>
              <a:rPr lang="en-US" sz="2100" b="1" i="0" dirty="0">
                <a:latin typeface="Times New Roman" panose="02020603050405020304" pitchFamily="18" charset="0"/>
                <a:cs typeface="Times New Roman" panose="02020603050405020304" pitchFamily="18" charset="0"/>
              </a:rPr>
              <a:t>Current Model architecture:</a:t>
            </a:r>
          </a:p>
          <a:p>
            <a:pPr>
              <a:lnSpc>
                <a:spcPct val="200000"/>
              </a:lnSpc>
            </a:pPr>
            <a:r>
              <a:rPr lang="en-US" i="0" dirty="0">
                <a:latin typeface="Times New Roman" panose="02020603050405020304" pitchFamily="18" charset="0"/>
                <a:cs typeface="Times New Roman" panose="02020603050405020304" pitchFamily="18" charset="0"/>
              </a:rPr>
              <a:t>Instead of creating the entire image, this layer creates chunks of pixels, which makes modeling faster. This may be denser than the original images, depending on how many filters you apply, but it will allow the model to learn more complex associations with less input. 32 filters were applied in total. Two 3x3s pooled together, then three 3x3s pooled together, were the greatest layouts for me.</a:t>
            </a:r>
          </a:p>
        </p:txBody>
      </p:sp>
    </p:spTree>
    <p:extLst>
      <p:ext uri="{BB962C8B-B14F-4D97-AF65-F5344CB8AC3E}">
        <p14:creationId xmlns:p14="http://schemas.microsoft.com/office/powerpoint/2010/main" val="30741572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1DE1740-585C-BC8B-7782-6ACC23A44B3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495426" y="815840"/>
            <a:ext cx="8848724" cy="5226319"/>
          </a:xfrm>
          <a:prstGeom prst="rect">
            <a:avLst/>
          </a:prstGeom>
        </p:spPr>
      </p:pic>
    </p:spTree>
    <p:extLst>
      <p:ext uri="{BB962C8B-B14F-4D97-AF65-F5344CB8AC3E}">
        <p14:creationId xmlns:p14="http://schemas.microsoft.com/office/powerpoint/2010/main" val="34702435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9A50819-19D4-AB8E-EBE3-3BE94D36F85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71576" y="568178"/>
            <a:ext cx="9286874" cy="5721644"/>
          </a:xfrm>
          <a:prstGeom prst="rect">
            <a:avLst/>
          </a:prstGeom>
        </p:spPr>
      </p:pic>
    </p:spTree>
    <p:extLst>
      <p:ext uri="{BB962C8B-B14F-4D97-AF65-F5344CB8AC3E}">
        <p14:creationId xmlns:p14="http://schemas.microsoft.com/office/powerpoint/2010/main" val="1307497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3DAD89-568A-60F1-795A-55D6B940ADE5}"/>
              </a:ext>
            </a:extLst>
          </p:cNvPr>
          <p:cNvSpPr>
            <a:spLocks noGrp="1"/>
          </p:cNvSpPr>
          <p:nvPr>
            <p:ph type="title"/>
          </p:nvPr>
        </p:nvSpPr>
        <p:spPr>
          <a:xfrm>
            <a:off x="758952" y="379475"/>
            <a:ext cx="10671048" cy="1554480"/>
          </a:xfrm>
        </p:spPr>
        <p:txBody>
          <a:bodyPr anchor="ctr">
            <a:normAutofit/>
          </a:bodyPr>
          <a:lstStyle/>
          <a:p>
            <a:r>
              <a:rPr lang="en-IN" dirty="0">
                <a:solidFill>
                  <a:schemeClr val="bg1"/>
                </a:solidFill>
              </a:rPr>
              <a:t>Introduction</a:t>
            </a:r>
            <a:endParaRPr lang="en-US" dirty="0">
              <a:solidFill>
                <a:schemeClr val="bg1"/>
              </a:solidFill>
            </a:endParaRPr>
          </a:p>
        </p:txBody>
      </p:sp>
      <p:sp>
        <p:nvSpPr>
          <p:cNvPr id="3" name="Content Placeholder 2">
            <a:extLst>
              <a:ext uri="{FF2B5EF4-FFF2-40B4-BE49-F238E27FC236}">
                <a16:creationId xmlns:a16="http://schemas.microsoft.com/office/drawing/2014/main" id="{D4BC9E31-2E6A-C788-EEAA-3BD68A77E2DF}"/>
              </a:ext>
            </a:extLst>
          </p:cNvPr>
          <p:cNvSpPr>
            <a:spLocks noGrp="1"/>
          </p:cNvSpPr>
          <p:nvPr>
            <p:ph idx="1"/>
          </p:nvPr>
        </p:nvSpPr>
        <p:spPr>
          <a:xfrm>
            <a:off x="758824" y="2607732"/>
            <a:ext cx="9565906" cy="3870793"/>
          </a:xfrm>
        </p:spPr>
        <p:txBody>
          <a:bodyPr>
            <a:normAutofit/>
          </a:bodyPr>
          <a:lstStyle/>
          <a:p>
            <a:pPr>
              <a:lnSpc>
                <a:spcPct val="100000"/>
              </a:lnSpc>
            </a:pPr>
            <a:r>
              <a:rPr lang="en-US"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Driver sleepiness is the primary factor that led to traffic accidents. To minimize collisions on the side of the road, it is essential and challenging to identify driver drowsiness (DDD) or fatigue.</a:t>
            </a:r>
          </a:p>
          <a:p>
            <a:pPr>
              <a:lnSpc>
                <a:spcPct val="100000"/>
              </a:lnSpc>
            </a:pPr>
            <a:r>
              <a:rPr lang="en-US"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To increase safety and stop these events, we'll develop a drowsiness detection system. When the system notices the driver is drowsy, it will alert (alarm) the driver.</a:t>
            </a:r>
          </a:p>
          <a:p>
            <a:pPr>
              <a:lnSpc>
                <a:spcPct val="100000"/>
              </a:lnSpc>
            </a:pPr>
            <a:r>
              <a:rPr lang="en-US"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We'll take pictures with a webcam to utilize as input. We'll make use of OpenCV's cv2 technique.</a:t>
            </a:r>
          </a:p>
          <a:p>
            <a:pPr>
              <a:lnSpc>
                <a:spcPct val="100000"/>
              </a:lnSpc>
            </a:pPr>
            <a:r>
              <a:rPr lang="en-US" dirty="0">
                <a:solidFill>
                  <a:schemeClr val="tx1"/>
                </a:solidFill>
                <a:latin typeface="Times New Roman" panose="02020603050405020304" pitchFamily="18" charset="0"/>
                <a:cs typeface="Times New Roman" panose="02020603050405020304" pitchFamily="18" charset="0"/>
              </a:rPr>
              <a:t>Since the OpenCV object detection method only accepts grayscale images as input, the image must be transformed to grayscale in order to identify the face in it.</a:t>
            </a:r>
          </a:p>
          <a:p>
            <a:pPr>
              <a:lnSpc>
                <a:spcPct val="100000"/>
              </a:lnSpc>
            </a:pPr>
            <a:endParaRPr lang="en-US" sz="1300" b="0" i="0" dirty="0">
              <a:effectLst/>
              <a:latin typeface="+mj-lt"/>
            </a:endParaRPr>
          </a:p>
          <a:p>
            <a:pPr>
              <a:lnSpc>
                <a:spcPct val="100000"/>
              </a:lnSpc>
            </a:pPr>
            <a:endParaRPr lang="en-US" sz="1300" dirty="0">
              <a:latin typeface="+mj-lt"/>
            </a:endParaRPr>
          </a:p>
        </p:txBody>
      </p:sp>
      <p:sp>
        <p:nvSpPr>
          <p:cNvPr id="39"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142021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ext">
            <a:extLst>
              <a:ext uri="{FF2B5EF4-FFF2-40B4-BE49-F238E27FC236}">
                <a16:creationId xmlns:a16="http://schemas.microsoft.com/office/drawing/2014/main" id="{1530392E-81CE-29C7-3B3C-F9E2F80082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1125" y="371121"/>
            <a:ext cx="8839200" cy="2333979"/>
          </a:xfrm>
          <a:prstGeom prst="rect">
            <a:avLst/>
          </a:prstGeom>
        </p:spPr>
      </p:pic>
      <p:pic>
        <p:nvPicPr>
          <p:cNvPr id="5" name="Picture 4" descr="Graphical user interface, text, application, email">
            <a:extLst>
              <a:ext uri="{FF2B5EF4-FFF2-40B4-BE49-F238E27FC236}">
                <a16:creationId xmlns:a16="http://schemas.microsoft.com/office/drawing/2014/main" id="{B077BC69-9A08-B381-6B72-6E04C1253C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1125" y="3429000"/>
            <a:ext cx="8964276" cy="2324424"/>
          </a:xfrm>
          <a:prstGeom prst="rect">
            <a:avLst/>
          </a:prstGeom>
        </p:spPr>
      </p:pic>
    </p:spTree>
    <p:extLst>
      <p:ext uri="{BB962C8B-B14F-4D97-AF65-F5344CB8AC3E}">
        <p14:creationId xmlns:p14="http://schemas.microsoft.com/office/powerpoint/2010/main" val="32067710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49D0ADC-3986-48E0-9EEA-35F089976E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6366" y="1582516"/>
            <a:ext cx="4264594" cy="2749691"/>
          </a:xfrm>
          <a:prstGeom prst="rect">
            <a:avLst/>
          </a:prstGeom>
        </p:spPr>
      </p:pic>
      <p:pic>
        <p:nvPicPr>
          <p:cNvPr id="5" name="Picture 4">
            <a:extLst>
              <a:ext uri="{FF2B5EF4-FFF2-40B4-BE49-F238E27FC236}">
                <a16:creationId xmlns:a16="http://schemas.microsoft.com/office/drawing/2014/main" id="{58DA208A-8F76-4A39-9749-7762650CFA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7199" y="1582516"/>
            <a:ext cx="4476980" cy="2844946"/>
          </a:xfrm>
          <a:prstGeom prst="rect">
            <a:avLst/>
          </a:prstGeom>
        </p:spPr>
      </p:pic>
      <p:sp>
        <p:nvSpPr>
          <p:cNvPr id="6" name="TextBox 5">
            <a:extLst>
              <a:ext uri="{FF2B5EF4-FFF2-40B4-BE49-F238E27FC236}">
                <a16:creationId xmlns:a16="http://schemas.microsoft.com/office/drawing/2014/main" id="{52AB26E8-F146-453A-938F-E07BEF243137}"/>
              </a:ext>
            </a:extLst>
          </p:cNvPr>
          <p:cNvSpPr txBox="1"/>
          <p:nvPr/>
        </p:nvSpPr>
        <p:spPr>
          <a:xfrm>
            <a:off x="2790334" y="520359"/>
            <a:ext cx="5886505" cy="523220"/>
          </a:xfrm>
          <a:prstGeom prst="rect">
            <a:avLst/>
          </a:prstGeom>
          <a:noFill/>
        </p:spPr>
        <p:txBody>
          <a:bodyPr wrap="square" rtlCol="0">
            <a:spAutoFit/>
          </a:bodyPr>
          <a:lstStyle/>
          <a:p>
            <a:pPr algn="ctr"/>
            <a:r>
              <a:rPr lang="en-IN" sz="2800" b="1" dirty="0">
                <a:latin typeface="Times New Roman" panose="02020603050405020304" pitchFamily="18" charset="0"/>
                <a:cs typeface="Times New Roman" panose="02020603050405020304" pitchFamily="18" charset="0"/>
              </a:rPr>
              <a:t>Accuracy Plot</a:t>
            </a:r>
          </a:p>
        </p:txBody>
      </p:sp>
      <p:pic>
        <p:nvPicPr>
          <p:cNvPr id="2" name="Picture 1">
            <a:extLst>
              <a:ext uri="{FF2B5EF4-FFF2-40B4-BE49-F238E27FC236}">
                <a16:creationId xmlns:a16="http://schemas.microsoft.com/office/drawing/2014/main" id="{3447837D-7807-AD3C-3418-57FD9C642C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582515"/>
            <a:ext cx="4476980" cy="2749691"/>
          </a:xfrm>
          <a:prstGeom prst="rect">
            <a:avLst/>
          </a:prstGeom>
        </p:spPr>
      </p:pic>
    </p:spTree>
    <p:extLst>
      <p:ext uri="{BB962C8B-B14F-4D97-AF65-F5344CB8AC3E}">
        <p14:creationId xmlns:p14="http://schemas.microsoft.com/office/powerpoint/2010/main" val="6921280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C178EF3-7234-6182-5A72-78DAD517A880}"/>
              </a:ext>
            </a:extLst>
          </p:cNvPr>
          <p:cNvSpPr>
            <a:spLocks noGrp="1"/>
          </p:cNvSpPr>
          <p:nvPr>
            <p:ph type="body" idx="1"/>
          </p:nvPr>
        </p:nvSpPr>
        <p:spPr>
          <a:xfrm>
            <a:off x="758952" y="774442"/>
            <a:ext cx="10671048" cy="1073020"/>
          </a:xfrm>
        </p:spPr>
        <p:txBody>
          <a:bodyPr/>
          <a:lstStyle/>
          <a:p>
            <a:pPr algn="ctr"/>
            <a:r>
              <a:rPr lang="en-US" b="1" i="0" dirty="0">
                <a:latin typeface="Times New Roman" panose="02020603050405020304" pitchFamily="18" charset="0"/>
                <a:cs typeface="Times New Roman" panose="02020603050405020304" pitchFamily="18" charset="0"/>
              </a:rPr>
              <a:t>Frame</a:t>
            </a:r>
          </a:p>
        </p:txBody>
      </p:sp>
      <p:pic>
        <p:nvPicPr>
          <p:cNvPr id="4" name="Picture 3">
            <a:extLst>
              <a:ext uri="{FF2B5EF4-FFF2-40B4-BE49-F238E27FC236}">
                <a16:creationId xmlns:a16="http://schemas.microsoft.com/office/drawing/2014/main" id="{41813562-1596-A057-AB49-68D099E422F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187137" y="1772239"/>
            <a:ext cx="6769448" cy="3869606"/>
          </a:xfrm>
          <a:prstGeom prst="rect">
            <a:avLst/>
          </a:prstGeom>
        </p:spPr>
      </p:pic>
    </p:spTree>
    <p:extLst>
      <p:ext uri="{BB962C8B-B14F-4D97-AF65-F5344CB8AC3E}">
        <p14:creationId xmlns:p14="http://schemas.microsoft.com/office/powerpoint/2010/main" val="21223435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07943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B160BDB-4946-CCB8-AACA-CD7CDE214461}"/>
              </a:ext>
            </a:extLst>
          </p:cNvPr>
          <p:cNvSpPr>
            <a:spLocks noGrp="1"/>
          </p:cNvSpPr>
          <p:nvPr>
            <p:ph type="body" idx="1"/>
          </p:nvPr>
        </p:nvSpPr>
        <p:spPr>
          <a:xfrm>
            <a:off x="758952" y="0"/>
            <a:ext cx="10671048" cy="3429000"/>
          </a:xfrm>
        </p:spPr>
        <p:txBody>
          <a:bodyPr>
            <a:normAutofit/>
          </a:bodyPr>
          <a:lstStyle/>
          <a:p>
            <a:r>
              <a:rPr lang="en-US" sz="2100" b="1" i="0" dirty="0">
                <a:latin typeface="Times New Roman" panose="02020603050405020304" pitchFamily="18" charset="0"/>
                <a:cs typeface="Times New Roman" panose="02020603050405020304" pitchFamily="18" charset="0"/>
              </a:rPr>
              <a:t>How are you going to assess your outcomes?</a:t>
            </a:r>
          </a:p>
          <a:p>
            <a:r>
              <a:rPr lang="en-US" i="0" dirty="0">
                <a:latin typeface="Times New Roman" panose="02020603050405020304" pitchFamily="18" charset="0"/>
                <a:cs typeface="Times New Roman" panose="02020603050405020304" pitchFamily="18" charset="0"/>
              </a:rPr>
              <a:t>We will currently display the results with an accuracy that is almost 80%.</a:t>
            </a:r>
          </a:p>
        </p:txBody>
      </p:sp>
    </p:spTree>
    <p:extLst>
      <p:ext uri="{BB962C8B-B14F-4D97-AF65-F5344CB8AC3E}">
        <p14:creationId xmlns:p14="http://schemas.microsoft.com/office/powerpoint/2010/main" val="39882044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9" name="Straight Connector 18">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21" name="Rectangle 20">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7AF9319C-2D9B-4868-AEAE-37298EA0F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8C8C930-BB52-D00C-75E0-E9678DC9A968}"/>
              </a:ext>
            </a:extLst>
          </p:cNvPr>
          <p:cNvSpPr>
            <a:spLocks noGrp="1"/>
          </p:cNvSpPr>
          <p:nvPr>
            <p:ph type="title"/>
          </p:nvPr>
        </p:nvSpPr>
        <p:spPr>
          <a:xfrm>
            <a:off x="758952" y="1128811"/>
            <a:ext cx="3447288" cy="3342290"/>
          </a:xfrm>
        </p:spPr>
        <p:txBody>
          <a:bodyPr vert="horz" lIns="91440" tIns="45720" rIns="91440" bIns="45720" rtlCol="0" anchor="b">
            <a:normAutofit/>
          </a:bodyPr>
          <a:lstStyle/>
          <a:p>
            <a:r>
              <a:rPr lang="en-US" sz="5400" i="1" kern="1200" spc="100" baseline="0">
                <a:solidFill>
                  <a:schemeClr val="bg1"/>
                </a:solidFill>
                <a:latin typeface="+mj-lt"/>
                <a:ea typeface="+mj-ea"/>
                <a:cs typeface="+mj-cs"/>
              </a:rPr>
              <a:t>Time Line</a:t>
            </a:r>
          </a:p>
        </p:txBody>
      </p:sp>
      <p:sp>
        <p:nvSpPr>
          <p:cNvPr id="25"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graphicFrame>
        <p:nvGraphicFramePr>
          <p:cNvPr id="4" name="Table 4">
            <a:extLst>
              <a:ext uri="{FF2B5EF4-FFF2-40B4-BE49-F238E27FC236}">
                <a16:creationId xmlns:a16="http://schemas.microsoft.com/office/drawing/2014/main" id="{6EE703F5-1231-4A7C-BA5F-72EE6E6062DB}"/>
              </a:ext>
            </a:extLst>
          </p:cNvPr>
          <p:cNvGraphicFramePr>
            <a:graphicFrameLocks noGrp="1"/>
          </p:cNvGraphicFramePr>
          <p:nvPr>
            <p:ph idx="1"/>
            <p:extLst>
              <p:ext uri="{D42A27DB-BD31-4B8C-83A1-F6EECF244321}">
                <p14:modId xmlns:p14="http://schemas.microsoft.com/office/powerpoint/2010/main" val="113005345"/>
              </p:ext>
            </p:extLst>
          </p:nvPr>
        </p:nvGraphicFramePr>
        <p:xfrm>
          <a:off x="5796500" y="1736529"/>
          <a:ext cx="5640401" cy="3442409"/>
        </p:xfrm>
        <a:graphic>
          <a:graphicData uri="http://schemas.openxmlformats.org/drawingml/2006/table">
            <a:tbl>
              <a:tblPr firstRow="1" bandRow="1">
                <a:solidFill>
                  <a:schemeClr val="bg1"/>
                </a:solidFill>
                <a:tableStyleId>{5C22544A-7EE6-4342-B048-85BDC9FD1C3A}</a:tableStyleId>
              </a:tblPr>
              <a:tblGrid>
                <a:gridCol w="961174">
                  <a:extLst>
                    <a:ext uri="{9D8B030D-6E8A-4147-A177-3AD203B41FA5}">
                      <a16:colId xmlns:a16="http://schemas.microsoft.com/office/drawing/2014/main" val="524749275"/>
                    </a:ext>
                  </a:extLst>
                </a:gridCol>
                <a:gridCol w="2568474">
                  <a:extLst>
                    <a:ext uri="{9D8B030D-6E8A-4147-A177-3AD203B41FA5}">
                      <a16:colId xmlns:a16="http://schemas.microsoft.com/office/drawing/2014/main" val="2122649173"/>
                    </a:ext>
                  </a:extLst>
                </a:gridCol>
                <a:gridCol w="2110753">
                  <a:extLst>
                    <a:ext uri="{9D8B030D-6E8A-4147-A177-3AD203B41FA5}">
                      <a16:colId xmlns:a16="http://schemas.microsoft.com/office/drawing/2014/main" val="1428365451"/>
                    </a:ext>
                  </a:extLst>
                </a:gridCol>
              </a:tblGrid>
              <a:tr h="575085">
                <a:tc>
                  <a:txBody>
                    <a:bodyPr/>
                    <a:lstStyle/>
                    <a:p>
                      <a:r>
                        <a:rPr lang="en-US" sz="1900" b="0" cap="none" spc="0">
                          <a:solidFill>
                            <a:schemeClr val="bg1"/>
                          </a:solidFill>
                        </a:rPr>
                        <a:t>S.N0</a:t>
                      </a:r>
                    </a:p>
                  </a:txBody>
                  <a:tcPr marL="157946" marR="121497" marT="121497" marB="121497"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tx1"/>
                    </a:solidFill>
                  </a:tcPr>
                </a:tc>
                <a:tc>
                  <a:txBody>
                    <a:bodyPr/>
                    <a:lstStyle/>
                    <a:p>
                      <a:r>
                        <a:rPr lang="en-US" sz="1900" b="0" cap="none" spc="0">
                          <a:solidFill>
                            <a:schemeClr val="bg1"/>
                          </a:solidFill>
                        </a:rPr>
                        <a:t>Task Description</a:t>
                      </a:r>
                    </a:p>
                  </a:txBody>
                  <a:tcPr marL="157946" marR="121497" marT="121497" marB="121497"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r>
                        <a:rPr lang="en-US" sz="1900" b="0" cap="none" spc="0">
                          <a:solidFill>
                            <a:schemeClr val="bg1"/>
                          </a:solidFill>
                        </a:rPr>
                        <a:t>Time</a:t>
                      </a:r>
                    </a:p>
                  </a:txBody>
                  <a:tcPr marL="157946" marR="121497" marT="121497" marB="121497" anchor="ctr">
                    <a:lnL w="12700" cmpd="sng">
                      <a:noFill/>
                    </a:lnL>
                    <a:lnR w="12700" cmpd="sng">
                      <a:noFill/>
                    </a:lnR>
                    <a:lnT w="19050" cap="flat" cmpd="sng" algn="ctr">
                      <a:solidFill>
                        <a:schemeClr val="tx1"/>
                      </a:solidFill>
                      <a:prstDash val="solid"/>
                    </a:lnT>
                    <a:lnB w="38100" cmpd="sng">
                      <a:noFill/>
                    </a:lnB>
                    <a:solidFill>
                      <a:schemeClr val="tx1"/>
                    </a:solidFill>
                  </a:tcPr>
                </a:tc>
                <a:extLst>
                  <a:ext uri="{0D108BD9-81ED-4DB2-BD59-A6C34878D82A}">
                    <a16:rowId xmlns:a16="http://schemas.microsoft.com/office/drawing/2014/main" val="3648079670"/>
                  </a:ext>
                </a:extLst>
              </a:tr>
              <a:tr h="575085">
                <a:tc>
                  <a:txBody>
                    <a:bodyPr/>
                    <a:lstStyle/>
                    <a:p>
                      <a:r>
                        <a:rPr lang="en-US" sz="1900" cap="none" spc="0">
                          <a:solidFill>
                            <a:schemeClr val="tx1"/>
                          </a:solidFill>
                        </a:rPr>
                        <a:t>1</a:t>
                      </a:r>
                    </a:p>
                  </a:txBody>
                  <a:tcPr marL="157946" marR="121497" marT="121497" marB="121497">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tc>
                  <a:txBody>
                    <a:bodyPr/>
                    <a:lstStyle/>
                    <a:p>
                      <a:r>
                        <a:rPr lang="en-US" sz="1900" cap="none" spc="0">
                          <a:solidFill>
                            <a:schemeClr val="tx1"/>
                          </a:solidFill>
                        </a:rPr>
                        <a:t>Data Preprocessing</a:t>
                      </a:r>
                    </a:p>
                  </a:txBody>
                  <a:tcPr marL="157946" marR="121497" marT="121497" marB="121497">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tc>
                  <a:txBody>
                    <a:bodyPr/>
                    <a:lstStyle/>
                    <a:p>
                      <a:r>
                        <a:rPr lang="en-US" sz="1900" cap="none" spc="0">
                          <a:solidFill>
                            <a:schemeClr val="tx1"/>
                          </a:solidFill>
                        </a:rPr>
                        <a:t>September 24th</a:t>
                      </a:r>
                    </a:p>
                  </a:txBody>
                  <a:tcPr marL="157946" marR="121497" marT="121497" marB="121497">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4225433799"/>
                  </a:ext>
                </a:extLst>
              </a:tr>
              <a:tr h="858577">
                <a:tc>
                  <a:txBody>
                    <a:bodyPr/>
                    <a:lstStyle/>
                    <a:p>
                      <a:r>
                        <a:rPr lang="en-US" sz="1900" cap="none" spc="0">
                          <a:solidFill>
                            <a:schemeClr val="tx1"/>
                          </a:solidFill>
                        </a:rPr>
                        <a:t>2</a:t>
                      </a:r>
                    </a:p>
                  </a:txBody>
                  <a:tcPr marL="157946" marR="121497" marT="121497" marB="121497">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r>
                        <a:rPr lang="en-US" sz="1900" cap="none" spc="0">
                          <a:solidFill>
                            <a:schemeClr val="tx1"/>
                          </a:solidFill>
                        </a:rPr>
                        <a:t>Algorithm Implementation</a:t>
                      </a:r>
                    </a:p>
                  </a:txBody>
                  <a:tcPr marL="157946" marR="121497" marT="121497" marB="121497">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r>
                        <a:rPr lang="en-US" sz="1900" cap="none" spc="0">
                          <a:solidFill>
                            <a:schemeClr val="tx1"/>
                          </a:solidFill>
                        </a:rPr>
                        <a:t>October 1st</a:t>
                      </a:r>
                    </a:p>
                  </a:txBody>
                  <a:tcPr marL="157946" marR="121497" marT="121497" marB="121497">
                    <a:lnL w="19050" cap="flat" cmpd="sng" algn="ctr">
                      <a:solidFill>
                        <a:schemeClr val="tx1"/>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109187817"/>
                  </a:ext>
                </a:extLst>
              </a:tr>
              <a:tr h="575085">
                <a:tc>
                  <a:txBody>
                    <a:bodyPr/>
                    <a:lstStyle/>
                    <a:p>
                      <a:r>
                        <a:rPr lang="en-US" sz="1900" cap="none" spc="0">
                          <a:solidFill>
                            <a:schemeClr val="tx1"/>
                          </a:solidFill>
                        </a:rPr>
                        <a:t>3</a:t>
                      </a:r>
                    </a:p>
                  </a:txBody>
                  <a:tcPr marL="157946" marR="121497" marT="121497" marB="121497">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r>
                        <a:rPr lang="en-US" sz="1900" cap="none" spc="0">
                          <a:solidFill>
                            <a:schemeClr val="tx1"/>
                          </a:solidFill>
                        </a:rPr>
                        <a:t>Code Development</a:t>
                      </a:r>
                    </a:p>
                  </a:txBody>
                  <a:tcPr marL="157946" marR="121497" marT="121497" marB="121497">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r>
                        <a:rPr lang="en-US" sz="1900" cap="none" spc="0">
                          <a:solidFill>
                            <a:schemeClr val="tx1"/>
                          </a:solidFill>
                        </a:rPr>
                        <a:t>October 29th</a:t>
                      </a:r>
                    </a:p>
                  </a:txBody>
                  <a:tcPr marL="157946" marR="121497" marT="121497" marB="121497">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3605665311"/>
                  </a:ext>
                </a:extLst>
              </a:tr>
              <a:tr h="858577">
                <a:tc>
                  <a:txBody>
                    <a:bodyPr/>
                    <a:lstStyle/>
                    <a:p>
                      <a:r>
                        <a:rPr lang="en-US" sz="1900" cap="none" spc="0">
                          <a:solidFill>
                            <a:schemeClr val="tx1"/>
                          </a:solidFill>
                        </a:rPr>
                        <a:t>4</a:t>
                      </a:r>
                    </a:p>
                  </a:txBody>
                  <a:tcPr marL="157946" marR="121497" marT="121497" marB="121497">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r>
                        <a:rPr lang="en-US" sz="1900" cap="none" spc="0">
                          <a:solidFill>
                            <a:schemeClr val="tx1"/>
                          </a:solidFill>
                        </a:rPr>
                        <a:t>Testing and improve the accuracy</a:t>
                      </a:r>
                    </a:p>
                  </a:txBody>
                  <a:tcPr marL="157946" marR="121497" marT="121497" marB="121497">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r>
                        <a:rPr lang="en-US" sz="1900" cap="none" spc="0">
                          <a:solidFill>
                            <a:schemeClr val="tx1"/>
                          </a:solidFill>
                        </a:rPr>
                        <a:t>November 12th</a:t>
                      </a:r>
                    </a:p>
                  </a:txBody>
                  <a:tcPr marL="157946" marR="121497" marT="121497" marB="121497">
                    <a:lnL w="19050" cap="flat" cmpd="sng" algn="ctr">
                      <a:solidFill>
                        <a:schemeClr val="tx1"/>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1705642370"/>
                  </a:ext>
                </a:extLst>
              </a:tr>
            </a:tbl>
          </a:graphicData>
        </a:graphic>
      </p:graphicFrame>
    </p:spTree>
    <p:extLst>
      <p:ext uri="{BB962C8B-B14F-4D97-AF65-F5344CB8AC3E}">
        <p14:creationId xmlns:p14="http://schemas.microsoft.com/office/powerpoint/2010/main" val="1627782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1113FF5-9B84-4A89-BF52-EA3C7E01A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195596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C11B2D-9F32-32AF-BCBF-4C00EDA6086F}"/>
              </a:ext>
            </a:extLst>
          </p:cNvPr>
          <p:cNvSpPr>
            <a:spLocks noGrp="1"/>
          </p:cNvSpPr>
          <p:nvPr>
            <p:ph type="title"/>
          </p:nvPr>
        </p:nvSpPr>
        <p:spPr>
          <a:xfrm>
            <a:off x="758952" y="420625"/>
            <a:ext cx="10667998" cy="1326814"/>
          </a:xfrm>
        </p:spPr>
        <p:txBody>
          <a:bodyPr anchor="ctr">
            <a:normAutofit/>
          </a:bodyPr>
          <a:lstStyle/>
          <a:p>
            <a:r>
              <a:rPr lang="en-IN">
                <a:solidFill>
                  <a:schemeClr val="bg1"/>
                </a:solidFill>
              </a:rPr>
              <a:t>References</a:t>
            </a:r>
            <a:endParaRPr lang="en-US">
              <a:solidFill>
                <a:schemeClr val="bg1"/>
              </a:solidFill>
            </a:endParaRPr>
          </a:p>
        </p:txBody>
      </p:sp>
      <p:sp>
        <p:nvSpPr>
          <p:cNvPr id="3" name="Content Placeholder 2">
            <a:extLst>
              <a:ext uri="{FF2B5EF4-FFF2-40B4-BE49-F238E27FC236}">
                <a16:creationId xmlns:a16="http://schemas.microsoft.com/office/drawing/2014/main" id="{4A0E5C95-C526-8AFD-1AE4-DAB95063CB66}"/>
              </a:ext>
            </a:extLst>
          </p:cNvPr>
          <p:cNvSpPr>
            <a:spLocks noGrp="1"/>
          </p:cNvSpPr>
          <p:nvPr>
            <p:ph idx="1"/>
          </p:nvPr>
        </p:nvSpPr>
        <p:spPr>
          <a:xfrm>
            <a:off x="758951" y="2413169"/>
            <a:ext cx="10503097" cy="3368920"/>
          </a:xfrm>
        </p:spPr>
        <p:txBody>
          <a:bodyPr anchor="ctr">
            <a:normAutofit/>
          </a:bodyPr>
          <a:lstStyle/>
          <a:p>
            <a:pPr marL="342900" lvl="0" indent="-342900">
              <a:lnSpc>
                <a:spcPct val="100000"/>
              </a:lnSpc>
              <a:spcAft>
                <a:spcPts val="800"/>
              </a:spcAft>
              <a:buFont typeface="Arial" panose="020B0604020202020204" pitchFamily="34" charset="0"/>
              <a:buChar char="•"/>
              <a:tabLst>
                <a:tab pos="457200" algn="l"/>
              </a:tabLs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Qaisar Abbas, “Hybrid Fatigue: A Real-time Driver Drowsiness Detection using Hybrid Features and Transfer Learning” International Journal of Advanced Computer Science and Applications (IJACSA), 11(1), 2020. </a:t>
            </a:r>
            <a:r>
              <a:rPr lang="en-US" u="sng" dirty="0">
                <a:effectLst/>
                <a:latin typeface="Times New Roman" panose="02020603050405020304" pitchFamily="18" charset="0"/>
                <a:ea typeface="Times New Roman" panose="02020603050405020304" pitchFamily="18" charset="0"/>
                <a:cs typeface="Times New Roman" panose="02020603050405020304" pitchFamily="18" charset="0"/>
                <a:hlinkClick r:id="rId2"/>
              </a:rPr>
              <a:t>http://dx.doi.org/10.14569/IJACSA.2020.0110173</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0000"/>
              </a:lnSpc>
              <a:spcAft>
                <a:spcPts val="800"/>
              </a:spcAft>
              <a:buFont typeface="Arial" panose="020B0604020202020204" pitchFamily="34" charset="0"/>
              <a:buChar char="•"/>
              <a:tabLst>
                <a:tab pos="457200" algn="l"/>
              </a:tabLst>
            </a:pP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Sahayadhas</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Sundaraj</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K.;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Murugappan</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M. Detecting Driver Drowsiness Based on Sensors: A Review. </a:t>
            </a:r>
            <a:r>
              <a:rPr lang="en-US" i="1" dirty="0">
                <a:effectLst/>
                <a:latin typeface="Times New Roman" panose="02020603050405020304" pitchFamily="18" charset="0"/>
                <a:ea typeface="Times New Roman" panose="02020603050405020304" pitchFamily="18" charset="0"/>
                <a:cs typeface="Times New Roman" panose="02020603050405020304" pitchFamily="18" charset="0"/>
              </a:rPr>
              <a:t>Sensors</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2012, </a:t>
            </a:r>
            <a:r>
              <a:rPr lang="en-US" i="1" dirty="0">
                <a:effectLst/>
                <a:latin typeface="Times New Roman" panose="02020603050405020304" pitchFamily="18" charset="0"/>
                <a:ea typeface="Times New Roman" panose="02020603050405020304" pitchFamily="18" charset="0"/>
                <a:cs typeface="Times New Roman" panose="02020603050405020304" pitchFamily="18" charset="0"/>
              </a:rPr>
              <a:t>12</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16937-16953.</a:t>
            </a:r>
          </a:p>
          <a:p>
            <a:pPr marL="342900" indent="-342900">
              <a:lnSpc>
                <a:spcPct val="100000"/>
              </a:lnSpc>
              <a:spcAft>
                <a:spcPts val="800"/>
              </a:spcAft>
              <a:tabLst>
                <a:tab pos="457200" algn="l"/>
              </a:tabLst>
            </a:pPr>
            <a:r>
              <a:rPr lang="en-US" dirty="0" err="1">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Rateb</a:t>
            </a:r>
            <a:r>
              <a:rPr lang="en-US" dirty="0">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 Jabbar</a:t>
            </a: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Mohammed </a:t>
            </a:r>
            <a:r>
              <a:rPr lang="en-US" dirty="0" err="1">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Shinoy</a:t>
            </a: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Mohamed </a:t>
            </a:r>
            <a:r>
              <a:rPr lang="en-US" dirty="0" err="1">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Kharbeche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Moez</a:t>
            </a:r>
            <a:r>
              <a:rPr lang="en-US" dirty="0">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 </a:t>
            </a:r>
            <a:r>
              <a:rPr lang="en-US" dirty="0" err="1">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Krichen</a:t>
            </a: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Kamel </a:t>
            </a:r>
            <a:r>
              <a:rPr lang="en-US" dirty="0" err="1">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Barkaou</a:t>
            </a:r>
            <a:r>
              <a:rPr lang="en-US" dirty="0">
                <a:latin typeface="Times New Roman" panose="02020603050405020304" pitchFamily="18" charset="0"/>
                <a:cs typeface="Times New Roman" panose="02020603050405020304" pitchFamily="18" charset="0"/>
              </a:rPr>
              <a:t> : Driver Drowsiness Detection Model Using Convolutional Neural Networks Techniques for Android Application https://ieeexplore.ieee.org/document/9089484</a:t>
            </a:r>
          </a:p>
          <a:p>
            <a:pPr marL="0" lvl="0" indent="0">
              <a:lnSpc>
                <a:spcPct val="100000"/>
              </a:lnSpc>
              <a:spcAft>
                <a:spcPts val="800"/>
              </a:spcAft>
              <a:buNone/>
              <a:tabLst>
                <a:tab pos="457200" algn="l"/>
              </a:tabLst>
            </a:pP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0000"/>
              </a:lnSpc>
            </a:pPr>
            <a:endParaRPr lang="en-US" sz="1400" dirty="0"/>
          </a:p>
        </p:txBody>
      </p:sp>
      <p:sp>
        <p:nvSpPr>
          <p:cNvPr id="21"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1304547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18"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20" name="Straight Connector 19">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22" name="Rectangle 21">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Aerial view of a highway near the ocean">
            <a:extLst>
              <a:ext uri="{FF2B5EF4-FFF2-40B4-BE49-F238E27FC236}">
                <a16:creationId xmlns:a16="http://schemas.microsoft.com/office/drawing/2014/main" id="{EE2587B2-1B85-A61B-3CE5-5E2DFD424AA5}"/>
              </a:ext>
            </a:extLst>
          </p:cNvPr>
          <p:cNvPicPr>
            <a:picLocks noChangeAspect="1"/>
          </p:cNvPicPr>
          <p:nvPr/>
        </p:nvPicPr>
        <p:blipFill rotWithShape="1">
          <a:blip r:embed="rId2"/>
          <a:srcRect t="11833" b="13167"/>
          <a:stretch/>
        </p:blipFill>
        <p:spPr>
          <a:xfrm>
            <a:off x="1" y="10"/>
            <a:ext cx="12191999" cy="6857990"/>
          </a:xfrm>
          <a:prstGeom prst="rect">
            <a:avLst/>
          </a:prstGeom>
        </p:spPr>
      </p:pic>
      <p:sp>
        <p:nvSpPr>
          <p:cNvPr id="24" name="Rectangle 23">
            <a:extLst>
              <a:ext uri="{FF2B5EF4-FFF2-40B4-BE49-F238E27FC236}">
                <a16:creationId xmlns:a16="http://schemas.microsoft.com/office/drawing/2014/main" id="{E4398140-F067-40E9-892C-4DB04C70BC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44600" y="-1244600"/>
            <a:ext cx="6858000" cy="9347200"/>
          </a:xfrm>
          <a:prstGeom prst="rect">
            <a:avLst/>
          </a:prstGeom>
          <a:gradFill>
            <a:gsLst>
              <a:gs pos="100000">
                <a:srgbClr val="000000">
                  <a:alpha val="0"/>
                </a:srgbClr>
              </a:gs>
              <a:gs pos="0">
                <a:schemeClr val="tx1"/>
              </a:gs>
              <a:gs pos="0">
                <a:srgbClr val="000000">
                  <a:alpha val="75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066CF06-09E9-0C77-887E-5A8F62C1C1CF}"/>
              </a:ext>
            </a:extLst>
          </p:cNvPr>
          <p:cNvSpPr>
            <a:spLocks noGrp="1"/>
          </p:cNvSpPr>
          <p:nvPr>
            <p:ph type="title"/>
          </p:nvPr>
        </p:nvSpPr>
        <p:spPr>
          <a:xfrm>
            <a:off x="758952" y="1143000"/>
            <a:ext cx="4572000" cy="2984701"/>
          </a:xfrm>
        </p:spPr>
        <p:txBody>
          <a:bodyPr vert="horz" lIns="91440" tIns="45720" rIns="91440" bIns="45720" rtlCol="0" anchor="b">
            <a:normAutofit/>
          </a:bodyPr>
          <a:lstStyle/>
          <a:p>
            <a:r>
              <a:rPr lang="en-US" dirty="0">
                <a:solidFill>
                  <a:srgbClr val="FFFFFF"/>
                </a:solidFill>
              </a:rPr>
              <a:t>THANK YOU</a:t>
            </a:r>
          </a:p>
        </p:txBody>
      </p:sp>
      <p:cxnSp>
        <p:nvCxnSpPr>
          <p:cNvPr id="26" name="Straight Connector 25">
            <a:extLst>
              <a:ext uri="{FF2B5EF4-FFF2-40B4-BE49-F238E27FC236}">
                <a16:creationId xmlns:a16="http://schemas.microsoft.com/office/drawing/2014/main" id="{17726E8A-324C-4684-96F2-AFDDFB2F144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58952" y="4291242"/>
            <a:ext cx="457200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28" name="Freeform 6">
            <a:extLst>
              <a:ext uri="{FF2B5EF4-FFF2-40B4-BE49-F238E27FC236}">
                <a16:creationId xmlns:a16="http://schemas.microsoft.com/office/drawing/2014/main" id="{7021D92D-08FF-45A6-9109-AC9462C7E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089058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55E1E0-CEFD-320E-1A75-8943BD8EA891}"/>
              </a:ext>
            </a:extLst>
          </p:cNvPr>
          <p:cNvSpPr>
            <a:spLocks noGrp="1"/>
          </p:cNvSpPr>
          <p:nvPr>
            <p:ph type="body" idx="1"/>
          </p:nvPr>
        </p:nvSpPr>
        <p:spPr>
          <a:xfrm>
            <a:off x="758952" y="793102"/>
            <a:ext cx="10671048" cy="4198776"/>
          </a:xfrm>
        </p:spPr>
        <p:txBody>
          <a:bodyPr/>
          <a:lstStyle/>
          <a:p>
            <a:pPr marL="342900" indent="-342900">
              <a:buFont typeface="Arial" panose="020B0604020202020204" pitchFamily="34" charset="0"/>
              <a:buChar char="•"/>
            </a:pPr>
            <a:r>
              <a:rPr lang="en-US" i="0" dirty="0">
                <a:latin typeface="Times New Roman" panose="02020603050405020304" pitchFamily="18" charset="0"/>
                <a:cs typeface="Times New Roman" panose="02020603050405020304" pitchFamily="18" charset="0"/>
              </a:rPr>
              <a:t>It generates a list of detections with the height, the width of the object’s border-box, along with x, y, and coordinates. Now that the faces have been iterated, we may create boundary boxes for each of them.</a:t>
            </a:r>
          </a:p>
          <a:p>
            <a:pPr marL="342900" indent="-342900">
              <a:buFont typeface="Arial" panose="020B0604020202020204" pitchFamily="34" charset="0"/>
              <a:buChar char="•"/>
            </a:pPr>
            <a:r>
              <a:rPr lang="en-US" i="0" dirty="0">
                <a:latin typeface="Times New Roman" panose="02020603050405020304" pitchFamily="18" charset="0"/>
                <a:cs typeface="Times New Roman" panose="02020603050405020304" pitchFamily="18" charset="0"/>
              </a:rPr>
              <a:t>The model can then be applied to the image to get a prediction. If the prediction is closer to 0, we display "Open" on the screen. In the absence of this, we display "Closed" (i.e., it's nearer 1).</a:t>
            </a:r>
          </a:p>
          <a:p>
            <a:endParaRPr lang="en-US" i="0" dirty="0">
              <a:latin typeface="Times New Roman" panose="02020603050405020304" pitchFamily="18" charset="0"/>
              <a:cs typeface="Times New Roman" panose="02020603050405020304" pitchFamily="18" charset="0"/>
            </a:endParaRPr>
          </a:p>
          <a:p>
            <a:endParaRPr lang="en-US" dirty="0"/>
          </a:p>
        </p:txBody>
      </p:sp>
      <p:pic>
        <p:nvPicPr>
          <p:cNvPr id="4" name="Content Placeholder 10">
            <a:extLst>
              <a:ext uri="{FF2B5EF4-FFF2-40B4-BE49-F238E27FC236}">
                <a16:creationId xmlns:a16="http://schemas.microsoft.com/office/drawing/2014/main" id="{7BD99823-8346-DB4A-68CB-9AAB7D4515F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400426" y="3542696"/>
            <a:ext cx="5057774" cy="2898364"/>
          </a:xfrm>
          <a:prstGeom prst="rect">
            <a:avLst/>
          </a:prstGeom>
        </p:spPr>
      </p:pic>
    </p:spTree>
    <p:extLst>
      <p:ext uri="{BB962C8B-B14F-4D97-AF65-F5344CB8AC3E}">
        <p14:creationId xmlns:p14="http://schemas.microsoft.com/office/powerpoint/2010/main" val="1006107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5" name="Freeform 6">
            <a:extLst>
              <a:ext uri="{FF2B5EF4-FFF2-40B4-BE49-F238E27FC236}">
                <a16:creationId xmlns:a16="http://schemas.microsoft.com/office/drawing/2014/main" id="{72411438-92A5-42B0-9C54-EA4FB32ACB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useBgFill="1">
        <p:nvSpPr>
          <p:cNvPr id="36" name="Rectangle 29">
            <a:extLst>
              <a:ext uri="{FF2B5EF4-FFF2-40B4-BE49-F238E27FC236}">
                <a16:creationId xmlns:a16="http://schemas.microsoft.com/office/drawing/2014/main" id="{5FCC6E86-7C37-4FD2-AF0B-C9BDDBC2B0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1">
            <a:extLst>
              <a:ext uri="{FF2B5EF4-FFF2-40B4-BE49-F238E27FC236}">
                <a16:creationId xmlns:a16="http://schemas.microsoft.com/office/drawing/2014/main" id="{454A98CF-5529-4F3E-A692-2CF1D51F36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0825122" cy="6858000"/>
          </a:xfrm>
          <a:custGeom>
            <a:avLst/>
            <a:gdLst>
              <a:gd name="connsiteX0" fmla="*/ 0 w 10825122"/>
              <a:gd name="connsiteY0" fmla="*/ 0 h 6858000"/>
              <a:gd name="connsiteX1" fmla="*/ 9969784 w 10825122"/>
              <a:gd name="connsiteY1" fmla="*/ 0 h 6858000"/>
              <a:gd name="connsiteX2" fmla="*/ 10105415 w 10825122"/>
              <a:gd name="connsiteY2" fmla="*/ 264816 h 6858000"/>
              <a:gd name="connsiteX3" fmla="*/ 10825122 w 10825122"/>
              <a:gd name="connsiteY3" fmla="*/ 3429000 h 6858000"/>
              <a:gd name="connsiteX4" fmla="*/ 10105415 w 10825122"/>
              <a:gd name="connsiteY4" fmla="*/ 6593184 h 6858000"/>
              <a:gd name="connsiteX5" fmla="*/ 9969784 w 10825122"/>
              <a:gd name="connsiteY5" fmla="*/ 6858000 h 6858000"/>
              <a:gd name="connsiteX6" fmla="*/ 0 w 1082512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5122" h="6858000">
                <a:moveTo>
                  <a:pt x="0" y="0"/>
                </a:moveTo>
                <a:lnTo>
                  <a:pt x="9969784" y="0"/>
                </a:lnTo>
                <a:lnTo>
                  <a:pt x="10105415" y="264816"/>
                </a:lnTo>
                <a:cubicBezTo>
                  <a:pt x="10566647" y="1222029"/>
                  <a:pt x="10825122" y="2295330"/>
                  <a:pt x="10825122" y="3429000"/>
                </a:cubicBezTo>
                <a:cubicBezTo>
                  <a:pt x="10825122" y="4562671"/>
                  <a:pt x="10566647" y="5635971"/>
                  <a:pt x="10105415" y="6593184"/>
                </a:cubicBezTo>
                <a:lnTo>
                  <a:pt x="9969784"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 name="Content Placeholder 4" descr="Diagram">
            <a:extLst>
              <a:ext uri="{FF2B5EF4-FFF2-40B4-BE49-F238E27FC236}">
                <a16:creationId xmlns:a16="http://schemas.microsoft.com/office/drawing/2014/main" id="{95F84423-218D-DDA7-C45D-30BD9D8967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9609" y="788108"/>
            <a:ext cx="6520065" cy="4995456"/>
          </a:xfrm>
          <a:prstGeom prst="rect">
            <a:avLst/>
          </a:prstGeom>
        </p:spPr>
      </p:pic>
      <p:sp>
        <p:nvSpPr>
          <p:cNvPr id="34" name="Freeform 6">
            <a:extLst>
              <a:ext uri="{FF2B5EF4-FFF2-40B4-BE49-F238E27FC236}">
                <a16:creationId xmlns:a16="http://schemas.microsoft.com/office/drawing/2014/main" id="{38C2FC07-A260-43C5-ABA2-A9DD5D5A83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Tree>
    <p:extLst>
      <p:ext uri="{BB962C8B-B14F-4D97-AF65-F5344CB8AC3E}">
        <p14:creationId xmlns:p14="http://schemas.microsoft.com/office/powerpoint/2010/main" val="2531325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53691E-C0F5-8B5C-ED72-E9605279FAC8}"/>
              </a:ext>
            </a:extLst>
          </p:cNvPr>
          <p:cNvSpPr>
            <a:spLocks noGrp="1"/>
          </p:cNvSpPr>
          <p:nvPr>
            <p:ph type="title"/>
          </p:nvPr>
        </p:nvSpPr>
        <p:spPr>
          <a:xfrm>
            <a:off x="758952" y="379475"/>
            <a:ext cx="10671048" cy="1554480"/>
          </a:xfrm>
        </p:spPr>
        <p:txBody>
          <a:bodyPr anchor="ctr">
            <a:normAutofit/>
          </a:bodyPr>
          <a:lstStyle/>
          <a:p>
            <a:r>
              <a:rPr lang="en-IN" dirty="0">
                <a:solidFill>
                  <a:schemeClr val="bg1"/>
                </a:solidFill>
              </a:rPr>
              <a:t>Dataset Description</a:t>
            </a:r>
            <a:endParaRPr lang="en-US" dirty="0">
              <a:solidFill>
                <a:schemeClr val="bg1"/>
              </a:solidFill>
            </a:endParaRPr>
          </a:p>
        </p:txBody>
      </p:sp>
      <p:sp>
        <p:nvSpPr>
          <p:cNvPr id="3" name="Content Placeholder 2">
            <a:extLst>
              <a:ext uri="{FF2B5EF4-FFF2-40B4-BE49-F238E27FC236}">
                <a16:creationId xmlns:a16="http://schemas.microsoft.com/office/drawing/2014/main" id="{C196339A-F58C-6AD2-D507-486934912018}"/>
              </a:ext>
            </a:extLst>
          </p:cNvPr>
          <p:cNvSpPr>
            <a:spLocks noGrp="1"/>
          </p:cNvSpPr>
          <p:nvPr>
            <p:ph idx="1"/>
          </p:nvPr>
        </p:nvSpPr>
        <p:spPr>
          <a:xfrm>
            <a:off x="758824" y="2607732"/>
            <a:ext cx="9871076" cy="3174357"/>
          </a:xfrm>
        </p:spPr>
        <p:txBody>
          <a:bodyPr>
            <a:normAutofit fontScale="92500"/>
          </a:bodyPr>
          <a:lstStyle/>
          <a:p>
            <a:pPr>
              <a:lnSpc>
                <a:spcPct val="100000"/>
              </a:lnSpc>
              <a:spcAft>
                <a:spcPts val="800"/>
              </a:spcAf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We are getting facial data from</a:t>
            </a:r>
          </a:p>
          <a:p>
            <a:pPr marL="0" indent="0">
              <a:lnSpc>
                <a:spcPct val="100000"/>
              </a:lnSpc>
              <a:spcAft>
                <a:spcPts val="800"/>
              </a:spcAft>
              <a:buNone/>
            </a:pP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0000"/>
              </a:lnSpc>
              <a:spcAft>
                <a:spcPts val="800"/>
              </a:spcAft>
              <a:buNone/>
            </a:pPr>
            <a:r>
              <a:rPr lang="en-US" u="sng" dirty="0">
                <a:effectLst/>
                <a:latin typeface="Times New Roman" panose="02020603050405020304" pitchFamily="18" charset="0"/>
                <a:ea typeface="Times New Roman" panose="02020603050405020304" pitchFamily="18" charset="0"/>
                <a:cs typeface="Times New Roman" panose="02020603050405020304" pitchFamily="18" charset="0"/>
              </a:rPr>
              <a:t>UMass Amherst open eye face data:</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More than 13,000 photos of faces were gathered from the internet for the data collection. The name of the individual pictured has been written on each face. </a:t>
            </a:r>
          </a:p>
          <a:p>
            <a:pPr marL="0" indent="0">
              <a:lnSpc>
                <a:spcPct val="100000"/>
              </a:lnSpc>
              <a:spcAft>
                <a:spcPts val="800"/>
              </a:spcAft>
              <a:buNone/>
            </a:pP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0000"/>
              </a:lnSpc>
              <a:spcAft>
                <a:spcPts val="800"/>
              </a:spcAft>
              <a:buNone/>
            </a:pPr>
            <a:r>
              <a:rPr lang="en-US" u="sng" dirty="0">
                <a:effectLst/>
                <a:latin typeface="Times New Roman" panose="02020603050405020304" pitchFamily="18" charset="0"/>
                <a:ea typeface="Times New Roman" panose="02020603050405020304" pitchFamily="18" charset="0"/>
                <a:cs typeface="Times New Roman" panose="02020603050405020304" pitchFamily="18" charset="0"/>
              </a:rPr>
              <a:t>Nanjing University closed eye face</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This dataset includes 2423 subjects, including 1192 subjects with both eyes closed which were obtained directly from the Internet and 1231 subjects with both eyes open which were chosen from the Labeled Face in the Wild (LFW [2]) database.</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0000"/>
              </a:lnSpc>
            </a:pPr>
            <a:endParaRPr lang="en-US" sz="1700" dirty="0"/>
          </a:p>
        </p:txBody>
      </p:sp>
      <p:sp>
        <p:nvSpPr>
          <p:cNvPr id="21"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988541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75E8C-FC2C-A9D1-A249-D6D725A2B6DA}"/>
              </a:ext>
            </a:extLst>
          </p:cNvPr>
          <p:cNvSpPr>
            <a:spLocks noGrp="1"/>
          </p:cNvSpPr>
          <p:nvPr>
            <p:ph type="title"/>
          </p:nvPr>
        </p:nvSpPr>
        <p:spPr>
          <a:xfrm>
            <a:off x="763051" y="1045029"/>
            <a:ext cx="10666949" cy="1222310"/>
          </a:xfrm>
        </p:spPr>
        <p:txBody>
          <a:bodyPr>
            <a:normAutofit/>
          </a:bodyPr>
          <a:lstStyle/>
          <a:p>
            <a:r>
              <a:rPr lang="en-IN" sz="6000" dirty="0"/>
              <a:t>Algorithm Used.</a:t>
            </a:r>
            <a:endParaRPr lang="en-US" dirty="0"/>
          </a:p>
        </p:txBody>
      </p:sp>
      <p:sp>
        <p:nvSpPr>
          <p:cNvPr id="3" name="Text Placeholder 2">
            <a:extLst>
              <a:ext uri="{FF2B5EF4-FFF2-40B4-BE49-F238E27FC236}">
                <a16:creationId xmlns:a16="http://schemas.microsoft.com/office/drawing/2014/main" id="{080C785C-2899-335E-7AE2-A2F948B15799}"/>
              </a:ext>
            </a:extLst>
          </p:cNvPr>
          <p:cNvSpPr>
            <a:spLocks noGrp="1"/>
          </p:cNvSpPr>
          <p:nvPr>
            <p:ph type="body" idx="1"/>
          </p:nvPr>
        </p:nvSpPr>
        <p:spPr>
          <a:xfrm>
            <a:off x="432382" y="1800808"/>
            <a:ext cx="10671048" cy="3256383"/>
          </a:xfrm>
        </p:spPr>
        <p:txBody>
          <a:bodyPr/>
          <a:lstStyle/>
          <a:p>
            <a:pPr marL="342900" indent="-342900">
              <a:lnSpc>
                <a:spcPct val="200000"/>
              </a:lnSpc>
              <a:buFont typeface="Arial" panose="020B0604020202020204" pitchFamily="34" charset="0"/>
              <a:buChar char="•"/>
            </a:pPr>
            <a:r>
              <a:rPr lang="en-US" sz="2000" i="0" dirty="0">
                <a:latin typeface="Times New Roman" panose="02020603050405020304" pitchFamily="18" charset="0"/>
                <a:cs typeface="Times New Roman" panose="02020603050405020304" pitchFamily="18" charset="0"/>
              </a:rPr>
              <a:t>The model we used is built using Convolutional Neural Networks (CNN).</a:t>
            </a:r>
          </a:p>
          <a:p>
            <a:pPr marL="342900" indent="-342900">
              <a:lnSpc>
                <a:spcPct val="200000"/>
              </a:lnSpc>
              <a:buFont typeface="Arial" panose="020B0604020202020204" pitchFamily="34" charset="0"/>
              <a:buChar char="•"/>
            </a:pPr>
            <a:r>
              <a:rPr lang="en-US" i="0" dirty="0">
                <a:latin typeface="Times New Roman" panose="02020603050405020304" pitchFamily="18" charset="0"/>
                <a:cs typeface="Times New Roman" panose="02020603050405020304" pitchFamily="18" charset="0"/>
              </a:rPr>
              <a:t>A type of deep neural network called a convolutional neural network does exceptionally well at classifying images.</a:t>
            </a:r>
          </a:p>
          <a:p>
            <a:pPr marL="342900" indent="-342900">
              <a:lnSpc>
                <a:spcPct val="200000"/>
              </a:lnSpc>
              <a:buFont typeface="Arial" panose="020B0604020202020204" pitchFamily="34" charset="0"/>
              <a:buChar char="•"/>
            </a:pPr>
            <a:r>
              <a:rPr lang="en-US" i="0" dirty="0">
                <a:latin typeface="Times New Roman" panose="02020603050405020304" pitchFamily="18" charset="0"/>
                <a:cs typeface="Times New Roman" panose="02020603050405020304" pitchFamily="18" charset="0"/>
              </a:rPr>
              <a:t>There are three layers that make up a CNN: an input layer, an output layer, and a hidden layer with many layers.</a:t>
            </a:r>
          </a:p>
        </p:txBody>
      </p:sp>
    </p:spTree>
    <p:extLst>
      <p:ext uri="{BB962C8B-B14F-4D97-AF65-F5344CB8AC3E}">
        <p14:creationId xmlns:p14="http://schemas.microsoft.com/office/powerpoint/2010/main" val="2476110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8734F-EADD-B6A6-F065-66304F43F87E}"/>
              </a:ext>
            </a:extLst>
          </p:cNvPr>
          <p:cNvSpPr>
            <a:spLocks noGrp="1"/>
          </p:cNvSpPr>
          <p:nvPr>
            <p:ph type="title"/>
          </p:nvPr>
        </p:nvSpPr>
        <p:spPr>
          <a:xfrm>
            <a:off x="679076" y="1368987"/>
            <a:ext cx="10666949" cy="3099816"/>
          </a:xfrm>
        </p:spPr>
        <p:txBody>
          <a:bodyPr>
            <a:normAutofit/>
          </a:bodyPr>
          <a:lstStyle/>
          <a:p>
            <a:pPr algn="l">
              <a:lnSpc>
                <a:spcPct val="200000"/>
              </a:lnSpc>
            </a:pPr>
            <a:r>
              <a:rPr lang="en-US" sz="2000" i="0" dirty="0">
                <a:latin typeface="Times New Roman" panose="02020603050405020304" pitchFamily="18" charset="0"/>
                <a:cs typeface="Times New Roman" panose="02020603050405020304" pitchFamily="18" charset="0"/>
              </a:rPr>
              <a:t>Data pre-preprocessing:</a:t>
            </a:r>
            <a:br>
              <a:rPr lang="en-US" sz="2000" i="0" dirty="0">
                <a:latin typeface="Times New Roman" panose="02020603050405020304" pitchFamily="18" charset="0"/>
                <a:cs typeface="Times New Roman" panose="02020603050405020304" pitchFamily="18" charset="0"/>
              </a:rPr>
            </a:br>
            <a:r>
              <a:rPr lang="en-US" sz="2000" b="0" i="0" u="none" strike="noStrike" baseline="0" dirty="0">
                <a:solidFill>
                  <a:srgbClr val="000000"/>
                </a:solidFill>
                <a:latin typeface="Times New Roman" panose="02020603050405020304" pitchFamily="18" charset="0"/>
                <a:cs typeface="Times New Roman" panose="02020603050405020304" pitchFamily="18" charset="0"/>
              </a:rPr>
              <a:t>The following dependencies are required to pre-process the datasets. </a:t>
            </a:r>
            <a:br>
              <a:rPr lang="en-US" sz="2000" b="0" i="0" u="none" strike="noStrike" baseline="0" dirty="0">
                <a:solidFill>
                  <a:srgbClr val="000000"/>
                </a:solidFill>
                <a:latin typeface="Times New Roman" panose="02020603050405020304" pitchFamily="18" charset="0"/>
                <a:cs typeface="Times New Roman" panose="02020603050405020304" pitchFamily="18" charset="0"/>
              </a:rPr>
            </a:br>
            <a:r>
              <a:rPr lang="en-US" sz="2000" b="0" i="0" u="none" strike="noStrike" baseline="0" dirty="0">
                <a:solidFill>
                  <a:srgbClr val="000000"/>
                </a:solidFill>
                <a:latin typeface="Times New Roman" panose="02020603050405020304" pitchFamily="18" charset="0"/>
                <a:cs typeface="Times New Roman" panose="02020603050405020304" pitchFamily="18" charset="0"/>
              </a:rPr>
              <a:t>1. CMAKE: needed for the face recognition </a:t>
            </a:r>
            <a:br>
              <a:rPr lang="en-US" sz="2000" b="0" i="0" u="none" strike="noStrike" baseline="0" dirty="0">
                <a:solidFill>
                  <a:srgbClr val="000000"/>
                </a:solidFill>
                <a:latin typeface="Times New Roman" panose="02020603050405020304" pitchFamily="18" charset="0"/>
                <a:cs typeface="Times New Roman" panose="02020603050405020304" pitchFamily="18" charset="0"/>
              </a:rPr>
            </a:br>
            <a:r>
              <a:rPr lang="en-US" sz="2000" b="0" i="0" u="none" strike="noStrike" baseline="0" dirty="0">
                <a:solidFill>
                  <a:srgbClr val="000000"/>
                </a:solidFill>
                <a:latin typeface="Times New Roman" panose="02020603050405020304" pitchFamily="18" charset="0"/>
                <a:cs typeface="Times New Roman" panose="02020603050405020304" pitchFamily="18" charset="0"/>
              </a:rPr>
              <a:t>2. DLIB: needed for the face </a:t>
            </a:r>
            <a:br>
              <a:rPr lang="en-US" sz="2000" b="0" i="0" u="none" strike="noStrike" baseline="0" dirty="0">
                <a:solidFill>
                  <a:srgbClr val="000000"/>
                </a:solidFill>
                <a:latin typeface="Times New Roman" panose="02020603050405020304" pitchFamily="18" charset="0"/>
                <a:cs typeface="Times New Roman" panose="02020603050405020304" pitchFamily="18" charset="0"/>
              </a:rPr>
            </a:br>
            <a:r>
              <a:rPr lang="en-US" sz="2000" b="0" i="0" u="none" strike="noStrike" baseline="0" dirty="0">
                <a:solidFill>
                  <a:srgbClr val="000000"/>
                </a:solidFill>
                <a:latin typeface="Times New Roman" panose="02020603050405020304" pitchFamily="18" charset="0"/>
                <a:cs typeface="Times New Roman" panose="02020603050405020304" pitchFamily="18" charset="0"/>
              </a:rPr>
              <a:t>3. FACE_RECOGNITION: necessary for identifying the coordinates of the eyes in a face.</a:t>
            </a:r>
            <a:endParaRPr lang="en-US" sz="2000" i="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14C694F8-AAB5-218A-D02F-DD7B03ACB7CC}"/>
              </a:ext>
            </a:extLst>
          </p:cNvPr>
          <p:cNvSpPr>
            <a:spLocks noGrp="1"/>
          </p:cNvSpPr>
          <p:nvPr>
            <p:ph type="body" idx="1"/>
          </p:nvPr>
        </p:nvSpPr>
        <p:spPr>
          <a:xfrm>
            <a:off x="758952" y="177282"/>
            <a:ext cx="10671048" cy="1091681"/>
          </a:xfrm>
        </p:spPr>
        <p:txBody>
          <a:bodyPr>
            <a:noAutofit/>
          </a:bodyPr>
          <a:lstStyle/>
          <a:p>
            <a:r>
              <a:rPr lang="en-IN" sz="6000" dirty="0"/>
              <a:t>Data Preparation</a:t>
            </a:r>
            <a:endParaRPr lang="en-US" sz="6000" dirty="0"/>
          </a:p>
        </p:txBody>
      </p:sp>
      <p:pic>
        <p:nvPicPr>
          <p:cNvPr id="7" name="Picture 6">
            <a:extLst>
              <a:ext uri="{FF2B5EF4-FFF2-40B4-BE49-F238E27FC236}">
                <a16:creationId xmlns:a16="http://schemas.microsoft.com/office/drawing/2014/main" id="{EE3DC058-B41D-48E5-934D-F7A4054EDE3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305051" y="4822256"/>
            <a:ext cx="6067424" cy="1253666"/>
          </a:xfrm>
          <a:prstGeom prst="rect">
            <a:avLst/>
          </a:prstGeom>
        </p:spPr>
      </p:pic>
    </p:spTree>
    <p:extLst>
      <p:ext uri="{BB962C8B-B14F-4D97-AF65-F5344CB8AC3E}">
        <p14:creationId xmlns:p14="http://schemas.microsoft.com/office/powerpoint/2010/main" val="1710632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DD2DA-ACE0-DFC7-6C4B-D28CBD4B79CA}"/>
              </a:ext>
            </a:extLst>
          </p:cNvPr>
          <p:cNvSpPr>
            <a:spLocks noGrp="1"/>
          </p:cNvSpPr>
          <p:nvPr>
            <p:ph type="title"/>
          </p:nvPr>
        </p:nvSpPr>
        <p:spPr>
          <a:xfrm>
            <a:off x="763051" y="1028699"/>
            <a:ext cx="10666949" cy="5248275"/>
          </a:xfrm>
        </p:spPr>
        <p:txBody>
          <a:bodyPr>
            <a:normAutofit/>
          </a:bodyPr>
          <a:lstStyle/>
          <a:p>
            <a:r>
              <a:rPr lang="en-US" sz="2000" i="0" dirty="0">
                <a:latin typeface="Times New Roman" panose="02020603050405020304" pitchFamily="18" charset="0"/>
                <a:cs typeface="Times New Roman" panose="02020603050405020304" pitchFamily="18" charset="0"/>
              </a:rPr>
              <a:t>Calling the appropriate functions: We need two different functions to pre-process the data because we are using two distinct datasets. The only difference between the internal code and the external code is how we loop through the files in their respective folders.</a:t>
            </a:r>
            <a:br>
              <a:rPr lang="en-US" sz="2000" i="0" dirty="0">
                <a:latin typeface="Times New Roman" panose="02020603050405020304" pitchFamily="18" charset="0"/>
                <a:cs typeface="Times New Roman" panose="02020603050405020304" pitchFamily="18" charset="0"/>
              </a:rPr>
            </a:br>
            <a:br>
              <a:rPr lang="en-US" sz="2000" i="0" dirty="0">
                <a:latin typeface="Times New Roman" panose="02020603050405020304" pitchFamily="18" charset="0"/>
                <a:cs typeface="Times New Roman" panose="02020603050405020304" pitchFamily="18" charset="0"/>
              </a:rPr>
            </a:br>
            <a:br>
              <a:rPr lang="en-US" sz="2000" i="0" dirty="0">
                <a:latin typeface="Times New Roman" panose="02020603050405020304" pitchFamily="18" charset="0"/>
                <a:cs typeface="Times New Roman" panose="02020603050405020304" pitchFamily="18" charset="0"/>
              </a:rPr>
            </a:br>
            <a:br>
              <a:rPr lang="en-US" sz="2000" i="0" dirty="0">
                <a:latin typeface="Times New Roman" panose="02020603050405020304" pitchFamily="18" charset="0"/>
                <a:cs typeface="Times New Roman" panose="02020603050405020304" pitchFamily="18" charset="0"/>
              </a:rPr>
            </a:br>
            <a:br>
              <a:rPr lang="en-US" sz="2000" i="0" dirty="0">
                <a:latin typeface="Times New Roman" panose="02020603050405020304" pitchFamily="18" charset="0"/>
                <a:cs typeface="Times New Roman" panose="02020603050405020304" pitchFamily="18" charset="0"/>
              </a:rPr>
            </a:br>
            <a:br>
              <a:rPr lang="en-US" sz="2000" i="0" dirty="0">
                <a:latin typeface="Times New Roman" panose="02020603050405020304" pitchFamily="18" charset="0"/>
                <a:cs typeface="Times New Roman" panose="02020603050405020304" pitchFamily="18" charset="0"/>
              </a:rPr>
            </a:br>
            <a:br>
              <a:rPr lang="en-US" sz="2000" i="0" dirty="0">
                <a:latin typeface="Times New Roman" panose="02020603050405020304" pitchFamily="18" charset="0"/>
                <a:cs typeface="Times New Roman" panose="02020603050405020304" pitchFamily="18" charset="0"/>
              </a:rPr>
            </a:br>
            <a:br>
              <a:rPr lang="en-US" sz="2000" i="0" dirty="0">
                <a:latin typeface="Times New Roman" panose="02020603050405020304" pitchFamily="18" charset="0"/>
                <a:cs typeface="Times New Roman" panose="02020603050405020304" pitchFamily="18" charset="0"/>
              </a:rPr>
            </a:br>
            <a:r>
              <a:rPr lang="en-US" sz="2000" i="0" dirty="0">
                <a:latin typeface="Times New Roman" panose="02020603050405020304" pitchFamily="18" charset="0"/>
                <a:cs typeface="Times New Roman" panose="02020603050405020304" pitchFamily="18" charset="0"/>
              </a:rPr>
              <a:t>The coordinates are obtained by utilizing this snippet after each image has been fetched from its folder.</a:t>
            </a:r>
          </a:p>
        </p:txBody>
      </p:sp>
      <p:pic>
        <p:nvPicPr>
          <p:cNvPr id="8" name="Picture 7">
            <a:extLst>
              <a:ext uri="{FF2B5EF4-FFF2-40B4-BE49-F238E27FC236}">
                <a16:creationId xmlns:a16="http://schemas.microsoft.com/office/drawing/2014/main" id="{4E5DFFB7-F4DA-4167-9869-EB31F78A523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175661" y="2127714"/>
            <a:ext cx="5266624" cy="1030947"/>
          </a:xfrm>
          <a:prstGeom prst="rect">
            <a:avLst/>
          </a:prstGeom>
        </p:spPr>
      </p:pic>
      <p:pic>
        <p:nvPicPr>
          <p:cNvPr id="9" name="Picture 8">
            <a:extLst>
              <a:ext uri="{FF2B5EF4-FFF2-40B4-BE49-F238E27FC236}">
                <a16:creationId xmlns:a16="http://schemas.microsoft.com/office/drawing/2014/main" id="{57EEF553-5A17-4B4F-9D35-7557A1645C1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623011" y="4679649"/>
            <a:ext cx="6371924" cy="1061987"/>
          </a:xfrm>
          <a:prstGeom prst="rect">
            <a:avLst/>
          </a:prstGeom>
        </p:spPr>
      </p:pic>
    </p:spTree>
    <p:extLst>
      <p:ext uri="{BB962C8B-B14F-4D97-AF65-F5344CB8AC3E}">
        <p14:creationId xmlns:p14="http://schemas.microsoft.com/office/powerpoint/2010/main" val="1987396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10AF9-72F9-6EEF-BA84-865FB8CD956A}"/>
              </a:ext>
            </a:extLst>
          </p:cNvPr>
          <p:cNvSpPr>
            <a:spLocks noGrp="1"/>
          </p:cNvSpPr>
          <p:nvPr>
            <p:ph type="title"/>
          </p:nvPr>
        </p:nvSpPr>
        <p:spPr>
          <a:xfrm>
            <a:off x="763051" y="802105"/>
            <a:ext cx="10666949" cy="4711727"/>
          </a:xfrm>
        </p:spPr>
        <p:txBody>
          <a:bodyPr>
            <a:normAutofit/>
          </a:bodyPr>
          <a:lstStyle/>
          <a:p>
            <a:r>
              <a:rPr lang="en-US" sz="2000" i="0" dirty="0">
                <a:latin typeface="Times New Roman" panose="02020603050405020304" pitchFamily="18" charset="0"/>
                <a:cs typeface="Times New Roman" panose="02020603050405020304" pitchFamily="18" charset="0"/>
              </a:rPr>
              <a:t>Let's make a list to record the values of the coordinates after we have identified them for each eye. Pre-processing is skipped if the library is unable to identify the face.</a:t>
            </a:r>
            <a:br>
              <a:rPr lang="en-US" sz="2000" i="0" dirty="0">
                <a:latin typeface="Times New Roman" panose="02020603050405020304" pitchFamily="18" charset="0"/>
                <a:cs typeface="Times New Roman" panose="02020603050405020304" pitchFamily="18" charset="0"/>
              </a:rPr>
            </a:br>
            <a:br>
              <a:rPr lang="en-US" sz="2000" i="0" dirty="0">
                <a:latin typeface="Times New Roman" panose="02020603050405020304" pitchFamily="18" charset="0"/>
                <a:cs typeface="Times New Roman" panose="02020603050405020304" pitchFamily="18" charset="0"/>
              </a:rPr>
            </a:br>
            <a:br>
              <a:rPr lang="en-US" sz="2000" i="0" dirty="0">
                <a:latin typeface="Times New Roman" panose="02020603050405020304" pitchFamily="18" charset="0"/>
                <a:cs typeface="Times New Roman" panose="02020603050405020304" pitchFamily="18" charset="0"/>
              </a:rPr>
            </a:br>
            <a:br>
              <a:rPr lang="en-US" sz="2000" i="0" dirty="0">
                <a:latin typeface="Times New Roman" panose="02020603050405020304" pitchFamily="18" charset="0"/>
                <a:cs typeface="Times New Roman" panose="02020603050405020304" pitchFamily="18" charset="0"/>
              </a:rPr>
            </a:br>
            <a:br>
              <a:rPr lang="en-US" sz="2000" i="0" dirty="0">
                <a:latin typeface="Times New Roman" panose="02020603050405020304" pitchFamily="18" charset="0"/>
                <a:cs typeface="Times New Roman" panose="02020603050405020304" pitchFamily="18" charset="0"/>
              </a:rPr>
            </a:br>
            <a:br>
              <a:rPr lang="en-US" sz="2000" i="0" dirty="0">
                <a:latin typeface="Times New Roman" panose="02020603050405020304" pitchFamily="18" charset="0"/>
                <a:cs typeface="Times New Roman" panose="02020603050405020304" pitchFamily="18" charset="0"/>
              </a:rPr>
            </a:br>
            <a:br>
              <a:rPr lang="en-US" sz="2000" i="0" dirty="0">
                <a:latin typeface="Times New Roman" panose="02020603050405020304" pitchFamily="18" charset="0"/>
                <a:cs typeface="Times New Roman" panose="02020603050405020304" pitchFamily="18" charset="0"/>
              </a:rPr>
            </a:br>
            <a:br>
              <a:rPr lang="en-US" sz="2000" i="0" dirty="0">
                <a:latin typeface="Times New Roman" panose="02020603050405020304" pitchFamily="18" charset="0"/>
                <a:cs typeface="Times New Roman" panose="02020603050405020304" pitchFamily="18" charset="0"/>
              </a:rPr>
            </a:br>
            <a:br>
              <a:rPr lang="en-US" sz="2000" i="0" dirty="0">
                <a:latin typeface="Times New Roman" panose="02020603050405020304" pitchFamily="18" charset="0"/>
                <a:cs typeface="Times New Roman" panose="02020603050405020304" pitchFamily="18" charset="0"/>
              </a:rPr>
            </a:br>
            <a:r>
              <a:rPr lang="en-US" sz="2000" i="0" dirty="0">
                <a:latin typeface="Times New Roman" panose="02020603050405020304" pitchFamily="18" charset="0"/>
                <a:cs typeface="Times New Roman" panose="02020603050405020304" pitchFamily="18" charset="0"/>
              </a:rPr>
              <a:t>Let's define the boundaries for each eye so that we can remove it from the face. We are extending the range by a cushion to ensure that the entire eye is photographed.</a:t>
            </a:r>
          </a:p>
        </p:txBody>
      </p:sp>
      <p:pic>
        <p:nvPicPr>
          <p:cNvPr id="4" name="Picture 3">
            <a:extLst>
              <a:ext uri="{FF2B5EF4-FFF2-40B4-BE49-F238E27FC236}">
                <a16:creationId xmlns:a16="http://schemas.microsoft.com/office/drawing/2014/main" id="{D535ECFB-2229-4033-8CFA-EEEE66D67B9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791900" y="1704975"/>
            <a:ext cx="4418650" cy="1724025"/>
          </a:xfrm>
          <a:prstGeom prst="rect">
            <a:avLst/>
          </a:prstGeom>
        </p:spPr>
      </p:pic>
    </p:spTree>
    <p:extLst>
      <p:ext uri="{BB962C8B-B14F-4D97-AF65-F5344CB8AC3E}">
        <p14:creationId xmlns:p14="http://schemas.microsoft.com/office/powerpoint/2010/main" val="3633014178"/>
      </p:ext>
    </p:extLst>
  </p:cSld>
  <p:clrMapOvr>
    <a:masterClrMapping/>
  </p:clrMapOvr>
</p:sld>
</file>

<file path=ppt/theme/theme1.xml><?xml version="1.0" encoding="utf-8"?>
<a:theme xmlns:a="http://schemas.openxmlformats.org/drawingml/2006/main" name="HeadlinesVTI">
  <a:themeElements>
    <a:clrScheme name="Headlines">
      <a:dk1>
        <a:sysClr val="windowText" lastClr="000000"/>
      </a:dk1>
      <a:lt1>
        <a:sysClr val="window" lastClr="FFFFFF"/>
      </a:lt1>
      <a:dk2>
        <a:srgbClr val="232C41"/>
      </a:dk2>
      <a:lt2>
        <a:srgbClr val="F6F4EF"/>
      </a:lt2>
      <a:accent1>
        <a:srgbClr val="439EB7"/>
      </a:accent1>
      <a:accent2>
        <a:srgbClr val="E20E65"/>
      </a:accent2>
      <a:accent3>
        <a:srgbClr val="F59324"/>
      </a:accent3>
      <a:accent4>
        <a:srgbClr val="5046B9"/>
      </a:accent4>
      <a:accent5>
        <a:srgbClr val="5CB678"/>
      </a:accent5>
      <a:accent6>
        <a:srgbClr val="9717F7"/>
      </a:accent6>
      <a:hlink>
        <a:srgbClr val="E80095"/>
      </a:hlink>
      <a:folHlink>
        <a:srgbClr val="808080"/>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docProps/app.xml><?xml version="1.0" encoding="utf-8"?>
<Properties xmlns="http://schemas.openxmlformats.org/officeDocument/2006/extended-properties" xmlns:vt="http://schemas.openxmlformats.org/officeDocument/2006/docPropsVTypes">
  <Template>TM03090434[[fn=Wood Type]]</Template>
  <TotalTime>637</TotalTime>
  <Words>1003</Words>
  <Application>Microsoft Macintosh PowerPoint</Application>
  <PresentationFormat>Widescreen</PresentationFormat>
  <Paragraphs>83</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Avenir Next LT Pro</vt:lpstr>
      <vt:lpstr>Calibri</vt:lpstr>
      <vt:lpstr>Sitka Banner</vt:lpstr>
      <vt:lpstr>Times New Roman</vt:lpstr>
      <vt:lpstr>HeadlinesVTI</vt:lpstr>
      <vt:lpstr>Driver Drowsiness Detection using Convolutional Neural Networks</vt:lpstr>
      <vt:lpstr>Introduction</vt:lpstr>
      <vt:lpstr>PowerPoint Presentation</vt:lpstr>
      <vt:lpstr>PowerPoint Presentation</vt:lpstr>
      <vt:lpstr>Dataset Description</vt:lpstr>
      <vt:lpstr>Algorithm Used.</vt:lpstr>
      <vt:lpstr>Data pre-preprocessing: The following dependencies are required to pre-process the datasets.  1. CMAKE: needed for the face recognition  2. DLIB: needed for the face  3. FACE_RECOGNITION: necessary for identifying the coordinates of the eyes in a face.</vt:lpstr>
      <vt:lpstr>Calling the appropriate functions: We need two different functions to pre-process the data because we are using two distinct datasets. The only difference between the internal code and the external code is how we loop through the files in their respective folders.        The coordinates are obtained by utilizing this snippet after each image has been fetched from its folder.</vt:lpstr>
      <vt:lpstr>Let's make a list to record the values of the coordinates after we have identified them for each eye. Pre-processing is skipped if the library is unable to identify the face.         Let's define the boundaries for each eye so that we can remove it from the face. We are extending the range by a cushion to ensure that the entire eye is photographed.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Time Line</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Driver Fatigue Detection using Convolutional Neural Networks</dc:title>
  <dc:creator>Achavelli Rishi</dc:creator>
  <cp:lastModifiedBy>Achavelli, Vamshi</cp:lastModifiedBy>
  <cp:revision>25</cp:revision>
  <dcterms:created xsi:type="dcterms:W3CDTF">2022-09-08T17:53:47Z</dcterms:created>
  <dcterms:modified xsi:type="dcterms:W3CDTF">2023-10-13T01:55:29Z</dcterms:modified>
</cp:coreProperties>
</file>