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84" r:id="rId3"/>
    <p:sldId id="258" r:id="rId4"/>
    <p:sldId id="283" r:id="rId5"/>
    <p:sldId id="259" r:id="rId6"/>
    <p:sldId id="260" r:id="rId7"/>
    <p:sldId id="261" r:id="rId8"/>
    <p:sldId id="262" r:id="rId9"/>
    <p:sldId id="263" r:id="rId10"/>
    <p:sldId id="280" r:id="rId11"/>
    <p:sldId id="281" r:id="rId12"/>
    <p:sldId id="270" r:id="rId13"/>
    <p:sldId id="285" r:id="rId14"/>
    <p:sldId id="264" r:id="rId15"/>
    <p:sldId id="272" r:id="rId16"/>
    <p:sldId id="266" r:id="rId17"/>
    <p:sldId id="274" r:id="rId18"/>
    <p:sldId id="267" r:id="rId19"/>
    <p:sldId id="275" r:id="rId20"/>
    <p:sldId id="268" r:id="rId21"/>
    <p:sldId id="279"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43"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168AEE-7975-4689-9A90-23AD494176CB}" type="datetimeFigureOut">
              <a:rPr lang="en-IN" smtClean="0"/>
              <a:pPr/>
              <a:t>14-12-2023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B90231-472D-49B6-BC0E-879BFEA4358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40B90231-472D-49B6-BC0E-879BFEA43584}"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40B90231-472D-49B6-BC0E-879BFEA43584}" type="slidenum">
              <a:rPr lang="en-IN" smtClean="0"/>
              <a:pPr/>
              <a:t>13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pPr/>
              <a:t>12/14/2023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12/14/2023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12/14/2023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12/14/2023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12/14/2023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12/14/2023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pPr/>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pPr/>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pPr/>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12/14/2023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0560" y="2506611"/>
            <a:ext cx="9305027" cy="1293134"/>
          </a:xfrm>
        </p:spPr>
        <p:txBody>
          <a:bodyPr>
            <a:noAutofit/>
          </a:bodyPr>
          <a:lstStyle/>
          <a:p>
            <a:r>
              <a:rPr lang="en-US" sz="4000" b="1">
                <a:ea typeface="+mj-lt"/>
                <a:cs typeface="+mj-lt"/>
              </a:rPr>
              <a:t>An overview of DEEP LEARNING  IN MEDICAL </a:t>
            </a:r>
            <a:r>
              <a:rPr lang="en-US" sz="4000" b="1" err="1">
                <a:ea typeface="+mj-lt"/>
                <a:cs typeface="+mj-lt"/>
              </a:rPr>
              <a:t>IMAGing</a:t>
            </a:r>
            <a:r>
              <a:rPr lang="en-US" sz="4000" b="1">
                <a:ea typeface="+mj-lt"/>
                <a:cs typeface="+mj-lt"/>
              </a:rPr>
              <a:t> focusing on </a:t>
            </a:r>
            <a:r>
              <a:rPr lang="en-US" sz="4000" b="1" err="1">
                <a:ea typeface="+mj-lt"/>
                <a:cs typeface="+mj-lt"/>
              </a:rPr>
              <a:t>mri</a:t>
            </a:r>
            <a:r>
              <a:rPr lang="en-US" sz="4000" b="1">
                <a:ea typeface="+mj-lt"/>
                <a:cs typeface="+mj-lt"/>
              </a:rPr>
              <a:t> -BRAIN TUMOR</a:t>
            </a:r>
            <a:endParaRPr lang="en-US" sz="4000" b="1"/>
          </a:p>
        </p:txBody>
      </p:sp>
      <p:sp>
        <p:nvSpPr>
          <p:cNvPr id="3" name="Subtitle 2"/>
          <p:cNvSpPr>
            <a:spLocks noGrp="1"/>
          </p:cNvSpPr>
          <p:nvPr>
            <p:ph type="subTitle" idx="1"/>
          </p:nvPr>
        </p:nvSpPr>
        <p:spPr>
          <a:xfrm>
            <a:off x="6837838" y="5340882"/>
            <a:ext cx="11763040" cy="2512751"/>
          </a:xfrm>
        </p:spPr>
        <p:txBody>
          <a:bodyPr vert="horz" lIns="91440" tIns="45720" rIns="91440" bIns="45720" rtlCol="0" anchor="t">
            <a:normAutofit/>
          </a:bodyPr>
          <a:lstStyle/>
          <a:p>
            <a:r>
              <a:rPr lang="en-US" sz="2800" b="1">
                <a:latin typeface="MS PGothic"/>
                <a:ea typeface="MS PGothic"/>
              </a:rPr>
              <a:t>18RJ1A0508 :B.VAMSHI KRISHNA</a:t>
            </a:r>
          </a:p>
          <a:p>
            <a:r>
              <a:rPr lang="en-US" sz="2800" b="1">
                <a:latin typeface="MS PGothic"/>
                <a:ea typeface="MS PGothic"/>
              </a:rPr>
              <a:t>18RJ1A0525:K.PRABHU TEJA</a:t>
            </a:r>
          </a:p>
          <a:p>
            <a:r>
              <a:rPr lang="en-US" sz="2800" b="1">
                <a:latin typeface="MS PGothic"/>
                <a:ea typeface="MS PGothic"/>
              </a:rPr>
              <a:t>16RJ1A0582:J.V.S THARUN</a:t>
            </a:r>
          </a:p>
        </p:txBody>
      </p:sp>
      <p:sp>
        <p:nvSpPr>
          <p:cNvPr id="4" name="TextBox 3">
            <a:extLst>
              <a:ext uri="{FF2B5EF4-FFF2-40B4-BE49-F238E27FC236}">
                <a16:creationId xmlns:a16="http://schemas.microsoft.com/office/drawing/2014/main" id="{0DD7A4AB-7696-4623-BEA0-2BBCB5979B7D}"/>
              </a:ext>
            </a:extLst>
          </p:cNvPr>
          <p:cNvSpPr txBox="1"/>
          <p:nvPr/>
        </p:nvSpPr>
        <p:spPr>
          <a:xfrm>
            <a:off x="1403230" y="67228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t>
            </a:r>
          </a:p>
        </p:txBody>
      </p:sp>
      <p:sp>
        <p:nvSpPr>
          <p:cNvPr id="5" name="TextBox 4">
            <a:extLst>
              <a:ext uri="{FF2B5EF4-FFF2-40B4-BE49-F238E27FC236}">
                <a16:creationId xmlns:a16="http://schemas.microsoft.com/office/drawing/2014/main" id="{9E621FC6-D396-48F9-8352-7B887AC0837F}"/>
              </a:ext>
            </a:extLst>
          </p:cNvPr>
          <p:cNvSpPr txBox="1"/>
          <p:nvPr/>
        </p:nvSpPr>
        <p:spPr>
          <a:xfrm>
            <a:off x="10101532" y="569343"/>
            <a:ext cx="320327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Batch no:17</a:t>
            </a:r>
          </a:p>
        </p:txBody>
      </p:sp>
      <p:sp>
        <p:nvSpPr>
          <p:cNvPr id="6" name="TextBox 5">
            <a:extLst>
              <a:ext uri="{FF2B5EF4-FFF2-40B4-BE49-F238E27FC236}">
                <a16:creationId xmlns:a16="http://schemas.microsoft.com/office/drawing/2014/main" id="{47859DE3-BED7-4A8C-AC79-A67B6748AD33}"/>
              </a:ext>
            </a:extLst>
          </p:cNvPr>
          <p:cNvSpPr txBox="1"/>
          <p:nvPr/>
        </p:nvSpPr>
        <p:spPr>
          <a:xfrm>
            <a:off x="6801644" y="456767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t>Presented By:</a:t>
            </a:r>
          </a:p>
        </p:txBody>
      </p:sp>
      <p:sp>
        <p:nvSpPr>
          <p:cNvPr id="7" name="TextBox 6">
            <a:extLst>
              <a:ext uri="{FF2B5EF4-FFF2-40B4-BE49-F238E27FC236}">
                <a16:creationId xmlns:a16="http://schemas.microsoft.com/office/drawing/2014/main" id="{831BE37C-2F75-47E4-A5FA-B6957194DF2A}"/>
              </a:ext>
            </a:extLst>
          </p:cNvPr>
          <p:cNvSpPr txBox="1"/>
          <p:nvPr/>
        </p:nvSpPr>
        <p:spPr>
          <a:xfrm>
            <a:off x="64338" y="6002188"/>
            <a:ext cx="334704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Under the Guidance of :</a:t>
            </a:r>
          </a:p>
          <a:p>
            <a:r>
              <a:rPr lang="en-US" sz="2000" b="1"/>
              <a:t>Ms </a:t>
            </a:r>
            <a:r>
              <a:rPr lang="en-US" sz="2000" b="1" err="1"/>
              <a:t>M.Lakshmi</a:t>
            </a:r>
            <a:r>
              <a:rPr lang="en-US" sz="2000" b="1"/>
              <a:t> Priyanka</a:t>
            </a:r>
          </a:p>
        </p:txBody>
      </p:sp>
    </p:spTree>
    <p:extLst>
      <p:ext uri="{BB962C8B-B14F-4D97-AF65-F5344CB8AC3E}">
        <p14:creationId xmlns:p14="http://schemas.microsoft.com/office/powerpoint/2010/main" val="3402371617"/>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007880" y="2063997"/>
            <a:ext cx="657634" cy="2041274"/>
            <a:chOff x="1029651" y="2583544"/>
            <a:chExt cx="915264" cy="2840946"/>
          </a:xfrm>
        </p:grpSpPr>
        <p:sp>
          <p:nvSpPr>
            <p:cNvPr id="3" name="Oval 2"/>
            <p:cNvSpPr/>
            <p:nvPr/>
          </p:nvSpPr>
          <p:spPr>
            <a:xfrm>
              <a:off x="1335315" y="2583544"/>
              <a:ext cx="609600" cy="6096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607820" y="3215640"/>
              <a:ext cx="53340" cy="1661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rot="2700000">
              <a:off x="1354454" y="3629025"/>
              <a:ext cx="55245" cy="704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rot="-2700000">
              <a:off x="1840230" y="3624261"/>
              <a:ext cx="55245" cy="704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rot="2700000">
              <a:off x="1354453" y="4724404"/>
              <a:ext cx="55245" cy="704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rot="-2700000">
              <a:off x="1840229" y="4719640"/>
              <a:ext cx="55245" cy="704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 name="Group 18"/>
          <p:cNvGrpSpPr/>
          <p:nvPr/>
        </p:nvGrpSpPr>
        <p:grpSpPr>
          <a:xfrm>
            <a:off x="1762358" y="2504169"/>
            <a:ext cx="6161284" cy="2041562"/>
            <a:chOff x="1667510" y="3298432"/>
            <a:chExt cx="3948866" cy="1308471"/>
          </a:xfrm>
        </p:grpSpPr>
        <p:sp>
          <p:nvSpPr>
            <p:cNvPr id="13" name="Rectangle 12"/>
            <p:cNvSpPr/>
            <p:nvPr/>
          </p:nvSpPr>
          <p:spPr>
            <a:xfrm rot="20741305" flipV="1">
              <a:off x="1783626" y="3298432"/>
              <a:ext cx="377469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rot="21182364" flipV="1">
              <a:off x="1841682" y="3530669"/>
              <a:ext cx="377469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rot="309431" flipV="1">
              <a:off x="1841682" y="3922556"/>
              <a:ext cx="377469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rot="857792" flipV="1">
              <a:off x="1783624" y="4227356"/>
              <a:ext cx="377469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rot="1507382" flipV="1">
              <a:off x="1667510" y="4561184"/>
              <a:ext cx="377469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Oval 19"/>
          <p:cNvSpPr/>
          <p:nvPr/>
        </p:nvSpPr>
        <p:spPr>
          <a:xfrm>
            <a:off x="8225971" y="1023711"/>
            <a:ext cx="2525486" cy="7837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a:off x="8225971" y="2112283"/>
            <a:ext cx="2525486" cy="7837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8225971" y="3375026"/>
            <a:ext cx="2525486" cy="7837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a:off x="8225971" y="4434568"/>
            <a:ext cx="2525486" cy="7837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a:off x="8225971" y="5588454"/>
            <a:ext cx="2525486" cy="7837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1228725" y="571500"/>
            <a:ext cx="5085046" cy="707886"/>
          </a:xfrm>
          <a:prstGeom prst="rect">
            <a:avLst/>
          </a:prstGeom>
          <a:noFill/>
        </p:spPr>
        <p:txBody>
          <a:bodyPr wrap="none" rtlCol="0">
            <a:spAutoFit/>
          </a:bodyPr>
          <a:lstStyle/>
          <a:p>
            <a:r>
              <a:rPr lang="en-IN" sz="4000" b="1" cap="all">
                <a:latin typeface="+mj-lt"/>
                <a:ea typeface="+mj-lt"/>
                <a:cs typeface="+mj-lt"/>
              </a:rPr>
              <a:t>Use</a:t>
            </a:r>
            <a:r>
              <a:rPr lang="en-IN"/>
              <a:t> </a:t>
            </a:r>
            <a:r>
              <a:rPr lang="en-IN" sz="4000" b="1" cap="all">
                <a:latin typeface="+mj-lt"/>
                <a:ea typeface="+mj-lt"/>
                <a:cs typeface="+mj-lt"/>
              </a:rPr>
              <a:t>Case DIAGRAM</a:t>
            </a:r>
            <a:r>
              <a:rPr lang="en-IN"/>
              <a:t> </a:t>
            </a:r>
          </a:p>
        </p:txBody>
      </p:sp>
      <p:sp>
        <p:nvSpPr>
          <p:cNvPr id="27" name="TextBox 26"/>
          <p:cNvSpPr txBox="1"/>
          <p:nvPr/>
        </p:nvSpPr>
        <p:spPr>
          <a:xfrm>
            <a:off x="8621737" y="1123658"/>
            <a:ext cx="1723549" cy="584775"/>
          </a:xfrm>
          <a:prstGeom prst="rect">
            <a:avLst/>
          </a:prstGeom>
          <a:noFill/>
        </p:spPr>
        <p:txBody>
          <a:bodyPr wrap="none" rtlCol="0">
            <a:spAutoFit/>
          </a:bodyPr>
          <a:lstStyle/>
          <a:p>
            <a:pPr algn="ctr"/>
            <a:r>
              <a:rPr lang="en-IN" sz="1600" b="1" cap="all">
                <a:solidFill>
                  <a:schemeClr val="bg2"/>
                </a:solidFill>
                <a:latin typeface="+mj-lt"/>
                <a:ea typeface="+mj-lt"/>
                <a:cs typeface="+mj-lt"/>
              </a:rPr>
              <a:t>Upload Image</a:t>
            </a:r>
          </a:p>
          <a:p>
            <a:pPr algn="ctr"/>
            <a:r>
              <a:rPr lang="en-IN" sz="1600" b="1" cap="all">
                <a:solidFill>
                  <a:schemeClr val="bg2"/>
                </a:solidFill>
                <a:latin typeface="+mj-lt"/>
                <a:ea typeface="+mj-lt"/>
                <a:cs typeface="+mj-lt"/>
              </a:rPr>
              <a:t>Dataset</a:t>
            </a:r>
            <a:endParaRPr lang="en-IN" sz="900">
              <a:solidFill>
                <a:schemeClr val="bg2"/>
              </a:solidFill>
            </a:endParaRPr>
          </a:p>
        </p:txBody>
      </p:sp>
      <p:sp>
        <p:nvSpPr>
          <p:cNvPr id="28" name="TextBox 27"/>
          <p:cNvSpPr txBox="1"/>
          <p:nvPr/>
        </p:nvSpPr>
        <p:spPr>
          <a:xfrm>
            <a:off x="8468653" y="2220938"/>
            <a:ext cx="2029723" cy="584775"/>
          </a:xfrm>
          <a:prstGeom prst="rect">
            <a:avLst/>
          </a:prstGeom>
          <a:noFill/>
        </p:spPr>
        <p:txBody>
          <a:bodyPr wrap="none" rtlCol="0">
            <a:spAutoFit/>
          </a:bodyPr>
          <a:lstStyle/>
          <a:p>
            <a:pPr algn="ctr"/>
            <a:r>
              <a:rPr lang="en-IN" sz="1600" b="1" cap="all">
                <a:solidFill>
                  <a:schemeClr val="bg2"/>
                </a:solidFill>
                <a:latin typeface="+mj-lt"/>
                <a:ea typeface="+mj-lt"/>
                <a:cs typeface="+mj-lt"/>
              </a:rPr>
              <a:t>Generate Images</a:t>
            </a:r>
          </a:p>
          <a:p>
            <a:pPr algn="ctr"/>
            <a:r>
              <a:rPr lang="en-IN" sz="1600" b="1" cap="all">
                <a:solidFill>
                  <a:schemeClr val="bg2"/>
                </a:solidFill>
                <a:latin typeface="+mj-lt"/>
                <a:ea typeface="+mj-lt"/>
                <a:cs typeface="+mj-lt"/>
              </a:rPr>
              <a:t>Train &amp; test</a:t>
            </a:r>
            <a:endParaRPr lang="en-IN" sz="900">
              <a:solidFill>
                <a:schemeClr val="bg2"/>
              </a:solidFill>
            </a:endParaRPr>
          </a:p>
        </p:txBody>
      </p:sp>
      <p:sp>
        <p:nvSpPr>
          <p:cNvPr id="29" name="TextBox 28"/>
          <p:cNvSpPr txBox="1"/>
          <p:nvPr/>
        </p:nvSpPr>
        <p:spPr>
          <a:xfrm>
            <a:off x="8742769" y="3529233"/>
            <a:ext cx="1481496" cy="584775"/>
          </a:xfrm>
          <a:prstGeom prst="rect">
            <a:avLst/>
          </a:prstGeom>
          <a:noFill/>
        </p:spPr>
        <p:txBody>
          <a:bodyPr wrap="none" rtlCol="0">
            <a:spAutoFit/>
          </a:bodyPr>
          <a:lstStyle/>
          <a:p>
            <a:pPr algn="ctr"/>
            <a:r>
              <a:rPr lang="en-IN" sz="1600" b="1" cap="all">
                <a:solidFill>
                  <a:schemeClr val="bg2"/>
                </a:solidFill>
                <a:latin typeface="+mj-lt"/>
                <a:ea typeface="+mj-lt"/>
                <a:cs typeface="+mj-lt"/>
              </a:rPr>
              <a:t>Generate DL</a:t>
            </a:r>
          </a:p>
          <a:p>
            <a:pPr algn="ctr"/>
            <a:r>
              <a:rPr lang="en-IN" sz="1600" b="1" cap="all">
                <a:solidFill>
                  <a:schemeClr val="bg2"/>
                </a:solidFill>
                <a:latin typeface="+mj-lt"/>
                <a:ea typeface="+mj-lt"/>
                <a:cs typeface="+mj-lt"/>
              </a:rPr>
              <a:t>CNn Model</a:t>
            </a:r>
            <a:endParaRPr lang="en-IN" sz="900">
              <a:solidFill>
                <a:schemeClr val="bg2"/>
              </a:solidFill>
            </a:endParaRPr>
          </a:p>
        </p:txBody>
      </p:sp>
      <p:sp>
        <p:nvSpPr>
          <p:cNvPr id="30" name="TextBox 29"/>
          <p:cNvSpPr txBox="1"/>
          <p:nvPr/>
        </p:nvSpPr>
        <p:spPr>
          <a:xfrm>
            <a:off x="8707504" y="4570243"/>
            <a:ext cx="1552028" cy="584775"/>
          </a:xfrm>
          <a:prstGeom prst="rect">
            <a:avLst/>
          </a:prstGeom>
          <a:noFill/>
        </p:spPr>
        <p:txBody>
          <a:bodyPr wrap="none" rtlCol="0">
            <a:spAutoFit/>
          </a:bodyPr>
          <a:lstStyle/>
          <a:p>
            <a:pPr algn="ctr"/>
            <a:r>
              <a:rPr lang="en-IN" sz="1600" b="1" cap="all">
                <a:solidFill>
                  <a:schemeClr val="bg2"/>
                </a:solidFill>
                <a:latin typeface="+mj-lt"/>
                <a:ea typeface="+mj-lt"/>
                <a:cs typeface="+mj-lt"/>
              </a:rPr>
              <a:t>Get drive Hq</a:t>
            </a:r>
          </a:p>
          <a:p>
            <a:pPr algn="ctr"/>
            <a:r>
              <a:rPr lang="en-IN" sz="1600" b="1" cap="all">
                <a:solidFill>
                  <a:schemeClr val="bg2"/>
                </a:solidFill>
                <a:latin typeface="+mj-lt"/>
                <a:ea typeface="+mj-lt"/>
                <a:cs typeface="+mj-lt"/>
              </a:rPr>
              <a:t>images</a:t>
            </a:r>
            <a:endParaRPr lang="en-IN" sz="900">
              <a:solidFill>
                <a:schemeClr val="bg2"/>
              </a:solidFill>
            </a:endParaRPr>
          </a:p>
        </p:txBody>
      </p:sp>
      <p:sp>
        <p:nvSpPr>
          <p:cNvPr id="31" name="TextBox 30"/>
          <p:cNvSpPr txBox="1"/>
          <p:nvPr/>
        </p:nvSpPr>
        <p:spPr>
          <a:xfrm>
            <a:off x="8620141" y="5822267"/>
            <a:ext cx="1726756" cy="338554"/>
          </a:xfrm>
          <a:prstGeom prst="rect">
            <a:avLst/>
          </a:prstGeom>
          <a:noFill/>
        </p:spPr>
        <p:txBody>
          <a:bodyPr wrap="none" rtlCol="0">
            <a:spAutoFit/>
          </a:bodyPr>
          <a:lstStyle/>
          <a:p>
            <a:pPr algn="ctr"/>
            <a:r>
              <a:rPr lang="en-IN" sz="1600" b="1" cap="all">
                <a:solidFill>
                  <a:schemeClr val="bg2"/>
                </a:solidFill>
                <a:latin typeface="+mj-lt"/>
                <a:ea typeface="+mj-lt"/>
                <a:cs typeface="+mj-lt"/>
              </a:rPr>
              <a:t>Predict Tumor</a:t>
            </a:r>
            <a:endParaRPr lang="en-IN" sz="900">
              <a:solidFill>
                <a:schemeClr val="bg2"/>
              </a:solidFill>
            </a:endParaRPr>
          </a:p>
        </p:txBody>
      </p:sp>
      <p:sp>
        <p:nvSpPr>
          <p:cNvPr id="32" name="TextBox 31"/>
          <p:cNvSpPr txBox="1"/>
          <p:nvPr/>
        </p:nvSpPr>
        <p:spPr>
          <a:xfrm>
            <a:off x="1126098" y="4302956"/>
            <a:ext cx="649538" cy="338554"/>
          </a:xfrm>
          <a:prstGeom prst="rect">
            <a:avLst/>
          </a:prstGeom>
          <a:noFill/>
        </p:spPr>
        <p:txBody>
          <a:bodyPr wrap="none" rtlCol="0">
            <a:spAutoFit/>
          </a:bodyPr>
          <a:lstStyle/>
          <a:p>
            <a:pPr algn="ctr"/>
            <a:r>
              <a:rPr lang="en-IN" sz="1600" b="1" cap="all">
                <a:latin typeface="+mj-lt"/>
                <a:ea typeface="+mj-lt"/>
                <a:cs typeface="+mj-lt"/>
              </a:rPr>
              <a:t>USER</a:t>
            </a:r>
            <a:endParaRPr lang="en-IN" sz="900"/>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2"/>
          <a:srcRect/>
          <a:stretch>
            <a:fillRect/>
          </a:stretch>
        </p:blipFill>
        <p:spPr bwMode="auto">
          <a:xfrm>
            <a:off x="3066757" y="1533378"/>
            <a:ext cx="7343334" cy="5521570"/>
          </a:xfrm>
          <a:prstGeom prst="rect">
            <a:avLst/>
          </a:prstGeom>
          <a:noFill/>
          <a:ln w="9525">
            <a:noFill/>
            <a:miter lim="800000"/>
            <a:headEnd/>
            <a:tailEnd/>
          </a:ln>
        </p:spPr>
      </p:pic>
      <p:sp>
        <p:nvSpPr>
          <p:cNvPr id="11" name="TextBox 10"/>
          <p:cNvSpPr txBox="1"/>
          <p:nvPr/>
        </p:nvSpPr>
        <p:spPr>
          <a:xfrm>
            <a:off x="3362179" y="675249"/>
            <a:ext cx="5838092" cy="1323439"/>
          </a:xfrm>
          <a:prstGeom prst="rect">
            <a:avLst/>
          </a:prstGeom>
          <a:noFill/>
        </p:spPr>
        <p:txBody>
          <a:bodyPr wrap="square" rtlCol="0">
            <a:spAutoFit/>
          </a:bodyPr>
          <a:lstStyle/>
          <a:p>
            <a:r>
              <a:rPr lang="en-US" sz="4000" b="1"/>
              <a:t>Sequence Diagram</a:t>
            </a:r>
            <a:endParaRPr lang="en-IN" sz="4000" b="1"/>
          </a:p>
          <a:p>
            <a:endParaRPr lang="en-IN" sz="4000" b="1"/>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tretch>
            <a:fillRect/>
          </a:stretch>
        </p:blipFill>
        <p:spPr>
          <a:xfrm>
            <a:off x="729278" y="1481138"/>
            <a:ext cx="10733444" cy="4525962"/>
          </a:xfrm>
          <a:prstGeom prst="rect">
            <a:avLst/>
          </a:prstGeom>
        </p:spPr>
      </p:pic>
      <p:sp>
        <p:nvSpPr>
          <p:cNvPr id="2" name="Title 1"/>
          <p:cNvSpPr>
            <a:spLocks noGrp="1"/>
          </p:cNvSpPr>
          <p:nvPr>
            <p:ph type="title"/>
          </p:nvPr>
        </p:nvSpPr>
        <p:spPr>
          <a:xfrm>
            <a:off x="-442686" y="0"/>
            <a:ext cx="8610600" cy="1293028"/>
          </a:xfrm>
        </p:spPr>
        <p:txBody>
          <a:bodyPr/>
          <a:lstStyle/>
          <a:p>
            <a:r>
              <a:rPr lang="en-US" b="1"/>
              <a:t>Home Page</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678" y="412680"/>
            <a:ext cx="8610600" cy="1293028"/>
          </a:xfrm>
        </p:spPr>
        <p:txBody>
          <a:bodyPr/>
          <a:lstStyle/>
          <a:p>
            <a:r>
              <a:rPr lang="en-IN" b="1"/>
              <a:t>MODULES</a:t>
            </a:r>
          </a:p>
        </p:txBody>
      </p:sp>
      <p:sp>
        <p:nvSpPr>
          <p:cNvPr id="3" name="Content Placeholder 2"/>
          <p:cNvSpPr>
            <a:spLocks noGrp="1"/>
          </p:cNvSpPr>
          <p:nvPr>
            <p:ph idx="1"/>
          </p:nvPr>
        </p:nvSpPr>
        <p:spPr>
          <a:xfrm>
            <a:off x="337625" y="1716258"/>
            <a:ext cx="11633981" cy="5141742"/>
          </a:xfrm>
        </p:spPr>
        <p:txBody>
          <a:bodyPr>
            <a:normAutofit lnSpcReduction="10000"/>
          </a:bodyPr>
          <a:lstStyle/>
          <a:p>
            <a:pPr>
              <a:buNone/>
            </a:pPr>
            <a:endParaRPr lang="en-US" sz="2400" b="1">
              <a:ea typeface="+mn-lt"/>
              <a:cs typeface="+mn-lt"/>
            </a:endParaRPr>
          </a:p>
          <a:p>
            <a:pPr>
              <a:buNone/>
            </a:pPr>
            <a:r>
              <a:rPr lang="en-US" sz="2400" b="1">
                <a:ea typeface="+mn-lt"/>
                <a:cs typeface="+mn-lt"/>
              </a:rPr>
              <a:t>“In this project we are using brain tumor MRI images to build deep  learning auto stack CNN model. To implement this project we are using following modules”</a:t>
            </a:r>
          </a:p>
          <a:p>
            <a:endParaRPr lang="en-IN"/>
          </a:p>
          <a:p>
            <a:endParaRPr lang="en-IN"/>
          </a:p>
          <a:p>
            <a:r>
              <a:rPr lang="en-IN"/>
              <a:t>UPLOAD  DATASET</a:t>
            </a:r>
          </a:p>
          <a:p>
            <a:endParaRPr lang="en-IN"/>
          </a:p>
          <a:p>
            <a:r>
              <a:rPr lang="en-IN"/>
              <a:t>GENERATE TRAIN&amp; TEST MODEL(OTSU FEATURES)</a:t>
            </a:r>
          </a:p>
          <a:p>
            <a:pPr>
              <a:buNone/>
            </a:pPr>
            <a:endParaRPr lang="en-IN"/>
          </a:p>
          <a:p>
            <a:r>
              <a:rPr lang="en-IN"/>
              <a:t>GENERATE DEEP LEARNING CNN MODEL</a:t>
            </a:r>
          </a:p>
          <a:p>
            <a:endParaRPr lang="en-IN"/>
          </a:p>
          <a:p>
            <a:r>
              <a:rPr lang="en-IN"/>
              <a:t>GET DRIVE HQ IMAGES</a:t>
            </a:r>
          </a:p>
          <a:p>
            <a:endParaRPr lang="en-IN"/>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DC2D-7924-43D5-8366-DEF9357CFC85}"/>
              </a:ext>
            </a:extLst>
          </p:cNvPr>
          <p:cNvSpPr>
            <a:spLocks noGrp="1"/>
          </p:cNvSpPr>
          <p:nvPr>
            <p:ph type="title"/>
          </p:nvPr>
        </p:nvSpPr>
        <p:spPr>
          <a:xfrm>
            <a:off x="-190290" y="651580"/>
            <a:ext cx="8610600" cy="1293028"/>
          </a:xfrm>
        </p:spPr>
        <p:txBody>
          <a:bodyPr/>
          <a:lstStyle/>
          <a:p>
            <a:r>
              <a:rPr lang="en-US" b="1">
                <a:ea typeface="+mn-lt"/>
                <a:cs typeface="+mn-lt"/>
              </a:rPr>
              <a:t>Upload  dataset</a:t>
            </a:r>
            <a:br>
              <a:rPr lang="en-US"/>
            </a:br>
            <a:endParaRPr lang="en-US"/>
          </a:p>
        </p:txBody>
      </p:sp>
      <p:sp>
        <p:nvSpPr>
          <p:cNvPr id="3" name="Content Placeholder 2">
            <a:extLst>
              <a:ext uri="{FF2B5EF4-FFF2-40B4-BE49-F238E27FC236}">
                <a16:creationId xmlns:a16="http://schemas.microsoft.com/office/drawing/2014/main" id="{205CAB26-94C9-41F5-81B7-5AA6E2B7A061}"/>
              </a:ext>
            </a:extLst>
          </p:cNvPr>
          <p:cNvSpPr>
            <a:spLocks noGrp="1"/>
          </p:cNvSpPr>
          <p:nvPr>
            <p:ph idx="1"/>
          </p:nvPr>
        </p:nvSpPr>
        <p:spPr/>
        <p:txBody>
          <a:bodyPr vert="horz" lIns="91440" tIns="45720" rIns="91440" bIns="45720" rtlCol="0" anchor="t">
            <a:normAutofit/>
          </a:bodyPr>
          <a:lstStyle/>
          <a:p>
            <a:pPr>
              <a:buNone/>
            </a:pPr>
            <a:endParaRPr lang="en-US" sz="2600" b="1">
              <a:ea typeface="+mn-lt"/>
              <a:cs typeface="+mn-lt"/>
            </a:endParaRPr>
          </a:p>
          <a:p>
            <a:pPr>
              <a:buNone/>
            </a:pPr>
            <a:endParaRPr lang="en-US" sz="2600"/>
          </a:p>
          <a:p>
            <a:r>
              <a:rPr lang="en-US" sz="2600">
                <a:ea typeface="+mn-lt"/>
                <a:cs typeface="+mn-lt"/>
              </a:rPr>
              <a:t>   Using this  module we are uploading MRI train images and then application read all images and convert them grey format. </a:t>
            </a:r>
            <a:endParaRPr lang="en-US" sz="2600"/>
          </a:p>
          <a:p>
            <a:endParaRPr lang="en-US" sz="2600"/>
          </a:p>
        </p:txBody>
      </p:sp>
    </p:spTree>
    <p:extLst>
      <p:ext uri="{BB962C8B-B14F-4D97-AF65-F5344CB8AC3E}">
        <p14:creationId xmlns:p14="http://schemas.microsoft.com/office/powerpoint/2010/main" val="136730242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tretch>
            <a:fillRect/>
          </a:stretch>
        </p:blipFill>
        <p:spPr>
          <a:xfrm>
            <a:off x="729278" y="1481138"/>
            <a:ext cx="10733444" cy="4525962"/>
          </a:xfrm>
          <a:prstGeom prst="rect">
            <a:avLst/>
          </a:prstGeom>
        </p:spPr>
      </p:pic>
      <p:sp>
        <p:nvSpPr>
          <p:cNvPr id="2" name="Title 1"/>
          <p:cNvSpPr>
            <a:spLocks noGrp="1"/>
          </p:cNvSpPr>
          <p:nvPr>
            <p:ph type="title"/>
          </p:nvPr>
        </p:nvSpPr>
        <p:spPr>
          <a:xfrm>
            <a:off x="631372" y="227345"/>
            <a:ext cx="8610600" cy="1293028"/>
          </a:xfrm>
        </p:spPr>
        <p:txBody>
          <a:bodyPr/>
          <a:lstStyle/>
          <a:p>
            <a:r>
              <a:rPr lang="en-US" b="1"/>
              <a:t>Upload Dataset</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24EB-3D1F-4217-905F-4CA7082A6921}"/>
              </a:ext>
            </a:extLst>
          </p:cNvPr>
          <p:cNvSpPr>
            <a:spLocks noGrp="1"/>
          </p:cNvSpPr>
          <p:nvPr>
            <p:ph type="title"/>
          </p:nvPr>
        </p:nvSpPr>
        <p:spPr>
          <a:xfrm>
            <a:off x="1226543" y="900701"/>
            <a:ext cx="8610600" cy="1293028"/>
          </a:xfrm>
        </p:spPr>
        <p:txBody>
          <a:bodyPr/>
          <a:lstStyle/>
          <a:p>
            <a:r>
              <a:rPr lang="en-US" b="1">
                <a:ea typeface="+mj-lt"/>
                <a:cs typeface="+mj-lt"/>
              </a:rPr>
              <a:t>Generate Train &amp; Test Model</a:t>
            </a:r>
            <a:endParaRPr lang="en-US"/>
          </a:p>
        </p:txBody>
      </p:sp>
      <p:sp>
        <p:nvSpPr>
          <p:cNvPr id="3" name="Content Placeholder 2">
            <a:extLst>
              <a:ext uri="{FF2B5EF4-FFF2-40B4-BE49-F238E27FC236}">
                <a16:creationId xmlns:a16="http://schemas.microsoft.com/office/drawing/2014/main" id="{9B3D3029-CF9D-4330-B3A5-6185D0CAAC53}"/>
              </a:ext>
            </a:extLst>
          </p:cNvPr>
          <p:cNvSpPr>
            <a:spLocks noGrp="1"/>
          </p:cNvSpPr>
          <p:nvPr>
            <p:ph idx="1"/>
          </p:nvPr>
        </p:nvSpPr>
        <p:spPr>
          <a:xfrm>
            <a:off x="815926" y="2588456"/>
            <a:ext cx="10934689" cy="4262834"/>
          </a:xfrm>
        </p:spPr>
        <p:txBody>
          <a:bodyPr vert="horz" lIns="91440" tIns="45720" rIns="91440" bIns="45720" rtlCol="0" anchor="t">
            <a:normAutofit/>
          </a:bodyPr>
          <a:lstStyle/>
          <a:p>
            <a:pPr marL="0" indent="0" algn="just"/>
            <a:r>
              <a:rPr lang="en-US" sz="2800" b="1">
                <a:ea typeface="+mn-lt"/>
                <a:cs typeface="+mn-lt"/>
              </a:rPr>
              <a:t>OTSU FEATURE</a:t>
            </a:r>
          </a:p>
          <a:p>
            <a:pPr marL="0" indent="0" algn="just"/>
            <a:r>
              <a:rPr lang="en-US" sz="3200">
                <a:ea typeface="+mn-lt"/>
                <a:cs typeface="+mn-lt"/>
              </a:rPr>
              <a:t> we will apply OTSU Thresholding technique on each image to extract features. </a:t>
            </a:r>
          </a:p>
          <a:p>
            <a:pPr marL="0" indent="0" algn="just"/>
            <a:endParaRPr lang="en-US" sz="3200">
              <a:ea typeface="+mn-lt"/>
              <a:cs typeface="+mn-lt"/>
            </a:endParaRPr>
          </a:p>
          <a:p>
            <a:pPr marL="0" indent="0"/>
            <a:r>
              <a:rPr lang="en-US" sz="3200">
                <a:ea typeface="+mn-lt"/>
                <a:cs typeface="+mn-lt"/>
              </a:rPr>
              <a:t> Using this  we will build array of pixels with all images features and then split dataset into train and test model to calculate “accuracy” using test images by applying train model on it. </a:t>
            </a:r>
            <a:endParaRPr lang="en-US" sz="3200"/>
          </a:p>
          <a:p>
            <a:endParaRPr lang="en-US" sz="1800"/>
          </a:p>
        </p:txBody>
      </p:sp>
    </p:spTree>
    <p:extLst>
      <p:ext uri="{BB962C8B-B14F-4D97-AF65-F5344CB8AC3E}">
        <p14:creationId xmlns:p14="http://schemas.microsoft.com/office/powerpoint/2010/main" val="12587027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tretch>
            <a:fillRect/>
          </a:stretch>
        </p:blipFill>
        <p:spPr>
          <a:xfrm>
            <a:off x="729278" y="1974624"/>
            <a:ext cx="10733444" cy="4525962"/>
          </a:xfrm>
          <a:prstGeom prst="rect">
            <a:avLst/>
          </a:prstGeom>
        </p:spPr>
      </p:pic>
      <p:sp>
        <p:nvSpPr>
          <p:cNvPr id="2" name="Title 1"/>
          <p:cNvSpPr>
            <a:spLocks noGrp="1"/>
          </p:cNvSpPr>
          <p:nvPr>
            <p:ph type="title"/>
          </p:nvPr>
        </p:nvSpPr>
        <p:spPr>
          <a:xfrm>
            <a:off x="2721429" y="401517"/>
            <a:ext cx="8610600" cy="1293028"/>
          </a:xfrm>
        </p:spPr>
        <p:txBody>
          <a:bodyPr/>
          <a:lstStyle/>
          <a:p>
            <a:r>
              <a:rPr lang="en-US" b="1"/>
              <a:t>Generate Train and Test Model</a:t>
            </a: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D1C8-D28F-4EA8-8E9E-5EB99836EA65}"/>
              </a:ext>
            </a:extLst>
          </p:cNvPr>
          <p:cNvSpPr>
            <a:spLocks noGrp="1"/>
          </p:cNvSpPr>
          <p:nvPr>
            <p:ph type="title"/>
          </p:nvPr>
        </p:nvSpPr>
        <p:spPr>
          <a:xfrm>
            <a:off x="1299458" y="1149481"/>
            <a:ext cx="9286335" cy="1293028"/>
          </a:xfrm>
        </p:spPr>
        <p:txBody>
          <a:bodyPr>
            <a:normAutofit/>
          </a:bodyPr>
          <a:lstStyle/>
          <a:p>
            <a:r>
              <a:rPr lang="en-US" sz="3600" b="1">
                <a:ea typeface="+mj-lt"/>
                <a:cs typeface="+mj-lt"/>
              </a:rPr>
              <a:t>Generate Deep Learning CNN Model</a:t>
            </a:r>
            <a:endParaRPr lang="en-US" sz="3600"/>
          </a:p>
        </p:txBody>
      </p:sp>
      <p:sp>
        <p:nvSpPr>
          <p:cNvPr id="3" name="Content Placeholder 2">
            <a:extLst>
              <a:ext uri="{FF2B5EF4-FFF2-40B4-BE49-F238E27FC236}">
                <a16:creationId xmlns:a16="http://schemas.microsoft.com/office/drawing/2014/main" id="{D29D2534-39C4-4809-836A-9FB3D4F6A6D7}"/>
              </a:ext>
            </a:extLst>
          </p:cNvPr>
          <p:cNvSpPr>
            <a:spLocks noGrp="1"/>
          </p:cNvSpPr>
          <p:nvPr>
            <p:ph idx="1"/>
          </p:nvPr>
        </p:nvSpPr>
        <p:spPr>
          <a:xfrm>
            <a:off x="628290" y="2683391"/>
            <a:ext cx="10820400" cy="4024125"/>
          </a:xfrm>
        </p:spPr>
        <p:txBody>
          <a:bodyPr vert="horz" lIns="91440" tIns="45720" rIns="91440" bIns="45720" rtlCol="0" anchor="t">
            <a:normAutofit/>
          </a:bodyPr>
          <a:lstStyle/>
          <a:p>
            <a:pPr algn="just"/>
            <a:r>
              <a:rPr lang="en-US" sz="3100"/>
              <a:t>In this  module will input train and test data to auto stack CNN model to build training classifier.</a:t>
            </a:r>
          </a:p>
          <a:p>
            <a:pPr algn="just"/>
            <a:endParaRPr lang="en-US" sz="3100"/>
          </a:p>
          <a:p>
            <a:pPr algn="just">
              <a:buNone/>
            </a:pPr>
            <a:endParaRPr lang="en-US" sz="3100"/>
          </a:p>
          <a:p>
            <a:endParaRPr lang="en-US" sz="3100"/>
          </a:p>
        </p:txBody>
      </p:sp>
    </p:spTree>
    <p:extLst>
      <p:ext uri="{BB962C8B-B14F-4D97-AF65-F5344CB8AC3E}">
        <p14:creationId xmlns:p14="http://schemas.microsoft.com/office/powerpoint/2010/main" val="233153399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tretch>
            <a:fillRect/>
          </a:stretch>
        </p:blipFill>
        <p:spPr>
          <a:xfrm>
            <a:off x="729278" y="2003652"/>
            <a:ext cx="10733444" cy="4525962"/>
          </a:xfrm>
          <a:prstGeom prst="rect">
            <a:avLst/>
          </a:prstGeom>
        </p:spPr>
      </p:pic>
      <p:sp>
        <p:nvSpPr>
          <p:cNvPr id="2" name="Title 1"/>
          <p:cNvSpPr>
            <a:spLocks noGrp="1"/>
          </p:cNvSpPr>
          <p:nvPr>
            <p:ph type="title"/>
          </p:nvPr>
        </p:nvSpPr>
        <p:spPr>
          <a:xfrm>
            <a:off x="2634343" y="430544"/>
            <a:ext cx="8610600" cy="1293028"/>
          </a:xfrm>
        </p:spPr>
        <p:txBody>
          <a:bodyPr/>
          <a:lstStyle/>
          <a:p>
            <a:r>
              <a:rPr lang="en-US" b="1"/>
              <a:t>Run Deep learning Algorithm</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3858" y="511155"/>
            <a:ext cx="8610600" cy="1293028"/>
          </a:xfrm>
        </p:spPr>
        <p:txBody>
          <a:bodyPr/>
          <a:lstStyle/>
          <a:p>
            <a:r>
              <a:rPr lang="en-IN" b="1"/>
              <a:t>CONTENTS</a:t>
            </a:r>
          </a:p>
        </p:txBody>
      </p:sp>
      <p:sp>
        <p:nvSpPr>
          <p:cNvPr id="3" name="Content Placeholder 2"/>
          <p:cNvSpPr>
            <a:spLocks noGrp="1"/>
          </p:cNvSpPr>
          <p:nvPr>
            <p:ph idx="1"/>
          </p:nvPr>
        </p:nvSpPr>
        <p:spPr>
          <a:xfrm>
            <a:off x="685800" y="1955410"/>
            <a:ext cx="10820400" cy="4263276"/>
          </a:xfrm>
        </p:spPr>
        <p:txBody>
          <a:bodyPr>
            <a:noAutofit/>
          </a:bodyPr>
          <a:lstStyle/>
          <a:p>
            <a:r>
              <a:rPr lang="en-IN" sz="2600"/>
              <a:t>INTRODUCTION</a:t>
            </a:r>
          </a:p>
          <a:p>
            <a:r>
              <a:rPr lang="en-IN" sz="2600"/>
              <a:t>ABSTRACT</a:t>
            </a:r>
          </a:p>
          <a:p>
            <a:r>
              <a:rPr lang="en-IN" sz="2600"/>
              <a:t>EXISTING SYSTEM</a:t>
            </a:r>
          </a:p>
          <a:p>
            <a:r>
              <a:rPr lang="en-IN" sz="2600"/>
              <a:t>PROPOSED SYSTEM</a:t>
            </a:r>
          </a:p>
          <a:p>
            <a:r>
              <a:rPr lang="en-IN" sz="2600"/>
              <a:t>SOFTWARE REQUIREMENTS</a:t>
            </a:r>
          </a:p>
          <a:p>
            <a:r>
              <a:rPr lang="en-IN" sz="2600"/>
              <a:t>HARDWARE REQUREMENTS</a:t>
            </a:r>
          </a:p>
          <a:p>
            <a:r>
              <a:rPr lang="en-IN" sz="2600"/>
              <a:t>SYSTEM ARCHITECTURE</a:t>
            </a:r>
          </a:p>
          <a:p>
            <a:r>
              <a:rPr lang="en-IN" sz="2600"/>
              <a:t>MODULES</a:t>
            </a:r>
          </a:p>
          <a:p>
            <a:r>
              <a:rPr lang="en-IN" sz="2600"/>
              <a:t>CONCLUSION</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8E738-D984-4111-90E0-1AB6D04F58A1}"/>
              </a:ext>
            </a:extLst>
          </p:cNvPr>
          <p:cNvSpPr>
            <a:spLocks noGrp="1"/>
          </p:cNvSpPr>
          <p:nvPr>
            <p:ph type="title"/>
          </p:nvPr>
        </p:nvSpPr>
        <p:spPr>
          <a:xfrm>
            <a:off x="228600" y="492230"/>
            <a:ext cx="8610600" cy="1293028"/>
          </a:xfrm>
        </p:spPr>
        <p:txBody>
          <a:bodyPr/>
          <a:lstStyle/>
          <a:p>
            <a:r>
              <a:rPr lang="en-US" b="1">
                <a:ea typeface="+mj-lt"/>
                <a:cs typeface="+mj-lt"/>
              </a:rPr>
              <a:t>Get Drive HQ Images</a:t>
            </a:r>
            <a:endParaRPr lang="en-US"/>
          </a:p>
        </p:txBody>
      </p:sp>
      <p:sp>
        <p:nvSpPr>
          <p:cNvPr id="3" name="Content Placeholder 2">
            <a:extLst>
              <a:ext uri="{FF2B5EF4-FFF2-40B4-BE49-F238E27FC236}">
                <a16:creationId xmlns:a16="http://schemas.microsoft.com/office/drawing/2014/main" id="{CA119586-158E-4AE6-AEA8-E0C4C002088B}"/>
              </a:ext>
            </a:extLst>
          </p:cNvPr>
          <p:cNvSpPr>
            <a:spLocks noGrp="1"/>
          </p:cNvSpPr>
          <p:nvPr>
            <p:ph idx="1"/>
          </p:nvPr>
        </p:nvSpPr>
        <p:spPr>
          <a:xfrm>
            <a:off x="772064" y="2899050"/>
            <a:ext cx="10820400" cy="4024125"/>
          </a:xfrm>
        </p:spPr>
        <p:txBody>
          <a:bodyPr vert="horz" lIns="91440" tIns="45720" rIns="91440" bIns="45720" rtlCol="0" anchor="t">
            <a:normAutofit/>
          </a:bodyPr>
          <a:lstStyle/>
          <a:p>
            <a:pPr marL="0" indent="0" algn="just"/>
            <a:r>
              <a:rPr lang="en-US" sz="3200">
                <a:ea typeface="+mn-lt"/>
                <a:cs typeface="+mn-lt"/>
              </a:rPr>
              <a:t> Using this module we will read test image from Drive HQ   website and then this application will apply CNN classifier model on that test image to predict whether image contains “tumor disease or not”. </a:t>
            </a:r>
            <a:endParaRPr lang="en-US" sz="3200"/>
          </a:p>
        </p:txBody>
      </p:sp>
    </p:spTree>
    <p:extLst>
      <p:ext uri="{BB962C8B-B14F-4D97-AF65-F5344CB8AC3E}">
        <p14:creationId xmlns:p14="http://schemas.microsoft.com/office/powerpoint/2010/main" val="29776843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2144"/>
            <a:ext cx="8610600" cy="1293028"/>
          </a:xfrm>
        </p:spPr>
        <p:txBody>
          <a:bodyPr/>
          <a:lstStyle/>
          <a:p>
            <a:r>
              <a:rPr lang="en-US" b="1">
                <a:ea typeface="+mj-lt"/>
                <a:cs typeface="+mj-lt"/>
              </a:rPr>
              <a:t>Drive HQ Images</a:t>
            </a:r>
            <a:endParaRPr lang="en-IN"/>
          </a:p>
        </p:txBody>
      </p:sp>
      <p:pic>
        <p:nvPicPr>
          <p:cNvPr id="4" name="Content Placeholder 3"/>
          <p:cNvPicPr>
            <a:picLocks noGrp="1"/>
          </p:cNvPicPr>
          <p:nvPr>
            <p:ph idx="1"/>
          </p:nvPr>
        </p:nvPicPr>
        <p:blipFill>
          <a:blip r:embed="rId2" cstate="print"/>
          <a:stretch>
            <a:fillRect/>
          </a:stretch>
        </p:blipFill>
        <p:spPr>
          <a:xfrm>
            <a:off x="2517086" y="2193925"/>
            <a:ext cx="7157828" cy="40243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13" y="196947"/>
            <a:ext cx="8610600" cy="1293028"/>
          </a:xfrm>
        </p:spPr>
        <p:txBody>
          <a:bodyPr/>
          <a:lstStyle/>
          <a:p>
            <a:r>
              <a:rPr lang="en-US" b="1"/>
              <a:t>Prediction</a:t>
            </a:r>
          </a:p>
        </p:txBody>
      </p:sp>
      <p:pic>
        <p:nvPicPr>
          <p:cNvPr id="1026" name="Picture 2" descr="C:\Users\Hp\Searches\Pictures\Screenshots\Screenshot (21).png"/>
          <p:cNvPicPr>
            <a:picLocks noChangeAspect="1" noChangeArrowheads="1"/>
          </p:cNvPicPr>
          <p:nvPr/>
        </p:nvPicPr>
        <p:blipFill>
          <a:blip r:embed="rId2"/>
          <a:srcRect/>
          <a:stretch>
            <a:fillRect/>
          </a:stretch>
        </p:blipFill>
        <p:spPr bwMode="auto">
          <a:xfrm>
            <a:off x="1502512" y="1730326"/>
            <a:ext cx="8795039" cy="4944794"/>
          </a:xfrm>
          <a:prstGeom prst="rect">
            <a:avLst/>
          </a:prstGeom>
          <a:noFill/>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600"/>
              <a:t>We were able to create and train a model that gave us very high accuracy an unseen data using relatively low input data</a:t>
            </a:r>
          </a:p>
        </p:txBody>
      </p:sp>
      <p:sp>
        <p:nvSpPr>
          <p:cNvPr id="2" name="Title 1"/>
          <p:cNvSpPr>
            <a:spLocks noGrp="1"/>
          </p:cNvSpPr>
          <p:nvPr>
            <p:ph type="title"/>
          </p:nvPr>
        </p:nvSpPr>
        <p:spPr>
          <a:xfrm>
            <a:off x="-834572" y="662774"/>
            <a:ext cx="8610600" cy="1293028"/>
          </a:xfrm>
        </p:spPr>
        <p:txBody>
          <a:bodyPr/>
          <a:lstStyle/>
          <a:p>
            <a:r>
              <a:rPr lang="en-US" b="1"/>
              <a:t>CONCLUSION</a:t>
            </a:r>
            <a:endParaRPr lang="en-US"/>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F3D3-5F2C-4907-B5CD-6B5D4C5491F4}"/>
              </a:ext>
            </a:extLst>
          </p:cNvPr>
          <p:cNvSpPr>
            <a:spLocks noGrp="1"/>
          </p:cNvSpPr>
          <p:nvPr>
            <p:ph type="title"/>
          </p:nvPr>
        </p:nvSpPr>
        <p:spPr>
          <a:xfrm>
            <a:off x="-669471" y="383373"/>
            <a:ext cx="8610600" cy="1293028"/>
          </a:xfrm>
        </p:spPr>
        <p:txBody>
          <a:bodyPr/>
          <a:lstStyle/>
          <a:p>
            <a:r>
              <a:rPr lang="en-US" b="1">
                <a:ea typeface="+mj-lt"/>
                <a:cs typeface="+mj-lt"/>
              </a:rPr>
              <a:t>Introduction</a:t>
            </a:r>
            <a:endParaRPr lang="en-US"/>
          </a:p>
        </p:txBody>
      </p:sp>
      <p:sp>
        <p:nvSpPr>
          <p:cNvPr id="3" name="Content Placeholder 2">
            <a:extLst>
              <a:ext uri="{FF2B5EF4-FFF2-40B4-BE49-F238E27FC236}">
                <a16:creationId xmlns:a16="http://schemas.microsoft.com/office/drawing/2014/main" id="{47A64215-DFE4-4EC7-8A82-E9C55F830586}"/>
              </a:ext>
            </a:extLst>
          </p:cNvPr>
          <p:cNvSpPr>
            <a:spLocks noGrp="1"/>
          </p:cNvSpPr>
          <p:nvPr>
            <p:ph idx="1"/>
          </p:nvPr>
        </p:nvSpPr>
        <p:spPr>
          <a:xfrm>
            <a:off x="674914" y="2344018"/>
            <a:ext cx="10820400" cy="4513982"/>
          </a:xfrm>
        </p:spPr>
        <p:txBody>
          <a:bodyPr vert="horz" lIns="91440" tIns="45720" rIns="91440" bIns="45720" rtlCol="0" anchor="t">
            <a:normAutofit/>
          </a:bodyPr>
          <a:lstStyle/>
          <a:p>
            <a:pPr algn="just"/>
            <a:r>
              <a:rPr lang="en-US" sz="2400" dirty="0">
                <a:ea typeface="+mn-lt"/>
                <a:cs typeface="+mn-lt"/>
              </a:rPr>
              <a:t>Brain tumor is one of the most dangerous diseases which require early and accurately detection methods.</a:t>
            </a:r>
          </a:p>
          <a:p>
            <a:pPr algn="just"/>
            <a:r>
              <a:rPr lang="en-US" sz="2400" dirty="0">
                <a:ea typeface="+mn-lt"/>
                <a:cs typeface="+mn-lt"/>
              </a:rPr>
              <a:t>Machine learning algorithms have the potential(showing the capacity )to be invested deeply in all fields of medicine, from drug discovery to clinical decision making, significantly altering the way medicine is practiced.</a:t>
            </a:r>
            <a:endParaRPr lang="en-US" sz="2400" dirty="0"/>
          </a:p>
          <a:p>
            <a:pPr algn="just"/>
            <a:r>
              <a:rPr lang="en-US" sz="2400" dirty="0">
                <a:ea typeface="+mn-lt"/>
                <a:cs typeface="+mn-lt"/>
              </a:rPr>
              <a:t>The main purpose of this project is to be build a robust CNN model that can classify if the subject has a tumor or not based on  Brain MRI scan images.</a:t>
            </a:r>
            <a:endParaRPr lang="en-US" sz="2400" dirty="0"/>
          </a:p>
          <a:p>
            <a:pPr marL="0" indent="0" algn="just">
              <a:buNone/>
            </a:pPr>
            <a:endParaRPr lang="en-US" sz="2400" dirty="0"/>
          </a:p>
          <a:p>
            <a:endParaRPr lang="en-US" sz="2400" dirty="0"/>
          </a:p>
        </p:txBody>
      </p:sp>
    </p:spTree>
    <p:extLst>
      <p:ext uri="{BB962C8B-B14F-4D97-AF65-F5344CB8AC3E}">
        <p14:creationId xmlns:p14="http://schemas.microsoft.com/office/powerpoint/2010/main" val="126598771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D1B-DECB-4A24-84EE-9EE424EC838E}"/>
              </a:ext>
            </a:extLst>
          </p:cNvPr>
          <p:cNvSpPr>
            <a:spLocks noGrp="1"/>
          </p:cNvSpPr>
          <p:nvPr>
            <p:ph type="title"/>
          </p:nvPr>
        </p:nvSpPr>
        <p:spPr>
          <a:xfrm>
            <a:off x="-1728774" y="490176"/>
            <a:ext cx="8637814" cy="1333849"/>
          </a:xfrm>
        </p:spPr>
        <p:txBody>
          <a:bodyPr/>
          <a:lstStyle/>
          <a:p>
            <a:r>
              <a:rPr lang="en-US" b="1">
                <a:ea typeface="+mj-lt"/>
                <a:cs typeface="+mj-lt"/>
              </a:rPr>
              <a:t>Abstract</a:t>
            </a:r>
            <a:endParaRPr lang="en-US"/>
          </a:p>
        </p:txBody>
      </p:sp>
      <p:sp>
        <p:nvSpPr>
          <p:cNvPr id="3" name="Content Placeholder 2">
            <a:extLst>
              <a:ext uri="{FF2B5EF4-FFF2-40B4-BE49-F238E27FC236}">
                <a16:creationId xmlns:a16="http://schemas.microsoft.com/office/drawing/2014/main" id="{CCD8A6DD-CCEB-4EAB-B6C9-736035DBFDB0}"/>
              </a:ext>
            </a:extLst>
          </p:cNvPr>
          <p:cNvSpPr>
            <a:spLocks noGrp="1"/>
          </p:cNvSpPr>
          <p:nvPr>
            <p:ph idx="1"/>
          </p:nvPr>
        </p:nvSpPr>
        <p:spPr>
          <a:xfrm>
            <a:off x="714828" y="2063932"/>
            <a:ext cx="10707916" cy="4075611"/>
          </a:xfrm>
        </p:spPr>
        <p:txBody>
          <a:bodyPr vert="horz" lIns="91440" tIns="45720" rIns="91440" bIns="45720" rtlCol="0" anchor="t">
            <a:normAutofit/>
          </a:bodyPr>
          <a:lstStyle/>
          <a:p>
            <a:pPr algn="just"/>
            <a:r>
              <a:rPr lang="en-US" sz="2600" dirty="0">
                <a:ea typeface="+mn-lt"/>
                <a:cs typeface="+mn-lt"/>
              </a:rPr>
              <a:t> The tremendous (great)success of machine learning algorithms at image recognition tasks in recent years intersects with a time of dramatically increased use of electronic medical records(</a:t>
            </a:r>
            <a:r>
              <a:rPr lang="en-US" sz="2600" b="1" dirty="0">
                <a:ea typeface="+mn-lt"/>
                <a:cs typeface="+mn-lt"/>
              </a:rPr>
              <a:t>information about a patient's health history )</a:t>
            </a:r>
            <a:r>
              <a:rPr lang="en-US" sz="2600" dirty="0">
                <a:ea typeface="+mn-lt"/>
                <a:cs typeface="+mn-lt"/>
              </a:rPr>
              <a:t>and diagnostic imaging. </a:t>
            </a:r>
            <a:endParaRPr lang="en-US" sz="2600" dirty="0"/>
          </a:p>
          <a:p>
            <a:pPr algn="just"/>
            <a:r>
              <a:rPr lang="en-US" sz="2600" dirty="0">
                <a:ea typeface="+mn-lt"/>
                <a:cs typeface="+mn-lt"/>
              </a:rPr>
              <a:t> This review introduces the machine learning algorithms as applied to medical image analysis, focusing on “convolutional neural networks”. </a:t>
            </a:r>
            <a:endParaRPr lang="en-US" sz="2600" dirty="0"/>
          </a:p>
          <a:p>
            <a:pPr algn="just"/>
            <a:r>
              <a:rPr lang="en-US" sz="2600">
                <a:ea typeface="+mn-lt"/>
                <a:cs typeface="+mn-lt"/>
              </a:rPr>
              <a:t> We </a:t>
            </a:r>
            <a:r>
              <a:rPr lang="en-US" sz="2600" dirty="0">
                <a:ea typeface="+mn-lt"/>
                <a:cs typeface="+mn-lt"/>
              </a:rPr>
              <a:t>cover key research areas and applications of medical image classification, detection, segmentation, and registration. </a:t>
            </a:r>
            <a:endParaRPr lang="en-US" sz="2600" dirty="0"/>
          </a:p>
          <a:p>
            <a:pPr algn="just">
              <a:buNone/>
            </a:pPr>
            <a:endParaRPr lang="en-US" sz="2600" dirty="0"/>
          </a:p>
          <a:p>
            <a:endParaRPr lang="en-US" sz="2600" dirty="0"/>
          </a:p>
        </p:txBody>
      </p:sp>
    </p:spTree>
    <p:extLst>
      <p:ext uri="{BB962C8B-B14F-4D97-AF65-F5344CB8AC3E}">
        <p14:creationId xmlns:p14="http://schemas.microsoft.com/office/powerpoint/2010/main" val="308175793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D6E9-1902-482C-8249-7A16807421A3}"/>
              </a:ext>
            </a:extLst>
          </p:cNvPr>
          <p:cNvSpPr>
            <a:spLocks noGrp="1"/>
          </p:cNvSpPr>
          <p:nvPr>
            <p:ph type="title"/>
          </p:nvPr>
        </p:nvSpPr>
        <p:spPr>
          <a:xfrm>
            <a:off x="-247650" y="274516"/>
            <a:ext cx="8610600" cy="1293028"/>
          </a:xfrm>
        </p:spPr>
        <p:txBody>
          <a:bodyPr/>
          <a:lstStyle/>
          <a:p>
            <a:r>
              <a:rPr lang="en-US" b="1">
                <a:ea typeface="+mj-lt"/>
                <a:cs typeface="+mj-lt"/>
              </a:rPr>
              <a:t>EXISTING SYSTEM</a:t>
            </a:r>
            <a:endParaRPr lang="en-US"/>
          </a:p>
        </p:txBody>
      </p:sp>
      <p:sp>
        <p:nvSpPr>
          <p:cNvPr id="3" name="Content Placeholder 2">
            <a:extLst>
              <a:ext uri="{FF2B5EF4-FFF2-40B4-BE49-F238E27FC236}">
                <a16:creationId xmlns:a16="http://schemas.microsoft.com/office/drawing/2014/main" id="{3A4587F8-208F-44E2-BC65-D0BC313699F7}"/>
              </a:ext>
            </a:extLst>
          </p:cNvPr>
          <p:cNvSpPr>
            <a:spLocks noGrp="1"/>
          </p:cNvSpPr>
          <p:nvPr>
            <p:ph idx="1"/>
          </p:nvPr>
        </p:nvSpPr>
        <p:spPr>
          <a:xfrm>
            <a:off x="576943" y="2058489"/>
            <a:ext cx="10820400" cy="4418732"/>
          </a:xfrm>
        </p:spPr>
        <p:txBody>
          <a:bodyPr vert="horz" lIns="91440" tIns="45720" rIns="91440" bIns="45720" rtlCol="0" anchor="t">
            <a:noAutofit/>
          </a:bodyPr>
          <a:lstStyle/>
          <a:p>
            <a:r>
              <a:rPr lang="en-US" sz="2600">
                <a:ea typeface="+mn-lt"/>
                <a:cs typeface="+mn-lt"/>
              </a:rPr>
              <a:t>Medical images are an integral part of a patient's EHR and are currently analyzed by human radiologists, who are limited by speed, fatigue, and experience. </a:t>
            </a:r>
            <a:endParaRPr lang="en-US" sz="2600"/>
          </a:p>
          <a:p>
            <a:r>
              <a:rPr lang="en-US" sz="2600">
                <a:ea typeface="+mn-lt"/>
                <a:cs typeface="+mn-lt"/>
              </a:rPr>
              <a:t>It takes years and great financial cost to train a qualified radiologist, and some health-care systems outsource radiology reporting to lower-cost countries such as India via tele-radiology. </a:t>
            </a:r>
            <a:endParaRPr lang="en-US" sz="2600"/>
          </a:p>
          <a:p>
            <a:r>
              <a:rPr lang="en-US" sz="2600">
                <a:ea typeface="+mn-lt"/>
                <a:cs typeface="+mn-lt"/>
              </a:rPr>
              <a:t>A delayed  diagnosis causes harm to the patient. </a:t>
            </a:r>
            <a:endParaRPr lang="en-US" sz="2600"/>
          </a:p>
        </p:txBody>
      </p:sp>
    </p:spTree>
    <p:extLst>
      <p:ext uri="{BB962C8B-B14F-4D97-AF65-F5344CB8AC3E}">
        <p14:creationId xmlns:p14="http://schemas.microsoft.com/office/powerpoint/2010/main" val="182265676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B8BA-F0CE-4A8E-8AA9-CD50721BCBA5}"/>
              </a:ext>
            </a:extLst>
          </p:cNvPr>
          <p:cNvSpPr>
            <a:spLocks noGrp="1"/>
          </p:cNvSpPr>
          <p:nvPr>
            <p:ph type="title"/>
          </p:nvPr>
        </p:nvSpPr>
        <p:spPr>
          <a:xfrm>
            <a:off x="405493" y="220087"/>
            <a:ext cx="8610600" cy="1293028"/>
          </a:xfrm>
        </p:spPr>
        <p:txBody>
          <a:bodyPr/>
          <a:lstStyle/>
          <a:p>
            <a:r>
              <a:rPr lang="en-US" b="1">
                <a:ea typeface="+mj-lt"/>
                <a:cs typeface="+mj-lt"/>
              </a:rPr>
              <a:t>PROPOSED SYSTEM</a:t>
            </a:r>
            <a:endParaRPr lang="en-US"/>
          </a:p>
        </p:txBody>
      </p:sp>
      <p:sp>
        <p:nvSpPr>
          <p:cNvPr id="3" name="Content Placeholder 2">
            <a:extLst>
              <a:ext uri="{FF2B5EF4-FFF2-40B4-BE49-F238E27FC236}">
                <a16:creationId xmlns:a16="http://schemas.microsoft.com/office/drawing/2014/main" id="{4B99926F-0FED-4226-9BFD-349A0862F592}"/>
              </a:ext>
            </a:extLst>
          </p:cNvPr>
          <p:cNvSpPr>
            <a:spLocks noGrp="1"/>
          </p:cNvSpPr>
          <p:nvPr>
            <p:ph idx="1"/>
          </p:nvPr>
        </p:nvSpPr>
        <p:spPr>
          <a:xfrm>
            <a:off x="576943" y="1990453"/>
            <a:ext cx="10820400" cy="4337089"/>
          </a:xfrm>
        </p:spPr>
        <p:txBody>
          <a:bodyPr vert="horz" lIns="91440" tIns="45720" rIns="91440" bIns="45720" rtlCol="0" anchor="t">
            <a:normAutofit/>
          </a:bodyPr>
          <a:lstStyle/>
          <a:p>
            <a:pPr algn="just"/>
            <a:r>
              <a:rPr lang="en-US" sz="2600">
                <a:ea typeface="+mn-lt"/>
                <a:cs typeface="+mn-lt"/>
              </a:rPr>
              <a:t>Therefore, it is ideal for medical image analysis to be carried out by an automated, accurate and efficient machine learning algorithm. </a:t>
            </a:r>
          </a:p>
          <a:p>
            <a:pPr algn="just"/>
            <a:r>
              <a:rPr lang="en-US" sz="2600">
                <a:ea typeface="+mn-lt"/>
                <a:cs typeface="+mn-lt"/>
              </a:rPr>
              <a:t>“CNNs are the most researched machine learning algorithms in medical image analysis”. </a:t>
            </a:r>
            <a:endParaRPr lang="en-US" sz="2600"/>
          </a:p>
          <a:p>
            <a:pPr algn="just"/>
            <a:r>
              <a:rPr lang="en-US" sz="2600">
                <a:ea typeface="+mn-lt"/>
                <a:cs typeface="+mn-lt"/>
              </a:rPr>
              <a:t>The reason for this is that CNNs preserve spatial relationships when input images. a CNN takes an input image of raw pixels, and transforms it via Convolutional Layers, Rectified Linear Unit (RELU) Layers and Pooling Layers. This feeds into a Fully Connected Layer.</a:t>
            </a:r>
            <a:endParaRPr lang="en-US" sz="2600"/>
          </a:p>
          <a:p>
            <a:endParaRPr lang="en-US" sz="2600"/>
          </a:p>
        </p:txBody>
      </p:sp>
    </p:spTree>
    <p:extLst>
      <p:ext uri="{BB962C8B-B14F-4D97-AF65-F5344CB8AC3E}">
        <p14:creationId xmlns:p14="http://schemas.microsoft.com/office/powerpoint/2010/main" val="65919925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1BA1B-F1E5-4B15-8680-858C6915E2F0}"/>
              </a:ext>
            </a:extLst>
          </p:cNvPr>
          <p:cNvSpPr>
            <a:spLocks noGrp="1"/>
          </p:cNvSpPr>
          <p:nvPr>
            <p:ph type="title"/>
          </p:nvPr>
        </p:nvSpPr>
        <p:spPr>
          <a:xfrm>
            <a:off x="374427" y="879649"/>
            <a:ext cx="8610600" cy="1293028"/>
          </a:xfrm>
        </p:spPr>
        <p:txBody>
          <a:bodyPr/>
          <a:lstStyle/>
          <a:p>
            <a:r>
              <a:rPr lang="en-US" b="1">
                <a:ea typeface="+mj-lt"/>
                <a:cs typeface="+mj-lt"/>
              </a:rPr>
              <a:t>SOFTWARE REQUIREMENTS</a:t>
            </a:r>
            <a:endParaRPr lang="en-US"/>
          </a:p>
        </p:txBody>
      </p:sp>
      <p:sp>
        <p:nvSpPr>
          <p:cNvPr id="3" name="Content Placeholder 2">
            <a:extLst>
              <a:ext uri="{FF2B5EF4-FFF2-40B4-BE49-F238E27FC236}">
                <a16:creationId xmlns:a16="http://schemas.microsoft.com/office/drawing/2014/main" id="{603878DA-8C20-4404-9471-5634F230BE8E}"/>
              </a:ext>
            </a:extLst>
          </p:cNvPr>
          <p:cNvSpPr>
            <a:spLocks noGrp="1"/>
          </p:cNvSpPr>
          <p:nvPr>
            <p:ph idx="1"/>
          </p:nvPr>
        </p:nvSpPr>
        <p:spPr>
          <a:xfrm>
            <a:off x="1663460" y="2985314"/>
            <a:ext cx="10820400" cy="4024125"/>
          </a:xfrm>
        </p:spPr>
        <p:txBody>
          <a:bodyPr vert="horz" lIns="91440" tIns="45720" rIns="91440" bIns="45720" rtlCol="0" anchor="t">
            <a:normAutofit/>
          </a:bodyPr>
          <a:lstStyle/>
          <a:p>
            <a:pPr>
              <a:buFont typeface="Wingdings" panose="020B0604020202020204" pitchFamily="34" charset="0"/>
              <a:buChar char="Ø"/>
            </a:pPr>
            <a:r>
              <a:rPr lang="en-US" sz="2600">
                <a:ea typeface="+mn-lt"/>
                <a:cs typeface="+mn-lt"/>
              </a:rPr>
              <a:t> OS                      :              Windows</a:t>
            </a:r>
            <a:endParaRPr lang="en-US" sz="2600"/>
          </a:p>
          <a:p>
            <a:pPr>
              <a:buFont typeface="Wingdings" panose="020B0604020202020204" pitchFamily="34" charset="0"/>
              <a:buChar char="Ø"/>
            </a:pPr>
            <a:endParaRPr lang="en-US" sz="2600">
              <a:ea typeface="+mn-lt"/>
              <a:cs typeface="+mn-lt"/>
            </a:endParaRPr>
          </a:p>
          <a:p>
            <a:pPr>
              <a:buFont typeface="Wingdings" panose="020B0604020202020204" pitchFamily="34" charset="0"/>
              <a:buChar char="Ø"/>
            </a:pPr>
            <a:r>
              <a:rPr lang="en-US" sz="2600">
                <a:ea typeface="+mn-lt"/>
                <a:cs typeface="+mn-lt"/>
              </a:rPr>
              <a:t> Language         :              Python[version:3.7.0]</a:t>
            </a:r>
          </a:p>
          <a:p>
            <a:pPr>
              <a:buFont typeface="Wingdings" panose="020B0604020202020204" pitchFamily="34" charset="0"/>
              <a:buChar char="Ø"/>
            </a:pPr>
            <a:endParaRPr lang="en-US" sz="2600">
              <a:ea typeface="+mn-lt"/>
              <a:cs typeface="+mn-lt"/>
            </a:endParaRPr>
          </a:p>
          <a:p>
            <a:pPr>
              <a:buFont typeface="Wingdings" panose="020B0604020202020204" pitchFamily="34" charset="0"/>
              <a:buChar char="Ø"/>
            </a:pPr>
            <a:r>
              <a:rPr lang="en-US" sz="2600">
                <a:ea typeface="+mn-lt"/>
                <a:cs typeface="+mn-lt"/>
              </a:rPr>
              <a:t>IDE                       :               PYCHARM </a:t>
            </a:r>
            <a:endParaRPr lang="en-US" sz="2600"/>
          </a:p>
        </p:txBody>
      </p:sp>
    </p:spTree>
    <p:extLst>
      <p:ext uri="{BB962C8B-B14F-4D97-AF65-F5344CB8AC3E}">
        <p14:creationId xmlns:p14="http://schemas.microsoft.com/office/powerpoint/2010/main" val="112863132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74358-11CB-46FC-AF25-77883A2D7C88}"/>
              </a:ext>
            </a:extLst>
          </p:cNvPr>
          <p:cNvSpPr>
            <a:spLocks noGrp="1"/>
          </p:cNvSpPr>
          <p:nvPr>
            <p:ph type="title"/>
          </p:nvPr>
        </p:nvSpPr>
        <p:spPr>
          <a:xfrm>
            <a:off x="679946" y="895566"/>
            <a:ext cx="8610600" cy="1293028"/>
          </a:xfrm>
        </p:spPr>
        <p:txBody>
          <a:bodyPr/>
          <a:lstStyle/>
          <a:p>
            <a:r>
              <a:rPr lang="en-US" b="1">
                <a:ea typeface="+mj-lt"/>
                <a:cs typeface="+mj-lt"/>
              </a:rPr>
              <a:t>HARDWARE REQUIREMENTS</a:t>
            </a:r>
            <a:endParaRPr lang="en-US"/>
          </a:p>
        </p:txBody>
      </p:sp>
      <p:sp>
        <p:nvSpPr>
          <p:cNvPr id="3" name="Content Placeholder 2">
            <a:extLst>
              <a:ext uri="{FF2B5EF4-FFF2-40B4-BE49-F238E27FC236}">
                <a16:creationId xmlns:a16="http://schemas.microsoft.com/office/drawing/2014/main" id="{D2034DD2-7CDA-47AE-93F7-4DFA35F45CCB}"/>
              </a:ext>
            </a:extLst>
          </p:cNvPr>
          <p:cNvSpPr>
            <a:spLocks noGrp="1"/>
          </p:cNvSpPr>
          <p:nvPr>
            <p:ph idx="1"/>
          </p:nvPr>
        </p:nvSpPr>
        <p:spPr>
          <a:xfrm>
            <a:off x="1663460" y="3143466"/>
            <a:ext cx="10820400" cy="4024125"/>
          </a:xfrm>
        </p:spPr>
        <p:txBody>
          <a:bodyPr vert="horz" lIns="91440" tIns="45720" rIns="91440" bIns="45720" rtlCol="0" anchor="t">
            <a:normAutofit/>
          </a:bodyPr>
          <a:lstStyle/>
          <a:p>
            <a:pPr>
              <a:buFont typeface="Wingdings" panose="020B0604020202020204" pitchFamily="34" charset="0"/>
              <a:buChar char="ü"/>
            </a:pPr>
            <a:r>
              <a:rPr lang="en-US" sz="2600">
                <a:ea typeface="+mn-lt"/>
                <a:cs typeface="+mn-lt"/>
              </a:rPr>
              <a:t> RAM                          :            4GB and Higher</a:t>
            </a:r>
            <a:endParaRPr lang="en-US"/>
          </a:p>
          <a:p>
            <a:pPr>
              <a:buFont typeface="Wingdings" panose="020B0604020202020204" pitchFamily="34" charset="0"/>
              <a:buChar char="ü"/>
            </a:pPr>
            <a:r>
              <a:rPr lang="en-US" sz="2600">
                <a:ea typeface="+mn-lt"/>
                <a:cs typeface="+mn-lt"/>
              </a:rPr>
              <a:t> Processor                  :            Intel i3 and above </a:t>
            </a:r>
          </a:p>
          <a:p>
            <a:pPr>
              <a:buFont typeface="Wingdings" panose="020B0604020202020204" pitchFamily="34" charset="0"/>
              <a:buChar char="ü"/>
            </a:pPr>
            <a:r>
              <a:rPr lang="en-US" sz="2600">
                <a:ea typeface="+mn-lt"/>
                <a:cs typeface="+mn-lt"/>
              </a:rPr>
              <a:t> Hard Disk                  :            500GB: Minimum</a:t>
            </a:r>
          </a:p>
          <a:p>
            <a:pPr marL="0" indent="0">
              <a:buNone/>
            </a:pPr>
            <a:endParaRPr lang="en-US" sz="2600">
              <a:ea typeface="+mn-lt"/>
              <a:cs typeface="+mn-lt"/>
            </a:endParaRPr>
          </a:p>
        </p:txBody>
      </p:sp>
    </p:spTree>
    <p:extLst>
      <p:ext uri="{BB962C8B-B14F-4D97-AF65-F5344CB8AC3E}">
        <p14:creationId xmlns:p14="http://schemas.microsoft.com/office/powerpoint/2010/main" val="44811469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0D78-89BC-44F8-8EE8-F3AF24667528}"/>
              </a:ext>
            </a:extLst>
          </p:cNvPr>
          <p:cNvSpPr>
            <a:spLocks noGrp="1"/>
          </p:cNvSpPr>
          <p:nvPr>
            <p:ph type="title"/>
          </p:nvPr>
        </p:nvSpPr>
        <p:spPr>
          <a:xfrm>
            <a:off x="211655" y="723808"/>
            <a:ext cx="8610600" cy="1293028"/>
          </a:xfrm>
        </p:spPr>
        <p:txBody>
          <a:bodyPr/>
          <a:lstStyle/>
          <a:p>
            <a:r>
              <a:rPr lang="en-US" b="1">
                <a:ea typeface="+mj-lt"/>
                <a:cs typeface="+mj-lt"/>
              </a:rPr>
              <a:t>System Architecture</a:t>
            </a:r>
            <a:endParaRPr lang="en-US"/>
          </a:p>
        </p:txBody>
      </p:sp>
      <p:pic>
        <p:nvPicPr>
          <p:cNvPr id="4" name="Picture 4" descr="Diagram&#10;&#10;Description automatically generated">
            <a:extLst>
              <a:ext uri="{FF2B5EF4-FFF2-40B4-BE49-F238E27FC236}">
                <a16:creationId xmlns:a16="http://schemas.microsoft.com/office/drawing/2014/main" id="{B642CE06-7FEA-455A-B01B-6083A813048D}"/>
              </a:ext>
            </a:extLst>
          </p:cNvPr>
          <p:cNvPicPr>
            <a:picLocks noGrp="1" noChangeAspect="1"/>
          </p:cNvPicPr>
          <p:nvPr>
            <p:ph idx="1"/>
          </p:nvPr>
        </p:nvPicPr>
        <p:blipFill>
          <a:blip r:embed="rId2"/>
          <a:stretch>
            <a:fillRect/>
          </a:stretch>
        </p:blipFill>
        <p:spPr>
          <a:xfrm>
            <a:off x="2525413" y="2683390"/>
            <a:ext cx="7141173" cy="4024125"/>
          </a:xfrm>
        </p:spPr>
      </p:pic>
    </p:spTree>
    <p:extLst>
      <p:ext uri="{BB962C8B-B14F-4D97-AF65-F5344CB8AC3E}">
        <p14:creationId xmlns:p14="http://schemas.microsoft.com/office/powerpoint/2010/main" val="407631586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TC104033937[[fn=Vapor Trail]]</Template>
  <TotalTime>21</TotalTime>
  <Words>706</Words>
  <Application>Microsoft Office PowerPoint</Application>
  <PresentationFormat>Widescreen</PresentationFormat>
  <Paragraphs>94</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MS PGothic</vt:lpstr>
      <vt:lpstr>Arial</vt:lpstr>
      <vt:lpstr>Calibri</vt:lpstr>
      <vt:lpstr>Century Gothic</vt:lpstr>
      <vt:lpstr>Wingdings</vt:lpstr>
      <vt:lpstr>Vapor Trail</vt:lpstr>
      <vt:lpstr>An overview of DEEP LEARNING  IN MEDICAL IMAGing focusing on mri -BRAIN TUMOR</vt:lpstr>
      <vt:lpstr>CONTENTS</vt:lpstr>
      <vt:lpstr>Introduction</vt:lpstr>
      <vt:lpstr>Abstract</vt:lpstr>
      <vt:lpstr>EXISTING SYSTEM</vt:lpstr>
      <vt:lpstr>PROPOSED SYSTEM</vt:lpstr>
      <vt:lpstr>SOFTWARE REQUIREMENTS</vt:lpstr>
      <vt:lpstr>HARDWARE REQUIREMENTS</vt:lpstr>
      <vt:lpstr>System Architecture</vt:lpstr>
      <vt:lpstr>PowerPoint Presentation</vt:lpstr>
      <vt:lpstr>PowerPoint Presentation</vt:lpstr>
      <vt:lpstr>Home Page</vt:lpstr>
      <vt:lpstr>MODULES</vt:lpstr>
      <vt:lpstr>Upload  dataset </vt:lpstr>
      <vt:lpstr>Upload Dataset</vt:lpstr>
      <vt:lpstr>Generate Train &amp; Test Model</vt:lpstr>
      <vt:lpstr>Generate Train and Test Model</vt:lpstr>
      <vt:lpstr>Generate Deep Learning CNN Model</vt:lpstr>
      <vt:lpstr>Run Deep learning Algorithm</vt:lpstr>
      <vt:lpstr>Get Drive HQ Images</vt:lpstr>
      <vt:lpstr>Drive HQ Images</vt:lpstr>
      <vt:lpstr>Prediction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Urs_vamshi</dc:creator>
  <cp:lastModifiedBy>Vamshi Krishna</cp:lastModifiedBy>
  <cp:revision>2</cp:revision>
  <dcterms:created xsi:type="dcterms:W3CDTF">2021-11-14T16:51:16Z</dcterms:created>
  <dcterms:modified xsi:type="dcterms:W3CDTF">2023-12-14T17:31:39Z</dcterms:modified>
</cp:coreProperties>
</file>